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2F416F-EC2A-45DC-AC90-C36411F09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7EC38-086A-4151-9AFF-BA699CCB5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A84403-80E8-4CAD-900D-C789E0B1D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4D0836-EF75-4FED-87EA-55468D6EC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1BF1AE-2433-4B1B-B94F-3B6769BE8B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F87578-B65F-4202-9141-F414CB7E14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BE3951-CDDE-482B-803C-5151AD8F14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31F461-CC16-4F32-89A6-7EA9538B5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795259-A163-4C84-8A26-DFA33D70AF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0AE1D4-5BAC-4483-8244-7CE5CF589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535715-F692-4D2A-A3CC-9410F871B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22141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中毒性肝硬化肝星状细胞活化调控</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中毒性肝硬化病因学
 肝星状细胞活化机制
 肝星状细胞活化通路
 肝星状细胞活化介质
 肝星状细胞活化抑制因子
 肝星状细胞活化与肝纤维化
 肝星状细胞活化与肝硬化
 肝星状细胞活化调控策略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中毒性肝硬化病因学</a:t>
            </a:r>
          </a:p>
        </p:txBody>
      </p:sp>
      <p:sp>
        <p:nvSpPr>
          <p:cNvPr id="3" name="Subtitle 2"/>
          <p:cNvSpPr>
            <a:spLocks noGrp="1"/>
          </p:cNvSpPr>
          <p:nvPr>
            <p:ph type="subTitle" idx="1"/>
          </p:nvPr>
        </p:nvSpPr>
        <p:spPr/>
        <p:txBody>
          <a:bodyPr/>
          <a:lstStyle/>
          <a:p>
            <a:r>
              <a:t>中毒性肝硬化肝星状细胞活化调控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中毒性肝硬化病因学</a:t>
            </a:r>
          </a:p>
        </p:txBody>
      </p:sp>
      <p:sp>
        <p:nvSpPr>
          <p:cNvPr id="3" name="Text Placeholder 2"/>
          <p:cNvSpPr>
            <a:spLocks noGrp="1"/>
          </p:cNvSpPr>
          <p:nvPr>
            <p:ph type="body" idx="1"/>
          </p:nvPr>
        </p:nvSpPr>
        <p:spPr/>
        <p:txBody>
          <a:bodyPr/>
          <a:lstStyle/>
          <a:p>
            <a:r>
              <a:t>酒精性肝硬化</a:t>
            </a:r>
          </a:p>
        </p:txBody>
      </p:sp>
      <p:sp>
        <p:nvSpPr>
          <p:cNvPr id="4" name="Content Placeholder 3"/>
          <p:cNvSpPr>
            <a:spLocks noGrp="1"/>
          </p:cNvSpPr>
          <p:nvPr>
            <p:ph sz="half" idx="2"/>
          </p:nvPr>
        </p:nvSpPr>
        <p:spPr/>
        <p:txBody>
          <a:bodyPr/>
          <a:lstStyle/>
          <a:p>
            <a:r>
              <a:t>1. 酒精性肝硬化是由于长期大量饮酒导致的慢性肝损伤，是肝硬化中最常见的病因。</a:t>
            </a:r>
          </a:p>
          <a:p>
            <a:r>
              <a:t>2. 酒精对肝脏的损害是多方面的，包括直接毒性作用、氧化应激、脂质代谢异常、炎症反应和免疫系统功能紊乱等。</a:t>
            </a:r>
          </a:p>
          <a:p>
            <a:r>
              <a:t>3. 酒精性肝硬化的临床表现包括肝功能异常、门静脉高压、肝细胞坏死和纤维化、肝脏体积缩小、脾肿大、腹水和食管胃底静脉曲张等。</a:t>
            </a:r>
          </a:p>
        </p:txBody>
      </p:sp>
      <p:sp>
        <p:nvSpPr>
          <p:cNvPr id="5" name="Text Placeholder 4"/>
          <p:cNvSpPr>
            <a:spLocks noGrp="1"/>
          </p:cNvSpPr>
          <p:nvPr>
            <p:ph type="body" idx="3"/>
          </p:nvPr>
        </p:nvSpPr>
        <p:spPr/>
        <p:txBody>
          <a:bodyPr/>
          <a:lstStyle/>
          <a:p>
            <a:r>
              <a:t>药物性肝硬化</a:t>
            </a:r>
          </a:p>
        </p:txBody>
      </p:sp>
      <p:sp>
        <p:nvSpPr>
          <p:cNvPr id="6" name="Content Placeholder 5"/>
          <p:cNvSpPr>
            <a:spLocks noGrp="1"/>
          </p:cNvSpPr>
          <p:nvPr>
            <p:ph sz="half" idx="4"/>
          </p:nvPr>
        </p:nvSpPr>
        <p:spPr/>
        <p:txBody>
          <a:bodyPr/>
          <a:lstStyle/>
          <a:p>
            <a:r>
              <a:t>1. 药物性肝硬化是指由药物引起的慢性肝损伤，包括药物性肝炎、药物性胆汁淤积和药物性肝纤维化等。</a:t>
            </a:r>
          </a:p>
          <a:p>
            <a:r>
              <a:t>2. 药物性肝硬化的发病机制复杂多样，包括药物的直接毒性作用、氧化应激、免疫反应、线粒体功能障碍和凋亡等。</a:t>
            </a:r>
          </a:p>
          <a:p>
            <a:r>
              <a:t>3. 药物性肝硬化的临床表现与酒精性肝硬化相似，包括肝功能异常、门静脉高压、肝细胞坏死和纤维化、肝脏体积缩小、脾肿大、腹水和食管胃底静脉曲张等。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中毒性肝硬化病因学</a:t>
            </a:r>
          </a:p>
        </p:txBody>
      </p:sp>
      <p:sp>
        <p:nvSpPr>
          <p:cNvPr id="3" name="Text Placeholder 2"/>
          <p:cNvSpPr>
            <a:spLocks noGrp="1"/>
          </p:cNvSpPr>
          <p:nvPr>
            <p:ph type="body" idx="1"/>
          </p:nvPr>
        </p:nvSpPr>
        <p:spPr/>
        <p:txBody>
          <a:bodyPr/>
          <a:lstStyle/>
          <a:p>
            <a:r>
              <a:t>病毒性肝硬化</a:t>
            </a:r>
          </a:p>
        </p:txBody>
      </p:sp>
      <p:sp>
        <p:nvSpPr>
          <p:cNvPr id="4" name="Content Placeholder 3"/>
          <p:cNvSpPr>
            <a:spLocks noGrp="1"/>
          </p:cNvSpPr>
          <p:nvPr>
            <p:ph sz="half" idx="2"/>
          </p:nvPr>
        </p:nvSpPr>
        <p:spPr/>
        <p:txBody>
          <a:bodyPr/>
          <a:lstStyle/>
          <a:p>
            <a:r>
              <a:t>1. 病毒性肝硬化是指由病毒感染引起的慢性肝损伤，包括乙型肝炎病毒、丙型肝炎病毒、戊型肝炎病毒和巨细胞病毒等。</a:t>
            </a:r>
          </a:p>
          <a:p>
            <a:r>
              <a:t>2. 病毒性肝炎病毒可以直接感染肝细胞，导致肝细胞坏死和炎症反应，并刺激肝脏纤维化和肝硬化。</a:t>
            </a:r>
          </a:p>
          <a:p>
            <a:r>
              <a:t>3. 病毒性肝硬化的临床表现与酒精性肝硬化和药物性肝硬化相似，包括肝功能异常、门静脉高压、肝细胞坏死和纤维化、肝脏体积缩小、脾肿大、腹水和食管胃底静脉曲张等。</a:t>
            </a:r>
          </a:p>
        </p:txBody>
      </p:sp>
      <p:sp>
        <p:nvSpPr>
          <p:cNvPr id="5" name="Text Placeholder 4"/>
          <p:cNvSpPr>
            <a:spLocks noGrp="1"/>
          </p:cNvSpPr>
          <p:nvPr>
            <p:ph type="body" idx="3"/>
          </p:nvPr>
        </p:nvSpPr>
        <p:spPr/>
        <p:txBody>
          <a:bodyPr/>
          <a:lstStyle/>
          <a:p>
            <a:r>
              <a:t>自身免疫性肝硬化</a:t>
            </a:r>
          </a:p>
        </p:txBody>
      </p:sp>
      <p:sp>
        <p:nvSpPr>
          <p:cNvPr id="6" name="Content Placeholder 5"/>
          <p:cNvSpPr>
            <a:spLocks noGrp="1"/>
          </p:cNvSpPr>
          <p:nvPr>
            <p:ph sz="half" idx="4"/>
          </p:nvPr>
        </p:nvSpPr>
        <p:spPr/>
        <p:txBody>
          <a:bodyPr/>
          <a:lstStyle/>
          <a:p>
            <a:r>
              <a:t>1. 自身免疫性肝硬化是指由自身免疫系统攻击肝细胞引起的慢性肝损伤，包括自身免疫性肝炎、原发性胆汁性肝硬化和干燥综合征相关性肝硬化等。</a:t>
            </a:r>
          </a:p>
          <a:p>
            <a:r>
              <a:t>2. 自身免疫性肝炎患者体内存在针对肝细胞的自身抗体，这些抗体可以激活补体系统，导致肝细胞坏死和炎症反应。</a:t>
            </a:r>
          </a:p>
          <a:p>
            <a:r>
              <a:t>3. 自身免疫性肝硬化的临床表现与酒精性肝硬化、药物性肝硬化和病毒性肝硬化相似，包括肝功能异常、门静脉高压、肝细胞坏死和纤维化、肝脏体积缩小、脾肿大、腹水和食管胃底静脉曲张等。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中毒性肝硬化病因学</a:t>
            </a:r>
          </a:p>
        </p:txBody>
      </p:sp>
      <p:sp>
        <p:nvSpPr>
          <p:cNvPr id="3" name="Text Placeholder 2"/>
          <p:cNvSpPr>
            <a:spLocks noGrp="1"/>
          </p:cNvSpPr>
          <p:nvPr>
            <p:ph type="body" idx="1"/>
          </p:nvPr>
        </p:nvSpPr>
        <p:spPr/>
        <p:txBody>
          <a:bodyPr/>
          <a:lstStyle/>
          <a:p>
            <a:r>
              <a:t>遗传性肝硬化</a:t>
            </a:r>
          </a:p>
        </p:txBody>
      </p:sp>
      <p:sp>
        <p:nvSpPr>
          <p:cNvPr id="4" name="Content Placeholder 3"/>
          <p:cNvSpPr>
            <a:spLocks noGrp="1"/>
          </p:cNvSpPr>
          <p:nvPr>
            <p:ph sz="half" idx="2"/>
          </p:nvPr>
        </p:nvSpPr>
        <p:spPr/>
        <p:txBody>
          <a:bodyPr/>
          <a:lstStyle/>
          <a:p>
            <a:r>
              <a:t>1. 遗传性肝硬化是指由遗传因素引起的慢性肝损伤，包括血色病、威尔逊病、肝豆状核变性、遗传性血红蛋白病和遗传性代谢病等。</a:t>
            </a:r>
          </a:p>
          <a:p>
            <a:r>
              <a:t>2. 遗传性肝硬化的发病机制复杂多样，包括基因突变、酶缺陷、蛋白质结构异常和代谢紊乱等。</a:t>
            </a:r>
          </a:p>
          <a:p>
            <a:r>
              <a:t>3. 遗传性肝硬化的临床表现与酒精性肝硬化、药物性肝硬化、病毒性肝硬化和自身免疫性肝硬化相似，包括肝功能异常、门静脉高压、肝细胞坏死和纤维化、肝脏体积缩小、脾肿大、腹水和食管胃底静脉曲张等。</a:t>
            </a:r>
          </a:p>
        </p:txBody>
      </p:sp>
      <p:sp>
        <p:nvSpPr>
          <p:cNvPr id="5" name="Text Placeholder 4"/>
          <p:cNvSpPr>
            <a:spLocks noGrp="1"/>
          </p:cNvSpPr>
          <p:nvPr>
            <p:ph type="body" idx="3"/>
          </p:nvPr>
        </p:nvSpPr>
        <p:spPr/>
        <p:txBody>
          <a:bodyPr/>
          <a:lstStyle/>
          <a:p>
            <a:r>
              <a:t>特发性肝硬化</a:t>
            </a:r>
          </a:p>
        </p:txBody>
      </p:sp>
      <p:sp>
        <p:nvSpPr>
          <p:cNvPr id="6" name="Content Placeholder 5"/>
          <p:cNvSpPr>
            <a:spLocks noGrp="1"/>
          </p:cNvSpPr>
          <p:nvPr>
            <p:ph sz="half" idx="4"/>
          </p:nvPr>
        </p:nvSpPr>
        <p:spPr/>
        <p:txBody>
          <a:bodyPr/>
          <a:lstStyle/>
          <a:p>
            <a:r>
              <a:t>1. 特发性肝硬化是指病因不明的慢性肝损伤，其临床表现与酒精性肝硬化、药物性肝硬化、病毒性肝硬化、自身免疫性肝硬化和遗传性肝硬化相似，包括肝功能异常、门静脉高压、肝细胞坏死和纤维化、肝脏体积缩小、脾肿大、腹水和食管胃底静脉曲张等。</a:t>
            </a:r>
          </a:p>
          <a:p>
            <a:r>
              <a:t>2. 特发性肝硬化的发病机制尚未完全清楚，可能与环境因素、遗传因素和免疫因素等有关。</a:t>
            </a:r>
          </a:p>
          <a:p>
            <a:r>
              <a:t>3. 特发性肝硬化的治疗主要以支持治疗和预防并发症为主，包括抗病毒治疗、利尿剂治疗、肝移植等。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肝星状细胞活化机制</a:t>
            </a:r>
          </a:p>
        </p:txBody>
      </p:sp>
      <p:sp>
        <p:nvSpPr>
          <p:cNvPr id="3" name="Subtitle 2"/>
          <p:cNvSpPr>
            <a:spLocks noGrp="1"/>
          </p:cNvSpPr>
          <p:nvPr>
            <p:ph type="subTitle" idx="1"/>
          </p:nvPr>
        </p:nvSpPr>
        <p:spPr/>
        <p:txBody>
          <a:bodyPr/>
          <a:lstStyle/>
          <a:p>
            <a:r>
              <a:t>中毒性肝硬化肝星状细胞活化调控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肝星状细胞活化机制</a:t>
            </a:r>
          </a:p>
        </p:txBody>
      </p:sp>
      <p:sp>
        <p:nvSpPr>
          <p:cNvPr id="3" name="Text Placeholder 2"/>
          <p:cNvSpPr>
            <a:spLocks noGrp="1"/>
          </p:cNvSpPr>
          <p:nvPr>
            <p:ph type="body" idx="1"/>
          </p:nvPr>
        </p:nvSpPr>
        <p:spPr/>
        <p:txBody>
          <a:bodyPr/>
          <a:lstStyle/>
          <a:p>
            <a:r>
              <a:t>肝星状细胞活化机制：</a:t>
            </a:r>
          </a:p>
        </p:txBody>
      </p:sp>
      <p:sp>
        <p:nvSpPr>
          <p:cNvPr id="4" name="Content Placeholder 3"/>
          <p:cNvSpPr>
            <a:spLocks noGrp="1"/>
          </p:cNvSpPr>
          <p:nvPr>
            <p:ph sz="half" idx="2"/>
          </p:nvPr>
        </p:nvSpPr>
        <p:spPr/>
        <p:txBody>
          <a:bodyPr/>
          <a:lstStyle/>
          <a:p>
            <a:r>
              <a:t>1. 肝星状细胞活化主要由肝损伤、炎症或其他刺激因子引起。</a:t>
            </a:r>
          </a:p>
          <a:p>
            <a:r>
              <a:t>2. 肝损伤后，肝细胞坏死释放的炎症因子，如肿瘤坏死因子-α（TNF-α）、白细胞介素-1β（IL-1β）等，可直接作用于肝星状细胞，导致其活化。</a:t>
            </a:r>
          </a:p>
          <a:p>
            <a:r>
              <a:t>3. 肝星状细胞活化后，转化为肌成纤维细胞，并分泌细胞外基质，导致肝纤维化和肝硬化。</a:t>
            </a:r>
          </a:p>
        </p:txBody>
      </p:sp>
      <p:sp>
        <p:nvSpPr>
          <p:cNvPr id="5" name="Text Placeholder 4"/>
          <p:cNvSpPr>
            <a:spLocks noGrp="1"/>
          </p:cNvSpPr>
          <p:nvPr>
            <p:ph type="body" idx="3"/>
          </p:nvPr>
        </p:nvSpPr>
        <p:spPr/>
        <p:txBody>
          <a:bodyPr/>
          <a:lstStyle/>
          <a:p>
            <a:r>
              <a:t>肝星状细胞活化信号通路：</a:t>
            </a:r>
          </a:p>
        </p:txBody>
      </p:sp>
      <p:sp>
        <p:nvSpPr>
          <p:cNvPr id="6" name="Content Placeholder 5"/>
          <p:cNvSpPr>
            <a:spLocks noGrp="1"/>
          </p:cNvSpPr>
          <p:nvPr>
            <p:ph sz="half" idx="4"/>
          </p:nvPr>
        </p:nvSpPr>
        <p:spPr/>
        <p:txBody>
          <a:bodyPr/>
          <a:lstStyle/>
          <a:p>
            <a:r>
              <a:t>1. 肝星状细胞活化涉及多种信号通路，包括转化生长因子-β（TGF-β）通路、白细胞介素-6（IL-6）通路、Toll样受体（TLR）通路等。</a:t>
            </a:r>
          </a:p>
          <a:p>
            <a:r>
              <a:t>2. TGF-β通路是肝星状细胞活化的主要信号通路之一，TGF-β可通过激活下游的Smad蛋白，促进肝星状细胞向肌成纤维细胞转化，并分泌细胞外基质。</a:t>
            </a:r>
          </a:p>
          <a:p>
            <a:r>
              <a:t>3. IL-6通路也参与肝星状细胞的活化，IL-6可通过激活JAK/STAT信号通路，促进肝星状细胞增殖和分泌细胞外基质。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肝星状细胞活化机制</a:t>
            </a:r>
          </a:p>
        </p:txBody>
      </p:sp>
      <p:sp>
        <p:nvSpPr>
          <p:cNvPr id="3" name="Text Placeholder 2"/>
          <p:cNvSpPr>
            <a:spLocks noGrp="1"/>
          </p:cNvSpPr>
          <p:nvPr>
            <p:ph type="body" idx="1"/>
          </p:nvPr>
        </p:nvSpPr>
        <p:spPr/>
        <p:txBody>
          <a:bodyPr/>
          <a:lstStyle/>
          <a:p>
            <a:r>
              <a:t>肝星状细胞活化的分子机制：</a:t>
            </a:r>
          </a:p>
        </p:txBody>
      </p:sp>
      <p:sp>
        <p:nvSpPr>
          <p:cNvPr id="4" name="Content Placeholder 3"/>
          <p:cNvSpPr>
            <a:spLocks noGrp="1"/>
          </p:cNvSpPr>
          <p:nvPr>
            <p:ph sz="half" idx="2"/>
          </p:nvPr>
        </p:nvSpPr>
        <p:spPr/>
        <p:txBody>
          <a:bodyPr/>
          <a:lstStyle/>
          <a:p>
            <a:r>
              <a:t>1. 肝星状细胞活化过程中，多种基因的表达发生改变，包括α-平滑肌肌动蛋白（α-SMA）、胶原蛋白I、胶原蛋白III等。</a:t>
            </a:r>
          </a:p>
          <a:p>
            <a:r>
              <a:t>2. α-SMA是肌成纤维细胞的标志性蛋白，其表达水平与肝纤维化的程度呈正相关。</a:t>
            </a:r>
          </a:p>
          <a:p>
            <a:r>
              <a:t>3. 胶原蛋白I和胶原蛋白III是肝纤维化的主要成分，其表达水平也与肝纤维化的程度呈正相关。</a:t>
            </a:r>
          </a:p>
        </p:txBody>
      </p:sp>
      <p:sp>
        <p:nvSpPr>
          <p:cNvPr id="5" name="Text Placeholder 4"/>
          <p:cNvSpPr>
            <a:spLocks noGrp="1"/>
          </p:cNvSpPr>
          <p:nvPr>
            <p:ph type="body" idx="3"/>
          </p:nvPr>
        </p:nvSpPr>
        <p:spPr/>
        <p:txBody>
          <a:bodyPr/>
          <a:lstStyle/>
          <a:p>
            <a:r>
              <a:t>肝星状细胞活化的调控：</a:t>
            </a:r>
          </a:p>
        </p:txBody>
      </p:sp>
      <p:sp>
        <p:nvSpPr>
          <p:cNvPr id="6" name="Content Placeholder 5"/>
          <p:cNvSpPr>
            <a:spLocks noGrp="1"/>
          </p:cNvSpPr>
          <p:nvPr>
            <p:ph sz="half" idx="4"/>
          </p:nvPr>
        </p:nvSpPr>
        <p:spPr/>
        <p:txBody>
          <a:bodyPr/>
          <a:lstStyle/>
          <a:p>
            <a:r>
              <a:t>1. 抑制肝星状细胞活化是治疗肝纤维化和肝硬化的潜在靶点。</a:t>
            </a:r>
          </a:p>
          <a:p>
            <a:r>
              <a:t>2. 多种药物已被证明可以抑制肝星状细胞活化，如吡哆醛磷酸盐、曲克芦丁、水飞蓟素等。</a:t>
            </a:r>
          </a:p>
          <a:p>
            <a:r>
              <a:t>3. 中药也具有抑制肝星状细胞活化的作用，如黄芩、茵陈、丹参等。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肝星状细胞活化机制</a:t>
            </a:r>
          </a:p>
        </p:txBody>
      </p:sp>
      <p:sp>
        <p:nvSpPr>
          <p:cNvPr id="3" name="Text Placeholder 2"/>
          <p:cNvSpPr>
            <a:spLocks noGrp="1"/>
          </p:cNvSpPr>
          <p:nvPr>
            <p:ph type="body" idx="1"/>
          </p:nvPr>
        </p:nvSpPr>
        <p:spPr/>
        <p:txBody>
          <a:bodyPr/>
          <a:lstStyle/>
          <a:p>
            <a:r>
              <a:t>肝星状细胞活化的临床意义：</a:t>
            </a:r>
          </a:p>
        </p:txBody>
      </p:sp>
      <p:sp>
        <p:nvSpPr>
          <p:cNvPr id="4" name="Content Placeholder 3"/>
          <p:cNvSpPr>
            <a:spLocks noGrp="1"/>
          </p:cNvSpPr>
          <p:nvPr>
            <p:ph sz="half" idx="2"/>
          </p:nvPr>
        </p:nvSpPr>
        <p:spPr/>
        <p:txBody>
          <a:bodyPr/>
          <a:lstStyle/>
          <a:p>
            <a:r>
              <a:t>1. 肝星状细胞活化是肝纤维化和肝硬化的关键病理生理过程。</a:t>
            </a:r>
          </a:p>
          <a:p>
            <a:r>
              <a:t>2. 肝星状细胞活化的程度与肝纤维化的程度和肝硬化的进展密切相关。</a:t>
            </a:r>
          </a:p>
          <a:p>
            <a:r>
              <a:t>3. 抑制肝星状细胞活化可以有效治疗肝纤维化和肝硬化。</a:t>
            </a:r>
          </a:p>
        </p:txBody>
      </p:sp>
      <p:sp>
        <p:nvSpPr>
          <p:cNvPr id="5" name="Text Placeholder 4"/>
          <p:cNvSpPr>
            <a:spLocks noGrp="1"/>
          </p:cNvSpPr>
          <p:nvPr>
            <p:ph type="body" idx="3"/>
          </p:nvPr>
        </p:nvSpPr>
        <p:spPr/>
        <p:txBody>
          <a:bodyPr/>
          <a:lstStyle/>
          <a:p>
            <a:r>
              <a:t>肝星状细胞活化的研究进展：</a:t>
            </a:r>
          </a:p>
        </p:txBody>
      </p:sp>
      <p:sp>
        <p:nvSpPr>
          <p:cNvPr id="6" name="Content Placeholder 5"/>
          <p:cNvSpPr>
            <a:spLocks noGrp="1"/>
          </p:cNvSpPr>
          <p:nvPr>
            <p:ph sz="half" idx="4"/>
          </p:nvPr>
        </p:nvSpPr>
        <p:spPr/>
        <p:txBody>
          <a:bodyPr/>
          <a:lstStyle/>
          <a:p>
            <a:r>
              <a:t>1. 近年来，肝星状细胞活化的研究取得了很大进展，为肝纤维化和肝硬化的治疗提供了新的靶点。</a:t>
            </a:r>
          </a:p>
          <a:p>
            <a:r>
              <a:t>2. 多种新型抗肝纤维化药物正在研发中，有望为肝纤维化和肝硬化的治疗带来新的突破。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肝星状细胞活化通路</a:t>
            </a:r>
          </a:p>
        </p:txBody>
      </p:sp>
      <p:sp>
        <p:nvSpPr>
          <p:cNvPr id="3" name="Subtitle 2"/>
          <p:cNvSpPr>
            <a:spLocks noGrp="1"/>
          </p:cNvSpPr>
          <p:nvPr>
            <p:ph type="subTitle" idx="1"/>
          </p:nvPr>
        </p:nvSpPr>
        <p:spPr/>
        <p:txBody>
          <a:bodyPr/>
          <a:lstStyle/>
          <a:p>
            <a:r>
              <a:t>中毒性肝硬化肝星状细胞活化调控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肝星状细胞活化通路</a:t>
            </a:r>
          </a:p>
        </p:txBody>
      </p:sp>
      <p:sp>
        <p:nvSpPr>
          <p:cNvPr id="3" name="Text Placeholder 2"/>
          <p:cNvSpPr>
            <a:spLocks noGrp="1"/>
          </p:cNvSpPr>
          <p:nvPr>
            <p:ph type="body" idx="1"/>
          </p:nvPr>
        </p:nvSpPr>
        <p:spPr/>
        <p:txBody>
          <a:bodyPr/>
          <a:lstStyle/>
          <a:p>
            <a:r>
              <a:t>肝星状细胞活化信号通路概述</a:t>
            </a:r>
          </a:p>
        </p:txBody>
      </p:sp>
      <p:sp>
        <p:nvSpPr>
          <p:cNvPr id="4" name="Content Placeholder 3"/>
          <p:cNvSpPr>
            <a:spLocks noGrp="1"/>
          </p:cNvSpPr>
          <p:nvPr>
            <p:ph sz="half" idx="2"/>
          </p:nvPr>
        </p:nvSpPr>
        <p:spPr/>
        <p:txBody>
          <a:bodyPr/>
          <a:lstStyle/>
          <a:p>
            <a:r>
              <a:t>1. 肝星状细胞活化是肝纤维化和肝硬化发展中的关键步骤。</a:t>
            </a:r>
          </a:p>
          <a:p>
            <a:r>
              <a:t>2. 肝星状细胞的活化主要受肝损伤、炎症和氧化应激等因素诱导。</a:t>
            </a:r>
          </a:p>
          <a:p>
            <a:r>
              <a:t>3. 肝星状细胞活化后，可分泌多种细胞因子、趋化因子和基质金属蛋白酶，促进肝纤维化的进展。</a:t>
            </a:r>
          </a:p>
        </p:txBody>
      </p:sp>
      <p:sp>
        <p:nvSpPr>
          <p:cNvPr id="5" name="Text Placeholder 4"/>
          <p:cNvSpPr>
            <a:spLocks noGrp="1"/>
          </p:cNvSpPr>
          <p:nvPr>
            <p:ph type="body" idx="3"/>
          </p:nvPr>
        </p:nvSpPr>
        <p:spPr/>
        <p:txBody>
          <a:bodyPr/>
          <a:lstStyle/>
          <a:p>
            <a:r>
              <a:t>肝星状细胞活化主要通路</a:t>
            </a:r>
          </a:p>
        </p:txBody>
      </p:sp>
      <p:sp>
        <p:nvSpPr>
          <p:cNvPr id="6" name="Content Placeholder 5"/>
          <p:cNvSpPr>
            <a:spLocks noGrp="1"/>
          </p:cNvSpPr>
          <p:nvPr>
            <p:ph sz="half" idx="4"/>
          </p:nvPr>
        </p:nvSpPr>
        <p:spPr/>
        <p:txBody>
          <a:bodyPr/>
          <a:lstStyle/>
          <a:p>
            <a:r>
              <a:t>1. TGF-β信号通路：TGF-β是肝星状细胞活化的主要细胞因子，可通过激活Smad信号通路促进肝星状细胞的分化和增殖。</a:t>
            </a:r>
          </a:p>
          <a:p>
            <a:r>
              <a:t>2. PDGF信号通路：PDGF是另一种重要的肝星状细胞活化因子，可通过激活PI3K/Akt信号通路促进肝星状细胞的增殖和迁移。</a:t>
            </a:r>
          </a:p>
          <a:p>
            <a:r>
              <a:t>3. Wnt信号通路：Wnt信号通路在肝星状细胞活化中也发挥着重要作用，可通过激活β-catenin信号通路促进肝星状细胞的增殖和分化。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肝星状细胞活化通路</a:t>
            </a:r>
          </a:p>
        </p:txBody>
      </p:sp>
      <p:sp>
        <p:nvSpPr>
          <p:cNvPr id="3" name="Text Placeholder 2"/>
          <p:cNvSpPr>
            <a:spLocks noGrp="1"/>
          </p:cNvSpPr>
          <p:nvPr>
            <p:ph type="body" idx="1"/>
          </p:nvPr>
        </p:nvSpPr>
        <p:spPr/>
        <p:txBody>
          <a:bodyPr/>
          <a:lstStyle/>
          <a:p>
            <a:r>
              <a:t>肝星状细胞活化的分子机制</a:t>
            </a:r>
          </a:p>
        </p:txBody>
      </p:sp>
      <p:sp>
        <p:nvSpPr>
          <p:cNvPr id="4" name="Content Placeholder 3"/>
          <p:cNvSpPr>
            <a:spLocks noGrp="1"/>
          </p:cNvSpPr>
          <p:nvPr>
            <p:ph sz="half" idx="2"/>
          </p:nvPr>
        </p:nvSpPr>
        <p:spPr/>
        <p:txBody>
          <a:bodyPr/>
          <a:lstStyle/>
          <a:p>
            <a:r>
              <a:t>1. 肝星状细胞活化过程中，多种分子参与其中，包括细胞因子、趋化因子、生长因子、受体酪氨酸激酶和转录因子等。</a:t>
            </a:r>
          </a:p>
          <a:p>
            <a:r>
              <a:t>2. 这些分子之间相互作用，共同调节肝星状细胞的增殖、迁移、分化和凋亡等过程。</a:t>
            </a:r>
          </a:p>
          <a:p>
            <a:r>
              <a:t>3. 肝星状细胞活化的分子机制非常复杂，目前仍在研究中。</a:t>
            </a:r>
          </a:p>
        </p:txBody>
      </p:sp>
      <p:sp>
        <p:nvSpPr>
          <p:cNvPr id="5" name="Text Placeholder 4"/>
          <p:cNvSpPr>
            <a:spLocks noGrp="1"/>
          </p:cNvSpPr>
          <p:nvPr>
            <p:ph type="body" idx="3"/>
          </p:nvPr>
        </p:nvSpPr>
        <p:spPr/>
        <p:txBody>
          <a:bodyPr/>
          <a:lstStyle/>
          <a:p>
            <a:r>
              <a:t>肝星状细胞活化的调控机制</a:t>
            </a:r>
          </a:p>
        </p:txBody>
      </p:sp>
      <p:sp>
        <p:nvSpPr>
          <p:cNvPr id="6" name="Content Placeholder 5"/>
          <p:cNvSpPr>
            <a:spLocks noGrp="1"/>
          </p:cNvSpPr>
          <p:nvPr>
            <p:ph sz="half" idx="4"/>
          </p:nvPr>
        </p:nvSpPr>
        <p:spPr/>
        <p:txBody>
          <a:bodyPr/>
          <a:lstStyle/>
          <a:p>
            <a:r>
              <a:t>1. 肝星状细胞活化是可逆的，可以通过多种方法进行调控。</a:t>
            </a:r>
          </a:p>
          <a:p>
            <a:r>
              <a:t>2. 目前常用的调控方法包括抗炎、抗氧化、抗纤维化和抗增殖等。</a:t>
            </a:r>
          </a:p>
          <a:p>
            <a:r>
              <a:t>3. 肝星状细胞活化的调控是肝纤维化和肝硬化治疗的潜在靶点。</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肝星状细胞活化通路</a:t>
            </a:r>
          </a:p>
        </p:txBody>
      </p:sp>
      <p:sp>
        <p:nvSpPr>
          <p:cNvPr id="3" name="Text Placeholder 2"/>
          <p:cNvSpPr>
            <a:spLocks noGrp="1"/>
          </p:cNvSpPr>
          <p:nvPr>
            <p:ph type="body" idx="1"/>
          </p:nvPr>
        </p:nvSpPr>
        <p:spPr/>
        <p:txBody>
          <a:bodyPr/>
          <a:lstStyle/>
          <a:p>
            <a:r>
              <a:t>肝星状细胞活化的临床意义</a:t>
            </a:r>
          </a:p>
        </p:txBody>
      </p:sp>
      <p:sp>
        <p:nvSpPr>
          <p:cNvPr id="4" name="Content Placeholder 3"/>
          <p:cNvSpPr>
            <a:spLocks noGrp="1"/>
          </p:cNvSpPr>
          <p:nvPr>
            <p:ph sz="half" idx="2"/>
          </p:nvPr>
        </p:nvSpPr>
        <p:spPr/>
        <p:txBody>
          <a:bodyPr/>
          <a:lstStyle/>
          <a:p>
            <a:r>
              <a:t>1. 肝星状细胞活化是肝纤维化和肝硬化的标志性改变。</a:t>
            </a:r>
          </a:p>
          <a:p>
            <a:r>
              <a:t>2. 肝星状细胞活化的程度与肝纤维化的严重程度和肝硬化的进展速度呈正相关。</a:t>
            </a:r>
          </a:p>
          <a:p>
            <a:r>
              <a:t>3. 肝星状细胞活化的抑制可有效改善肝纤维化和肝硬化。</a:t>
            </a:r>
          </a:p>
        </p:txBody>
      </p:sp>
      <p:sp>
        <p:nvSpPr>
          <p:cNvPr id="5" name="Text Placeholder 4"/>
          <p:cNvSpPr>
            <a:spLocks noGrp="1"/>
          </p:cNvSpPr>
          <p:nvPr>
            <p:ph type="body" idx="3"/>
          </p:nvPr>
        </p:nvSpPr>
        <p:spPr/>
        <p:txBody>
          <a:bodyPr/>
          <a:lstStyle/>
          <a:p>
            <a:r>
              <a:t>肝星状细胞活化的研究进展</a:t>
            </a:r>
          </a:p>
        </p:txBody>
      </p:sp>
      <p:sp>
        <p:nvSpPr>
          <p:cNvPr id="6" name="Content Placeholder 5"/>
          <p:cNvSpPr>
            <a:spLocks noGrp="1"/>
          </p:cNvSpPr>
          <p:nvPr>
            <p:ph sz="half" idx="4"/>
          </p:nvPr>
        </p:nvSpPr>
        <p:spPr/>
        <p:txBody>
          <a:bodyPr/>
          <a:lstStyle/>
          <a:p>
            <a:r>
              <a:t>1. 近年来，肝星状细胞活化的研究取得了很大进展。</a:t>
            </a:r>
          </a:p>
          <a:p>
            <a:r>
              <a:t>2. 研究人员发现了多种新的肝星状细胞活化通路和分子机制。</a:t>
            </a:r>
          </a:p>
          <a:p>
            <a:r>
              <a:t>3. 这些研究为肝纤维化和肝硬化的治疗提供了新的靶点。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肝星状细胞活化介质</a:t>
            </a:r>
          </a:p>
        </p:txBody>
      </p:sp>
      <p:sp>
        <p:nvSpPr>
          <p:cNvPr id="3" name="Subtitle 2"/>
          <p:cNvSpPr>
            <a:spLocks noGrp="1"/>
          </p:cNvSpPr>
          <p:nvPr>
            <p:ph type="subTitle" idx="1"/>
          </p:nvPr>
        </p:nvSpPr>
        <p:spPr/>
        <p:txBody>
          <a:bodyPr/>
          <a:lstStyle/>
          <a:p>
            <a:r>
              <a:t>中毒性肝硬化肝星状细胞活化调控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肝星状细胞活化介质</a:t>
            </a:r>
          </a:p>
        </p:txBody>
      </p:sp>
      <p:sp>
        <p:nvSpPr>
          <p:cNvPr id="3" name="Text Placeholder 2"/>
          <p:cNvSpPr>
            <a:spLocks noGrp="1"/>
          </p:cNvSpPr>
          <p:nvPr>
            <p:ph type="body" idx="1"/>
          </p:nvPr>
        </p:nvSpPr>
        <p:spPr/>
        <p:txBody>
          <a:bodyPr/>
          <a:lstStyle/>
          <a:p>
            <a:r>
              <a:t>细胞因子和趋化因子：</a:t>
            </a:r>
          </a:p>
        </p:txBody>
      </p:sp>
      <p:sp>
        <p:nvSpPr>
          <p:cNvPr id="4" name="Content Placeholder 3"/>
          <p:cNvSpPr>
            <a:spLocks noGrp="1"/>
          </p:cNvSpPr>
          <p:nvPr>
            <p:ph sz="half" idx="2"/>
          </p:nvPr>
        </p:nvSpPr>
        <p:spPr/>
        <p:txBody>
          <a:bodyPr/>
          <a:lstStyle/>
          <a:p>
            <a:r>
              <a:t>1. 细胞因子和趋化因子在肝星状细胞活化中起着重要的作用，它们可以激活肝星状细胞，促进其增殖、迁移和转化成肌成纤维细胞。</a:t>
            </a:r>
          </a:p>
          <a:p>
            <a:r>
              <a:t>2. 细胞因子和趋化因子可以由多种细胞分泌，包括肝细胞、 Kupffer 细胞、 T 细胞、 B 细胞、自然杀伤细胞等。</a:t>
            </a:r>
          </a:p>
          <a:p>
            <a:r>
              <a:t>3. 细胞因子和趋化因子通过与肝星状细胞表面的受体结合发挥作用，激活肝星状细胞内的信号转导通路，从而导致肝星状细胞的活化。</a:t>
            </a:r>
          </a:p>
        </p:txBody>
      </p:sp>
      <p:sp>
        <p:nvSpPr>
          <p:cNvPr id="5" name="Text Placeholder 4"/>
          <p:cNvSpPr>
            <a:spLocks noGrp="1"/>
          </p:cNvSpPr>
          <p:nvPr>
            <p:ph type="body" idx="3"/>
          </p:nvPr>
        </p:nvSpPr>
        <p:spPr/>
        <p:txBody>
          <a:bodyPr/>
          <a:lstStyle/>
          <a:p>
            <a:r>
              <a:t>生长因子：</a:t>
            </a:r>
          </a:p>
        </p:txBody>
      </p:sp>
      <p:sp>
        <p:nvSpPr>
          <p:cNvPr id="6" name="Content Placeholder 5"/>
          <p:cNvSpPr>
            <a:spLocks noGrp="1"/>
          </p:cNvSpPr>
          <p:nvPr>
            <p:ph sz="half" idx="4"/>
          </p:nvPr>
        </p:nvSpPr>
        <p:spPr/>
        <p:txBody>
          <a:bodyPr/>
          <a:lstStyle/>
          <a:p>
            <a:r>
              <a:t>1. 生长因子是另一类重要的肝星状细胞活化介质，它们可以促进肝星状细胞的增殖和转化。</a:t>
            </a:r>
          </a:p>
          <a:p>
            <a:r>
              <a:t>2. 生长因子可以由多种细胞分泌，包括肝细胞、 Kupffer 细胞、 T 细胞、 B 细胞、自然杀伤细胞等。</a:t>
            </a:r>
          </a:p>
          <a:p>
            <a:r>
              <a:t>3. 生长因子通过与肝星状细胞表面的受体结合发挥作用，激活肝星状细胞内的信号转导通路，从而导致肝星状细胞的活化。</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肝星状细胞活化介质</a:t>
            </a:r>
          </a:p>
        </p:txBody>
      </p:sp>
      <p:sp>
        <p:nvSpPr>
          <p:cNvPr id="3" name="Text Placeholder 2"/>
          <p:cNvSpPr>
            <a:spLocks noGrp="1"/>
          </p:cNvSpPr>
          <p:nvPr>
            <p:ph type="body" idx="1"/>
          </p:nvPr>
        </p:nvSpPr>
        <p:spPr/>
        <p:txBody>
          <a:bodyPr/>
          <a:lstStyle/>
          <a:p>
            <a:r>
              <a:t>氧化应激：</a:t>
            </a:r>
          </a:p>
        </p:txBody>
      </p:sp>
      <p:sp>
        <p:nvSpPr>
          <p:cNvPr id="4" name="Content Placeholder 3"/>
          <p:cNvSpPr>
            <a:spLocks noGrp="1"/>
          </p:cNvSpPr>
          <p:nvPr>
            <p:ph sz="half" idx="2"/>
          </p:nvPr>
        </p:nvSpPr>
        <p:spPr/>
        <p:txBody>
          <a:bodyPr/>
          <a:lstStyle/>
          <a:p>
            <a:r>
              <a:t>1. 氧化应激是肝星状细胞活化的一个重要诱因，过多的活性氧可以激活肝星状细胞，促进其增殖、迁移和转化成肌成纤维细胞。</a:t>
            </a:r>
          </a:p>
          <a:p>
            <a:r>
              <a:t>2. 氧化应激可以由多种因素引起，包括酒精、病毒感染、药物毒性、代谢紊乱等。</a:t>
            </a:r>
          </a:p>
          <a:p>
            <a:r>
              <a:t>3. 氧化应激通过激活肝星状细胞内的信号转导通路发挥作用，从而导致肝星状细胞的活化。</a:t>
            </a:r>
          </a:p>
        </p:txBody>
      </p:sp>
      <p:sp>
        <p:nvSpPr>
          <p:cNvPr id="5" name="Text Placeholder 4"/>
          <p:cNvSpPr>
            <a:spLocks noGrp="1"/>
          </p:cNvSpPr>
          <p:nvPr>
            <p:ph type="body" idx="3"/>
          </p:nvPr>
        </p:nvSpPr>
        <p:spPr/>
        <p:txBody>
          <a:bodyPr/>
          <a:lstStyle/>
          <a:p>
            <a:r>
              <a:t>脂多糖：</a:t>
            </a:r>
          </a:p>
        </p:txBody>
      </p:sp>
      <p:sp>
        <p:nvSpPr>
          <p:cNvPr id="6" name="Content Placeholder 5"/>
          <p:cNvSpPr>
            <a:spLocks noGrp="1"/>
          </p:cNvSpPr>
          <p:nvPr>
            <p:ph sz="half" idx="4"/>
          </p:nvPr>
        </p:nvSpPr>
        <p:spPr/>
        <p:txBody>
          <a:bodyPr/>
          <a:lstStyle/>
          <a:p>
            <a:r>
              <a:t>1. 脂多糖是革兰阴性细菌的细胞壁成分，它可以激活肝星状细胞，促进其增殖、迁移和转化成肌成纤维细胞。</a:t>
            </a:r>
          </a:p>
          <a:p>
            <a:r>
              <a:t>2. 脂多糖可以通过肠道屏障泄漏进入血液循环，从而激活肝星状细胞。</a:t>
            </a:r>
          </a:p>
          <a:p>
            <a:r>
              <a:t>3. 脂多糖通过与肝星状细胞表面的受体结合发挥作用，激活肝星状细胞内的信号转导通路，从而导致肝星状细胞的活化。</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https://d.book118.com/717122141133006040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中毒性肝硬化病因学</vt:lpstr>
      <vt:lpstr> 中毒性肝硬化病因学</vt:lpstr>
      <vt:lpstr> 中毒性肝硬化病因学</vt:lpstr>
      <vt:lpstr> 中毒性肝硬化病因学</vt:lpstr>
      <vt:lpstr> 肝星状细胞活化机制</vt:lpstr>
      <vt:lpstr> 肝星状细胞活化机制</vt:lpstr>
      <vt:lpstr> 肝星状细胞活化机制</vt:lpstr>
      <vt:lpstr> 肝星状细胞活化机制</vt:lpstr>
      <vt:lpstr> 肝星状细胞活化通路</vt:lpstr>
      <vt:lpstr> 肝星状细胞活化通路</vt:lpstr>
      <vt:lpstr> 肝星状细胞活化通路</vt:lpstr>
      <vt:lpstr> 肝星状细胞活化通路</vt:lpstr>
      <vt:lpstr> 肝星状细胞活化介质</vt:lpstr>
      <vt:lpstr> 肝星状细胞活化介质</vt:lpstr>
      <vt:lpstr> 肝星状细胞活化介质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2024-09-13T05:07:20.711</cp:lastPrinted>
  <dcterms:created xsi:type="dcterms:W3CDTF">2024-09-12T21:07:20Z</dcterms:created>
  <dcterms:modified xsi:type="dcterms:W3CDTF">2024-09-12T21:07:22Z</dcterms:modified>
</cp:coreProperties>
</file>