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89046A46-52D3-4D51-8B8E-275F82B353C0}"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3" name="PlaceHolder 1"/>
          <p:cNvSpPr>
            <a:spLocks noGrp="1"/>
          </p:cNvSpPr>
          <p:nvPr>
            <p:ph type="sldImg"/>
          </p:nvPr>
        </p:nvSpPr>
        <p:spPr>
          <a:xfrm>
            <a:off x="685800" y="1143000"/>
            <a:ext cx="5486040" cy="3085920"/>
          </a:xfrm>
          <a:prstGeom prst="rect">
            <a:avLst/>
          </a:prstGeom>
          <a:ln w="0">
            <a:noFill/>
          </a:ln>
        </p:spPr>
      </p:sp>
      <p:sp>
        <p:nvSpPr>
          <p:cNvPr id="344"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5"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6" name="PlaceHolder 1"/>
          <p:cNvSpPr>
            <a:spLocks noGrp="1"/>
          </p:cNvSpPr>
          <p:nvPr>
            <p:ph type="sldImg"/>
          </p:nvPr>
        </p:nvSpPr>
        <p:spPr>
          <a:xfrm>
            <a:off x="685800" y="1143000"/>
            <a:ext cx="5486040" cy="3085920"/>
          </a:xfrm>
          <a:prstGeom prst="rect">
            <a:avLst/>
          </a:prstGeom>
          <a:ln w="0">
            <a:noFill/>
          </a:ln>
        </p:spPr>
      </p:sp>
      <p:sp>
        <p:nvSpPr>
          <p:cNvPr id="347"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8"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9" name="PlaceHolder 1"/>
          <p:cNvSpPr>
            <a:spLocks noGrp="1"/>
          </p:cNvSpPr>
          <p:nvPr>
            <p:ph type="sldImg"/>
          </p:nvPr>
        </p:nvSpPr>
        <p:spPr>
          <a:xfrm>
            <a:off x="685800" y="1143000"/>
            <a:ext cx="5486040" cy="3085920"/>
          </a:xfrm>
          <a:prstGeom prst="rect">
            <a:avLst/>
          </a:prstGeom>
          <a:ln w="0">
            <a:noFill/>
          </a:ln>
        </p:spPr>
      </p:sp>
      <p:sp>
        <p:nvSpPr>
          <p:cNvPr id="350"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1"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2" name="PlaceHolder 1"/>
          <p:cNvSpPr>
            <a:spLocks noGrp="1"/>
          </p:cNvSpPr>
          <p:nvPr>
            <p:ph type="sldImg"/>
          </p:nvPr>
        </p:nvSpPr>
        <p:spPr>
          <a:xfrm>
            <a:off x="685800" y="1143000"/>
            <a:ext cx="5486040" cy="3085920"/>
          </a:xfrm>
          <a:prstGeom prst="rect">
            <a:avLst/>
          </a:prstGeom>
          <a:ln w="0">
            <a:noFill/>
          </a:ln>
        </p:spPr>
      </p:sp>
      <p:sp>
        <p:nvSpPr>
          <p:cNvPr id="353"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4"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5" name="PlaceHolder 1"/>
          <p:cNvSpPr>
            <a:spLocks noGrp="1"/>
          </p:cNvSpPr>
          <p:nvPr>
            <p:ph type="sldImg"/>
          </p:nvPr>
        </p:nvSpPr>
        <p:spPr>
          <a:xfrm>
            <a:off x="685800" y="1143000"/>
            <a:ext cx="5486040" cy="3085920"/>
          </a:xfrm>
          <a:prstGeom prst="rect">
            <a:avLst/>
          </a:prstGeom>
          <a:ln w="0">
            <a:noFill/>
          </a:ln>
        </p:spPr>
      </p:sp>
      <p:sp>
        <p:nvSpPr>
          <p:cNvPr id="356"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7"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A2314B-3F78-4C10-A371-DF66AD67CA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3AD031-D09A-4CF8-B818-F44693C0CA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3653CD0-0211-492D-B245-64C561280A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0670E0E-6B25-4D3F-95F5-38DA2A8D8D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622D858-3B17-4016-BC1F-1EFD3051704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FE66429-0267-411E-97CB-44BF4FD960B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767A2DE-A641-4813-8AD5-ECCC955F9B7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9D8EAE-CB5D-4490-B5CE-E28CC1323C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D536FEC-7202-411E-9E63-3760EF4ED5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8C1F60-A042-4E38-9789-2265559BB4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B6E061-22B4-4775-B4BF-218A670069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B42E5313-0AA5-4AE0-BC17-013CEC3DD3EF}"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9468632F-D82B-4D4A-A6E1-34D6B55FD098}"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7152041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行业人员管理专业训练</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简介</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行业背景分析</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行业人员管理专业培训模式</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行业人员素质培养</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行业人员管理专业训练实践案例分析</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简介</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行业人员管理专业训练简介</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行业人员管理专业训练是指为行业从业人员提供系统的知识和技能培训，以帮助他们更好地适应并胜任工作岗位。这种培训的重要性不言而喻，有助于提升从业人员的专业素养和能力，进而提高整个行业的竞争力。除此之外，专业训练还可以帮助行业人员持续学习和发展，实现个人和行业的共同进步。</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行业人员管理专业训练的重要性</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增加从业人员的技能水平</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提高专业素养和能力</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使整个行业更具竞争力</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提升竞争力</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促进行业的长期发展</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持续学习和发展</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行业人员管理专业训练的目的</a:t>
            </a:r>
            <a:endParaRPr lang="en-US" sz="3600" b="0" strike="noStrike" spc="-1">
              <a:solidFill>
                <a:schemeClr val="dk1"/>
              </a:solidFill>
              <a:latin typeface="Arial"/>
            </a:endParaRPr>
          </a:p>
        </p:txBody>
      </p:sp>
      <p:sp>
        <p:nvSpPr>
          <p:cNvPr id="9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提升从业人员的专业水平</a:t>
            </a:r>
            <a:endParaRPr lang="en-US" sz="1500" b="0" strike="noStrike" spc="-1">
              <a:solidFill>
                <a:srgbClr val="000000"/>
              </a:solidFill>
              <a:latin typeface="Arial"/>
            </a:endParaRPr>
          </a:p>
        </p:txBody>
      </p:sp>
      <p:sp>
        <p:nvSpPr>
          <p:cNvPr id="9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增强技能和知识</a:t>
            </a:r>
            <a:endParaRPr lang="en-US" sz="2200" b="0" strike="noStrike" spc="-1">
              <a:solidFill>
                <a:srgbClr val="000000"/>
              </a:solidFill>
              <a:latin typeface="Arial"/>
            </a:endParaRPr>
          </a:p>
        </p:txBody>
      </p:sp>
      <p:sp>
        <p:nvSpPr>
          <p:cNvPr id="9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培养从业人员良好的职业道德和态度</a:t>
            </a:r>
            <a:endParaRPr lang="en-US" sz="1500" b="0" strike="noStrike" spc="-1">
              <a:solidFill>
                <a:srgbClr val="000000"/>
              </a:solidFill>
              <a:latin typeface="Arial"/>
            </a:endParaRPr>
          </a:p>
        </p:txBody>
      </p:sp>
      <p:sp>
        <p:nvSpPr>
          <p:cNvPr id="9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提升职业素养</a:t>
            </a:r>
            <a:endParaRPr lang="en-US" sz="2200" b="0" strike="noStrike" spc="-1">
              <a:solidFill>
                <a:srgbClr val="000000"/>
              </a:solidFill>
              <a:latin typeface="Arial"/>
            </a:endParaRPr>
          </a:p>
        </p:txBody>
      </p:sp>
      <p:sp>
        <p:nvSpPr>
          <p:cNvPr id="9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激发从业人员的创新思维</a:t>
            </a:r>
            <a:endParaRPr lang="en-US" sz="1500" b="0" strike="noStrike" spc="-1">
              <a:solidFill>
                <a:srgbClr val="000000"/>
              </a:solidFill>
              <a:latin typeface="Arial"/>
            </a:endParaRPr>
          </a:p>
        </p:txBody>
      </p:sp>
      <p:sp>
        <p:nvSpPr>
          <p:cNvPr id="9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培养创新能力</a:t>
            </a:r>
            <a:endParaRPr lang="en-US" sz="2200" b="0" strike="noStrike" spc="-1">
              <a:solidFill>
                <a:srgbClr val="000000"/>
              </a:solidFill>
              <a:latin typeface="Arial"/>
            </a:endParaRPr>
          </a:p>
        </p:txBody>
      </p:sp>
      <p:sp>
        <p:nvSpPr>
          <p:cNvPr id="10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专业知识和技能</a:t>
            </a:r>
            <a:endParaRPr lang="en-US" sz="2200" b="0" strike="noStrike" spc="-1">
              <a:solidFill>
                <a:srgbClr val="000000"/>
              </a:solidFill>
              <a:latin typeface="Arial"/>
            </a:endParaRPr>
          </a:p>
        </p:txBody>
      </p:sp>
      <p:sp>
        <p:nvSpPr>
          <p:cNvPr id="10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学习最新技术</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掌握行业趋势</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提升专业技能</a:t>
            </a:r>
            <a:endParaRPr lang="en-US" sz="1500" b="0" strike="noStrike" spc="-1">
              <a:solidFill>
                <a:srgbClr val="000000"/>
              </a:solidFill>
              <a:latin typeface="Arial"/>
            </a:endParaRPr>
          </a:p>
        </p:txBody>
      </p:sp>
      <p:sp>
        <p:nvSpPr>
          <p:cNvPr id="10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沟通与协作能力的提升</a:t>
            </a:r>
            <a:endParaRPr lang="en-US" sz="2200" b="0" strike="noStrike" spc="-1">
              <a:solidFill>
                <a:srgbClr val="000000"/>
              </a:solidFill>
              <a:latin typeface="Arial"/>
            </a:endParaRPr>
          </a:p>
        </p:txBody>
      </p:sp>
      <p:sp>
        <p:nvSpPr>
          <p:cNvPr id="10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加强团队合作</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提高沟通效果</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解决工作矛盾</a:t>
            </a:r>
            <a:endParaRPr lang="en-US" sz="1500" b="0" strike="noStrike" spc="-1">
              <a:solidFill>
                <a:srgbClr val="000000"/>
              </a:solidFill>
              <a:latin typeface="Arial"/>
            </a:endParaRPr>
          </a:p>
        </p:txBody>
      </p:sp>
      <p:sp>
        <p:nvSpPr>
          <p:cNvPr id="10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1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行业人员管理专业训练的内容</a:t>
            </a:r>
            <a:endParaRPr lang="en-US" sz="3600" b="0" strike="noStrike" spc="-1">
              <a:solidFill>
                <a:schemeClr val="dk1"/>
              </a:solidFill>
              <a:latin typeface="Arial"/>
            </a:endParaRPr>
          </a:p>
        </p:txBody>
      </p:sp>
      <p:sp>
        <p:nvSpPr>
          <p:cNvPr id="11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行业规范和标准</a:t>
            </a:r>
            <a:endParaRPr lang="en-US" sz="2200" b="0" strike="noStrike" spc="-1">
              <a:solidFill>
                <a:srgbClr val="000000"/>
              </a:solidFill>
              <a:latin typeface="Arial"/>
            </a:endParaRPr>
          </a:p>
        </p:txBody>
      </p:sp>
      <p:sp>
        <p:nvSpPr>
          <p:cNvPr id="11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遵守行业规则</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理解行业标准</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保持专业操守</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行业人员管理专业训练的效果</a:t>
            </a:r>
            <a:endParaRPr lang="en-US" sz="3600" b="0" strike="noStrike" spc="-1">
              <a:solidFill>
                <a:schemeClr val="dk1"/>
              </a:solidFill>
              <a:latin typeface="Arial"/>
            </a:endParaRPr>
          </a:p>
        </p:txBody>
      </p:sp>
      <p:sp>
        <p:nvSpPr>
          <p:cNvPr id="11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培训后工作更加高效</a:t>
            </a:r>
            <a:endParaRPr lang="en-US" sz="2000" b="0" strike="noStrike" spc="-1">
              <a:solidFill>
                <a:srgbClr val="000000"/>
              </a:solidFill>
              <a:latin typeface="Arial"/>
            </a:endParaRPr>
          </a:p>
        </p:txBody>
      </p:sp>
      <p:sp>
        <p:nvSpPr>
          <p:cNvPr id="11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提升工作效率</a:t>
            </a:r>
            <a:endParaRPr lang="en-US" sz="3000" b="0" strike="noStrike" spc="-1">
              <a:solidFill>
                <a:srgbClr val="000000"/>
              </a:solidFill>
              <a:latin typeface="Arial"/>
            </a:endParaRPr>
          </a:p>
        </p:txBody>
      </p:sp>
      <p:sp>
        <p:nvSpPr>
          <p:cNvPr id="11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培训促进团队合作</a:t>
            </a:r>
            <a:endParaRPr lang="en-US" sz="2000" b="0" strike="noStrike" spc="-1">
              <a:solidFill>
                <a:srgbClr val="000000"/>
              </a:solidFill>
              <a:latin typeface="Arial"/>
            </a:endParaRPr>
          </a:p>
        </p:txBody>
      </p:sp>
      <p:sp>
        <p:nvSpPr>
          <p:cNvPr id="12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增强团队凝聚力</a:t>
            </a:r>
            <a:endParaRPr lang="en-US" sz="3000" b="0" strike="noStrike" spc="-1">
              <a:solidFill>
                <a:srgbClr val="000000"/>
              </a:solidFill>
              <a:latin typeface="Arial"/>
            </a:endParaRPr>
          </a:p>
        </p:txBody>
      </p:sp>
      <p:sp>
        <p:nvSpPr>
          <p:cNvPr id="12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2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减少因误操作引起的问题</a:t>
            </a:r>
            <a:endParaRPr lang="en-US" sz="2000" b="0" strike="noStrike" spc="-1">
              <a:solidFill>
                <a:srgbClr val="000000"/>
              </a:solidFill>
              <a:latin typeface="Arial"/>
            </a:endParaRPr>
          </a:p>
        </p:txBody>
      </p:sp>
      <p:sp>
        <p:nvSpPr>
          <p:cNvPr id="12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降低工作错误率</a:t>
            </a:r>
            <a:endParaRPr lang="en-US" sz="3000" b="0" strike="noStrike" spc="-1">
              <a:solidFill>
                <a:srgbClr val="000000"/>
              </a:solidFill>
              <a:latin typeface="Arial"/>
            </a:endParaRPr>
          </a:p>
        </p:txBody>
      </p:sp>
      <p:sp>
        <p:nvSpPr>
          <p:cNvPr id="124"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6"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行业背景分析</a:t>
            </a:r>
            <a:endParaRPr lang="en-US" sz="3600" b="0" strike="noStrike" spc="-1">
              <a:solidFill>
                <a:schemeClr val="dk1"/>
              </a:solidFill>
              <a:latin typeface="Arial"/>
            </a:endParaRPr>
          </a:p>
        </p:txBody>
      </p:sp>
      <p:sp>
        <p:nvSpPr>
          <p:cNvPr id="12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9"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行业人才需求分析</a:t>
            </a:r>
            <a:endParaRPr lang="en-US" sz="3500" b="0" strike="noStrike" spc="-1">
              <a:solidFill>
                <a:srgbClr val="000000"/>
              </a:solidFill>
              <a:latin typeface="Arial"/>
            </a:endParaRPr>
          </a:p>
        </p:txBody>
      </p:sp>
      <p:sp>
        <p:nvSpPr>
          <p:cNvPr id="130"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行业发展趋势分析显示，随着科技的不断更新，行业人才需求也在不断变化。人才结构分析表明，行业需要具备多方面技能的人才，而人才培养需求分析强调了培养全面发展的人才的重要性。</a:t>
            </a:r>
            <a:endParaRPr lang="en-US" sz="2500" b="0" strike="noStrike" spc="-1">
              <a:solidFill>
                <a:srgbClr val="000000"/>
              </a:solidFill>
              <a:latin typeface="Arial"/>
            </a:endParaRPr>
          </a:p>
        </p:txBody>
      </p:sp>
      <p:sp>
        <p:nvSpPr>
          <p:cNvPr id="13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行业人员管理发展历程</a:t>
            </a:r>
            <a:endParaRPr lang="en-US" sz="3600" b="0" strike="noStrike" spc="-1">
              <a:solidFill>
                <a:schemeClr val="dk1"/>
              </a:solidFill>
              <a:latin typeface="Arial"/>
            </a:endParaRPr>
          </a:p>
        </p:txBody>
      </p:sp>
      <p:sp>
        <p:nvSpPr>
          <p:cNvPr id="13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培养模式不断优化</a:t>
            </a:r>
            <a:endParaRPr lang="en-US" sz="1500" b="0" strike="noStrike" spc="-1">
              <a:solidFill>
                <a:srgbClr val="000000"/>
              </a:solidFill>
              <a:latin typeface="Arial"/>
            </a:endParaRPr>
          </a:p>
        </p:txBody>
      </p:sp>
      <p:sp>
        <p:nvSpPr>
          <p:cNvPr id="13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行业人才培养的发展历程</a:t>
            </a:r>
            <a:endParaRPr lang="en-US" sz="2200" b="0" strike="noStrike" spc="-1">
              <a:solidFill>
                <a:srgbClr val="000000"/>
              </a:solidFill>
              <a:latin typeface="Arial"/>
            </a:endParaRPr>
          </a:p>
        </p:txBody>
      </p:sp>
      <p:sp>
        <p:nvSpPr>
          <p:cNvPr id="13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趋向专业化</a:t>
            </a:r>
            <a:endParaRPr lang="en-US" sz="1500" b="0" strike="noStrike" spc="-1">
              <a:solidFill>
                <a:srgbClr val="000000"/>
              </a:solidFill>
              <a:latin typeface="Arial"/>
            </a:endParaRPr>
          </a:p>
        </p:txBody>
      </p:sp>
      <p:sp>
        <p:nvSpPr>
          <p:cNvPr id="13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行业人员管理的发展趋势</a:t>
            </a:r>
            <a:endParaRPr lang="en-US" sz="2200" b="0" strike="noStrike" spc="-1">
              <a:solidFill>
                <a:srgbClr val="000000"/>
              </a:solidFill>
              <a:latin typeface="Arial"/>
            </a:endParaRPr>
          </a:p>
        </p:txBody>
      </p:sp>
      <p:sp>
        <p:nvSpPr>
          <p:cNvPr id="13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需求一致性</a:t>
            </a:r>
            <a:endParaRPr lang="en-US" sz="1500" b="0" strike="noStrike" spc="-1">
              <a:solidFill>
                <a:srgbClr val="000000"/>
              </a:solidFill>
              <a:latin typeface="Arial"/>
            </a:endParaRPr>
          </a:p>
        </p:txBody>
      </p:sp>
      <p:sp>
        <p:nvSpPr>
          <p:cNvPr id="13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行业人才培养与企业需求的关系</a:t>
            </a:r>
            <a:endParaRPr lang="en-US" sz="2200" b="0" strike="noStrike" spc="-1">
              <a:solidFill>
                <a:srgbClr val="000000"/>
              </a:solidFill>
              <a:latin typeface="Arial"/>
            </a:endParaRPr>
          </a:p>
        </p:txBody>
      </p:sp>
      <p:sp>
        <p:nvSpPr>
          <p:cNvPr id="13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2"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行业人员管理水平分析</a:t>
            </a:r>
            <a:endParaRPr lang="en-US" sz="2200" b="0" strike="noStrike" spc="-1">
              <a:solidFill>
                <a:srgbClr val="000000"/>
              </a:solidFill>
              <a:latin typeface="Arial"/>
            </a:endParaRPr>
          </a:p>
        </p:txBody>
      </p:sp>
      <p:sp>
        <p:nvSpPr>
          <p:cNvPr id="143"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领导力</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沟通能力</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决策能力</a:t>
            </a:r>
            <a:endParaRPr lang="en-US" sz="1500" b="0" strike="noStrike" spc="-1">
              <a:solidFill>
                <a:srgbClr val="000000"/>
              </a:solidFill>
              <a:latin typeface="Arial"/>
            </a:endParaRPr>
          </a:p>
        </p:txBody>
      </p:sp>
      <p:sp>
        <p:nvSpPr>
          <p:cNvPr id="14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5"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行业市场需求状况分析</a:t>
            </a:r>
            <a:endParaRPr lang="en-US" sz="2200" b="0" strike="noStrike" spc="-1">
              <a:solidFill>
                <a:srgbClr val="000000"/>
              </a:solidFill>
              <a:latin typeface="Arial"/>
            </a:endParaRPr>
          </a:p>
        </p:txBody>
      </p:sp>
      <p:sp>
        <p:nvSpPr>
          <p:cNvPr id="146"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行业前景</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市场规模</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竞争格局</a:t>
            </a:r>
            <a:endParaRPr lang="en-US" sz="1500" b="0" strike="noStrike" spc="-1">
              <a:solidFill>
                <a:srgbClr val="000000"/>
              </a:solidFill>
              <a:latin typeface="Arial"/>
            </a:endParaRPr>
          </a:p>
        </p:txBody>
      </p:sp>
      <p:sp>
        <p:nvSpPr>
          <p:cNvPr id="14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8"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49"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0"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行业竞争力分析</a:t>
            </a:r>
            <a:endParaRPr lang="en-US" sz="3600" b="0" strike="noStrike" spc="-1">
              <a:solidFill>
                <a:schemeClr val="dk1"/>
              </a:solidFill>
              <a:latin typeface="Arial"/>
            </a:endParaRPr>
          </a:p>
        </p:txBody>
      </p:sp>
      <p:sp>
        <p:nvSpPr>
          <p:cNvPr id="15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2"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行业从业人员素质分析</a:t>
            </a:r>
            <a:endParaRPr lang="en-US" sz="2200" b="0" strike="noStrike" spc="-1">
              <a:solidFill>
                <a:srgbClr val="000000"/>
              </a:solidFill>
              <a:latin typeface="Arial"/>
            </a:endParaRPr>
          </a:p>
        </p:txBody>
      </p:sp>
      <p:sp>
        <p:nvSpPr>
          <p:cNvPr id="153"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专业技能</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创新意识</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团队合作</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4"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行业人员管理专业训练需求</a:t>
            </a:r>
            <a:endParaRPr lang="en-US" sz="3600" b="0" strike="noStrike" spc="-1">
              <a:solidFill>
                <a:schemeClr val="dk1"/>
              </a:solidFill>
              <a:latin typeface="Arial"/>
            </a:endParaRPr>
          </a:p>
        </p:txBody>
      </p:sp>
      <p:sp>
        <p:nvSpPr>
          <p:cNvPr id="155"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多元化岗位</a:t>
            </a:r>
            <a:endParaRPr lang="en-US" sz="2000" b="0" strike="noStrike" spc="-1">
              <a:solidFill>
                <a:srgbClr val="000000"/>
              </a:solidFill>
              <a:latin typeface="Arial"/>
            </a:endParaRPr>
          </a:p>
        </p:txBody>
      </p:sp>
      <p:sp>
        <p:nvSpPr>
          <p:cNvPr id="156"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行业企业对人才需求</a:t>
            </a:r>
            <a:endParaRPr lang="en-US" sz="3000" b="0" strike="noStrike" spc="-1">
              <a:solidFill>
                <a:srgbClr val="000000"/>
              </a:solidFill>
              <a:latin typeface="Arial"/>
            </a:endParaRPr>
          </a:p>
        </p:txBody>
      </p:sp>
      <p:sp>
        <p:nvSpPr>
          <p:cNvPr id="157"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5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持续学习</a:t>
            </a:r>
            <a:endParaRPr lang="en-US" sz="2000" b="0" strike="noStrike" spc="-1">
              <a:solidFill>
                <a:srgbClr val="000000"/>
              </a:solidFill>
              <a:latin typeface="Arial"/>
            </a:endParaRPr>
          </a:p>
        </p:txBody>
      </p:sp>
      <p:sp>
        <p:nvSpPr>
          <p:cNvPr id="15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行业管理者对人才培养的期望</a:t>
            </a:r>
            <a:endParaRPr lang="en-US" sz="3000" b="0" strike="noStrike" spc="-1">
              <a:solidFill>
                <a:srgbClr val="000000"/>
              </a:solidFill>
              <a:latin typeface="Arial"/>
            </a:endParaRPr>
          </a:p>
        </p:txBody>
      </p:sp>
      <p:sp>
        <p:nvSpPr>
          <p:cNvPr id="16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6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实践结合</a:t>
            </a:r>
            <a:endParaRPr lang="en-US" sz="2000" b="0" strike="noStrike" spc="-1">
              <a:solidFill>
                <a:srgbClr val="000000"/>
              </a:solidFill>
              <a:latin typeface="Arial"/>
            </a:endParaRPr>
          </a:p>
        </p:txBody>
      </p:sp>
      <p:sp>
        <p:nvSpPr>
          <p:cNvPr id="16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行业人员管理培训模式分析</a:t>
            </a:r>
            <a:endParaRPr lang="en-US" sz="3000" b="0" strike="noStrike" spc="-1">
              <a:solidFill>
                <a:srgbClr val="000000"/>
              </a:solidFill>
              <a:latin typeface="Arial"/>
            </a:endParaRPr>
          </a:p>
        </p:txBody>
      </p:sp>
      <p:sp>
        <p:nvSpPr>
          <p:cNvPr id="163"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4"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65"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通过对行业人员管理专业训练需求的分析，可以看出行业需要不断培养适应市场需求的人才，同时注重专业化发展和实践结合的培训模式。行业人员管理的未来发展需要管理者和机构共同努力，以满足行业竞争力的提升需求。</a:t>
            </a:r>
            <a:endParaRPr lang="en-US" sz="25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行业人员管理专业培训模式</a:t>
            </a:r>
            <a:endParaRPr lang="en-US" sz="3600" b="0" strike="noStrike" spc="-1">
              <a:solidFill>
                <a:schemeClr val="dk1"/>
              </a:solidFill>
              <a:latin typeface="Arial"/>
            </a:endParaRPr>
          </a:p>
        </p:txBody>
      </p:sp>
      <p:sp>
        <p:nvSpPr>
          <p:cNvPr id="16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9"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传统培训模式</a:t>
            </a:r>
            <a:endParaRPr lang="en-US" sz="3600" b="0" strike="noStrike" spc="-1">
              <a:solidFill>
                <a:schemeClr val="dk1"/>
              </a:solidFill>
              <a:latin typeface="Arial"/>
            </a:endParaRPr>
          </a:p>
        </p:txBody>
      </p:sp>
      <p:sp>
        <p:nvSpPr>
          <p:cNvPr id="170"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集中性教学</a:t>
            </a:r>
            <a:endParaRPr lang="en-US" sz="1500" b="0" strike="noStrike" spc="-1">
              <a:solidFill>
                <a:srgbClr val="000000"/>
              </a:solidFill>
              <a:latin typeface="Arial"/>
            </a:endParaRPr>
          </a:p>
        </p:txBody>
      </p:sp>
      <p:sp>
        <p:nvSpPr>
          <p:cNvPr id="171"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课堂培训</a:t>
            </a:r>
            <a:endParaRPr lang="en-US" sz="2200" b="0" strike="noStrike" spc="-1">
              <a:solidFill>
                <a:srgbClr val="000000"/>
              </a:solidFill>
              <a:latin typeface="Arial"/>
            </a:endParaRPr>
          </a:p>
        </p:txBody>
      </p:sp>
      <p:sp>
        <p:nvSpPr>
          <p:cNvPr id="172"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操作性培训</a:t>
            </a:r>
            <a:endParaRPr lang="en-US" sz="1500" b="0" strike="noStrike" spc="-1">
              <a:solidFill>
                <a:srgbClr val="000000"/>
              </a:solidFill>
              <a:latin typeface="Arial"/>
            </a:endParaRPr>
          </a:p>
        </p:txBody>
      </p:sp>
      <p:sp>
        <p:nvSpPr>
          <p:cNvPr id="173"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实训实践</a:t>
            </a:r>
            <a:endParaRPr lang="en-US" sz="2200" b="0" strike="noStrike" spc="-1">
              <a:solidFill>
                <a:srgbClr val="000000"/>
              </a:solidFill>
              <a:latin typeface="Arial"/>
            </a:endParaRPr>
          </a:p>
        </p:txBody>
      </p:sp>
      <p:sp>
        <p:nvSpPr>
          <p:cNvPr id="174"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实地实践锻炼</a:t>
            </a:r>
            <a:endParaRPr lang="en-US" sz="1500" b="0" strike="noStrike" spc="-1">
              <a:solidFill>
                <a:srgbClr val="000000"/>
              </a:solidFill>
              <a:latin typeface="Arial"/>
            </a:endParaRPr>
          </a:p>
        </p:txBody>
      </p:sp>
      <p:sp>
        <p:nvSpPr>
          <p:cNvPr id="175"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实习实践</a:t>
            </a:r>
            <a:endParaRPr lang="en-US" sz="2200" b="0" strike="noStrike" spc="-1">
              <a:solidFill>
                <a:srgbClr val="000000"/>
              </a:solidFill>
              <a:latin typeface="Arial"/>
            </a:endParaRPr>
          </a:p>
        </p:txBody>
      </p:sp>
      <p:sp>
        <p:nvSpPr>
          <p:cNvPr id="176"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7"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现代培训模式</a:t>
            </a:r>
            <a:endParaRPr lang="en-US" sz="3600" b="0" strike="noStrike" spc="-1">
              <a:solidFill>
                <a:schemeClr val="dk1"/>
              </a:solidFill>
              <a:latin typeface="Arial"/>
            </a:endParaRPr>
          </a:p>
        </p:txBody>
      </p:sp>
      <p:sp>
        <p:nvSpPr>
          <p:cNvPr id="17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远程学习</a:t>
            </a:r>
            <a:endParaRPr lang="en-US" sz="2000" b="0" strike="noStrike" spc="-1">
              <a:solidFill>
                <a:srgbClr val="000000"/>
              </a:solidFill>
              <a:latin typeface="Arial"/>
            </a:endParaRPr>
          </a:p>
        </p:txBody>
      </p:sp>
      <p:sp>
        <p:nvSpPr>
          <p:cNvPr id="18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线上培训</a:t>
            </a:r>
            <a:endParaRPr lang="en-US" sz="3000" b="0" strike="noStrike" spc="-1">
              <a:solidFill>
                <a:srgbClr val="000000"/>
              </a:solidFill>
              <a:latin typeface="Arial"/>
            </a:endParaRPr>
          </a:p>
        </p:txBody>
      </p:sp>
      <p:sp>
        <p:nvSpPr>
          <p:cNvPr id="18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8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实际操作项目</a:t>
            </a:r>
            <a:endParaRPr lang="en-US" sz="2000" b="0" strike="noStrike" spc="-1">
              <a:solidFill>
                <a:srgbClr val="000000"/>
              </a:solidFill>
              <a:latin typeface="Arial"/>
            </a:endParaRPr>
          </a:p>
        </p:txBody>
      </p:sp>
      <p:sp>
        <p:nvSpPr>
          <p:cNvPr id="18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项目实战培训</a:t>
            </a:r>
            <a:endParaRPr lang="en-US" sz="3000" b="0" strike="noStrike" spc="-1">
              <a:solidFill>
                <a:srgbClr val="000000"/>
              </a:solidFill>
              <a:latin typeface="Arial"/>
            </a:endParaRPr>
          </a:p>
        </p:txBody>
      </p:sp>
      <p:sp>
        <p:nvSpPr>
          <p:cNvPr id="18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8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结合线上线下</a:t>
            </a:r>
            <a:endParaRPr lang="en-US" sz="2000" b="0" strike="noStrike" spc="-1">
              <a:solidFill>
                <a:srgbClr val="000000"/>
              </a:solidFill>
              <a:latin typeface="Arial"/>
            </a:endParaRPr>
          </a:p>
        </p:txBody>
      </p:sp>
      <p:sp>
        <p:nvSpPr>
          <p:cNvPr id="18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混合培训</a:t>
            </a:r>
            <a:endParaRPr lang="en-US" sz="3000" b="0" strike="noStrike" spc="-1">
              <a:solidFill>
                <a:srgbClr val="000000"/>
              </a:solidFill>
              <a:latin typeface="Arial"/>
            </a:endParaRPr>
          </a:p>
        </p:txBody>
      </p:sp>
      <p:sp>
        <p:nvSpPr>
          <p:cNvPr id="187"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8"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个性化定制培训模式</a:t>
            </a:r>
            <a:endParaRPr lang="en-US" sz="3600" b="0" strike="noStrike" spc="-1">
              <a:solidFill>
                <a:schemeClr val="dk1"/>
              </a:solidFill>
              <a:latin typeface="Arial"/>
            </a:endParaRPr>
          </a:p>
        </p:txBody>
      </p:sp>
      <p:sp>
        <p:nvSpPr>
          <p:cNvPr id="189"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根据个人特点定制</a:t>
            </a:r>
            <a:endParaRPr lang="en-US" sz="1500" b="0" strike="noStrike" spc="-1">
              <a:solidFill>
                <a:srgbClr val="000000"/>
              </a:solidFill>
              <a:latin typeface="Arial"/>
            </a:endParaRPr>
          </a:p>
        </p:txBody>
      </p:sp>
      <p:sp>
        <p:nvSpPr>
          <p:cNvPr id="190"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个性化学习计划</a:t>
            </a:r>
            <a:endParaRPr lang="en-US" sz="2200" b="0" strike="noStrike" spc="-1">
              <a:solidFill>
                <a:srgbClr val="000000"/>
              </a:solidFill>
              <a:latin typeface="Arial"/>
            </a:endParaRPr>
          </a:p>
        </p:txBody>
      </p:sp>
      <p:sp>
        <p:nvSpPr>
          <p:cNvPr id="191"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个人指导学习</a:t>
            </a:r>
            <a:endParaRPr lang="en-US" sz="1500" b="0" strike="noStrike" spc="-1">
              <a:solidFill>
                <a:srgbClr val="000000"/>
              </a:solidFill>
              <a:latin typeface="Arial"/>
            </a:endParaRPr>
          </a:p>
        </p:txBody>
      </p:sp>
      <p:sp>
        <p:nvSpPr>
          <p:cNvPr id="192"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导师制度</a:t>
            </a:r>
            <a:endParaRPr lang="en-US" sz="2200" b="0" strike="noStrike" spc="-1">
              <a:solidFill>
                <a:srgbClr val="000000"/>
              </a:solidFill>
              <a:latin typeface="Arial"/>
            </a:endParaRPr>
          </a:p>
        </p:txBody>
      </p:sp>
      <p:sp>
        <p:nvSpPr>
          <p:cNvPr id="193"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未来职业发展规划</a:t>
            </a:r>
            <a:endParaRPr lang="en-US" sz="1500" b="0" strike="noStrike" spc="-1">
              <a:solidFill>
                <a:srgbClr val="000000"/>
              </a:solidFill>
              <a:latin typeface="Arial"/>
            </a:endParaRPr>
          </a:p>
        </p:txBody>
      </p:sp>
      <p:sp>
        <p:nvSpPr>
          <p:cNvPr id="194"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职业规划指导</a:t>
            </a:r>
            <a:endParaRPr lang="en-US" sz="2200" b="0" strike="noStrike" spc="-1">
              <a:solidFill>
                <a:srgbClr val="000000"/>
              </a:solidFill>
              <a:latin typeface="Arial"/>
            </a:endParaRPr>
          </a:p>
        </p:txBody>
      </p:sp>
      <p:sp>
        <p:nvSpPr>
          <p:cNvPr id="195"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6"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8"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行业人员管理专业训练的未来发展趋势</a:t>
            </a:r>
            <a:endParaRPr lang="en-US" sz="3500" b="0" strike="noStrike" spc="-1">
              <a:solidFill>
                <a:srgbClr val="000000"/>
              </a:solidFill>
              <a:latin typeface="Arial"/>
            </a:endParaRPr>
          </a:p>
        </p:txBody>
      </p:sp>
      <p:sp>
        <p:nvSpPr>
          <p:cNvPr id="199"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未来行业人员管理专业训练将更加注重数据驱动，通过数据分析提升培训效果。跨行业融合培训将成为新趋势，不同行业间的知识分享培训将得到更好的应用。科技创新驱动的培训方式会进一步普及，结合最新科技手段提高培训效率和质量。</a:t>
            </a:r>
            <a:endParaRPr lang="en-US" sz="2500" b="0" strike="noStrike" spc="-1">
              <a:solidFill>
                <a:srgbClr val="000000"/>
              </a:solidFill>
              <a:latin typeface="Arial"/>
            </a:endParaRPr>
          </a:p>
        </p:txBody>
      </p:sp>
      <p:sp>
        <p:nvSpPr>
          <p:cNvPr id="20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https://d.book118.com/717152041011006055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137</Paragraphs>
  <Slides>20</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行业人员管理专业训练</vt:lpstr>
      <vt:lpstr>目录</vt:lpstr>
      <vt:lpstr>第1章 简介</vt:lpstr>
      <vt:lpstr> </vt:lpstr>
      <vt:lpstr>行业人员管理专业训练的重要性</vt:lpstr>
      <vt:lpstr>行业人员管理专业训练的目的</vt:lpstr>
      <vt:lpstr>行业人员管理专业训练的内容</vt:lpstr>
      <vt:lpstr>行业人员管理专业训练的效果</vt:lpstr>
      <vt:lpstr>第2章 行业背景分析</vt:lpstr>
      <vt:lpstr> </vt:lpstr>
      <vt:lpstr>行业人员管理发展历程</vt:lpstr>
      <vt:lpstr>行业竞争力分析</vt:lpstr>
      <vt:lpstr>行业人员管理专业训练需求</vt:lpstr>
      <vt:lpstr>总结</vt:lpstr>
      <vt:lpstr>第3章 行业人员管理专业培训模式</vt:lpstr>
      <vt:lpstr>传统培训模式</vt:lpstr>
      <vt:lpstr>现代培训模式</vt:lpstr>
      <vt:lpstr>个性化定制培训模式</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2024-09-29T14:34:49.641</cp:lastPrinted>
  <dcterms:created xsi:type="dcterms:W3CDTF">2024-09-29T06:34:49Z</dcterms:created>
  <dcterms:modified xsi:type="dcterms:W3CDTF">2024-09-29T06:34:51Z</dcterms:modified>
</cp:coreProperties>
</file>