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0A147C-938D-4867-864E-281CBEC570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009EA1-2326-4DAA-ABEE-5654C2D42B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C9FB37-D62D-4CF8-ACBC-1C288A2C1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C6EFBEA-A70E-43E9-81CA-283FA1F16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678E8CB-C199-4556-BA3F-64BF2D5183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E5C2D99-4F83-4032-BC34-0EA93EA6C5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CE08B0-09F5-4235-A421-E808F647B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0D5A40-E3C1-43C5-B7AB-801C5D464E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245FD7-1C30-4143-8260-0EB7255A0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DBAAD2-4951-4F89-BD60-F8C9CDF3FA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54DAE3-20C1-4F52-82D0-6C59F97F5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716015001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子宫肌瘤护理查房PPT课件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子宫肌瘤的护理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子宫肌瘤患者的健康教育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子宫肌瘤的预防与控制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子宫肌瘤的最新研究进展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子宫肌瘤概述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子宫肌瘤是女性生殖系统最常见的良性肿瘤，由平滑肌和结缔组织组成。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根据肌瘤生长部位可分为宫体肌瘤和宫颈肌瘤；根据肌瘤与子宫壁的关系可分为肌壁间肌瘤、浆膜下肌瘤和黏膜下肌瘤。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816" r="2881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633" r="1063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子宫肌瘤的确切病因尚未明确，可能与女性激素有关。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子宫肌瘤的生长和进展可能与女性激素的调节有关，其中雌激素和孕激素可能在肌瘤的发生和发展中发挥重要作用。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38" b="165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子宫肌瘤的症状取决于肌瘤的大小、位置和数量。常见的症状包括月经改变、腹部包块、压迫症状、不孕等。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子宫肌瘤的诊断依赖于妇科检查、超声检查和病理学诊断。超声检查是子宫肌瘤最常用的影像学检查方法，可以明确肌瘤的大小、位置和数量。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子宫肌瘤的护理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838147" y="1287233"/>
            <a:ext cx="2035112" cy="2035112"/>
            <a:chOff x="3838147" y="1287233"/>
            <a:chExt cx="2035112" cy="2035112"/>
          </a:xfrm>
        </p:grpSpPr>
        <p:sp>
          <p:nvSpPr>
            <p:cNvPr id="6" name="AutoShape 6"/>
            <p:cNvSpPr/>
            <p:nvPr/>
          </p:nvSpPr>
          <p:spPr>
            <a:xfrm flipH="1">
              <a:off x="3838147" y="1287233"/>
              <a:ext cx="2035112" cy="2035112"/>
            </a:xfrm>
            <a:prstGeom prst="ellipse">
              <a:avLst/>
            </a:prstGeom>
            <a:ln w="9525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4556617" y="1941220"/>
            <a:ext cx="595503" cy="1060133"/>
            <a:chOff x="4556617" y="1941220"/>
            <a:chExt cx="595503" cy="1060133"/>
          </a:xfrm>
        </p:grpSpPr>
        <p:sp>
          <p:nvSpPr>
            <p:cNvPr id="8" name="Freeform 8"/>
            <p:cNvSpPr/>
            <p:nvPr/>
          </p:nvSpPr>
          <p:spPr>
            <a:xfrm>
              <a:off x="4556617" y="1941220"/>
              <a:ext cx="595503" cy="1060133"/>
            </a:xfrm>
            <a:custGeom>
              <a:rect l="l" t="t" r="r" b="b"/>
              <a:pathLst>
                <a:path w="421" h="751">
                  <a:moveTo>
                    <a:pt x="421" y="509"/>
                  </a:moveTo>
                  <a:cubicBezTo>
                    <a:pt x="421" y="509"/>
                    <a:pt x="400" y="323"/>
                    <a:pt x="359" y="306"/>
                  </a:cubicBezTo>
                  <a:cubicBezTo>
                    <a:pt x="391" y="250"/>
                    <a:pt x="338" y="0"/>
                    <a:pt x="338" y="0"/>
                  </a:cubicBezTo>
                  <a:cubicBezTo>
                    <a:pt x="338" y="0"/>
                    <a:pt x="355" y="183"/>
                    <a:pt x="307" y="216"/>
                  </a:cubicBezTo>
                  <a:cubicBezTo>
                    <a:pt x="307" y="215"/>
                    <a:pt x="307" y="215"/>
                    <a:pt x="307" y="214"/>
                  </a:cubicBezTo>
                  <a:cubicBezTo>
                    <a:pt x="307" y="211"/>
                    <a:pt x="307" y="207"/>
                    <a:pt x="307" y="204"/>
                  </a:cubicBezTo>
                  <a:cubicBezTo>
                    <a:pt x="288" y="204"/>
                    <a:pt x="288" y="204"/>
                    <a:pt x="288" y="204"/>
                  </a:cubicBezTo>
                  <a:cubicBezTo>
                    <a:pt x="288" y="213"/>
                    <a:pt x="288" y="222"/>
                    <a:pt x="288" y="230"/>
                  </a:cubicBezTo>
                  <a:cubicBezTo>
                    <a:pt x="285" y="233"/>
                    <a:pt x="281" y="236"/>
                    <a:pt x="279" y="238"/>
                  </a:cubicBezTo>
                  <a:cubicBezTo>
                    <a:pt x="279" y="227"/>
                    <a:pt x="278" y="216"/>
                    <a:pt x="278" y="204"/>
                  </a:cubicBezTo>
                  <a:cubicBezTo>
                    <a:pt x="219" y="204"/>
                    <a:pt x="219" y="204"/>
                    <a:pt x="219" y="204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74" y="243"/>
                    <a:pt x="274" y="243"/>
                    <a:pt x="274" y="243"/>
                  </a:cubicBezTo>
                  <a:cubicBezTo>
                    <a:pt x="272" y="244"/>
                    <a:pt x="271" y="246"/>
                    <a:pt x="270" y="247"/>
                  </a:cubicBezTo>
                  <a:cubicBezTo>
                    <a:pt x="268" y="250"/>
                    <a:pt x="266" y="252"/>
                    <a:pt x="264" y="254"/>
                  </a:cubicBezTo>
                  <a:cubicBezTo>
                    <a:pt x="219" y="254"/>
                    <a:pt x="219" y="254"/>
                    <a:pt x="219" y="254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27" y="294"/>
                    <a:pt x="223" y="296"/>
                    <a:pt x="219" y="30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7" y="302"/>
                    <a:pt x="217" y="302"/>
                    <a:pt x="217" y="302"/>
                  </a:cubicBezTo>
                  <a:cubicBezTo>
                    <a:pt x="215" y="304"/>
                    <a:pt x="214" y="305"/>
                    <a:pt x="213" y="306"/>
                  </a:cubicBezTo>
                  <a:cubicBezTo>
                    <a:pt x="212" y="305"/>
                    <a:pt x="211" y="304"/>
                    <a:pt x="210" y="30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9" y="302"/>
                    <a:pt x="209" y="302"/>
                  </a:cubicBezTo>
                  <a:cubicBezTo>
                    <a:pt x="203" y="297"/>
                    <a:pt x="195" y="294"/>
                    <a:pt x="185" y="291"/>
                  </a:cubicBezTo>
                  <a:cubicBezTo>
                    <a:pt x="185" y="291"/>
                    <a:pt x="185" y="291"/>
                    <a:pt x="185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0" y="254"/>
                    <a:pt x="210" y="254"/>
                    <a:pt x="210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3"/>
                    <a:pt x="161" y="253"/>
                    <a:pt x="161" y="252"/>
                  </a:cubicBezTo>
                  <a:cubicBezTo>
                    <a:pt x="158" y="249"/>
                    <a:pt x="156" y="246"/>
                    <a:pt x="153" y="244"/>
                  </a:cubicBezTo>
                  <a:cubicBezTo>
                    <a:pt x="153" y="243"/>
                    <a:pt x="153" y="243"/>
                    <a:pt x="153" y="243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149" y="240"/>
                    <a:pt x="146" y="238"/>
                    <a:pt x="143" y="235"/>
                  </a:cubicBezTo>
                  <a:cubicBezTo>
                    <a:pt x="143" y="225"/>
                    <a:pt x="144" y="215"/>
                    <a:pt x="144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2" y="208"/>
                    <a:pt x="122" y="211"/>
                    <a:pt x="122" y="214"/>
                  </a:cubicBezTo>
                  <a:cubicBezTo>
                    <a:pt x="122" y="216"/>
                    <a:pt x="122" y="217"/>
                    <a:pt x="122" y="219"/>
                  </a:cubicBezTo>
                  <a:cubicBezTo>
                    <a:pt x="74" y="187"/>
                    <a:pt x="71" y="0"/>
                    <a:pt x="71" y="0"/>
                  </a:cubicBezTo>
                  <a:cubicBezTo>
                    <a:pt x="71" y="0"/>
                    <a:pt x="39" y="254"/>
                    <a:pt x="71" y="310"/>
                  </a:cubicBezTo>
                  <a:cubicBezTo>
                    <a:pt x="30" y="327"/>
                    <a:pt x="0" y="503"/>
                    <a:pt x="0" y="503"/>
                  </a:cubicBezTo>
                  <a:cubicBezTo>
                    <a:pt x="0" y="503"/>
                    <a:pt x="75" y="431"/>
                    <a:pt x="131" y="412"/>
                  </a:cubicBezTo>
                  <a:cubicBezTo>
                    <a:pt x="151" y="500"/>
                    <a:pt x="219" y="751"/>
                    <a:pt x="301" y="409"/>
                  </a:cubicBezTo>
                  <a:cubicBezTo>
                    <a:pt x="354" y="432"/>
                    <a:pt x="421" y="509"/>
                    <a:pt x="421" y="509"/>
                  </a:cubicBezTo>
                  <a:close/>
                  <a:moveTo>
                    <a:pt x="218" y="384"/>
                  </a:move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7" y="384"/>
                  </a:cubicBezTo>
                  <a:cubicBezTo>
                    <a:pt x="217" y="384"/>
                    <a:pt x="217" y="384"/>
                    <a:pt x="218" y="38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10" name="Freeform 10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Freeform 56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0" name="Group 60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61" name="AutoShape 61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Freeform 62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4" name="AutoShape 64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1061323" y="2678169"/>
            <a:ext cx="653320" cy="651796"/>
            <a:chOff x="1061323" y="2678169"/>
            <a:chExt cx="653320" cy="651796"/>
          </a:xfrm>
        </p:grpSpPr>
        <p:sp>
          <p:nvSpPr>
            <p:cNvPr id="67" name="AutoShape 67"/>
            <p:cNvSpPr/>
            <p:nvPr/>
          </p:nvSpPr>
          <p:spPr>
            <a:xfrm flipH="1">
              <a:off x="1061323" y="2678169"/>
              <a:ext cx="653320" cy="65179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8" name="Group 68"/>
          <p:cNvGrpSpPr/>
          <p:nvPr/>
        </p:nvGrpSpPr>
        <p:grpSpPr>
          <a:xfrm>
            <a:off x="3695557" y="2678169"/>
            <a:ext cx="653320" cy="651796"/>
            <a:chOff x="3695557" y="2678169"/>
            <a:chExt cx="653320" cy="651796"/>
          </a:xfrm>
        </p:grpSpPr>
        <p:sp>
          <p:nvSpPr>
            <p:cNvPr id="69" name="AutoShape 69"/>
            <p:cNvSpPr/>
            <p:nvPr/>
          </p:nvSpPr>
          <p:spPr>
            <a:xfrm flipH="1">
              <a:off x="3695557" y="2678169"/>
              <a:ext cx="653320" cy="65179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0" name="Group 70"/>
          <p:cNvGrpSpPr/>
          <p:nvPr/>
        </p:nvGrpSpPr>
        <p:grpSpPr>
          <a:xfrm>
            <a:off x="6337221" y="2678169"/>
            <a:ext cx="653320" cy="651796"/>
            <a:chOff x="6337221" y="2678169"/>
            <a:chExt cx="653320" cy="651796"/>
          </a:xfrm>
        </p:grpSpPr>
        <p:sp>
          <p:nvSpPr>
            <p:cNvPr id="71" name="AutoShape 71"/>
            <p:cNvSpPr/>
            <p:nvPr/>
          </p:nvSpPr>
          <p:spPr>
            <a:xfrm flipH="1">
              <a:off x="6337221" y="2678169"/>
              <a:ext cx="653320" cy="651796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8962406" y="2678169"/>
            <a:ext cx="651796" cy="651796"/>
            <a:chOff x="8962406" y="2678169"/>
            <a:chExt cx="651796" cy="651796"/>
          </a:xfrm>
        </p:grpSpPr>
        <p:sp>
          <p:nvSpPr>
            <p:cNvPr id="73" name="AutoShape 73"/>
            <p:cNvSpPr/>
            <p:nvPr/>
          </p:nvSpPr>
          <p:spPr>
            <a:xfrm flipH="1">
              <a:off x="8962406" y="2678169"/>
              <a:ext cx="651796" cy="651796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4" name="TextBox 7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生理准备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术前宣教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3" name="AutoShape 8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AutoShape 9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AutoShape 10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3" name="TextBox 10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术前护理</a:t>
              </a:r>
            </a:p>
          </p:txBody>
        </p:sp>
      </p:grpSp>
      <p:sp>
        <p:nvSpPr>
          <p:cNvPr id="104" name="TextBox 104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根据患者的具体情况，提供科学的饮食建议，如增加营养摄入、避免刺激性食物等。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指导患者进行必要的术前检查，如心电图、血常规、尿常规等，确保患者身体状况适合手术。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评估患者的心理状况，提供心理疏导和支持，缓解焦虑和恐惧情绪。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向患者介绍手术过程、注意事项以及术后恢复等方面的知识，提高患者的自我管理能力。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66806" y="1875568"/>
            <a:ext cx="3824955" cy="3826383"/>
            <a:chOff x="4166806" y="1875568"/>
            <a:chExt cx="3824955" cy="3826383"/>
          </a:xfrm>
        </p:grpSpPr>
        <p:sp>
          <p:nvSpPr>
            <p:cNvPr id="3" name="Freeform 3"/>
            <p:cNvSpPr/>
            <p:nvPr/>
          </p:nvSpPr>
          <p:spPr>
            <a:xfrm>
              <a:off x="416680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85" y="128"/>
                    <a:pt x="285" y="286"/>
                  </a:cubicBezTo>
                  <a:cubicBezTo>
                    <a:pt x="202" y="286"/>
                    <a:pt x="202" y="286"/>
                    <a:pt x="202" y="286"/>
                  </a:cubicBezTo>
                  <a:cubicBezTo>
                    <a:pt x="202" y="174"/>
                    <a:pt x="111" y="83"/>
                    <a:pt x="0" y="83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416680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0" y="202"/>
                  </a:moveTo>
                  <a:cubicBezTo>
                    <a:pt x="0" y="285"/>
                    <a:pt x="0" y="285"/>
                    <a:pt x="0" y="285"/>
                  </a:cubicBezTo>
                  <a:cubicBezTo>
                    <a:pt x="157" y="285"/>
                    <a:pt x="285" y="157"/>
                    <a:pt x="285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02" y="111"/>
                    <a:pt x="111" y="202"/>
                    <a:pt x="0" y="202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>
              <a:off x="5753386" y="3454622"/>
              <a:ext cx="2238375" cy="2247329"/>
            </a:xfrm>
            <a:custGeom>
              <a:rect l="l" t="t" r="r" b="b"/>
              <a:pathLst>
                <a:path w="285" h="286">
                  <a:moveTo>
                    <a:pt x="285" y="83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128" y="0"/>
                    <a:pt x="0" y="128"/>
                    <a:pt x="0" y="286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3" y="174"/>
                    <a:pt x="174" y="83"/>
                    <a:pt x="285" y="8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753386" y="1875568"/>
              <a:ext cx="2238375" cy="2239804"/>
            </a:xfrm>
            <a:custGeom>
              <a:rect l="l" t="t" r="r" b="b"/>
              <a:pathLst>
                <a:path w="285" h="285">
                  <a:moveTo>
                    <a:pt x="285" y="202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128" y="285"/>
                    <a:pt x="0" y="157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11"/>
                    <a:pt x="174" y="202"/>
                    <a:pt x="285" y="20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211033" y="2959322"/>
            <a:ext cx="1645728" cy="1705738"/>
            <a:chOff x="5211033" y="2959322"/>
            <a:chExt cx="1645728" cy="1705738"/>
          </a:xfrm>
        </p:grpSpPr>
        <p:sp>
          <p:nvSpPr>
            <p:cNvPr id="8" name="Freeform 8"/>
            <p:cNvSpPr/>
            <p:nvPr/>
          </p:nvSpPr>
          <p:spPr>
            <a:xfrm>
              <a:off x="5211033" y="3015424"/>
              <a:ext cx="541973" cy="425577"/>
            </a:xfrm>
            <a:custGeom>
              <a:rect l="l" t="t" r="r" b="b"/>
              <a:pathLst>
                <a:path w="105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6475952" y="2959322"/>
              <a:ext cx="380809" cy="537400"/>
            </a:xfrm>
            <a:custGeom>
              <a:rect l="l" t="t" r="r" b="b"/>
              <a:pathLst>
                <a:path w="21543" h="21574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5297043" y="4240435"/>
              <a:ext cx="513778" cy="424625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228112" y="4279582"/>
            <a:ext cx="496157" cy="415672"/>
            <a:chOff x="6228112" y="4279582"/>
            <a:chExt cx="496157" cy="415672"/>
          </a:xfrm>
        </p:grpSpPr>
        <p:sp>
          <p:nvSpPr>
            <p:cNvPr id="12" name="Freeform 12"/>
            <p:cNvSpPr/>
            <p:nvPr/>
          </p:nvSpPr>
          <p:spPr>
            <a:xfrm>
              <a:off x="6312789" y="4402646"/>
              <a:ext cx="324707" cy="292608"/>
            </a:xfrm>
            <a:custGeom>
              <a:rect l="l" t="t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6228112" y="4279582"/>
              <a:ext cx="496157" cy="248221"/>
            </a:xfrm>
            <a:custGeom>
              <a:rect l="l" t="t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solidFill>
              <a:schemeClr val="l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疼痛管理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伤口护理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活动与锻炼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评估患者的疼痛程度，提供适当的疼痛缓解措施，如药物治疗、物理治疗等。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定期检查手术伤口的愈合情况，保持伤口清洁、干燥，预防感染。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根据患者的恢复情况，逐步调整饮食结构，促进营养吸收和身体恢复。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指导患者进行适当的活动和锻炼，促进血液循环、预防血栓形成，加速术后康复。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子宫肌瘤患者的健康教育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784" b="13784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子宫肌瘤的病因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子宫肌瘤的症状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子宫肌瘤的诊断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介绍子宫肌瘤的发病原因，如遗传、激素水平、生活方式等。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详细说明子宫肌瘤可能引发的症状，如月经不规律、腹部疼痛、压迫症状等。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介绍子宫肌瘤的诊断方法，如超声检查、宫腔镜检查等。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疾病知识教育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https://d.book118.com/717160150013006025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62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2024-08-29T11:08:20.549</cp:lastPrinted>
  <dcterms:created xsi:type="dcterms:W3CDTF">2024-08-29T03:08:20Z</dcterms:created>
  <dcterms:modified xsi:type="dcterms:W3CDTF">2024-08-29T03:08:22Z</dcterms:modified>
</cp:coreProperties>
</file>