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ct val="0"/>
              </a:spcBef>
              <a:spcAft>
                <a:spcPct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ct val="0"/>
              </a:spcBef>
              <a:spcAft>
                <a:spcPct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fld id="{B3DD27A0-F7BA-42BB-B3D2-F0AD4F335036}" type="datetimeFigureOut">
              <a:rPr lang="zh-CN" altLang="en-US"/>
              <a:t>2020/3/15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noProof="0"/>
              <a:t>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ct val="0"/>
              </a:spcBef>
              <a:spcAft>
                <a:spcPct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>
            <a:lvl1pPr algn="r" eaLnBrk="1" hangingPunct="1">
              <a:defRPr sz="1200">
                <a:latin typeface="等线" panose="02010600030101010101" pitchFamily="2" charset="-122"/>
                <a:ea typeface="等线" panose="02010600030101010101" pitchFamily="2" charset="-122"/>
              </a:defRPr>
            </a:lvl1pPr>
          </a:lstStyle>
          <a:p>
            <a:fld id="{D38CFDDB-6873-45E2-A1AF-842102F1D45D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14379422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8CFDDB-6873-45E2-A1AF-842102F1D45D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8CFDDB-6873-45E2-A1AF-842102F1D45D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8CFDDB-6873-45E2-A1AF-842102F1D45D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06A1A5-B48C-4822-A3A8-0C63226D0C17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06A1A5-B48C-4822-A3A8-0C63226D0C17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06A1A5-B48C-4822-A3A8-0C63226D0C17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AE4B4-287A-4B4D-ACC3-3B2A30424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FD7EA-7E67-40E9-A7B3-23143DCB6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66B1B-531C-42DC-BB7F-03F0C592D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502815-CCA7-4F45-BF6E-513235128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779D22-0A97-4991-8EF2-EDE3D16B2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CE56EF-5F37-4184-B69B-1FF44F8F2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7521DB-C1AE-49FA-999A-7B3FB3340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AA13A4-16B4-4829-AEEC-0012FA8BF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8A58FB-5125-47A9-9EC2-8FCF8C6D6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57364-2251-49C2-9961-4FA00ACAD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F81A8-787C-4DF8-86A0-8B0D2C262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6F9CFB-D56F-4FEE-8E47-1AD8B612FF7F}" type="datetimeFigureOut">
              <a:rPr lang="zh-CN" altLang="en-US"/>
              <a:t>2020/3/15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C23E2A2-4306-4C94-A368-51CDCD0DC12B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B72BD3-1031-4DBB-96B6-02514F47FF1D}" type="datetimeFigureOut">
              <a:rPr lang="zh-CN" altLang="en-US"/>
              <a:t>2020/3/15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BE1230-7E6B-413B-8F79-48974A6781A3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5AE27F-F886-430A-90E1-BC90AD2862AC}" type="datetimeFigureOut">
              <a:rPr lang="zh-CN" altLang="en-US"/>
              <a:t>2020/3/15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B4F504-C61E-442C-8FDB-F36BCAD1E945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F52FD-DFD7-405B-BCC8-BD7BCE6E397A}" type="datetimeFigureOut">
              <a:rPr lang="zh-CN" altLang="en-US"/>
              <a:t>2020/3/15</a:t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90D66B-9FA8-4C00-B642-D721F54CB942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F4291C-E39D-480C-8C87-B323C5EDC8E9}" type="datetimeFigureOut">
              <a:rPr lang="zh-CN" altLang="en-US"/>
              <a:t>2020/3/15</a:t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F038559-85D3-46FD-8A49-848DDCF52200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54F907-BCB8-49BF-A85A-8742A8D14E47}" type="datetimeFigureOut">
              <a:rPr lang="zh-CN" altLang="en-US"/>
              <a:t>2020/3/15</a:t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53A5F6-E761-42DB-835D-33F6CC942190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43D031-5CB0-4BF3-B706-8369733CE118}" type="datetimeFigureOut">
              <a:rPr lang="zh-CN" altLang="en-US"/>
              <a:t>2020/3/15</a:t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AD4034-80E1-4127-9629-C311CB24E4FE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986F9A-215D-4211-8734-FD5292BDC20C}" type="datetimeFigureOut">
              <a:rPr lang="zh-CN" altLang="en-US"/>
              <a:t>2020/3/15</a:t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927B1C-24C6-4A90-91BD-D77C37C4F373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C3E692-2713-4C03-94EF-F5DA56FA7EF7}" type="datetimeFigureOut">
              <a:rPr lang="zh-CN" altLang="en-US"/>
              <a:t>2020/3/15</a:t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E2CDCC4-703E-4A99-953B-B6B678C235ED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854ED3-B8C7-4B19-B1E0-C288698E474D}" type="datetimeFigureOut">
              <a:rPr lang="zh-CN" altLang="en-US"/>
              <a:t>2020/3/15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AF1507B-B637-4C36-A540-FC7EBBB1ED4F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B4985C-EBB3-4EB9-8866-34A2390C4CEF}" type="datetimeFigureOut">
              <a:rPr lang="zh-CN" altLang="en-US"/>
              <a:t>2020/3/15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B3CDB7-51FB-4D22-BE48-682D7F8E1866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0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l" rtl="0" eaLnBrk="1" fontAlgn="auto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395FBF9F-C4B1-4AC0-9F52-35BE479F4AEE}" type="datetimeFigureOut">
              <a:rPr lang="zh-CN" altLang="en-US"/>
              <a:t>2020/3/15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ctr" rtl="0" eaLnBrk="1" fontAlgn="auto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ABCC6D58-915D-411D-B960-5407D2F0753C}" type="slidenum">
              <a:rPr lang="zh-CN" altLang="en-US"/>
              <a:t>‹#›</a:t>
            </a:fld>
            <a:endParaRPr lang="zh-CN" altLang="en-US"/>
          </a:p>
        </p:txBody>
      </p:sp>
      <p:sp>
        <p:nvSpPr>
          <p:cNvPr id="7" name="矩形 6"/>
          <p:cNvSpPr/>
          <p:nvPr userDrawn="1"/>
        </p:nvSpPr>
        <p:spPr>
          <a:xfrm rot="20580000">
            <a:off x="2817813" y="2829560"/>
            <a:ext cx="6556375" cy="1198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bg1">
                    <a:lumMod val="85000"/>
                  </a:schemeClr>
                </a:solidFill>
              </a14:hiddenFill>
            </a:ext>
          </a:extLst>
        </p:spPr>
        <p:txBody>
          <a:bodyPr wrap="none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7200">
                <a:solidFill>
                  <a:schemeClr val="bg2"/>
                </a:solidFill>
                <a:effectLst/>
                <a:latin typeface="微软雅黑 Light" panose="020b0502040204020203" pitchFamily="34" charset="-122"/>
                <a:ea typeface="微软雅黑 Light" panose="020b0502040204020203" pitchFamily="34" charset="-122"/>
                <a:cs typeface="微软雅黑 Light" panose="020b0502040204020203" pitchFamily="34" charset="-122"/>
              </a:rPr>
              <a:t>恒高科技</a:t>
            </a:r>
            <a:r>
              <a:rPr lang="en-US" altLang="zh-CN" sz="7200">
                <a:solidFill>
                  <a:schemeClr val="bg2"/>
                </a:solidFill>
                <a:effectLst/>
                <a:latin typeface="微软雅黑 Light" panose="020b0502040204020203" pitchFamily="34" charset="-122"/>
                <a:ea typeface="微软雅黑 Light" panose="020b0502040204020203" pitchFamily="34" charset="-122"/>
                <a:cs typeface="微软雅黑 Light" panose="020b0502040204020203" pitchFamily="34" charset="-122"/>
              </a:rPr>
              <a:t>EHIGH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等线 Light" panose="02010600030101010101" pitchFamily="2" charset="-122"/>
          <a:ea typeface="等线 Light" panose="02010600030101010101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等线 Light" panose="02010600030101010101" pitchFamily="2" charset="-122"/>
          <a:ea typeface="等线 Light" panose="02010600030101010101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等线 Light" panose="02010600030101010101" pitchFamily="2" charset="-122"/>
          <a:ea typeface="等线 Light" panose="02010600030101010101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等线 Light" panose="02010600030101010101" pitchFamily="2" charset="-122"/>
          <a:ea typeface="等线 Light" panose="02010600030101010101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等线 Light" panose="02010600030101010101" pitchFamily="2" charset="-122"/>
          <a:ea typeface="等线 Light" panose="02010600030101010101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等线 Light" panose="02010600030101010101" pitchFamily="2" charset="-122"/>
          <a:ea typeface="等线 Light" panose="02010600030101010101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等线 Light" panose="02010600030101010101" pitchFamily="2" charset="-122"/>
          <a:ea typeface="等线 Light" panose="02010600030101010101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等线 Light" panose="02010600030101010101" pitchFamily="2" charset="-122"/>
          <a:ea typeface="等线 Light" panose="02010600030101010101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emf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jpeg" /><Relationship Id="rId7" Type="http://schemas.openxmlformats.org/officeDocument/2006/relationships/image" Target="../media/image9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oleObject" Target="../embeddings/oleObject1.bin" TargetMode="Internal" /><Relationship Id="rId4" Type="http://schemas.openxmlformats.org/officeDocument/2006/relationships/image" Target="../media/image10.emf" /><Relationship Id="rId5" Type="http://schemas.openxmlformats.org/officeDocument/2006/relationships/vmlDrawing" Target="../drawings/vmlDrawing1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7.png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14.png" /><Relationship Id="rId7" Type="http://schemas.openxmlformats.org/officeDocument/2006/relationships/image" Target="../media/image15.png" /><Relationship Id="rId8" Type="http://schemas.openxmlformats.org/officeDocument/2006/relationships/image" Target="../media/image16.png" /><Relationship Id="rId9" Type="http://schemas.openxmlformats.org/officeDocument/2006/relationships/image" Target="../media/image4.emf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1.png" /><Relationship Id="rId4" Type="http://schemas.openxmlformats.org/officeDocument/2006/relationships/image" Target="../media/image16.png" /><Relationship Id="rId5" Type="http://schemas.openxmlformats.org/officeDocument/2006/relationships/image" Target="../media/image7.png" /><Relationship Id="rId6" Type="http://schemas.openxmlformats.org/officeDocument/2006/relationships/image" Target="../media/image9.png" /><Relationship Id="rId7" Type="http://schemas.openxmlformats.org/officeDocument/2006/relationships/image" Target="../media/image4.emf" /><Relationship Id="rId8" Type="http://schemas.openxmlformats.org/officeDocument/2006/relationships/image" Target="../media/image14.png" /><Relationship Id="rId9" Type="http://schemas.openxmlformats.org/officeDocument/2006/relationships/image" Target="../media/image1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6312204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/>
        </p:nvSpPr>
        <p:spPr>
          <a:xfrm>
            <a:off x="3514488" y="5875150"/>
            <a:ext cx="54769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阿里巴巴普惠体 R"/>
                <a:ea typeface="阿里巴巴普惠体 R"/>
                <a:cs typeface="华文新魏" panose="02010800040101010101" pitchFamily="2" charset="-122"/>
              </a:rPr>
              <a:t>中国</a:t>
            </a:r>
            <a:r>
              <a:rPr lang="en-US" altLang="zh-CN" sz="2800">
                <a:latin typeface="阿里巴巴普惠体 R"/>
                <a:ea typeface="阿里巴巴普惠体 R"/>
                <a:cs typeface="华文新魏" panose="02010800040101010101" pitchFamily="2" charset="-122"/>
              </a:rPr>
              <a:t>·</a:t>
            </a:r>
            <a:r>
              <a:rPr lang="zh-CN" altLang="en-US" sz="2800">
                <a:latin typeface="阿里巴巴普惠体 R"/>
                <a:ea typeface="阿里巴巴普惠体 R"/>
                <a:cs typeface="华文新魏" panose="02010800040101010101" pitchFamily="2" charset="-122"/>
              </a:rPr>
              <a:t>成都</a:t>
            </a:r>
            <a:r>
              <a:rPr lang="en-US" altLang="zh-CN" sz="2800">
                <a:latin typeface="阿里巴巴普惠体 R"/>
                <a:ea typeface="阿里巴巴普惠体 R"/>
                <a:cs typeface="华文新魏" panose="02010800040101010101" pitchFamily="2" charset="-122"/>
              </a:rPr>
              <a:t>·</a:t>
            </a:r>
            <a:r>
              <a:rPr lang="zh-CN" altLang="en-US" sz="2800">
                <a:latin typeface="阿里巴巴普惠体 R"/>
                <a:ea typeface="阿里巴巴普惠体 R"/>
                <a:cs typeface="华文新魏" panose="02010800040101010101" pitchFamily="2" charset="-122"/>
              </a:rPr>
              <a:t>恒高科技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3514487" y="6294250"/>
            <a:ext cx="54769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800" i="1">
                <a:latin typeface="阿里巴巴普惠体 R"/>
                <a:ea typeface="阿里巴巴普惠体 R"/>
                <a:cs typeface="华文新魏" panose="02010800040101010101" pitchFamily="2" charset="-122"/>
              </a:rPr>
              <a:t>Everhigh Technology Co., Ltd.</a:t>
            </a:r>
            <a:endParaRPr lang="zh-CN" altLang="en-US" sz="2800" i="1">
              <a:latin typeface="阿里巴巴普惠体 R"/>
              <a:ea typeface="阿里巴巴普惠体 R"/>
              <a:cs typeface="华文新魏" panose="02010800040101010101" pitchFamily="2" charset="-122"/>
            </a:endParaRPr>
          </a:p>
        </p:txBody>
      </p:sp>
      <p:pic>
        <p:nvPicPr>
          <p:cNvPr id="3" name="图片 2" descr="header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405" y="114300"/>
            <a:ext cx="11807190" cy="5520055"/>
          </a:xfrm>
          <a:prstGeom prst="rect">
            <a:avLst/>
          </a:prstGeom>
        </p:spPr>
      </p:pic>
      <p:sp>
        <p:nvSpPr>
          <p:cNvPr id="4" name="矩形 3"/>
          <p:cNvSpPr/>
          <p:nvPr userDrawn="1"/>
        </p:nvSpPr>
        <p:spPr>
          <a:xfrm rot="20580000">
            <a:off x="2974658" y="2616835"/>
            <a:ext cx="6556375" cy="1198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bg1">
                    <a:lumMod val="85000"/>
                  </a:schemeClr>
                </a:solidFill>
              </a14:hiddenFill>
            </a:ext>
          </a:extLst>
        </p:spPr>
        <p:txBody>
          <a:bodyPr wrap="none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7200">
                <a:solidFill>
                  <a:schemeClr val="bg2"/>
                </a:solidFill>
                <a:effectLst/>
                <a:latin typeface="阿里巴巴普惠体 R"/>
                <a:ea typeface="阿里巴巴普惠体 R"/>
                <a:cs typeface="微软雅黑 Light" panose="020b0502040204020203" pitchFamily="34" charset="-122"/>
              </a:rPr>
              <a:t>恒高科技</a:t>
            </a:r>
            <a:r>
              <a:rPr lang="en-US" altLang="zh-CN" sz="7200">
                <a:solidFill>
                  <a:schemeClr val="bg2"/>
                </a:solidFill>
                <a:effectLst/>
                <a:latin typeface="阿里巴巴普惠体 R"/>
                <a:ea typeface="阿里巴巴普惠体 R"/>
                <a:cs typeface="微软雅黑 Light" panose="020b0502040204020203" pitchFamily="34" charset="-122"/>
              </a:rPr>
              <a:t>EHIGH</a:t>
            </a: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5B7F55C-FE4D-42D5-99E0-AE0A74205A91}" type="datetime1">
              <a:rPr lang="zh-CN" altLang="en-US" smtClean="0"/>
              <a:t>2024/9/9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3E2A2-4306-4C94-A368-51CDCD0DC12B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  <p:transition spd="slow">
    <p:push dir="u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2918459" y="1810980"/>
            <a:ext cx="6355080" cy="25844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5400">
                <a:latin typeface="阿里巴巴普惠体 R"/>
                <a:ea typeface="阿里巴巴普惠体 R"/>
              </a:rPr>
              <a:t>智慧养老</a:t>
            </a:r>
          </a:p>
          <a:p>
            <a:pPr algn="ctr"/>
            <a:r>
              <a:rPr lang="zh-CN" altLang="en-US" sz="5400">
                <a:latin typeface="阿里巴巴普惠体 R"/>
                <a:ea typeface="阿里巴巴普惠体 R"/>
              </a:rPr>
              <a:t>养老院人员定位</a:t>
            </a:r>
            <a:r>
              <a:rPr lang="zh-CN" altLang="en-US" sz="5400" smtClean="0">
                <a:latin typeface="阿里巴巴普惠体 R"/>
                <a:ea typeface="阿里巴巴普惠体 R"/>
              </a:rPr>
              <a:t>系统</a:t>
            </a:r>
          </a:p>
          <a:p>
            <a:pPr algn="ctr"/>
            <a:r>
              <a:rPr lang="zh-CN" altLang="en-US" sz="5400">
                <a:latin typeface="阿里巴巴普惠体 R"/>
                <a:ea typeface="阿里巴巴普惠体 R"/>
              </a:rPr>
              <a:t>解决方案</a:t>
            </a:r>
          </a:p>
        </p:txBody>
      </p:sp>
      <p:sp>
        <p:nvSpPr>
          <p:cNvPr id="2" name="矩形 1"/>
          <p:cNvSpPr/>
          <p:nvPr/>
        </p:nvSpPr>
        <p:spPr>
          <a:xfrm>
            <a:off x="9273679" y="4794929"/>
            <a:ext cx="2093566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800" smtClean="0">
                <a:latin typeface="阿里巴巴普惠体 R"/>
                <a:ea typeface="阿里巴巴普惠体 R"/>
              </a:rPr>
              <a:t>---</a:t>
            </a:r>
            <a:r>
              <a:rPr lang="zh-CN" altLang="en-US" sz="2800" smtClean="0">
                <a:latin typeface="阿里巴巴普惠体 R"/>
                <a:ea typeface="阿里巴巴普惠体 R"/>
              </a:rPr>
              <a:t>恒高科技</a:t>
            </a:r>
            <a:endParaRPr lang="en-US" altLang="zh-CN" sz="2800" smtClean="0">
              <a:latin typeface="阿里巴巴普惠体 R"/>
              <a:ea typeface="阿里巴巴普惠体 R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EEF72C4-527C-4F23-9DCB-A94224ECE6E5}" type="datetime1">
              <a:rPr lang="zh-CN" altLang="en-US" smtClean="0"/>
              <a:t>2024/9/9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3E2A2-4306-4C94-A368-51CDCD0DC12B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  <p:transition spd="slow">
    <p:push dir="u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 12"/>
          <p:cNvSpPr/>
          <p:nvPr/>
        </p:nvSpPr>
        <p:spPr>
          <a:xfrm rot="16200000">
            <a:off x="904252" y="-664811"/>
            <a:ext cx="570080" cy="1899703"/>
          </a:xfrm>
          <a:custGeom>
            <a:gdLst>
              <a:gd name="connsiteX0" fmla="*/ 0 w 3252551"/>
              <a:gd name="connsiteY0" fmla="*/ 0 h 3677057"/>
              <a:gd name="connsiteX1" fmla="*/ 3252551 w 3252551"/>
              <a:gd name="connsiteY1" fmla="*/ 0 h 3677057"/>
              <a:gd name="connsiteX2" fmla="*/ 3252551 w 3252551"/>
              <a:gd name="connsiteY2" fmla="*/ 2142517 h 3677057"/>
              <a:gd name="connsiteX3" fmla="*/ 3244497 w 3252551"/>
              <a:gd name="connsiteY3" fmla="*/ 2142517 h 3677057"/>
              <a:gd name="connsiteX4" fmla="*/ 3240653 w 3252551"/>
              <a:gd name="connsiteY4" fmla="*/ 2218635 h 3677057"/>
              <a:gd name="connsiteX5" fmla="*/ 1624520 w 3252551"/>
              <a:gd name="connsiteY5" fmla="*/ 3677057 h 3677057"/>
              <a:gd name="connsiteX6" fmla="*/ 8387 w 3252551"/>
              <a:gd name="connsiteY6" fmla="*/ 2218635 h 3677057"/>
              <a:gd name="connsiteX7" fmla="*/ 4544 w 3252551"/>
              <a:gd name="connsiteY7" fmla="*/ 2142517 h 3677057"/>
              <a:gd name="connsiteX8" fmla="*/ 0 w 3252551"/>
              <a:gd name="connsiteY8" fmla="*/ 2142517 h 3677057"/>
              <a:gd name="connsiteX9" fmla="*/ 0 w 3252551"/>
              <a:gd name="connsiteY9" fmla="*/ 2052537 h 3677057"/>
              <a:gd name="connsiteX0-1" fmla="*/ 21025 w 3252551"/>
              <a:gd name="connsiteY0-2" fmla="*/ 0 h 6202391"/>
              <a:gd name="connsiteX1-3" fmla="*/ 3252551 w 3252551"/>
              <a:gd name="connsiteY1-4" fmla="*/ 2525334 h 6202391"/>
              <a:gd name="connsiteX2-5" fmla="*/ 3252551 w 3252551"/>
              <a:gd name="connsiteY2-6" fmla="*/ 4667851 h 6202391"/>
              <a:gd name="connsiteX3-7" fmla="*/ 3244497 w 3252551"/>
              <a:gd name="connsiteY3-8" fmla="*/ 4667851 h 6202391"/>
              <a:gd name="connsiteX4-9" fmla="*/ 3240653 w 3252551"/>
              <a:gd name="connsiteY4-10" fmla="*/ 4743969 h 6202391"/>
              <a:gd name="connsiteX5-11" fmla="*/ 1624520 w 3252551"/>
              <a:gd name="connsiteY5-12" fmla="*/ 6202391 h 6202391"/>
              <a:gd name="connsiteX6-13" fmla="*/ 8387 w 3252551"/>
              <a:gd name="connsiteY6-14" fmla="*/ 4743969 h 6202391"/>
              <a:gd name="connsiteX7-15" fmla="*/ 4544 w 3252551"/>
              <a:gd name="connsiteY7-16" fmla="*/ 4667851 h 6202391"/>
              <a:gd name="connsiteX8-17" fmla="*/ 0 w 3252551"/>
              <a:gd name="connsiteY8-18" fmla="*/ 4667851 h 6202391"/>
              <a:gd name="connsiteX9-19" fmla="*/ 0 w 3252551"/>
              <a:gd name="connsiteY9-20" fmla="*/ 4577871 h 6202391"/>
              <a:gd name="connsiteX10" fmla="*/ 21025 w 3252551"/>
              <a:gd name="connsiteY10" fmla="*/ 0 h 6202391"/>
              <a:gd name="connsiteX0-21" fmla="*/ 0 w 3252551"/>
              <a:gd name="connsiteY0-22" fmla="*/ 0 h 6202391"/>
              <a:gd name="connsiteX1-23" fmla="*/ 3252551 w 3252551"/>
              <a:gd name="connsiteY1-24" fmla="*/ 2525334 h 6202391"/>
              <a:gd name="connsiteX2-25" fmla="*/ 3252551 w 3252551"/>
              <a:gd name="connsiteY2-26" fmla="*/ 4667851 h 6202391"/>
              <a:gd name="connsiteX3-27" fmla="*/ 3244497 w 3252551"/>
              <a:gd name="connsiteY3-28" fmla="*/ 4667851 h 6202391"/>
              <a:gd name="connsiteX4-29" fmla="*/ 3240653 w 3252551"/>
              <a:gd name="connsiteY4-30" fmla="*/ 4743969 h 6202391"/>
              <a:gd name="connsiteX5-31" fmla="*/ 1624520 w 3252551"/>
              <a:gd name="connsiteY5-32" fmla="*/ 6202391 h 6202391"/>
              <a:gd name="connsiteX6-33" fmla="*/ 8387 w 3252551"/>
              <a:gd name="connsiteY6-34" fmla="*/ 4743969 h 6202391"/>
              <a:gd name="connsiteX7-35" fmla="*/ 4544 w 3252551"/>
              <a:gd name="connsiteY7-36" fmla="*/ 4667851 h 6202391"/>
              <a:gd name="connsiteX8-37" fmla="*/ 0 w 3252551"/>
              <a:gd name="connsiteY8-38" fmla="*/ 4667851 h 6202391"/>
              <a:gd name="connsiteX9-39" fmla="*/ 0 w 3252551"/>
              <a:gd name="connsiteY9-40" fmla="*/ 4577871 h 6202391"/>
              <a:gd name="connsiteX10-41" fmla="*/ 0 w 3252551"/>
              <a:gd name="connsiteY10-42" fmla="*/ 0 h 6202391"/>
              <a:gd name="connsiteX0-43" fmla="*/ 0 w 3252551"/>
              <a:gd name="connsiteY0-44" fmla="*/ 0 h 6202391"/>
              <a:gd name="connsiteX1-45" fmla="*/ 3231524 w 3252551"/>
              <a:gd name="connsiteY1-46" fmla="*/ 22548 h 6202391"/>
              <a:gd name="connsiteX2-47" fmla="*/ 3252551 w 3252551"/>
              <a:gd name="connsiteY2-48" fmla="*/ 4667851 h 6202391"/>
              <a:gd name="connsiteX3-49" fmla="*/ 3244497 w 3252551"/>
              <a:gd name="connsiteY3-50" fmla="*/ 4667851 h 6202391"/>
              <a:gd name="connsiteX4-51" fmla="*/ 3240653 w 3252551"/>
              <a:gd name="connsiteY4-52" fmla="*/ 4743969 h 6202391"/>
              <a:gd name="connsiteX5-53" fmla="*/ 1624520 w 3252551"/>
              <a:gd name="connsiteY5-54" fmla="*/ 6202391 h 6202391"/>
              <a:gd name="connsiteX6-55" fmla="*/ 8387 w 3252551"/>
              <a:gd name="connsiteY6-56" fmla="*/ 4743969 h 6202391"/>
              <a:gd name="connsiteX7-57" fmla="*/ 4544 w 3252551"/>
              <a:gd name="connsiteY7-58" fmla="*/ 4667851 h 6202391"/>
              <a:gd name="connsiteX8-59" fmla="*/ 0 w 3252551"/>
              <a:gd name="connsiteY8-60" fmla="*/ 4667851 h 6202391"/>
              <a:gd name="connsiteX9-61" fmla="*/ 0 w 3252551"/>
              <a:gd name="connsiteY9-62" fmla="*/ 4577871 h 6202391"/>
              <a:gd name="connsiteX10-63" fmla="*/ 0 w 3252551"/>
              <a:gd name="connsiteY10-64" fmla="*/ 0 h 6202391"/>
              <a:gd name="connsiteX0-65" fmla="*/ 0 w 3252551"/>
              <a:gd name="connsiteY0-66" fmla="*/ 15040398 h 21242789"/>
              <a:gd name="connsiteX1-67" fmla="*/ 3231518 w 3252551"/>
              <a:gd name="connsiteY1-68" fmla="*/ 3 h 21242789"/>
              <a:gd name="connsiteX2-69" fmla="*/ 3252551 w 3252551"/>
              <a:gd name="connsiteY2-70" fmla="*/ 19708249 h 21242789"/>
              <a:gd name="connsiteX3-71" fmla="*/ 3244497 w 3252551"/>
              <a:gd name="connsiteY3-72" fmla="*/ 19708249 h 21242789"/>
              <a:gd name="connsiteX4-73" fmla="*/ 3240653 w 3252551"/>
              <a:gd name="connsiteY4-74" fmla="*/ 19784367 h 21242789"/>
              <a:gd name="connsiteX5-75" fmla="*/ 1624520 w 3252551"/>
              <a:gd name="connsiteY5-76" fmla="*/ 21242789 h 21242789"/>
              <a:gd name="connsiteX6-77" fmla="*/ 8387 w 3252551"/>
              <a:gd name="connsiteY6-78" fmla="*/ 19784367 h 21242789"/>
              <a:gd name="connsiteX7-79" fmla="*/ 4544 w 3252551"/>
              <a:gd name="connsiteY7-80" fmla="*/ 19708249 h 21242789"/>
              <a:gd name="connsiteX8-81" fmla="*/ 0 w 3252551"/>
              <a:gd name="connsiteY8-82" fmla="*/ 19708249 h 21242789"/>
              <a:gd name="connsiteX9-83" fmla="*/ 0 w 3252551"/>
              <a:gd name="connsiteY9-84" fmla="*/ 19618269 h 21242789"/>
              <a:gd name="connsiteX10-85" fmla="*/ 0 w 3252551"/>
              <a:gd name="connsiteY10-86" fmla="*/ 15040398 h 21242789"/>
              <a:gd name="connsiteX0-87" fmla="*/ 0 w 3252551"/>
              <a:gd name="connsiteY0-88" fmla="*/ 0 h 21265340"/>
              <a:gd name="connsiteX1-89" fmla="*/ 3231518 w 3252551"/>
              <a:gd name="connsiteY1-90" fmla="*/ 22554 h 21265340"/>
              <a:gd name="connsiteX2-91" fmla="*/ 3252551 w 3252551"/>
              <a:gd name="connsiteY2-92" fmla="*/ 19730800 h 21265340"/>
              <a:gd name="connsiteX3-93" fmla="*/ 3244497 w 3252551"/>
              <a:gd name="connsiteY3-94" fmla="*/ 19730800 h 21265340"/>
              <a:gd name="connsiteX4-95" fmla="*/ 3240653 w 3252551"/>
              <a:gd name="connsiteY4-96" fmla="*/ 19806918 h 21265340"/>
              <a:gd name="connsiteX5-97" fmla="*/ 1624520 w 3252551"/>
              <a:gd name="connsiteY5-98" fmla="*/ 21265340 h 21265340"/>
              <a:gd name="connsiteX6-99" fmla="*/ 8387 w 3252551"/>
              <a:gd name="connsiteY6-100" fmla="*/ 19806918 h 21265340"/>
              <a:gd name="connsiteX7-101" fmla="*/ 4544 w 3252551"/>
              <a:gd name="connsiteY7-102" fmla="*/ 19730800 h 21265340"/>
              <a:gd name="connsiteX8-103" fmla="*/ 0 w 3252551"/>
              <a:gd name="connsiteY8-104" fmla="*/ 19730800 h 21265340"/>
              <a:gd name="connsiteX9-105" fmla="*/ 0 w 3252551"/>
              <a:gd name="connsiteY9-106" fmla="*/ 19640820 h 21265340"/>
              <a:gd name="connsiteX10-107" fmla="*/ 0 w 3252551"/>
              <a:gd name="connsiteY10-108" fmla="*/ 0 h 2126534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41" y="connsiteY10-42"/>
              </a:cxn>
            </a:cxnLst>
            <a:rect l="l" t="t" r="r" b="b"/>
            <a:pathLst>
              <a:path w="3252551" h="21265340">
                <a:moveTo>
                  <a:pt x="0" y="0"/>
                </a:moveTo>
                <a:lnTo>
                  <a:pt x="3231518" y="22554"/>
                </a:lnTo>
                <a:lnTo>
                  <a:pt x="3252551" y="19730800"/>
                </a:lnTo>
                <a:lnTo>
                  <a:pt x="3244497" y="19730800"/>
                </a:lnTo>
                <a:lnTo>
                  <a:pt x="3240653" y="19806918"/>
                </a:lnTo>
                <a:cubicBezTo>
                  <a:pt x="3157461" y="20626092"/>
                  <a:pt x="2465643" y="21265340"/>
                  <a:pt x="1624520" y="21265340"/>
                </a:cubicBezTo>
                <a:cubicBezTo>
                  <a:pt x="783397" y="21265340"/>
                  <a:pt x="91579" y="20626092"/>
                  <a:pt x="8387" y="19806918"/>
                </a:cubicBezTo>
                <a:lnTo>
                  <a:pt x="4544" y="19730800"/>
                </a:lnTo>
                <a:lnTo>
                  <a:pt x="0" y="19730800"/>
                </a:lnTo>
                <a:lnTo>
                  <a:pt x="0" y="196408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16" tIns="45708" rIns="91416" bIns="45708"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latin typeface="阿里巴巴普惠体 R"/>
              <a:ea typeface="阿里巴巴普惠体 R"/>
            </a:endParaRPr>
          </a:p>
        </p:txBody>
      </p:sp>
      <p:sp>
        <p:nvSpPr>
          <p:cNvPr id="14" name="矩形 13"/>
          <p:cNvSpPr/>
          <p:nvPr/>
        </p:nvSpPr>
        <p:spPr bwMode="auto">
          <a:xfrm>
            <a:off x="0" y="1"/>
            <a:ext cx="172384" cy="570080"/>
          </a:xfrm>
          <a:prstGeom prst="rect">
            <a:avLst/>
          </a:prstGeom>
          <a:solidFill>
            <a:schemeClr val="bg1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16" tIns="45708" rIns="91416" bIns="45708"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阿里巴巴普惠体 R"/>
              <a:ea typeface="阿里巴巴普惠体 R"/>
            </a:endParaRPr>
          </a:p>
        </p:txBody>
      </p:sp>
      <p:sp>
        <p:nvSpPr>
          <p:cNvPr id="15" name="文本框 28"/>
          <p:cNvSpPr>
            <a:spLocks noChangeArrowheads="1"/>
          </p:cNvSpPr>
          <p:nvPr/>
        </p:nvSpPr>
        <p:spPr bwMode="auto">
          <a:xfrm>
            <a:off x="410637" y="66084"/>
            <a:ext cx="1795563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accent1">
                    <a:lumMod val="75000"/>
                  </a:schemeClr>
                </a:solidFill>
                <a:latin typeface="阿里巴巴普惠体 R"/>
                <a:ea typeface="阿里巴巴普惠体 R"/>
                <a:sym typeface="微软雅黑" panose="020b0503020204020204" pitchFamily="34" charset="-122"/>
              </a:rPr>
              <a:t>应用背景</a:t>
            </a:r>
          </a:p>
        </p:txBody>
      </p:sp>
      <p:sp>
        <p:nvSpPr>
          <p:cNvPr id="19" name="矩形 18"/>
          <p:cNvSpPr/>
          <p:nvPr/>
        </p:nvSpPr>
        <p:spPr>
          <a:xfrm>
            <a:off x="344733" y="1446838"/>
            <a:ext cx="5857817" cy="72090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lnSpc>
                <a:spcPct val="120000"/>
              </a:lnSpc>
              <a:buFont typeface="Wingdings" panose="05000000000000000000" pitchFamily="2" charset="2"/>
              <a:buChar char="l"/>
            </a:pPr>
            <a:r>
              <a:rPr lang="zh-CN" altLang="en-US" sz="3600" smtClean="0">
                <a:latin typeface="阿里巴巴普惠体 R"/>
                <a:ea typeface="阿里巴巴普惠体 R"/>
                <a:cs typeface="华文新魏" panose="02010800040101010101" pitchFamily="2" charset="-122"/>
              </a:rPr>
              <a:t>实时位置无法及时查看</a:t>
            </a:r>
            <a:endParaRPr lang="en-US" altLang="zh-CN" sz="3600">
              <a:latin typeface="阿里巴巴普惠体 R"/>
              <a:ea typeface="阿里巴巴普惠体 R"/>
              <a:cs typeface="华文新魏" panose="02010800040101010101" pitchFamily="2" charset="-122"/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344732" y="2361580"/>
            <a:ext cx="5857817" cy="72090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lnSpc>
                <a:spcPct val="120000"/>
              </a:lnSpc>
              <a:buFont typeface="Wingdings" panose="05000000000000000000" pitchFamily="2" charset="2"/>
              <a:buChar char="l"/>
            </a:pPr>
            <a:r>
              <a:rPr lang="zh-CN" altLang="en-US" sz="3600" smtClean="0">
                <a:latin typeface="阿里巴巴普惠体 R"/>
                <a:ea typeface="阿里巴巴普惠体 R"/>
                <a:cs typeface="华文新魏" panose="02010800040101010101" pitchFamily="2" charset="-122"/>
              </a:rPr>
              <a:t>一键求助无法实现</a:t>
            </a:r>
            <a:endParaRPr lang="en-US" altLang="zh-CN" sz="3600">
              <a:latin typeface="阿里巴巴普惠体 R"/>
              <a:ea typeface="阿里巴巴普惠体 R"/>
              <a:cs typeface="华文新魏" panose="02010800040101010101" pitchFamily="2" charset="-122"/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344731" y="4191064"/>
            <a:ext cx="5857817" cy="142192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lnSpc>
                <a:spcPct val="120000"/>
              </a:lnSpc>
              <a:buFont typeface="Wingdings" panose="05000000000000000000" pitchFamily="2" charset="2"/>
              <a:buChar char="l"/>
            </a:pPr>
            <a:r>
              <a:rPr lang="zh-CN" altLang="en-US" sz="3600" smtClean="0">
                <a:latin typeface="阿里巴巴普惠体 R"/>
                <a:ea typeface="阿里巴巴普惠体 R"/>
                <a:cs typeface="华文新魏" panose="02010800040101010101" pitchFamily="2" charset="-122"/>
              </a:rPr>
              <a:t>信息化高端养老产业推动受阻</a:t>
            </a:r>
            <a:endParaRPr lang="en-US" altLang="zh-CN" sz="3600">
              <a:latin typeface="阿里巴巴普惠体 R"/>
              <a:ea typeface="阿里巴巴普惠体 R"/>
              <a:cs typeface="华文新魏" panose="02010800040101010101" pitchFamily="2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9363" y="1654150"/>
            <a:ext cx="5457904" cy="4093428"/>
          </a:xfrm>
          <a:prstGeom prst="rect">
            <a:avLst/>
          </a:prstGeom>
        </p:spPr>
      </p:pic>
      <p:sp>
        <p:nvSpPr>
          <p:cNvPr id="9" name="矩形 8"/>
          <p:cNvSpPr/>
          <p:nvPr/>
        </p:nvSpPr>
        <p:spPr>
          <a:xfrm>
            <a:off x="372442" y="3276322"/>
            <a:ext cx="5857817" cy="72090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lnSpc>
                <a:spcPct val="120000"/>
              </a:lnSpc>
              <a:buFont typeface="Wingdings" panose="05000000000000000000" pitchFamily="2" charset="2"/>
              <a:buChar char="l"/>
            </a:pPr>
            <a:r>
              <a:rPr lang="zh-CN" altLang="en-US" sz="3600" smtClean="0">
                <a:latin typeface="阿里巴巴普惠体 R"/>
                <a:ea typeface="阿里巴巴普惠体 R"/>
                <a:cs typeface="华文新魏" panose="02010800040101010101" pitchFamily="2" charset="-122"/>
              </a:rPr>
              <a:t>老人误入临江湖区域</a:t>
            </a:r>
            <a:endParaRPr lang="en-US" altLang="zh-CN" sz="3600">
              <a:latin typeface="阿里巴巴普惠体 R"/>
              <a:ea typeface="阿里巴巴普惠体 R"/>
              <a:cs typeface="华文新魏" panose="02010800040101010101" pitchFamily="2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2FBEB9A-FC02-4D3E-99A4-C565831AE4F7}" type="datetime1">
              <a:rPr lang="zh-CN" altLang="en-US" smtClean="0"/>
              <a:t>2024/9/9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E1230-7E6B-413B-8F79-48974A6781A3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 12"/>
          <p:cNvSpPr/>
          <p:nvPr/>
        </p:nvSpPr>
        <p:spPr>
          <a:xfrm rot="16200000">
            <a:off x="904252" y="-664811"/>
            <a:ext cx="570080" cy="1899703"/>
          </a:xfrm>
          <a:custGeom>
            <a:gdLst>
              <a:gd name="connsiteX0" fmla="*/ 0 w 3252551"/>
              <a:gd name="connsiteY0" fmla="*/ 0 h 3677057"/>
              <a:gd name="connsiteX1" fmla="*/ 3252551 w 3252551"/>
              <a:gd name="connsiteY1" fmla="*/ 0 h 3677057"/>
              <a:gd name="connsiteX2" fmla="*/ 3252551 w 3252551"/>
              <a:gd name="connsiteY2" fmla="*/ 2142517 h 3677057"/>
              <a:gd name="connsiteX3" fmla="*/ 3244497 w 3252551"/>
              <a:gd name="connsiteY3" fmla="*/ 2142517 h 3677057"/>
              <a:gd name="connsiteX4" fmla="*/ 3240653 w 3252551"/>
              <a:gd name="connsiteY4" fmla="*/ 2218635 h 3677057"/>
              <a:gd name="connsiteX5" fmla="*/ 1624520 w 3252551"/>
              <a:gd name="connsiteY5" fmla="*/ 3677057 h 3677057"/>
              <a:gd name="connsiteX6" fmla="*/ 8387 w 3252551"/>
              <a:gd name="connsiteY6" fmla="*/ 2218635 h 3677057"/>
              <a:gd name="connsiteX7" fmla="*/ 4544 w 3252551"/>
              <a:gd name="connsiteY7" fmla="*/ 2142517 h 3677057"/>
              <a:gd name="connsiteX8" fmla="*/ 0 w 3252551"/>
              <a:gd name="connsiteY8" fmla="*/ 2142517 h 3677057"/>
              <a:gd name="connsiteX9" fmla="*/ 0 w 3252551"/>
              <a:gd name="connsiteY9" fmla="*/ 2052537 h 3677057"/>
              <a:gd name="connsiteX0-1" fmla="*/ 21025 w 3252551"/>
              <a:gd name="connsiteY0-2" fmla="*/ 0 h 6202391"/>
              <a:gd name="connsiteX1-3" fmla="*/ 3252551 w 3252551"/>
              <a:gd name="connsiteY1-4" fmla="*/ 2525334 h 6202391"/>
              <a:gd name="connsiteX2-5" fmla="*/ 3252551 w 3252551"/>
              <a:gd name="connsiteY2-6" fmla="*/ 4667851 h 6202391"/>
              <a:gd name="connsiteX3-7" fmla="*/ 3244497 w 3252551"/>
              <a:gd name="connsiteY3-8" fmla="*/ 4667851 h 6202391"/>
              <a:gd name="connsiteX4-9" fmla="*/ 3240653 w 3252551"/>
              <a:gd name="connsiteY4-10" fmla="*/ 4743969 h 6202391"/>
              <a:gd name="connsiteX5-11" fmla="*/ 1624520 w 3252551"/>
              <a:gd name="connsiteY5-12" fmla="*/ 6202391 h 6202391"/>
              <a:gd name="connsiteX6-13" fmla="*/ 8387 w 3252551"/>
              <a:gd name="connsiteY6-14" fmla="*/ 4743969 h 6202391"/>
              <a:gd name="connsiteX7-15" fmla="*/ 4544 w 3252551"/>
              <a:gd name="connsiteY7-16" fmla="*/ 4667851 h 6202391"/>
              <a:gd name="connsiteX8-17" fmla="*/ 0 w 3252551"/>
              <a:gd name="connsiteY8-18" fmla="*/ 4667851 h 6202391"/>
              <a:gd name="connsiteX9-19" fmla="*/ 0 w 3252551"/>
              <a:gd name="connsiteY9-20" fmla="*/ 4577871 h 6202391"/>
              <a:gd name="connsiteX10" fmla="*/ 21025 w 3252551"/>
              <a:gd name="connsiteY10" fmla="*/ 0 h 6202391"/>
              <a:gd name="connsiteX0-21" fmla="*/ 0 w 3252551"/>
              <a:gd name="connsiteY0-22" fmla="*/ 0 h 6202391"/>
              <a:gd name="connsiteX1-23" fmla="*/ 3252551 w 3252551"/>
              <a:gd name="connsiteY1-24" fmla="*/ 2525334 h 6202391"/>
              <a:gd name="connsiteX2-25" fmla="*/ 3252551 w 3252551"/>
              <a:gd name="connsiteY2-26" fmla="*/ 4667851 h 6202391"/>
              <a:gd name="connsiteX3-27" fmla="*/ 3244497 w 3252551"/>
              <a:gd name="connsiteY3-28" fmla="*/ 4667851 h 6202391"/>
              <a:gd name="connsiteX4-29" fmla="*/ 3240653 w 3252551"/>
              <a:gd name="connsiteY4-30" fmla="*/ 4743969 h 6202391"/>
              <a:gd name="connsiteX5-31" fmla="*/ 1624520 w 3252551"/>
              <a:gd name="connsiteY5-32" fmla="*/ 6202391 h 6202391"/>
              <a:gd name="connsiteX6-33" fmla="*/ 8387 w 3252551"/>
              <a:gd name="connsiteY6-34" fmla="*/ 4743969 h 6202391"/>
              <a:gd name="connsiteX7-35" fmla="*/ 4544 w 3252551"/>
              <a:gd name="connsiteY7-36" fmla="*/ 4667851 h 6202391"/>
              <a:gd name="connsiteX8-37" fmla="*/ 0 w 3252551"/>
              <a:gd name="connsiteY8-38" fmla="*/ 4667851 h 6202391"/>
              <a:gd name="connsiteX9-39" fmla="*/ 0 w 3252551"/>
              <a:gd name="connsiteY9-40" fmla="*/ 4577871 h 6202391"/>
              <a:gd name="connsiteX10-41" fmla="*/ 0 w 3252551"/>
              <a:gd name="connsiteY10-42" fmla="*/ 0 h 6202391"/>
              <a:gd name="connsiteX0-43" fmla="*/ 0 w 3252551"/>
              <a:gd name="connsiteY0-44" fmla="*/ 0 h 6202391"/>
              <a:gd name="connsiteX1-45" fmla="*/ 3231524 w 3252551"/>
              <a:gd name="connsiteY1-46" fmla="*/ 22548 h 6202391"/>
              <a:gd name="connsiteX2-47" fmla="*/ 3252551 w 3252551"/>
              <a:gd name="connsiteY2-48" fmla="*/ 4667851 h 6202391"/>
              <a:gd name="connsiteX3-49" fmla="*/ 3244497 w 3252551"/>
              <a:gd name="connsiteY3-50" fmla="*/ 4667851 h 6202391"/>
              <a:gd name="connsiteX4-51" fmla="*/ 3240653 w 3252551"/>
              <a:gd name="connsiteY4-52" fmla="*/ 4743969 h 6202391"/>
              <a:gd name="connsiteX5-53" fmla="*/ 1624520 w 3252551"/>
              <a:gd name="connsiteY5-54" fmla="*/ 6202391 h 6202391"/>
              <a:gd name="connsiteX6-55" fmla="*/ 8387 w 3252551"/>
              <a:gd name="connsiteY6-56" fmla="*/ 4743969 h 6202391"/>
              <a:gd name="connsiteX7-57" fmla="*/ 4544 w 3252551"/>
              <a:gd name="connsiteY7-58" fmla="*/ 4667851 h 6202391"/>
              <a:gd name="connsiteX8-59" fmla="*/ 0 w 3252551"/>
              <a:gd name="connsiteY8-60" fmla="*/ 4667851 h 6202391"/>
              <a:gd name="connsiteX9-61" fmla="*/ 0 w 3252551"/>
              <a:gd name="connsiteY9-62" fmla="*/ 4577871 h 6202391"/>
              <a:gd name="connsiteX10-63" fmla="*/ 0 w 3252551"/>
              <a:gd name="connsiteY10-64" fmla="*/ 0 h 6202391"/>
              <a:gd name="connsiteX0-65" fmla="*/ 0 w 3252551"/>
              <a:gd name="connsiteY0-66" fmla="*/ 15040398 h 21242789"/>
              <a:gd name="connsiteX1-67" fmla="*/ 3231518 w 3252551"/>
              <a:gd name="connsiteY1-68" fmla="*/ 3 h 21242789"/>
              <a:gd name="connsiteX2-69" fmla="*/ 3252551 w 3252551"/>
              <a:gd name="connsiteY2-70" fmla="*/ 19708249 h 21242789"/>
              <a:gd name="connsiteX3-71" fmla="*/ 3244497 w 3252551"/>
              <a:gd name="connsiteY3-72" fmla="*/ 19708249 h 21242789"/>
              <a:gd name="connsiteX4-73" fmla="*/ 3240653 w 3252551"/>
              <a:gd name="connsiteY4-74" fmla="*/ 19784367 h 21242789"/>
              <a:gd name="connsiteX5-75" fmla="*/ 1624520 w 3252551"/>
              <a:gd name="connsiteY5-76" fmla="*/ 21242789 h 21242789"/>
              <a:gd name="connsiteX6-77" fmla="*/ 8387 w 3252551"/>
              <a:gd name="connsiteY6-78" fmla="*/ 19784367 h 21242789"/>
              <a:gd name="connsiteX7-79" fmla="*/ 4544 w 3252551"/>
              <a:gd name="connsiteY7-80" fmla="*/ 19708249 h 21242789"/>
              <a:gd name="connsiteX8-81" fmla="*/ 0 w 3252551"/>
              <a:gd name="connsiteY8-82" fmla="*/ 19708249 h 21242789"/>
              <a:gd name="connsiteX9-83" fmla="*/ 0 w 3252551"/>
              <a:gd name="connsiteY9-84" fmla="*/ 19618269 h 21242789"/>
              <a:gd name="connsiteX10-85" fmla="*/ 0 w 3252551"/>
              <a:gd name="connsiteY10-86" fmla="*/ 15040398 h 21242789"/>
              <a:gd name="connsiteX0-87" fmla="*/ 0 w 3252551"/>
              <a:gd name="connsiteY0-88" fmla="*/ 0 h 21265340"/>
              <a:gd name="connsiteX1-89" fmla="*/ 3231518 w 3252551"/>
              <a:gd name="connsiteY1-90" fmla="*/ 22554 h 21265340"/>
              <a:gd name="connsiteX2-91" fmla="*/ 3252551 w 3252551"/>
              <a:gd name="connsiteY2-92" fmla="*/ 19730800 h 21265340"/>
              <a:gd name="connsiteX3-93" fmla="*/ 3244497 w 3252551"/>
              <a:gd name="connsiteY3-94" fmla="*/ 19730800 h 21265340"/>
              <a:gd name="connsiteX4-95" fmla="*/ 3240653 w 3252551"/>
              <a:gd name="connsiteY4-96" fmla="*/ 19806918 h 21265340"/>
              <a:gd name="connsiteX5-97" fmla="*/ 1624520 w 3252551"/>
              <a:gd name="connsiteY5-98" fmla="*/ 21265340 h 21265340"/>
              <a:gd name="connsiteX6-99" fmla="*/ 8387 w 3252551"/>
              <a:gd name="connsiteY6-100" fmla="*/ 19806918 h 21265340"/>
              <a:gd name="connsiteX7-101" fmla="*/ 4544 w 3252551"/>
              <a:gd name="connsiteY7-102" fmla="*/ 19730800 h 21265340"/>
              <a:gd name="connsiteX8-103" fmla="*/ 0 w 3252551"/>
              <a:gd name="connsiteY8-104" fmla="*/ 19730800 h 21265340"/>
              <a:gd name="connsiteX9-105" fmla="*/ 0 w 3252551"/>
              <a:gd name="connsiteY9-106" fmla="*/ 19640820 h 21265340"/>
              <a:gd name="connsiteX10-107" fmla="*/ 0 w 3252551"/>
              <a:gd name="connsiteY10-108" fmla="*/ 0 h 2126534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41" y="connsiteY10-42"/>
              </a:cxn>
            </a:cxnLst>
            <a:rect l="l" t="t" r="r" b="b"/>
            <a:pathLst>
              <a:path w="3252551" h="21265340">
                <a:moveTo>
                  <a:pt x="0" y="0"/>
                </a:moveTo>
                <a:lnTo>
                  <a:pt x="3231518" y="22554"/>
                </a:lnTo>
                <a:lnTo>
                  <a:pt x="3252551" y="19730800"/>
                </a:lnTo>
                <a:lnTo>
                  <a:pt x="3244497" y="19730800"/>
                </a:lnTo>
                <a:lnTo>
                  <a:pt x="3240653" y="19806918"/>
                </a:lnTo>
                <a:cubicBezTo>
                  <a:pt x="3157461" y="20626092"/>
                  <a:pt x="2465643" y="21265340"/>
                  <a:pt x="1624520" y="21265340"/>
                </a:cubicBezTo>
                <a:cubicBezTo>
                  <a:pt x="783397" y="21265340"/>
                  <a:pt x="91579" y="20626092"/>
                  <a:pt x="8387" y="19806918"/>
                </a:cubicBezTo>
                <a:lnTo>
                  <a:pt x="4544" y="19730800"/>
                </a:lnTo>
                <a:lnTo>
                  <a:pt x="0" y="19730800"/>
                </a:lnTo>
                <a:lnTo>
                  <a:pt x="0" y="196408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16" tIns="45708" rIns="91416" bIns="45708"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latin typeface="阿里巴巴普惠体 R"/>
              <a:ea typeface="阿里巴巴普惠体 R"/>
            </a:endParaRPr>
          </a:p>
        </p:txBody>
      </p:sp>
      <p:sp>
        <p:nvSpPr>
          <p:cNvPr id="14" name="矩形 13"/>
          <p:cNvSpPr/>
          <p:nvPr/>
        </p:nvSpPr>
        <p:spPr bwMode="auto">
          <a:xfrm>
            <a:off x="0" y="1"/>
            <a:ext cx="172384" cy="570080"/>
          </a:xfrm>
          <a:prstGeom prst="rect">
            <a:avLst/>
          </a:prstGeom>
          <a:solidFill>
            <a:schemeClr val="bg1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16" tIns="45708" rIns="91416" bIns="45708"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阿里巴巴普惠体 R"/>
              <a:ea typeface="阿里巴巴普惠体 R"/>
            </a:endParaRPr>
          </a:p>
        </p:txBody>
      </p:sp>
      <p:sp>
        <p:nvSpPr>
          <p:cNvPr id="15" name="文本框 28"/>
          <p:cNvSpPr>
            <a:spLocks noChangeArrowheads="1"/>
          </p:cNvSpPr>
          <p:nvPr/>
        </p:nvSpPr>
        <p:spPr bwMode="auto">
          <a:xfrm>
            <a:off x="410637" y="66084"/>
            <a:ext cx="1795563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accent1">
                    <a:lumMod val="75000"/>
                  </a:schemeClr>
                </a:solidFill>
                <a:latin typeface="阿里巴巴普惠体 R"/>
                <a:ea typeface="阿里巴巴普惠体 R"/>
                <a:sym typeface="微软雅黑" panose="020b0503020204020204" pitchFamily="34" charset="-122"/>
              </a:rPr>
              <a:t>解决思路</a:t>
            </a:r>
          </a:p>
        </p:txBody>
      </p:sp>
      <p:sp>
        <p:nvSpPr>
          <p:cNvPr id="11" name="矩形 10"/>
          <p:cNvSpPr/>
          <p:nvPr/>
        </p:nvSpPr>
        <p:spPr>
          <a:xfrm>
            <a:off x="346546" y="767923"/>
            <a:ext cx="6101334" cy="105259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lnSpc>
                <a:spcPct val="120000"/>
              </a:lnSpc>
              <a:buFont typeface="Wingdings" panose="05000000000000000000" pitchFamily="2" charset="2"/>
              <a:buChar char="l"/>
            </a:pPr>
            <a:r>
              <a:rPr lang="zh-CN" altLang="en-US" sz="2800" smtClean="0">
                <a:latin typeface="阿里巴巴普惠体 R"/>
                <a:ea typeface="阿里巴巴普惠体 R"/>
                <a:cs typeface="华文新魏" panose="02010800040101010101" pitchFamily="2" charset="-122"/>
              </a:rPr>
              <a:t>实时位置</a:t>
            </a:r>
            <a:endParaRPr lang="en-US" altLang="zh-CN" sz="2800">
              <a:latin typeface="阿里巴巴普惠体 R"/>
              <a:ea typeface="阿里巴巴普惠体 R"/>
              <a:cs typeface="华文新魏" panose="02010800040101010101" pitchFamily="2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400" smtClean="0">
                <a:latin typeface="阿里巴巴普惠体 R"/>
                <a:ea typeface="阿里巴巴普惠体 R"/>
                <a:cs typeface="仿宋" panose="02010609060101010101" charset="-122"/>
              </a:rPr>
              <a:t>最高达</a:t>
            </a:r>
            <a:r>
              <a:rPr lang="en-US" altLang="zh-CN" sz="2400" smtClean="0">
                <a:latin typeface="阿里巴巴普惠体 R"/>
                <a:ea typeface="阿里巴巴普惠体 R"/>
                <a:cs typeface="仿宋" panose="02010609060101010101" charset="-122"/>
              </a:rPr>
              <a:t>10Hz</a:t>
            </a:r>
            <a:r>
              <a:rPr lang="zh-CN" altLang="en-US" sz="2400" smtClean="0">
                <a:latin typeface="阿里巴巴普惠体 R"/>
                <a:ea typeface="阿里巴巴普惠体 R"/>
                <a:cs typeface="仿宋" panose="02010609060101010101" charset="-122"/>
              </a:rPr>
              <a:t>的频率实时更新老人位置</a:t>
            </a:r>
            <a:endParaRPr lang="zh-CN" altLang="en-US" sz="2400">
              <a:latin typeface="阿里巴巴普惠体 R"/>
              <a:ea typeface="阿里巴巴普惠体 R"/>
              <a:cs typeface="仿宋" panose="02010609060101010101" charset="-122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349415" y="2232267"/>
            <a:ext cx="6101336" cy="142192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lnSpc>
                <a:spcPct val="120000"/>
              </a:lnSpc>
              <a:buFont typeface="Wingdings" panose="05000000000000000000" pitchFamily="2" charset="2"/>
              <a:buChar char="l"/>
            </a:pPr>
            <a:r>
              <a:rPr lang="zh-CN" altLang="en-US" sz="2800" smtClean="0">
                <a:latin typeface="阿里巴巴普惠体 R"/>
                <a:ea typeface="阿里巴巴普惠体 R"/>
                <a:cs typeface="华文新魏" panose="02010800040101010101" pitchFamily="2" charset="-122"/>
              </a:rPr>
              <a:t>导航跟踪</a:t>
            </a:r>
            <a:endParaRPr lang="en-US" altLang="zh-CN" sz="2800" smtClean="0">
              <a:latin typeface="阿里巴巴普惠体 R"/>
              <a:ea typeface="阿里巴巴普惠体 R"/>
              <a:cs typeface="华文新魏" panose="02010800040101010101" pitchFamily="2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400" smtClean="0">
                <a:latin typeface="阿里巴巴普惠体 R"/>
                <a:ea typeface="阿里巴巴普惠体 R"/>
                <a:cs typeface="仿宋" panose="02010609060101010101" charset="-122"/>
              </a:rPr>
              <a:t>第一</a:t>
            </a:r>
            <a:r>
              <a:rPr lang="zh-CN" altLang="en-US" sz="2400">
                <a:latin typeface="阿里巴巴普惠体 R"/>
                <a:ea typeface="阿里巴巴普惠体 R"/>
                <a:cs typeface="仿宋" panose="02010609060101010101" charset="-122"/>
              </a:rPr>
              <a:t>时间处理老人的困境</a:t>
            </a:r>
          </a:p>
          <a:p>
            <a:pPr>
              <a:lnSpc>
                <a:spcPct val="120000"/>
              </a:lnSpc>
            </a:pPr>
            <a:endParaRPr lang="zh-CN" altLang="en-US" sz="2000">
              <a:latin typeface="阿里巴巴普惠体 R"/>
              <a:ea typeface="阿里巴巴普惠体 R"/>
            </a:endParaRPr>
          </a:p>
        </p:txBody>
      </p:sp>
      <p:pic>
        <p:nvPicPr>
          <p:cNvPr id="22" name="图片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 flipH="1">
            <a:off x="7102497" y="2397041"/>
            <a:ext cx="374026" cy="709154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99310" y="3326367"/>
            <a:ext cx="863161" cy="626784"/>
          </a:xfrm>
          <a:prstGeom prst="rect">
            <a:avLst/>
          </a:prstGeom>
        </p:spPr>
      </p:pic>
      <p:sp>
        <p:nvSpPr>
          <p:cNvPr id="25" name="矩形 24"/>
          <p:cNvSpPr/>
          <p:nvPr/>
        </p:nvSpPr>
        <p:spPr>
          <a:xfrm>
            <a:off x="6870081" y="1054466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latin typeface="阿里巴巴普惠体 R"/>
                <a:ea typeface="阿里巴巴普惠体 R"/>
              </a:rPr>
              <a:t>定位基站</a:t>
            </a:r>
          </a:p>
        </p:txBody>
      </p:sp>
      <p:sp>
        <p:nvSpPr>
          <p:cNvPr id="26" name="矩形 25"/>
          <p:cNvSpPr/>
          <p:nvPr/>
        </p:nvSpPr>
        <p:spPr>
          <a:xfrm>
            <a:off x="6724980" y="2954450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latin typeface="阿里巴巴普惠体 R"/>
                <a:ea typeface="阿里巴巴普惠体 R"/>
              </a:rPr>
              <a:t>工牌标签</a:t>
            </a: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17558" y="4406054"/>
            <a:ext cx="456298" cy="782604"/>
          </a:xfrm>
          <a:prstGeom prst="rect">
            <a:avLst/>
          </a:prstGeom>
        </p:spPr>
      </p:pic>
      <p:sp>
        <p:nvSpPr>
          <p:cNvPr id="29" name="矩形 28"/>
          <p:cNvSpPr/>
          <p:nvPr/>
        </p:nvSpPr>
        <p:spPr>
          <a:xfrm>
            <a:off x="10315252" y="5271272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 smtClean="0">
                <a:latin typeface="阿里巴巴普惠体 R"/>
                <a:ea typeface="阿里巴巴普惠体 R"/>
              </a:rPr>
              <a:t>手持终端</a:t>
            </a:r>
            <a:endParaRPr lang="zh-CN" altLang="en-US" b="1">
              <a:latin typeface="阿里巴巴普惠体 R"/>
              <a:ea typeface="阿里巴巴普惠体 R"/>
            </a:endParaRPr>
          </a:p>
        </p:txBody>
      </p:sp>
      <p:cxnSp>
        <p:nvCxnSpPr>
          <p:cNvPr id="8" name="直接箭头连接符 7"/>
          <p:cNvCxnSpPr/>
          <p:nvPr/>
        </p:nvCxnSpPr>
        <p:spPr>
          <a:xfrm>
            <a:off x="7274684" y="4025905"/>
            <a:ext cx="1" cy="294947"/>
          </a:xfrm>
          <a:prstGeom prst="straightConnector1">
            <a:avLst/>
          </a:prstGeom>
          <a:ln w="254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箭头连接符 30"/>
          <p:cNvCxnSpPr>
            <a:stCxn id="6" idx="1"/>
            <a:endCxn id="19" idx="3"/>
          </p:cNvCxnSpPr>
          <p:nvPr/>
        </p:nvCxnSpPr>
        <p:spPr>
          <a:xfrm flipH="1">
            <a:off x="7605331" y="4797356"/>
            <a:ext cx="2712227" cy="3050"/>
          </a:xfrm>
          <a:prstGeom prst="straightConnector1">
            <a:avLst/>
          </a:prstGeom>
          <a:ln w="254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3" name="图片 3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9627" y="767923"/>
            <a:ext cx="1554747" cy="1930996"/>
          </a:xfrm>
          <a:prstGeom prst="rect">
            <a:avLst/>
          </a:prstGeom>
        </p:spPr>
      </p:pic>
      <p:cxnSp>
        <p:nvCxnSpPr>
          <p:cNvPr id="34" name="直接箭头连接符 33"/>
          <p:cNvCxnSpPr/>
          <p:nvPr/>
        </p:nvCxnSpPr>
        <p:spPr>
          <a:xfrm>
            <a:off x="8199087" y="1887451"/>
            <a:ext cx="1208152" cy="0"/>
          </a:xfrm>
          <a:prstGeom prst="straightConnector1">
            <a:avLst/>
          </a:prstGeom>
          <a:ln w="38100">
            <a:solidFill>
              <a:srgbClr val="FFC000"/>
            </a:solidFill>
            <a:prstDash val="solid"/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矩形 35"/>
          <p:cNvSpPr/>
          <p:nvPr/>
        </p:nvSpPr>
        <p:spPr>
          <a:xfrm>
            <a:off x="10056375" y="866578"/>
            <a:ext cx="877163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 smtClean="0">
                <a:latin typeface="阿里巴巴普惠体 R"/>
                <a:ea typeface="阿里巴巴普惠体 R"/>
              </a:rPr>
              <a:t>服务器</a:t>
            </a:r>
            <a:endParaRPr lang="zh-CN" altLang="en-US" b="1">
              <a:latin typeface="阿里巴巴普惠体 R"/>
              <a:ea typeface="阿里巴巴普惠体 R"/>
            </a:endParaRPr>
          </a:p>
        </p:txBody>
      </p:sp>
      <p:pic>
        <p:nvPicPr>
          <p:cNvPr id="19" name="图片 1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0851" y="4343742"/>
            <a:ext cx="634480" cy="913328"/>
          </a:xfrm>
          <a:prstGeom prst="rect">
            <a:avLst/>
          </a:prstGeom>
        </p:spPr>
      </p:pic>
      <p:pic>
        <p:nvPicPr>
          <p:cNvPr id="35" name="图片 3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79642" y="4467839"/>
            <a:ext cx="772892" cy="632367"/>
          </a:xfrm>
          <a:prstGeom prst="rect">
            <a:avLst/>
          </a:prstGeom>
        </p:spPr>
      </p:pic>
      <p:pic>
        <p:nvPicPr>
          <p:cNvPr id="38" name="图片 37" descr="86站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14728" y="1412777"/>
            <a:ext cx="1011650" cy="1066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9" name="图片 3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 flipH="1">
            <a:off x="11054330" y="3807850"/>
            <a:ext cx="413124" cy="783283"/>
          </a:xfrm>
          <a:prstGeom prst="rect">
            <a:avLst/>
          </a:prstGeom>
        </p:spPr>
      </p:pic>
      <p:cxnSp>
        <p:nvCxnSpPr>
          <p:cNvPr id="47" name="直接箭头连接符 33"/>
          <p:cNvCxnSpPr>
            <a:stCxn id="6" idx="0"/>
          </p:cNvCxnSpPr>
          <p:nvPr/>
        </p:nvCxnSpPr>
        <p:spPr>
          <a:xfrm flipH="1" flipV="1">
            <a:off x="10538605" y="2267400"/>
            <a:ext cx="7102" cy="2138654"/>
          </a:xfrm>
          <a:prstGeom prst="straightConnector1">
            <a:avLst/>
          </a:prstGeom>
          <a:ln w="38100">
            <a:solidFill>
              <a:srgbClr val="FFC000"/>
            </a:solidFill>
            <a:prstDash val="solid"/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矩形 22"/>
          <p:cNvSpPr/>
          <p:nvPr/>
        </p:nvSpPr>
        <p:spPr>
          <a:xfrm>
            <a:off x="346545" y="3738621"/>
            <a:ext cx="6101336" cy="142192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lnSpc>
                <a:spcPct val="120000"/>
              </a:lnSpc>
              <a:buFont typeface="Wingdings" panose="05000000000000000000" pitchFamily="2" charset="2"/>
              <a:buChar char="l"/>
            </a:pPr>
            <a:r>
              <a:rPr lang="zh-CN" altLang="en-US" sz="2800" smtClean="0">
                <a:latin typeface="阿里巴巴普惠体 R"/>
                <a:ea typeface="阿里巴巴普惠体 R"/>
                <a:cs typeface="华文新魏" panose="02010800040101010101" pitchFamily="2" charset="-122"/>
              </a:rPr>
              <a:t>危险区域围栏</a:t>
            </a:r>
            <a:endParaRPr lang="en-US" altLang="zh-CN" sz="2800" smtClean="0">
              <a:latin typeface="阿里巴巴普惠体 R"/>
              <a:ea typeface="阿里巴巴普惠体 R"/>
              <a:cs typeface="华文新魏" panose="02010800040101010101" pitchFamily="2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400">
                <a:latin typeface="阿里巴巴普惠体 R"/>
                <a:ea typeface="阿里巴巴普惠体 R"/>
                <a:cs typeface="仿宋" panose="02010609060101010101" charset="-122"/>
              </a:rPr>
              <a:t>临河、危险区域靠近报警</a:t>
            </a:r>
          </a:p>
          <a:p>
            <a:pPr>
              <a:lnSpc>
                <a:spcPct val="120000"/>
              </a:lnSpc>
            </a:pPr>
            <a:endParaRPr lang="zh-CN" altLang="en-US" sz="2000">
              <a:latin typeface="阿里巴巴普惠体 R"/>
              <a:ea typeface="阿里巴巴普惠体 R"/>
            </a:endParaRPr>
          </a:p>
        </p:txBody>
      </p:sp>
      <p:sp>
        <p:nvSpPr>
          <p:cNvPr id="24" name="矩形 23"/>
          <p:cNvSpPr/>
          <p:nvPr/>
        </p:nvSpPr>
        <p:spPr>
          <a:xfrm>
            <a:off x="346545" y="5082179"/>
            <a:ext cx="6101336" cy="142192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lnSpc>
                <a:spcPct val="120000"/>
              </a:lnSpc>
              <a:buFont typeface="Wingdings" panose="05000000000000000000" pitchFamily="2" charset="2"/>
              <a:buChar char="l"/>
            </a:pPr>
            <a:r>
              <a:rPr lang="zh-CN" altLang="en-US" sz="2800" smtClean="0">
                <a:latin typeface="阿里巴巴普惠体 R"/>
                <a:ea typeface="阿里巴巴普惠体 R"/>
                <a:cs typeface="华文新魏" panose="02010800040101010101" pitchFamily="2" charset="-122"/>
              </a:rPr>
              <a:t>静止告警</a:t>
            </a:r>
            <a:endParaRPr lang="en-US" altLang="zh-CN" sz="2800" smtClean="0">
              <a:latin typeface="阿里巴巴普惠体 R"/>
              <a:ea typeface="阿里巴巴普惠体 R"/>
              <a:cs typeface="华文新魏" panose="02010800040101010101" pitchFamily="2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400">
                <a:latin typeface="阿里巴巴普惠体 R"/>
                <a:ea typeface="阿里巴巴普惠体 R"/>
                <a:cs typeface="仿宋" panose="02010609060101010101" charset="-122"/>
              </a:rPr>
              <a:t>休克、晕倒等情况下，及时处理，防患未然</a:t>
            </a:r>
          </a:p>
          <a:p>
            <a:pPr>
              <a:lnSpc>
                <a:spcPct val="120000"/>
              </a:lnSpc>
            </a:pPr>
            <a:endParaRPr lang="zh-CN" altLang="en-US" sz="2000">
              <a:latin typeface="阿里巴巴普惠体 R"/>
              <a:ea typeface="阿里巴巴普惠体 R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F16B562-CD31-4894-9FAD-DC448787FF05}" type="datetime1">
              <a:rPr lang="zh-CN" altLang="en-US" smtClean="0"/>
              <a:t>2024/9/9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E1230-7E6B-413B-8F79-48974A6781A3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6" grpId="0"/>
      <p:bldP spid="25" grpId="0"/>
      <p:bldP spid="26" grpId="0"/>
      <p:bldP spid="29" grpId="0"/>
      <p:bldP spid="36" grpId="0"/>
      <p:bldP spid="23" grpId="0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文本框 5"/>
          <p:cNvSpPr txBox="1">
            <a:spLocks noChangeArrowheads="1"/>
          </p:cNvSpPr>
          <p:nvPr/>
        </p:nvSpPr>
        <p:spPr bwMode="auto">
          <a:xfrm>
            <a:off x="0" y="2210435"/>
            <a:ext cx="12192000" cy="1938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6000" b="1">
                <a:latin typeface="阿里巴巴普惠体 R"/>
                <a:ea typeface="阿里巴巴普惠体 R"/>
              </a:rPr>
              <a:t>养老院人员定位系统</a:t>
            </a:r>
          </a:p>
          <a:p>
            <a:pPr algn="ctr" eaLnBrk="1" hangingPunct="1"/>
            <a:r>
              <a:rPr lang="zh-CN" altLang="en-US" sz="6000" b="1">
                <a:latin typeface="阿里巴巴普惠体 R"/>
                <a:ea typeface="阿里巴巴普惠体 R"/>
              </a:rPr>
              <a:t>技术简介</a:t>
            </a:r>
            <a:endParaRPr lang="en-US" altLang="zh-CN" sz="6000" b="1">
              <a:latin typeface="阿里巴巴普惠体 R"/>
              <a:ea typeface="阿里巴巴普惠体 R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4502150" y="4220210"/>
            <a:ext cx="3187700" cy="45719"/>
          </a:xfrm>
          <a:prstGeom prst="rect">
            <a:avLst/>
          </a:prstGeom>
          <a:solidFill>
            <a:srgbClr val="66CC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latin typeface="阿里巴巴普惠体 R"/>
              <a:ea typeface="阿里巴巴普惠体 R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27D191A-7FF6-420E-A039-DDF7224E21E1}" type="datetime1">
              <a:rPr lang="zh-CN" altLang="en-US" smtClean="0"/>
              <a:t>2024/9/9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E1230-7E6B-413B-8F79-48974A6781A3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  <p:transition spd="slow">
    <p:push dir="u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任意多边形 31"/>
          <p:cNvSpPr/>
          <p:nvPr/>
        </p:nvSpPr>
        <p:spPr>
          <a:xfrm rot="16200000">
            <a:off x="1936459" y="-1664571"/>
            <a:ext cx="477748" cy="3852736"/>
          </a:xfrm>
          <a:custGeom>
            <a:gdLst>
              <a:gd name="connsiteX0" fmla="*/ 0 w 3252551"/>
              <a:gd name="connsiteY0" fmla="*/ 0 h 3677057"/>
              <a:gd name="connsiteX1" fmla="*/ 3252551 w 3252551"/>
              <a:gd name="connsiteY1" fmla="*/ 0 h 3677057"/>
              <a:gd name="connsiteX2" fmla="*/ 3252551 w 3252551"/>
              <a:gd name="connsiteY2" fmla="*/ 2142517 h 3677057"/>
              <a:gd name="connsiteX3" fmla="*/ 3244497 w 3252551"/>
              <a:gd name="connsiteY3" fmla="*/ 2142517 h 3677057"/>
              <a:gd name="connsiteX4" fmla="*/ 3240653 w 3252551"/>
              <a:gd name="connsiteY4" fmla="*/ 2218635 h 3677057"/>
              <a:gd name="connsiteX5" fmla="*/ 1624520 w 3252551"/>
              <a:gd name="connsiteY5" fmla="*/ 3677057 h 3677057"/>
              <a:gd name="connsiteX6" fmla="*/ 8387 w 3252551"/>
              <a:gd name="connsiteY6" fmla="*/ 2218635 h 3677057"/>
              <a:gd name="connsiteX7" fmla="*/ 4544 w 3252551"/>
              <a:gd name="connsiteY7" fmla="*/ 2142517 h 3677057"/>
              <a:gd name="connsiteX8" fmla="*/ 0 w 3252551"/>
              <a:gd name="connsiteY8" fmla="*/ 2142517 h 3677057"/>
              <a:gd name="connsiteX9" fmla="*/ 0 w 3252551"/>
              <a:gd name="connsiteY9" fmla="*/ 2052537 h 3677057"/>
              <a:gd name="connsiteX0-1" fmla="*/ 21025 w 3252551"/>
              <a:gd name="connsiteY0-2" fmla="*/ 0 h 6202391"/>
              <a:gd name="connsiteX1-3" fmla="*/ 3252551 w 3252551"/>
              <a:gd name="connsiteY1-4" fmla="*/ 2525334 h 6202391"/>
              <a:gd name="connsiteX2-5" fmla="*/ 3252551 w 3252551"/>
              <a:gd name="connsiteY2-6" fmla="*/ 4667851 h 6202391"/>
              <a:gd name="connsiteX3-7" fmla="*/ 3244497 w 3252551"/>
              <a:gd name="connsiteY3-8" fmla="*/ 4667851 h 6202391"/>
              <a:gd name="connsiteX4-9" fmla="*/ 3240653 w 3252551"/>
              <a:gd name="connsiteY4-10" fmla="*/ 4743969 h 6202391"/>
              <a:gd name="connsiteX5-11" fmla="*/ 1624520 w 3252551"/>
              <a:gd name="connsiteY5-12" fmla="*/ 6202391 h 6202391"/>
              <a:gd name="connsiteX6-13" fmla="*/ 8387 w 3252551"/>
              <a:gd name="connsiteY6-14" fmla="*/ 4743969 h 6202391"/>
              <a:gd name="connsiteX7-15" fmla="*/ 4544 w 3252551"/>
              <a:gd name="connsiteY7-16" fmla="*/ 4667851 h 6202391"/>
              <a:gd name="connsiteX8-17" fmla="*/ 0 w 3252551"/>
              <a:gd name="connsiteY8-18" fmla="*/ 4667851 h 6202391"/>
              <a:gd name="connsiteX9-19" fmla="*/ 0 w 3252551"/>
              <a:gd name="connsiteY9-20" fmla="*/ 4577871 h 6202391"/>
              <a:gd name="connsiteX10" fmla="*/ 21025 w 3252551"/>
              <a:gd name="connsiteY10" fmla="*/ 0 h 6202391"/>
              <a:gd name="connsiteX0-21" fmla="*/ 0 w 3252551"/>
              <a:gd name="connsiteY0-22" fmla="*/ 0 h 6202391"/>
              <a:gd name="connsiteX1-23" fmla="*/ 3252551 w 3252551"/>
              <a:gd name="connsiteY1-24" fmla="*/ 2525334 h 6202391"/>
              <a:gd name="connsiteX2-25" fmla="*/ 3252551 w 3252551"/>
              <a:gd name="connsiteY2-26" fmla="*/ 4667851 h 6202391"/>
              <a:gd name="connsiteX3-27" fmla="*/ 3244497 w 3252551"/>
              <a:gd name="connsiteY3-28" fmla="*/ 4667851 h 6202391"/>
              <a:gd name="connsiteX4-29" fmla="*/ 3240653 w 3252551"/>
              <a:gd name="connsiteY4-30" fmla="*/ 4743969 h 6202391"/>
              <a:gd name="connsiteX5-31" fmla="*/ 1624520 w 3252551"/>
              <a:gd name="connsiteY5-32" fmla="*/ 6202391 h 6202391"/>
              <a:gd name="connsiteX6-33" fmla="*/ 8387 w 3252551"/>
              <a:gd name="connsiteY6-34" fmla="*/ 4743969 h 6202391"/>
              <a:gd name="connsiteX7-35" fmla="*/ 4544 w 3252551"/>
              <a:gd name="connsiteY7-36" fmla="*/ 4667851 h 6202391"/>
              <a:gd name="connsiteX8-37" fmla="*/ 0 w 3252551"/>
              <a:gd name="connsiteY8-38" fmla="*/ 4667851 h 6202391"/>
              <a:gd name="connsiteX9-39" fmla="*/ 0 w 3252551"/>
              <a:gd name="connsiteY9-40" fmla="*/ 4577871 h 6202391"/>
              <a:gd name="connsiteX10-41" fmla="*/ 0 w 3252551"/>
              <a:gd name="connsiteY10-42" fmla="*/ 0 h 6202391"/>
              <a:gd name="connsiteX0-43" fmla="*/ 0 w 3252551"/>
              <a:gd name="connsiteY0-44" fmla="*/ 0 h 6202391"/>
              <a:gd name="connsiteX1-45" fmla="*/ 3231524 w 3252551"/>
              <a:gd name="connsiteY1-46" fmla="*/ 22548 h 6202391"/>
              <a:gd name="connsiteX2-47" fmla="*/ 3252551 w 3252551"/>
              <a:gd name="connsiteY2-48" fmla="*/ 4667851 h 6202391"/>
              <a:gd name="connsiteX3-49" fmla="*/ 3244497 w 3252551"/>
              <a:gd name="connsiteY3-50" fmla="*/ 4667851 h 6202391"/>
              <a:gd name="connsiteX4-51" fmla="*/ 3240653 w 3252551"/>
              <a:gd name="connsiteY4-52" fmla="*/ 4743969 h 6202391"/>
              <a:gd name="connsiteX5-53" fmla="*/ 1624520 w 3252551"/>
              <a:gd name="connsiteY5-54" fmla="*/ 6202391 h 6202391"/>
              <a:gd name="connsiteX6-55" fmla="*/ 8387 w 3252551"/>
              <a:gd name="connsiteY6-56" fmla="*/ 4743969 h 6202391"/>
              <a:gd name="connsiteX7-57" fmla="*/ 4544 w 3252551"/>
              <a:gd name="connsiteY7-58" fmla="*/ 4667851 h 6202391"/>
              <a:gd name="connsiteX8-59" fmla="*/ 0 w 3252551"/>
              <a:gd name="connsiteY8-60" fmla="*/ 4667851 h 6202391"/>
              <a:gd name="connsiteX9-61" fmla="*/ 0 w 3252551"/>
              <a:gd name="connsiteY9-62" fmla="*/ 4577871 h 6202391"/>
              <a:gd name="connsiteX10-63" fmla="*/ 0 w 3252551"/>
              <a:gd name="connsiteY10-64" fmla="*/ 0 h 6202391"/>
              <a:gd name="connsiteX0-65" fmla="*/ 0 w 3252551"/>
              <a:gd name="connsiteY0-66" fmla="*/ 15040398 h 21242789"/>
              <a:gd name="connsiteX1-67" fmla="*/ 3231518 w 3252551"/>
              <a:gd name="connsiteY1-68" fmla="*/ 3 h 21242789"/>
              <a:gd name="connsiteX2-69" fmla="*/ 3252551 w 3252551"/>
              <a:gd name="connsiteY2-70" fmla="*/ 19708249 h 21242789"/>
              <a:gd name="connsiteX3-71" fmla="*/ 3244497 w 3252551"/>
              <a:gd name="connsiteY3-72" fmla="*/ 19708249 h 21242789"/>
              <a:gd name="connsiteX4-73" fmla="*/ 3240653 w 3252551"/>
              <a:gd name="connsiteY4-74" fmla="*/ 19784367 h 21242789"/>
              <a:gd name="connsiteX5-75" fmla="*/ 1624520 w 3252551"/>
              <a:gd name="connsiteY5-76" fmla="*/ 21242789 h 21242789"/>
              <a:gd name="connsiteX6-77" fmla="*/ 8387 w 3252551"/>
              <a:gd name="connsiteY6-78" fmla="*/ 19784367 h 21242789"/>
              <a:gd name="connsiteX7-79" fmla="*/ 4544 w 3252551"/>
              <a:gd name="connsiteY7-80" fmla="*/ 19708249 h 21242789"/>
              <a:gd name="connsiteX8-81" fmla="*/ 0 w 3252551"/>
              <a:gd name="connsiteY8-82" fmla="*/ 19708249 h 21242789"/>
              <a:gd name="connsiteX9-83" fmla="*/ 0 w 3252551"/>
              <a:gd name="connsiteY9-84" fmla="*/ 19618269 h 21242789"/>
              <a:gd name="connsiteX10-85" fmla="*/ 0 w 3252551"/>
              <a:gd name="connsiteY10-86" fmla="*/ 15040398 h 21242789"/>
              <a:gd name="connsiteX0-87" fmla="*/ 0 w 3252551"/>
              <a:gd name="connsiteY0-88" fmla="*/ 0 h 21265340"/>
              <a:gd name="connsiteX1-89" fmla="*/ 3231518 w 3252551"/>
              <a:gd name="connsiteY1-90" fmla="*/ 22554 h 21265340"/>
              <a:gd name="connsiteX2-91" fmla="*/ 3252551 w 3252551"/>
              <a:gd name="connsiteY2-92" fmla="*/ 19730800 h 21265340"/>
              <a:gd name="connsiteX3-93" fmla="*/ 3244497 w 3252551"/>
              <a:gd name="connsiteY3-94" fmla="*/ 19730800 h 21265340"/>
              <a:gd name="connsiteX4-95" fmla="*/ 3240653 w 3252551"/>
              <a:gd name="connsiteY4-96" fmla="*/ 19806918 h 21265340"/>
              <a:gd name="connsiteX5-97" fmla="*/ 1624520 w 3252551"/>
              <a:gd name="connsiteY5-98" fmla="*/ 21265340 h 21265340"/>
              <a:gd name="connsiteX6-99" fmla="*/ 8387 w 3252551"/>
              <a:gd name="connsiteY6-100" fmla="*/ 19806918 h 21265340"/>
              <a:gd name="connsiteX7-101" fmla="*/ 4544 w 3252551"/>
              <a:gd name="connsiteY7-102" fmla="*/ 19730800 h 21265340"/>
              <a:gd name="connsiteX8-103" fmla="*/ 0 w 3252551"/>
              <a:gd name="connsiteY8-104" fmla="*/ 19730800 h 21265340"/>
              <a:gd name="connsiteX9-105" fmla="*/ 0 w 3252551"/>
              <a:gd name="connsiteY9-106" fmla="*/ 19640820 h 21265340"/>
              <a:gd name="connsiteX10-107" fmla="*/ 0 w 3252551"/>
              <a:gd name="connsiteY10-108" fmla="*/ 0 h 2126534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41" y="connsiteY10-42"/>
              </a:cxn>
            </a:cxnLst>
            <a:rect l="l" t="t" r="r" b="b"/>
            <a:pathLst>
              <a:path w="3252551" h="21265340">
                <a:moveTo>
                  <a:pt x="0" y="0"/>
                </a:moveTo>
                <a:lnTo>
                  <a:pt x="3231518" y="22554"/>
                </a:lnTo>
                <a:lnTo>
                  <a:pt x="3252551" y="19730800"/>
                </a:lnTo>
                <a:lnTo>
                  <a:pt x="3244497" y="19730800"/>
                </a:lnTo>
                <a:lnTo>
                  <a:pt x="3240653" y="19806918"/>
                </a:lnTo>
                <a:cubicBezTo>
                  <a:pt x="3157461" y="20626092"/>
                  <a:pt x="2465643" y="21265340"/>
                  <a:pt x="1624520" y="21265340"/>
                </a:cubicBezTo>
                <a:cubicBezTo>
                  <a:pt x="783397" y="21265340"/>
                  <a:pt x="91579" y="20626092"/>
                  <a:pt x="8387" y="19806918"/>
                </a:cubicBezTo>
                <a:lnTo>
                  <a:pt x="4544" y="19730800"/>
                </a:lnTo>
                <a:lnTo>
                  <a:pt x="0" y="19730800"/>
                </a:lnTo>
                <a:lnTo>
                  <a:pt x="0" y="196408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16" tIns="45708" rIns="91416" bIns="45708"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latin typeface="阿里巴巴普惠体 R"/>
              <a:ea typeface="阿里巴巴普惠体 R"/>
            </a:endParaRPr>
          </a:p>
        </p:txBody>
      </p:sp>
      <p:sp>
        <p:nvSpPr>
          <p:cNvPr id="33" name="矩形 32"/>
          <p:cNvSpPr/>
          <p:nvPr/>
        </p:nvSpPr>
        <p:spPr bwMode="auto">
          <a:xfrm>
            <a:off x="0" y="22923"/>
            <a:ext cx="191008" cy="477747"/>
          </a:xfrm>
          <a:prstGeom prst="rect">
            <a:avLst/>
          </a:prstGeom>
          <a:solidFill>
            <a:schemeClr val="bg1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16" tIns="45708" rIns="91416" bIns="45708"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阿里巴巴普惠体 R"/>
              <a:ea typeface="阿里巴巴普惠体 R"/>
            </a:endParaRPr>
          </a:p>
        </p:txBody>
      </p:sp>
      <p:sp>
        <p:nvSpPr>
          <p:cNvPr id="34" name="文本框 28"/>
          <p:cNvSpPr>
            <a:spLocks noChangeArrowheads="1"/>
          </p:cNvSpPr>
          <p:nvPr/>
        </p:nvSpPr>
        <p:spPr bwMode="auto">
          <a:xfrm>
            <a:off x="248964" y="0"/>
            <a:ext cx="4149213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chemeClr val="accent1">
                    <a:lumMod val="75000"/>
                  </a:schemeClr>
                </a:solidFill>
                <a:latin typeface="阿里巴巴普惠体 R"/>
                <a:ea typeface="阿里巴巴普惠体 R"/>
                <a:sym typeface="微软雅黑" panose="020b0503020204020204" pitchFamily="34" charset="-122"/>
              </a:rPr>
              <a:t>常用定位技术横向比较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阿里巴巴普惠体 R"/>
              <a:ea typeface="阿里巴巴普惠体 R"/>
            </a:endParaRPr>
          </a:p>
        </p:txBody>
      </p:sp>
      <p:graphicFrame>
        <p:nvGraphicFramePr>
          <p:cNvPr id="7" name="表格 6"/>
          <p:cNvGraphicFramePr>
            <a:graphicFrameLocks noGrp="1"/>
          </p:cNvGraphicFramePr>
          <p:nvPr/>
        </p:nvGraphicFramePr>
        <p:xfrm>
          <a:off x="502287" y="546147"/>
          <a:ext cx="10631055" cy="602552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293091"/>
                <a:gridCol w="960582"/>
                <a:gridCol w="766618"/>
                <a:gridCol w="914400"/>
                <a:gridCol w="849746"/>
                <a:gridCol w="932872"/>
                <a:gridCol w="1322389"/>
                <a:gridCol w="1042107"/>
                <a:gridCol w="1073853"/>
                <a:gridCol w="1475397"/>
              </a:tblGrid>
              <a:tr h="261979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effectLst/>
                        </a:rPr>
                        <a:t> 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effectLst/>
                        </a:rPr>
                        <a:t>GPS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effectLst/>
                        </a:rPr>
                        <a:t>WIFI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effectLst/>
                        </a:rPr>
                        <a:t>Zigbee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effectLst/>
                        </a:rPr>
                        <a:t>RFID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蓝牙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effectLst/>
                        </a:rPr>
                        <a:t>UWB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超声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红外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地磁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261979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物理模型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无线电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无线电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无线电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无线电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无线电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无线电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无线电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无线电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无线电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785939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频率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effectLst/>
                        </a:rPr>
                        <a:t>1.575GHz</a:t>
                      </a:r>
                      <a:r>
                        <a:rPr lang="en-US" sz="1400" kern="100" baseline="30000">
                          <a:effectLst/>
                        </a:rPr>
                        <a:t>1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effectLst/>
                        </a:rPr>
                        <a:t>2.4GHz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effectLst/>
                        </a:rPr>
                        <a:t>2.4GHz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effectLst/>
                        </a:rPr>
                        <a:t>125kHz</a:t>
                      </a:r>
                      <a:endParaRPr lang="zh-CN" sz="1400" kern="100">
                        <a:effectLst/>
                      </a:endParaRPr>
                    </a:p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effectLst/>
                        </a:rPr>
                        <a:t>2.4GHz</a:t>
                      </a:r>
                      <a:r>
                        <a:rPr lang="en-US" sz="1400" kern="100" baseline="30000">
                          <a:effectLst/>
                        </a:rPr>
                        <a:t>2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effectLst/>
                        </a:rPr>
                        <a:t>2.4GHz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effectLst/>
                        </a:rPr>
                        <a:t>3.1GHz~</a:t>
                      </a:r>
                    </a:p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effectLst/>
                        </a:rPr>
                        <a:t>10.6GHz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—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—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—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523959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场景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室外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室外</a:t>
                      </a:r>
                    </a:p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室内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室外</a:t>
                      </a:r>
                    </a:p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室内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室外</a:t>
                      </a:r>
                    </a:p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室内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室外</a:t>
                      </a:r>
                    </a:p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室内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室外</a:t>
                      </a:r>
                    </a:p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室内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室外</a:t>
                      </a:r>
                    </a:p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室内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室外</a:t>
                      </a:r>
                    </a:p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室内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室外</a:t>
                      </a:r>
                    </a:p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室内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261979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精度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effectLst/>
                        </a:rPr>
                        <a:t>1~10m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effectLst/>
                        </a:rPr>
                        <a:t>3~10m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effectLst/>
                        </a:rPr>
                        <a:t>2~10m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effectLst/>
                        </a:rPr>
                        <a:t>10~50m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effectLst/>
                        </a:rPr>
                        <a:t>1~10m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effectLst/>
                        </a:rPr>
                        <a:t>5~50cm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effectLst/>
                        </a:rPr>
                        <a:t>1m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effectLst/>
                        </a:rPr>
                        <a:t>2~5m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effectLst/>
                        </a:rPr>
                        <a:t>1~3m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261979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范围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很大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effectLst/>
                        </a:rPr>
                        <a:t>50m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effectLst/>
                        </a:rPr>
                        <a:t>100m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effectLst/>
                        </a:rPr>
                        <a:t>10~50m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effectLst/>
                        </a:rPr>
                        <a:t>10m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effectLst/>
                        </a:rPr>
                        <a:t>60m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effectLst/>
                        </a:rPr>
                        <a:t>10m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effectLst/>
                        </a:rPr>
                        <a:t>10m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—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261979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功耗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高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高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低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极低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中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高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较高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高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高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261979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成本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低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中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低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低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中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高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中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较高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中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261979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定位速率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快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慢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慢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快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中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快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中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中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中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261979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穿透性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差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一般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较差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一般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较差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较高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差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—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—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261979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抗干扰性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高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一般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一般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高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一般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高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一般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—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差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523959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是否架设额外设备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否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是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是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是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是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是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是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是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否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1833858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其他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精度不稳定，需要大量测量做处理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采用</a:t>
                      </a:r>
                      <a:r>
                        <a:rPr lang="en-US" sz="1400" kern="100">
                          <a:effectLst/>
                        </a:rPr>
                        <a:t>RSSI</a:t>
                      </a:r>
                      <a:r>
                        <a:rPr lang="zh-CN" sz="1400" kern="100">
                          <a:effectLst/>
                        </a:rPr>
                        <a:t>测量方法，易受环境影响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容易受</a:t>
                      </a:r>
                      <a:r>
                        <a:rPr lang="en-US" sz="1400" kern="100">
                          <a:effectLst/>
                        </a:rPr>
                        <a:t>WIFI</a:t>
                      </a:r>
                      <a:r>
                        <a:rPr lang="zh-CN" sz="1400" kern="100">
                          <a:effectLst/>
                        </a:rPr>
                        <a:t>、蓝牙干扰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实际为区域定位，即</a:t>
                      </a:r>
                      <a:r>
                        <a:rPr lang="en-US" sz="1400" kern="100">
                          <a:effectLst/>
                        </a:rPr>
                        <a:t>0</a:t>
                      </a:r>
                      <a:r>
                        <a:rPr lang="zh-CN" sz="1400" kern="100">
                          <a:effectLst/>
                        </a:rPr>
                        <a:t>维定位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距离近，定位设备铺设量极大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altLang="en-US" sz="1400" kern="100" smtClean="0">
                          <a:effectLst/>
                          <a:latin typeface="+mn-lt"/>
                          <a:ea typeface="+mn-ea"/>
                          <a:cs typeface="+mn-cs"/>
                        </a:rPr>
                        <a:t>频谱宽，等效白噪声，与现有无线设备良性共存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基本不能对抗任何物体遮挡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定位设备部署难度大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需预先采集数据，</a:t>
                      </a:r>
                    </a:p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受环境影响大</a:t>
                      </a:r>
                    </a:p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</a:rPr>
                        <a:t>环境变化，需重新测量数据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graphicFrame>
        <p:nvGraphicFramePr>
          <p:cNvPr id="8" name="表格 7"/>
          <p:cNvGraphicFramePr>
            <a:graphicFrameLocks noGrp="1"/>
          </p:cNvGraphicFramePr>
          <p:nvPr/>
        </p:nvGraphicFramePr>
        <p:xfrm>
          <a:off x="6227618" y="546149"/>
          <a:ext cx="1309255" cy="602552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09255"/>
              </a:tblGrid>
              <a:tr h="261979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solidFill>
                            <a:srgbClr val="002060"/>
                          </a:solidFill>
                          <a:effectLst/>
                        </a:rPr>
                        <a:t>UWB</a:t>
                      </a:r>
                      <a:endParaRPr lang="zh-CN" sz="1400" kern="1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261979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solidFill>
                            <a:srgbClr val="002060"/>
                          </a:solidFill>
                          <a:effectLst/>
                        </a:rPr>
                        <a:t>无线电</a:t>
                      </a:r>
                      <a:endParaRPr lang="zh-CN" sz="1400" kern="1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785939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solidFill>
                            <a:srgbClr val="002060"/>
                          </a:solidFill>
                          <a:effectLst/>
                        </a:rPr>
                        <a:t>3.1GHz~</a:t>
                      </a:r>
                    </a:p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solidFill>
                            <a:srgbClr val="002060"/>
                          </a:solidFill>
                          <a:effectLst/>
                        </a:rPr>
                        <a:t>10.6GHz</a:t>
                      </a:r>
                      <a:endParaRPr lang="zh-CN" sz="1400" kern="1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523958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solidFill>
                            <a:srgbClr val="002060"/>
                          </a:solidFill>
                          <a:effectLst/>
                        </a:rPr>
                        <a:t>室外</a:t>
                      </a:r>
                    </a:p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solidFill>
                            <a:srgbClr val="002060"/>
                          </a:solidFill>
                          <a:effectLst/>
                        </a:rPr>
                        <a:t>室内</a:t>
                      </a:r>
                      <a:endParaRPr lang="zh-CN" sz="1400" kern="1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261979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solidFill>
                            <a:srgbClr val="002060"/>
                          </a:solidFill>
                          <a:effectLst/>
                        </a:rPr>
                        <a:t>5~50cm</a:t>
                      </a:r>
                      <a:endParaRPr lang="zh-CN" sz="1400" kern="1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261979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solidFill>
                            <a:srgbClr val="002060"/>
                          </a:solidFill>
                          <a:effectLst/>
                        </a:rPr>
                        <a:t>60m</a:t>
                      </a:r>
                      <a:endParaRPr lang="zh-CN" sz="1400" kern="1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261979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solidFill>
                            <a:srgbClr val="002060"/>
                          </a:solidFill>
                          <a:effectLst/>
                        </a:rPr>
                        <a:t>高</a:t>
                      </a:r>
                      <a:endParaRPr lang="zh-CN" sz="1400" kern="1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261979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solidFill>
                            <a:srgbClr val="002060"/>
                          </a:solidFill>
                          <a:effectLst/>
                        </a:rPr>
                        <a:t>高</a:t>
                      </a:r>
                      <a:endParaRPr lang="zh-CN" sz="1400" kern="1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261979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solidFill>
                            <a:srgbClr val="002060"/>
                          </a:solidFill>
                          <a:effectLst/>
                        </a:rPr>
                        <a:t>快</a:t>
                      </a:r>
                      <a:endParaRPr lang="zh-CN" sz="1400" kern="1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261979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solidFill>
                            <a:srgbClr val="002060"/>
                          </a:solidFill>
                          <a:effectLst/>
                        </a:rPr>
                        <a:t>较高</a:t>
                      </a:r>
                      <a:endParaRPr lang="zh-CN" sz="1400" kern="1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261979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solidFill>
                            <a:srgbClr val="002060"/>
                          </a:solidFill>
                          <a:effectLst/>
                        </a:rPr>
                        <a:t>高</a:t>
                      </a:r>
                      <a:endParaRPr lang="zh-CN" sz="1400" kern="1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523958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solidFill>
                            <a:srgbClr val="002060"/>
                          </a:solidFill>
                          <a:effectLst/>
                        </a:rPr>
                        <a:t>是</a:t>
                      </a:r>
                      <a:endParaRPr lang="zh-CN" sz="1400" kern="1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1833857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altLang="en-US" sz="1400" kern="100" smtClean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频谱宽，等效白噪声，与现有无线设备良性共存</a:t>
                      </a:r>
                      <a:endParaRPr lang="zh-CN" sz="1400" kern="100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2" name="矩形 1"/>
          <p:cNvSpPr/>
          <p:nvPr userDrawn="1"/>
        </p:nvSpPr>
        <p:spPr>
          <a:xfrm rot="20580000">
            <a:off x="2817813" y="2829560"/>
            <a:ext cx="6556375" cy="1198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bg1">
                    <a:lumMod val="85000"/>
                  </a:schemeClr>
                </a:solidFill>
              </a14:hiddenFill>
            </a:ext>
          </a:extLst>
        </p:spPr>
        <p:txBody>
          <a:bodyPr wrap="none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7200">
                <a:solidFill>
                  <a:schemeClr val="bg2"/>
                </a:solidFill>
                <a:effectLst/>
                <a:latin typeface="阿里巴巴普惠体 R"/>
                <a:ea typeface="阿里巴巴普惠体 R"/>
                <a:cs typeface="微软雅黑 Light" panose="020b0502040204020203" pitchFamily="34" charset="-122"/>
              </a:rPr>
              <a:t>恒高科技</a:t>
            </a:r>
            <a:r>
              <a:rPr lang="en-US" altLang="zh-CN" sz="7200">
                <a:solidFill>
                  <a:schemeClr val="bg2"/>
                </a:solidFill>
                <a:effectLst/>
                <a:latin typeface="阿里巴巴普惠体 R"/>
                <a:ea typeface="阿里巴巴普惠体 R"/>
                <a:cs typeface="微软雅黑 Light" panose="020b0502040204020203" pitchFamily="34" charset="-122"/>
              </a:rPr>
              <a:t>EHIGH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4E90EDB-EB72-43DF-82F0-DE5EF5962578}" type="datetime1">
              <a:rPr lang="zh-CN" altLang="en-US" smtClean="0"/>
              <a:t>2024/9/9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E1230-7E6B-413B-8F79-48974A6781A3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6" presetClass="emph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任意多边形 31"/>
          <p:cNvSpPr/>
          <p:nvPr/>
        </p:nvSpPr>
        <p:spPr>
          <a:xfrm rot="16200000">
            <a:off x="1757271" y="-1485383"/>
            <a:ext cx="477748" cy="3494360"/>
          </a:xfrm>
          <a:custGeom>
            <a:gdLst>
              <a:gd name="connsiteX0" fmla="*/ 0 w 3252551"/>
              <a:gd name="connsiteY0" fmla="*/ 0 h 3677057"/>
              <a:gd name="connsiteX1" fmla="*/ 3252551 w 3252551"/>
              <a:gd name="connsiteY1" fmla="*/ 0 h 3677057"/>
              <a:gd name="connsiteX2" fmla="*/ 3252551 w 3252551"/>
              <a:gd name="connsiteY2" fmla="*/ 2142517 h 3677057"/>
              <a:gd name="connsiteX3" fmla="*/ 3244497 w 3252551"/>
              <a:gd name="connsiteY3" fmla="*/ 2142517 h 3677057"/>
              <a:gd name="connsiteX4" fmla="*/ 3240653 w 3252551"/>
              <a:gd name="connsiteY4" fmla="*/ 2218635 h 3677057"/>
              <a:gd name="connsiteX5" fmla="*/ 1624520 w 3252551"/>
              <a:gd name="connsiteY5" fmla="*/ 3677057 h 3677057"/>
              <a:gd name="connsiteX6" fmla="*/ 8387 w 3252551"/>
              <a:gd name="connsiteY6" fmla="*/ 2218635 h 3677057"/>
              <a:gd name="connsiteX7" fmla="*/ 4544 w 3252551"/>
              <a:gd name="connsiteY7" fmla="*/ 2142517 h 3677057"/>
              <a:gd name="connsiteX8" fmla="*/ 0 w 3252551"/>
              <a:gd name="connsiteY8" fmla="*/ 2142517 h 3677057"/>
              <a:gd name="connsiteX9" fmla="*/ 0 w 3252551"/>
              <a:gd name="connsiteY9" fmla="*/ 2052537 h 3677057"/>
              <a:gd name="connsiteX0-1" fmla="*/ 21025 w 3252551"/>
              <a:gd name="connsiteY0-2" fmla="*/ 0 h 6202391"/>
              <a:gd name="connsiteX1-3" fmla="*/ 3252551 w 3252551"/>
              <a:gd name="connsiteY1-4" fmla="*/ 2525334 h 6202391"/>
              <a:gd name="connsiteX2-5" fmla="*/ 3252551 w 3252551"/>
              <a:gd name="connsiteY2-6" fmla="*/ 4667851 h 6202391"/>
              <a:gd name="connsiteX3-7" fmla="*/ 3244497 w 3252551"/>
              <a:gd name="connsiteY3-8" fmla="*/ 4667851 h 6202391"/>
              <a:gd name="connsiteX4-9" fmla="*/ 3240653 w 3252551"/>
              <a:gd name="connsiteY4-10" fmla="*/ 4743969 h 6202391"/>
              <a:gd name="connsiteX5-11" fmla="*/ 1624520 w 3252551"/>
              <a:gd name="connsiteY5-12" fmla="*/ 6202391 h 6202391"/>
              <a:gd name="connsiteX6-13" fmla="*/ 8387 w 3252551"/>
              <a:gd name="connsiteY6-14" fmla="*/ 4743969 h 6202391"/>
              <a:gd name="connsiteX7-15" fmla="*/ 4544 w 3252551"/>
              <a:gd name="connsiteY7-16" fmla="*/ 4667851 h 6202391"/>
              <a:gd name="connsiteX8-17" fmla="*/ 0 w 3252551"/>
              <a:gd name="connsiteY8-18" fmla="*/ 4667851 h 6202391"/>
              <a:gd name="connsiteX9-19" fmla="*/ 0 w 3252551"/>
              <a:gd name="connsiteY9-20" fmla="*/ 4577871 h 6202391"/>
              <a:gd name="connsiteX10" fmla="*/ 21025 w 3252551"/>
              <a:gd name="connsiteY10" fmla="*/ 0 h 6202391"/>
              <a:gd name="connsiteX0-21" fmla="*/ 0 w 3252551"/>
              <a:gd name="connsiteY0-22" fmla="*/ 0 h 6202391"/>
              <a:gd name="connsiteX1-23" fmla="*/ 3252551 w 3252551"/>
              <a:gd name="connsiteY1-24" fmla="*/ 2525334 h 6202391"/>
              <a:gd name="connsiteX2-25" fmla="*/ 3252551 w 3252551"/>
              <a:gd name="connsiteY2-26" fmla="*/ 4667851 h 6202391"/>
              <a:gd name="connsiteX3-27" fmla="*/ 3244497 w 3252551"/>
              <a:gd name="connsiteY3-28" fmla="*/ 4667851 h 6202391"/>
              <a:gd name="connsiteX4-29" fmla="*/ 3240653 w 3252551"/>
              <a:gd name="connsiteY4-30" fmla="*/ 4743969 h 6202391"/>
              <a:gd name="connsiteX5-31" fmla="*/ 1624520 w 3252551"/>
              <a:gd name="connsiteY5-32" fmla="*/ 6202391 h 6202391"/>
              <a:gd name="connsiteX6-33" fmla="*/ 8387 w 3252551"/>
              <a:gd name="connsiteY6-34" fmla="*/ 4743969 h 6202391"/>
              <a:gd name="connsiteX7-35" fmla="*/ 4544 w 3252551"/>
              <a:gd name="connsiteY7-36" fmla="*/ 4667851 h 6202391"/>
              <a:gd name="connsiteX8-37" fmla="*/ 0 w 3252551"/>
              <a:gd name="connsiteY8-38" fmla="*/ 4667851 h 6202391"/>
              <a:gd name="connsiteX9-39" fmla="*/ 0 w 3252551"/>
              <a:gd name="connsiteY9-40" fmla="*/ 4577871 h 6202391"/>
              <a:gd name="connsiteX10-41" fmla="*/ 0 w 3252551"/>
              <a:gd name="connsiteY10-42" fmla="*/ 0 h 6202391"/>
              <a:gd name="connsiteX0-43" fmla="*/ 0 w 3252551"/>
              <a:gd name="connsiteY0-44" fmla="*/ 0 h 6202391"/>
              <a:gd name="connsiteX1-45" fmla="*/ 3231524 w 3252551"/>
              <a:gd name="connsiteY1-46" fmla="*/ 22548 h 6202391"/>
              <a:gd name="connsiteX2-47" fmla="*/ 3252551 w 3252551"/>
              <a:gd name="connsiteY2-48" fmla="*/ 4667851 h 6202391"/>
              <a:gd name="connsiteX3-49" fmla="*/ 3244497 w 3252551"/>
              <a:gd name="connsiteY3-50" fmla="*/ 4667851 h 6202391"/>
              <a:gd name="connsiteX4-51" fmla="*/ 3240653 w 3252551"/>
              <a:gd name="connsiteY4-52" fmla="*/ 4743969 h 6202391"/>
              <a:gd name="connsiteX5-53" fmla="*/ 1624520 w 3252551"/>
              <a:gd name="connsiteY5-54" fmla="*/ 6202391 h 6202391"/>
              <a:gd name="connsiteX6-55" fmla="*/ 8387 w 3252551"/>
              <a:gd name="connsiteY6-56" fmla="*/ 4743969 h 6202391"/>
              <a:gd name="connsiteX7-57" fmla="*/ 4544 w 3252551"/>
              <a:gd name="connsiteY7-58" fmla="*/ 4667851 h 6202391"/>
              <a:gd name="connsiteX8-59" fmla="*/ 0 w 3252551"/>
              <a:gd name="connsiteY8-60" fmla="*/ 4667851 h 6202391"/>
              <a:gd name="connsiteX9-61" fmla="*/ 0 w 3252551"/>
              <a:gd name="connsiteY9-62" fmla="*/ 4577871 h 6202391"/>
              <a:gd name="connsiteX10-63" fmla="*/ 0 w 3252551"/>
              <a:gd name="connsiteY10-64" fmla="*/ 0 h 6202391"/>
              <a:gd name="connsiteX0-65" fmla="*/ 0 w 3252551"/>
              <a:gd name="connsiteY0-66" fmla="*/ 15040398 h 21242789"/>
              <a:gd name="connsiteX1-67" fmla="*/ 3231518 w 3252551"/>
              <a:gd name="connsiteY1-68" fmla="*/ 3 h 21242789"/>
              <a:gd name="connsiteX2-69" fmla="*/ 3252551 w 3252551"/>
              <a:gd name="connsiteY2-70" fmla="*/ 19708249 h 21242789"/>
              <a:gd name="connsiteX3-71" fmla="*/ 3244497 w 3252551"/>
              <a:gd name="connsiteY3-72" fmla="*/ 19708249 h 21242789"/>
              <a:gd name="connsiteX4-73" fmla="*/ 3240653 w 3252551"/>
              <a:gd name="connsiteY4-74" fmla="*/ 19784367 h 21242789"/>
              <a:gd name="connsiteX5-75" fmla="*/ 1624520 w 3252551"/>
              <a:gd name="connsiteY5-76" fmla="*/ 21242789 h 21242789"/>
              <a:gd name="connsiteX6-77" fmla="*/ 8387 w 3252551"/>
              <a:gd name="connsiteY6-78" fmla="*/ 19784367 h 21242789"/>
              <a:gd name="connsiteX7-79" fmla="*/ 4544 w 3252551"/>
              <a:gd name="connsiteY7-80" fmla="*/ 19708249 h 21242789"/>
              <a:gd name="connsiteX8-81" fmla="*/ 0 w 3252551"/>
              <a:gd name="connsiteY8-82" fmla="*/ 19708249 h 21242789"/>
              <a:gd name="connsiteX9-83" fmla="*/ 0 w 3252551"/>
              <a:gd name="connsiteY9-84" fmla="*/ 19618269 h 21242789"/>
              <a:gd name="connsiteX10-85" fmla="*/ 0 w 3252551"/>
              <a:gd name="connsiteY10-86" fmla="*/ 15040398 h 21242789"/>
              <a:gd name="connsiteX0-87" fmla="*/ 0 w 3252551"/>
              <a:gd name="connsiteY0-88" fmla="*/ 0 h 21265340"/>
              <a:gd name="connsiteX1-89" fmla="*/ 3231518 w 3252551"/>
              <a:gd name="connsiteY1-90" fmla="*/ 22554 h 21265340"/>
              <a:gd name="connsiteX2-91" fmla="*/ 3252551 w 3252551"/>
              <a:gd name="connsiteY2-92" fmla="*/ 19730800 h 21265340"/>
              <a:gd name="connsiteX3-93" fmla="*/ 3244497 w 3252551"/>
              <a:gd name="connsiteY3-94" fmla="*/ 19730800 h 21265340"/>
              <a:gd name="connsiteX4-95" fmla="*/ 3240653 w 3252551"/>
              <a:gd name="connsiteY4-96" fmla="*/ 19806918 h 21265340"/>
              <a:gd name="connsiteX5-97" fmla="*/ 1624520 w 3252551"/>
              <a:gd name="connsiteY5-98" fmla="*/ 21265340 h 21265340"/>
              <a:gd name="connsiteX6-99" fmla="*/ 8387 w 3252551"/>
              <a:gd name="connsiteY6-100" fmla="*/ 19806918 h 21265340"/>
              <a:gd name="connsiteX7-101" fmla="*/ 4544 w 3252551"/>
              <a:gd name="connsiteY7-102" fmla="*/ 19730800 h 21265340"/>
              <a:gd name="connsiteX8-103" fmla="*/ 0 w 3252551"/>
              <a:gd name="connsiteY8-104" fmla="*/ 19730800 h 21265340"/>
              <a:gd name="connsiteX9-105" fmla="*/ 0 w 3252551"/>
              <a:gd name="connsiteY9-106" fmla="*/ 19640820 h 21265340"/>
              <a:gd name="connsiteX10-107" fmla="*/ 0 w 3252551"/>
              <a:gd name="connsiteY10-108" fmla="*/ 0 h 2126534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41" y="connsiteY10-42"/>
              </a:cxn>
            </a:cxnLst>
            <a:rect l="l" t="t" r="r" b="b"/>
            <a:pathLst>
              <a:path w="3252551" h="21265340">
                <a:moveTo>
                  <a:pt x="0" y="0"/>
                </a:moveTo>
                <a:lnTo>
                  <a:pt x="3231518" y="22554"/>
                </a:lnTo>
                <a:lnTo>
                  <a:pt x="3252551" y="19730800"/>
                </a:lnTo>
                <a:lnTo>
                  <a:pt x="3244497" y="19730800"/>
                </a:lnTo>
                <a:lnTo>
                  <a:pt x="3240653" y="19806918"/>
                </a:lnTo>
                <a:cubicBezTo>
                  <a:pt x="3157461" y="20626092"/>
                  <a:pt x="2465643" y="21265340"/>
                  <a:pt x="1624520" y="21265340"/>
                </a:cubicBezTo>
                <a:cubicBezTo>
                  <a:pt x="783397" y="21265340"/>
                  <a:pt x="91579" y="20626092"/>
                  <a:pt x="8387" y="19806918"/>
                </a:cubicBezTo>
                <a:lnTo>
                  <a:pt x="4544" y="19730800"/>
                </a:lnTo>
                <a:lnTo>
                  <a:pt x="0" y="19730800"/>
                </a:lnTo>
                <a:lnTo>
                  <a:pt x="0" y="196408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16" tIns="45708" rIns="91416" bIns="45708"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latin typeface="阿里巴巴普惠体 R"/>
              <a:ea typeface="阿里巴巴普惠体 R"/>
            </a:endParaRPr>
          </a:p>
        </p:txBody>
      </p:sp>
      <p:sp>
        <p:nvSpPr>
          <p:cNvPr id="33" name="矩形 32"/>
          <p:cNvSpPr/>
          <p:nvPr/>
        </p:nvSpPr>
        <p:spPr bwMode="auto">
          <a:xfrm>
            <a:off x="0" y="22923"/>
            <a:ext cx="191008" cy="477747"/>
          </a:xfrm>
          <a:prstGeom prst="rect">
            <a:avLst/>
          </a:prstGeom>
          <a:solidFill>
            <a:schemeClr val="bg1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16" tIns="45708" rIns="91416" bIns="45708"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阿里巴巴普惠体 R"/>
              <a:ea typeface="阿里巴巴普惠体 R"/>
            </a:endParaRPr>
          </a:p>
        </p:txBody>
      </p:sp>
      <p:sp>
        <p:nvSpPr>
          <p:cNvPr id="34" name="文本框 28"/>
          <p:cNvSpPr>
            <a:spLocks noChangeArrowheads="1"/>
          </p:cNvSpPr>
          <p:nvPr/>
        </p:nvSpPr>
        <p:spPr bwMode="auto">
          <a:xfrm>
            <a:off x="248964" y="0"/>
            <a:ext cx="3680099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chemeClr val="accent1">
                    <a:lumMod val="75000"/>
                  </a:schemeClr>
                </a:solidFill>
                <a:latin typeface="阿里巴巴普惠体 R"/>
                <a:ea typeface="阿里巴巴普惠体 R"/>
                <a:sym typeface="微软雅黑" panose="020b0503020204020204" pitchFamily="34" charset="-122"/>
              </a:rPr>
              <a:t>高精度对应用的变革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阿里巴巴普惠体 R"/>
              <a:ea typeface="阿里巴巴普惠体 R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346546" y="767923"/>
            <a:ext cx="10469092" cy="105259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lnSpc>
                <a:spcPct val="120000"/>
              </a:lnSpc>
              <a:buFont typeface="Wingdings" panose="05000000000000000000" pitchFamily="2" charset="2"/>
              <a:buChar char="l"/>
            </a:pPr>
            <a:r>
              <a:rPr lang="zh-CN" altLang="en-US" sz="2800" smtClean="0">
                <a:latin typeface="阿里巴巴普惠体 R"/>
                <a:ea typeface="阿里巴巴普惠体 R"/>
                <a:cs typeface="华文新魏" panose="02010800040101010101" pitchFamily="2" charset="-122"/>
              </a:rPr>
              <a:t>电子围栏</a:t>
            </a:r>
            <a:endParaRPr lang="en-US" altLang="zh-CN" sz="2800">
              <a:latin typeface="阿里巴巴普惠体 R"/>
              <a:ea typeface="阿里巴巴普惠体 R"/>
              <a:cs typeface="华文新魏" panose="02010800040101010101" pitchFamily="2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2400" smtClean="0">
                <a:latin typeface="阿里巴巴普惠体 R"/>
                <a:ea typeface="阿里巴巴普惠体 R"/>
                <a:cs typeface="仿宋" panose="02010609060101010101" charset="-122"/>
              </a:rPr>
              <a:t>30</a:t>
            </a:r>
            <a:r>
              <a:rPr lang="zh-CN" altLang="en-US" sz="2400" smtClean="0">
                <a:latin typeface="阿里巴巴普惠体 R"/>
                <a:ea typeface="阿里巴巴普惠体 R"/>
                <a:cs typeface="仿宋" panose="02010609060101010101" charset="-122"/>
              </a:rPr>
              <a:t>厘米精度的系统，最快响应延迟</a:t>
            </a:r>
            <a:r>
              <a:rPr lang="en-US" altLang="zh-CN" sz="2400" smtClean="0">
                <a:latin typeface="阿里巴巴普惠体 R"/>
                <a:ea typeface="阿里巴巴普惠体 R"/>
                <a:cs typeface="仿宋" panose="02010609060101010101" charset="-122"/>
              </a:rPr>
              <a:t>1.5</a:t>
            </a:r>
            <a:r>
              <a:rPr lang="zh-CN" altLang="en-US" sz="2400" smtClean="0">
                <a:latin typeface="阿里巴巴普惠体 R"/>
                <a:ea typeface="阿里巴巴普惠体 R"/>
                <a:cs typeface="仿宋" panose="02010609060101010101" charset="-122"/>
              </a:rPr>
              <a:t>秒，误报率</a:t>
            </a:r>
            <a:r>
              <a:rPr lang="en-US" altLang="zh-CN" sz="2400" smtClean="0">
                <a:latin typeface="阿里巴巴普惠体 R"/>
                <a:ea typeface="阿里巴巴普惠体 R"/>
                <a:cs typeface="仿宋" panose="02010609060101010101" charset="-122"/>
              </a:rPr>
              <a:t>&lt;1%</a:t>
            </a:r>
            <a:endParaRPr lang="zh-CN" altLang="en-US" sz="2400">
              <a:latin typeface="阿里巴巴普惠体 R"/>
              <a:ea typeface="阿里巴巴普惠体 R"/>
              <a:cs typeface="仿宋" panose="02010609060101010101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277539" y="2065222"/>
            <a:ext cx="10469092" cy="105259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lnSpc>
                <a:spcPct val="120000"/>
              </a:lnSpc>
              <a:buFont typeface="Wingdings" panose="05000000000000000000" pitchFamily="2" charset="2"/>
              <a:buChar char="l"/>
            </a:pPr>
            <a:r>
              <a:rPr lang="zh-CN" altLang="en-US" sz="2800" smtClean="0">
                <a:latin typeface="阿里巴巴普惠体 R"/>
                <a:ea typeface="阿里巴巴普惠体 R"/>
                <a:cs typeface="华文新魏" panose="02010800040101010101" pitchFamily="2" charset="-122"/>
              </a:rPr>
              <a:t>视频联动</a:t>
            </a:r>
            <a:endParaRPr lang="en-US" altLang="zh-CN" sz="2800">
              <a:latin typeface="阿里巴巴普惠体 R"/>
              <a:ea typeface="阿里巴巴普惠体 R"/>
              <a:cs typeface="华文新魏" panose="02010800040101010101" pitchFamily="2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2400">
                <a:latin typeface="阿里巴巴普惠体 R"/>
                <a:ea typeface="阿里巴巴普惠体 R"/>
                <a:cs typeface="仿宋" panose="02010609060101010101" charset="-122"/>
              </a:rPr>
              <a:t>30</a:t>
            </a:r>
            <a:r>
              <a:rPr lang="zh-CN" altLang="en-US" sz="2400">
                <a:latin typeface="阿里巴巴普惠体 R"/>
                <a:ea typeface="阿里巴巴普惠体 R"/>
                <a:cs typeface="仿宋" panose="02010609060101010101" charset="-122"/>
              </a:rPr>
              <a:t>厘米精度的系统，视频联动画面可锁定到最小范围</a:t>
            </a:r>
          </a:p>
        </p:txBody>
      </p:sp>
      <p:sp>
        <p:nvSpPr>
          <p:cNvPr id="12" name="矩形 11"/>
          <p:cNvSpPr/>
          <p:nvPr/>
        </p:nvSpPr>
        <p:spPr>
          <a:xfrm>
            <a:off x="291826" y="3362521"/>
            <a:ext cx="10469092" cy="105259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lnSpc>
                <a:spcPct val="120000"/>
              </a:lnSpc>
              <a:buFont typeface="Wingdings" panose="05000000000000000000" pitchFamily="2" charset="2"/>
              <a:buChar char="l"/>
            </a:pPr>
            <a:r>
              <a:rPr lang="zh-CN" altLang="en-US" sz="2800" smtClean="0">
                <a:latin typeface="阿里巴巴普惠体 R"/>
                <a:ea typeface="阿里巴巴普惠体 R"/>
                <a:cs typeface="华文新魏" panose="02010800040101010101" pitchFamily="2" charset="-122"/>
              </a:rPr>
              <a:t>精准导航</a:t>
            </a:r>
            <a:endParaRPr lang="en-US" altLang="zh-CN" sz="2800">
              <a:latin typeface="阿里巴巴普惠体 R"/>
              <a:ea typeface="阿里巴巴普惠体 R"/>
              <a:cs typeface="华文新魏" panose="02010800040101010101" pitchFamily="2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2400">
                <a:latin typeface="阿里巴巴普惠体 R"/>
                <a:ea typeface="阿里巴巴普惠体 R"/>
                <a:cs typeface="仿宋" panose="02010609060101010101" charset="-122"/>
              </a:rPr>
              <a:t>30</a:t>
            </a:r>
            <a:r>
              <a:rPr lang="zh-CN" altLang="en-US" sz="2400">
                <a:latin typeface="阿里巴巴普惠体 R"/>
                <a:ea typeface="阿里巴巴普惠体 R"/>
                <a:cs typeface="仿宋" panose="02010609060101010101" charset="-122"/>
              </a:rPr>
              <a:t>厘米精度的系统，准确导航护理人员到老人位置</a:t>
            </a:r>
          </a:p>
        </p:txBody>
      </p:sp>
      <p:sp>
        <p:nvSpPr>
          <p:cNvPr id="13" name="矩形 12"/>
          <p:cNvSpPr/>
          <p:nvPr/>
        </p:nvSpPr>
        <p:spPr>
          <a:xfrm>
            <a:off x="346546" y="4529334"/>
            <a:ext cx="10469092" cy="105259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lnSpc>
                <a:spcPct val="120000"/>
              </a:lnSpc>
              <a:buFont typeface="Wingdings" panose="05000000000000000000" pitchFamily="2" charset="2"/>
              <a:buChar char="l"/>
            </a:pPr>
            <a:r>
              <a:rPr lang="zh-CN" altLang="en-US" sz="2800" smtClean="0">
                <a:latin typeface="阿里巴巴普惠体 R"/>
                <a:ea typeface="阿里巴巴普惠体 R"/>
                <a:cs typeface="华文新魏" panose="02010800040101010101" pitchFamily="2" charset="-122"/>
              </a:rPr>
              <a:t>轨迹回放</a:t>
            </a:r>
            <a:endParaRPr lang="en-US" altLang="zh-CN" sz="2800" smtClean="0">
              <a:latin typeface="阿里巴巴普惠体 R"/>
              <a:ea typeface="阿里巴巴普惠体 R"/>
              <a:cs typeface="华文新魏" panose="02010800040101010101" pitchFamily="2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2400">
                <a:latin typeface="阿里巴巴普惠体 R"/>
                <a:ea typeface="阿里巴巴普惠体 R"/>
                <a:cs typeface="仿宋" panose="02010609060101010101" charset="-122"/>
              </a:rPr>
              <a:t>30</a:t>
            </a:r>
            <a:r>
              <a:rPr lang="zh-CN" altLang="en-US" sz="2400">
                <a:latin typeface="阿里巴巴普惠体 R"/>
                <a:ea typeface="阿里巴巴普惠体 R"/>
                <a:cs typeface="仿宋" panose="02010609060101010101" charset="-122"/>
              </a:rPr>
              <a:t>厘米精度的系统，让轨迹回放清晰化、可视化、准确化</a:t>
            </a: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C02E54E-AC88-4358-AA5E-3969CEF1F284}" type="datetime1">
              <a:rPr lang="zh-CN" altLang="en-US" smtClean="0"/>
              <a:t>2024/9/9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E1230-7E6B-413B-8F79-48974A6781A3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7" name="对象 6"/>
          <p:cNvGraphicFramePr>
            <a:graphicFrameLocks noChangeAspect="1"/>
          </p:cNvGraphicFramePr>
          <p:nvPr/>
        </p:nvGraphicFramePr>
        <p:xfrm>
          <a:off x="946298" y="988828"/>
          <a:ext cx="10111562" cy="5709684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Visio" r:id="rId3" imgW="14935200" imgH="9563100" progId="Visio.Drawing.15">
                  <p:embed/>
                </p:oleObj>
              </mc:Choice>
              <mc:Fallback>
                <p:oleObj name="Visio" r:id="rId3" imgW="14935200" imgH="9563100" progId="Visio.Drawing.15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946298" y="988828"/>
                        <a:ext cx="10111562" cy="5709684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2" name="任意多边形 31"/>
          <p:cNvSpPr/>
          <p:nvPr/>
        </p:nvSpPr>
        <p:spPr>
          <a:xfrm rot="16200000">
            <a:off x="881165" y="-609277"/>
            <a:ext cx="477748" cy="1742148"/>
          </a:xfrm>
          <a:custGeom>
            <a:gdLst>
              <a:gd name="connsiteX0" fmla="*/ 0 w 3252551"/>
              <a:gd name="connsiteY0" fmla="*/ 0 h 3677057"/>
              <a:gd name="connsiteX1" fmla="*/ 3252551 w 3252551"/>
              <a:gd name="connsiteY1" fmla="*/ 0 h 3677057"/>
              <a:gd name="connsiteX2" fmla="*/ 3252551 w 3252551"/>
              <a:gd name="connsiteY2" fmla="*/ 2142517 h 3677057"/>
              <a:gd name="connsiteX3" fmla="*/ 3244497 w 3252551"/>
              <a:gd name="connsiteY3" fmla="*/ 2142517 h 3677057"/>
              <a:gd name="connsiteX4" fmla="*/ 3240653 w 3252551"/>
              <a:gd name="connsiteY4" fmla="*/ 2218635 h 3677057"/>
              <a:gd name="connsiteX5" fmla="*/ 1624520 w 3252551"/>
              <a:gd name="connsiteY5" fmla="*/ 3677057 h 3677057"/>
              <a:gd name="connsiteX6" fmla="*/ 8387 w 3252551"/>
              <a:gd name="connsiteY6" fmla="*/ 2218635 h 3677057"/>
              <a:gd name="connsiteX7" fmla="*/ 4544 w 3252551"/>
              <a:gd name="connsiteY7" fmla="*/ 2142517 h 3677057"/>
              <a:gd name="connsiteX8" fmla="*/ 0 w 3252551"/>
              <a:gd name="connsiteY8" fmla="*/ 2142517 h 3677057"/>
              <a:gd name="connsiteX9" fmla="*/ 0 w 3252551"/>
              <a:gd name="connsiteY9" fmla="*/ 2052537 h 3677057"/>
              <a:gd name="connsiteX0-1" fmla="*/ 21025 w 3252551"/>
              <a:gd name="connsiteY0-2" fmla="*/ 0 h 6202391"/>
              <a:gd name="connsiteX1-3" fmla="*/ 3252551 w 3252551"/>
              <a:gd name="connsiteY1-4" fmla="*/ 2525334 h 6202391"/>
              <a:gd name="connsiteX2-5" fmla="*/ 3252551 w 3252551"/>
              <a:gd name="connsiteY2-6" fmla="*/ 4667851 h 6202391"/>
              <a:gd name="connsiteX3-7" fmla="*/ 3244497 w 3252551"/>
              <a:gd name="connsiteY3-8" fmla="*/ 4667851 h 6202391"/>
              <a:gd name="connsiteX4-9" fmla="*/ 3240653 w 3252551"/>
              <a:gd name="connsiteY4-10" fmla="*/ 4743969 h 6202391"/>
              <a:gd name="connsiteX5-11" fmla="*/ 1624520 w 3252551"/>
              <a:gd name="connsiteY5-12" fmla="*/ 6202391 h 6202391"/>
              <a:gd name="connsiteX6-13" fmla="*/ 8387 w 3252551"/>
              <a:gd name="connsiteY6-14" fmla="*/ 4743969 h 6202391"/>
              <a:gd name="connsiteX7-15" fmla="*/ 4544 w 3252551"/>
              <a:gd name="connsiteY7-16" fmla="*/ 4667851 h 6202391"/>
              <a:gd name="connsiteX8-17" fmla="*/ 0 w 3252551"/>
              <a:gd name="connsiteY8-18" fmla="*/ 4667851 h 6202391"/>
              <a:gd name="connsiteX9-19" fmla="*/ 0 w 3252551"/>
              <a:gd name="connsiteY9-20" fmla="*/ 4577871 h 6202391"/>
              <a:gd name="connsiteX10" fmla="*/ 21025 w 3252551"/>
              <a:gd name="connsiteY10" fmla="*/ 0 h 6202391"/>
              <a:gd name="connsiteX0-21" fmla="*/ 0 w 3252551"/>
              <a:gd name="connsiteY0-22" fmla="*/ 0 h 6202391"/>
              <a:gd name="connsiteX1-23" fmla="*/ 3252551 w 3252551"/>
              <a:gd name="connsiteY1-24" fmla="*/ 2525334 h 6202391"/>
              <a:gd name="connsiteX2-25" fmla="*/ 3252551 w 3252551"/>
              <a:gd name="connsiteY2-26" fmla="*/ 4667851 h 6202391"/>
              <a:gd name="connsiteX3-27" fmla="*/ 3244497 w 3252551"/>
              <a:gd name="connsiteY3-28" fmla="*/ 4667851 h 6202391"/>
              <a:gd name="connsiteX4-29" fmla="*/ 3240653 w 3252551"/>
              <a:gd name="connsiteY4-30" fmla="*/ 4743969 h 6202391"/>
              <a:gd name="connsiteX5-31" fmla="*/ 1624520 w 3252551"/>
              <a:gd name="connsiteY5-32" fmla="*/ 6202391 h 6202391"/>
              <a:gd name="connsiteX6-33" fmla="*/ 8387 w 3252551"/>
              <a:gd name="connsiteY6-34" fmla="*/ 4743969 h 6202391"/>
              <a:gd name="connsiteX7-35" fmla="*/ 4544 w 3252551"/>
              <a:gd name="connsiteY7-36" fmla="*/ 4667851 h 6202391"/>
              <a:gd name="connsiteX8-37" fmla="*/ 0 w 3252551"/>
              <a:gd name="connsiteY8-38" fmla="*/ 4667851 h 6202391"/>
              <a:gd name="connsiteX9-39" fmla="*/ 0 w 3252551"/>
              <a:gd name="connsiteY9-40" fmla="*/ 4577871 h 6202391"/>
              <a:gd name="connsiteX10-41" fmla="*/ 0 w 3252551"/>
              <a:gd name="connsiteY10-42" fmla="*/ 0 h 6202391"/>
              <a:gd name="connsiteX0-43" fmla="*/ 0 w 3252551"/>
              <a:gd name="connsiteY0-44" fmla="*/ 0 h 6202391"/>
              <a:gd name="connsiteX1-45" fmla="*/ 3231524 w 3252551"/>
              <a:gd name="connsiteY1-46" fmla="*/ 22548 h 6202391"/>
              <a:gd name="connsiteX2-47" fmla="*/ 3252551 w 3252551"/>
              <a:gd name="connsiteY2-48" fmla="*/ 4667851 h 6202391"/>
              <a:gd name="connsiteX3-49" fmla="*/ 3244497 w 3252551"/>
              <a:gd name="connsiteY3-50" fmla="*/ 4667851 h 6202391"/>
              <a:gd name="connsiteX4-51" fmla="*/ 3240653 w 3252551"/>
              <a:gd name="connsiteY4-52" fmla="*/ 4743969 h 6202391"/>
              <a:gd name="connsiteX5-53" fmla="*/ 1624520 w 3252551"/>
              <a:gd name="connsiteY5-54" fmla="*/ 6202391 h 6202391"/>
              <a:gd name="connsiteX6-55" fmla="*/ 8387 w 3252551"/>
              <a:gd name="connsiteY6-56" fmla="*/ 4743969 h 6202391"/>
              <a:gd name="connsiteX7-57" fmla="*/ 4544 w 3252551"/>
              <a:gd name="connsiteY7-58" fmla="*/ 4667851 h 6202391"/>
              <a:gd name="connsiteX8-59" fmla="*/ 0 w 3252551"/>
              <a:gd name="connsiteY8-60" fmla="*/ 4667851 h 6202391"/>
              <a:gd name="connsiteX9-61" fmla="*/ 0 w 3252551"/>
              <a:gd name="connsiteY9-62" fmla="*/ 4577871 h 6202391"/>
              <a:gd name="connsiteX10-63" fmla="*/ 0 w 3252551"/>
              <a:gd name="connsiteY10-64" fmla="*/ 0 h 6202391"/>
              <a:gd name="connsiteX0-65" fmla="*/ 0 w 3252551"/>
              <a:gd name="connsiteY0-66" fmla="*/ 15040398 h 21242789"/>
              <a:gd name="connsiteX1-67" fmla="*/ 3231518 w 3252551"/>
              <a:gd name="connsiteY1-68" fmla="*/ 3 h 21242789"/>
              <a:gd name="connsiteX2-69" fmla="*/ 3252551 w 3252551"/>
              <a:gd name="connsiteY2-70" fmla="*/ 19708249 h 21242789"/>
              <a:gd name="connsiteX3-71" fmla="*/ 3244497 w 3252551"/>
              <a:gd name="connsiteY3-72" fmla="*/ 19708249 h 21242789"/>
              <a:gd name="connsiteX4-73" fmla="*/ 3240653 w 3252551"/>
              <a:gd name="connsiteY4-74" fmla="*/ 19784367 h 21242789"/>
              <a:gd name="connsiteX5-75" fmla="*/ 1624520 w 3252551"/>
              <a:gd name="connsiteY5-76" fmla="*/ 21242789 h 21242789"/>
              <a:gd name="connsiteX6-77" fmla="*/ 8387 w 3252551"/>
              <a:gd name="connsiteY6-78" fmla="*/ 19784367 h 21242789"/>
              <a:gd name="connsiteX7-79" fmla="*/ 4544 w 3252551"/>
              <a:gd name="connsiteY7-80" fmla="*/ 19708249 h 21242789"/>
              <a:gd name="connsiteX8-81" fmla="*/ 0 w 3252551"/>
              <a:gd name="connsiteY8-82" fmla="*/ 19708249 h 21242789"/>
              <a:gd name="connsiteX9-83" fmla="*/ 0 w 3252551"/>
              <a:gd name="connsiteY9-84" fmla="*/ 19618269 h 21242789"/>
              <a:gd name="connsiteX10-85" fmla="*/ 0 w 3252551"/>
              <a:gd name="connsiteY10-86" fmla="*/ 15040398 h 21242789"/>
              <a:gd name="connsiteX0-87" fmla="*/ 0 w 3252551"/>
              <a:gd name="connsiteY0-88" fmla="*/ 0 h 21265340"/>
              <a:gd name="connsiteX1-89" fmla="*/ 3231518 w 3252551"/>
              <a:gd name="connsiteY1-90" fmla="*/ 22554 h 21265340"/>
              <a:gd name="connsiteX2-91" fmla="*/ 3252551 w 3252551"/>
              <a:gd name="connsiteY2-92" fmla="*/ 19730800 h 21265340"/>
              <a:gd name="connsiteX3-93" fmla="*/ 3244497 w 3252551"/>
              <a:gd name="connsiteY3-94" fmla="*/ 19730800 h 21265340"/>
              <a:gd name="connsiteX4-95" fmla="*/ 3240653 w 3252551"/>
              <a:gd name="connsiteY4-96" fmla="*/ 19806918 h 21265340"/>
              <a:gd name="connsiteX5-97" fmla="*/ 1624520 w 3252551"/>
              <a:gd name="connsiteY5-98" fmla="*/ 21265340 h 21265340"/>
              <a:gd name="connsiteX6-99" fmla="*/ 8387 w 3252551"/>
              <a:gd name="connsiteY6-100" fmla="*/ 19806918 h 21265340"/>
              <a:gd name="connsiteX7-101" fmla="*/ 4544 w 3252551"/>
              <a:gd name="connsiteY7-102" fmla="*/ 19730800 h 21265340"/>
              <a:gd name="connsiteX8-103" fmla="*/ 0 w 3252551"/>
              <a:gd name="connsiteY8-104" fmla="*/ 19730800 h 21265340"/>
              <a:gd name="connsiteX9-105" fmla="*/ 0 w 3252551"/>
              <a:gd name="connsiteY9-106" fmla="*/ 19640820 h 21265340"/>
              <a:gd name="connsiteX10-107" fmla="*/ 0 w 3252551"/>
              <a:gd name="connsiteY10-108" fmla="*/ 0 h 2126534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41" y="connsiteY10-42"/>
              </a:cxn>
            </a:cxnLst>
            <a:rect l="l" t="t" r="r" b="b"/>
            <a:pathLst>
              <a:path w="3252551" h="21265340">
                <a:moveTo>
                  <a:pt x="0" y="0"/>
                </a:moveTo>
                <a:lnTo>
                  <a:pt x="3231518" y="22554"/>
                </a:lnTo>
                <a:lnTo>
                  <a:pt x="3252551" y="19730800"/>
                </a:lnTo>
                <a:lnTo>
                  <a:pt x="3244497" y="19730800"/>
                </a:lnTo>
                <a:lnTo>
                  <a:pt x="3240653" y="19806918"/>
                </a:lnTo>
                <a:cubicBezTo>
                  <a:pt x="3157461" y="20626092"/>
                  <a:pt x="2465643" y="21265340"/>
                  <a:pt x="1624520" y="21265340"/>
                </a:cubicBezTo>
                <a:cubicBezTo>
                  <a:pt x="783397" y="21265340"/>
                  <a:pt x="91579" y="20626092"/>
                  <a:pt x="8387" y="19806918"/>
                </a:cubicBezTo>
                <a:lnTo>
                  <a:pt x="4544" y="19730800"/>
                </a:lnTo>
                <a:lnTo>
                  <a:pt x="0" y="19730800"/>
                </a:lnTo>
                <a:lnTo>
                  <a:pt x="0" y="196408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16" tIns="45708" rIns="91416" bIns="45708"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latin typeface="阿里巴巴普惠体 R"/>
              <a:ea typeface="阿里巴巴普惠体 R"/>
            </a:endParaRPr>
          </a:p>
        </p:txBody>
      </p:sp>
      <p:sp>
        <p:nvSpPr>
          <p:cNvPr id="33" name="矩形 32"/>
          <p:cNvSpPr/>
          <p:nvPr/>
        </p:nvSpPr>
        <p:spPr bwMode="auto">
          <a:xfrm>
            <a:off x="0" y="22923"/>
            <a:ext cx="191008" cy="477747"/>
          </a:xfrm>
          <a:prstGeom prst="rect">
            <a:avLst/>
          </a:prstGeom>
          <a:solidFill>
            <a:schemeClr val="bg1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16" tIns="45708" rIns="91416" bIns="45708"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阿里巴巴普惠体 R"/>
              <a:ea typeface="阿里巴巴普惠体 R"/>
            </a:endParaRPr>
          </a:p>
        </p:txBody>
      </p:sp>
      <p:sp>
        <p:nvSpPr>
          <p:cNvPr id="34" name="文本框 28"/>
          <p:cNvSpPr>
            <a:spLocks noChangeArrowheads="1"/>
          </p:cNvSpPr>
          <p:nvPr/>
        </p:nvSpPr>
        <p:spPr bwMode="auto">
          <a:xfrm>
            <a:off x="248964" y="0"/>
            <a:ext cx="1742149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smtClean="0">
                <a:solidFill>
                  <a:schemeClr val="accent1">
                    <a:lumMod val="75000"/>
                  </a:schemeClr>
                </a:solidFill>
                <a:latin typeface="阿里巴巴普惠体 R"/>
                <a:ea typeface="阿里巴巴普惠体 R"/>
              </a:rPr>
              <a:t>恒高科技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阿里巴巴普惠体 R"/>
              <a:ea typeface="阿里巴巴普惠体 R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057431C-FCF1-4CA7-85F2-A79260F2429C}" type="datetime1">
              <a:rPr lang="zh-CN" altLang="en-US" smtClean="0"/>
              <a:t>2024/9/9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E1230-7E6B-413B-8F79-48974A6781A3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  <p:transition spd="slow">
    <p:push dir="u"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" name="任意多边形 31"/>
          <p:cNvSpPr/>
          <p:nvPr/>
        </p:nvSpPr>
        <p:spPr>
          <a:xfrm rot="16200000">
            <a:off x="2099275" y="-1853533"/>
            <a:ext cx="477748" cy="4178369"/>
          </a:xfrm>
          <a:custGeom>
            <a:gdLst>
              <a:gd name="connsiteX0" fmla="*/ 0 w 3252551"/>
              <a:gd name="connsiteY0" fmla="*/ 0 h 3677057"/>
              <a:gd name="connsiteX1" fmla="*/ 3252551 w 3252551"/>
              <a:gd name="connsiteY1" fmla="*/ 0 h 3677057"/>
              <a:gd name="connsiteX2" fmla="*/ 3252551 w 3252551"/>
              <a:gd name="connsiteY2" fmla="*/ 2142517 h 3677057"/>
              <a:gd name="connsiteX3" fmla="*/ 3244497 w 3252551"/>
              <a:gd name="connsiteY3" fmla="*/ 2142517 h 3677057"/>
              <a:gd name="connsiteX4" fmla="*/ 3240653 w 3252551"/>
              <a:gd name="connsiteY4" fmla="*/ 2218635 h 3677057"/>
              <a:gd name="connsiteX5" fmla="*/ 1624520 w 3252551"/>
              <a:gd name="connsiteY5" fmla="*/ 3677057 h 3677057"/>
              <a:gd name="connsiteX6" fmla="*/ 8387 w 3252551"/>
              <a:gd name="connsiteY6" fmla="*/ 2218635 h 3677057"/>
              <a:gd name="connsiteX7" fmla="*/ 4544 w 3252551"/>
              <a:gd name="connsiteY7" fmla="*/ 2142517 h 3677057"/>
              <a:gd name="connsiteX8" fmla="*/ 0 w 3252551"/>
              <a:gd name="connsiteY8" fmla="*/ 2142517 h 3677057"/>
              <a:gd name="connsiteX9" fmla="*/ 0 w 3252551"/>
              <a:gd name="connsiteY9" fmla="*/ 2052537 h 3677057"/>
              <a:gd name="connsiteX0-1" fmla="*/ 21025 w 3252551"/>
              <a:gd name="connsiteY0-2" fmla="*/ 0 h 6202391"/>
              <a:gd name="connsiteX1-3" fmla="*/ 3252551 w 3252551"/>
              <a:gd name="connsiteY1-4" fmla="*/ 2525334 h 6202391"/>
              <a:gd name="connsiteX2-5" fmla="*/ 3252551 w 3252551"/>
              <a:gd name="connsiteY2-6" fmla="*/ 4667851 h 6202391"/>
              <a:gd name="connsiteX3-7" fmla="*/ 3244497 w 3252551"/>
              <a:gd name="connsiteY3-8" fmla="*/ 4667851 h 6202391"/>
              <a:gd name="connsiteX4-9" fmla="*/ 3240653 w 3252551"/>
              <a:gd name="connsiteY4-10" fmla="*/ 4743969 h 6202391"/>
              <a:gd name="connsiteX5-11" fmla="*/ 1624520 w 3252551"/>
              <a:gd name="connsiteY5-12" fmla="*/ 6202391 h 6202391"/>
              <a:gd name="connsiteX6-13" fmla="*/ 8387 w 3252551"/>
              <a:gd name="connsiteY6-14" fmla="*/ 4743969 h 6202391"/>
              <a:gd name="connsiteX7-15" fmla="*/ 4544 w 3252551"/>
              <a:gd name="connsiteY7-16" fmla="*/ 4667851 h 6202391"/>
              <a:gd name="connsiteX8-17" fmla="*/ 0 w 3252551"/>
              <a:gd name="connsiteY8-18" fmla="*/ 4667851 h 6202391"/>
              <a:gd name="connsiteX9-19" fmla="*/ 0 w 3252551"/>
              <a:gd name="connsiteY9-20" fmla="*/ 4577871 h 6202391"/>
              <a:gd name="connsiteX10" fmla="*/ 21025 w 3252551"/>
              <a:gd name="connsiteY10" fmla="*/ 0 h 6202391"/>
              <a:gd name="connsiteX0-21" fmla="*/ 0 w 3252551"/>
              <a:gd name="connsiteY0-22" fmla="*/ 0 h 6202391"/>
              <a:gd name="connsiteX1-23" fmla="*/ 3252551 w 3252551"/>
              <a:gd name="connsiteY1-24" fmla="*/ 2525334 h 6202391"/>
              <a:gd name="connsiteX2-25" fmla="*/ 3252551 w 3252551"/>
              <a:gd name="connsiteY2-26" fmla="*/ 4667851 h 6202391"/>
              <a:gd name="connsiteX3-27" fmla="*/ 3244497 w 3252551"/>
              <a:gd name="connsiteY3-28" fmla="*/ 4667851 h 6202391"/>
              <a:gd name="connsiteX4-29" fmla="*/ 3240653 w 3252551"/>
              <a:gd name="connsiteY4-30" fmla="*/ 4743969 h 6202391"/>
              <a:gd name="connsiteX5-31" fmla="*/ 1624520 w 3252551"/>
              <a:gd name="connsiteY5-32" fmla="*/ 6202391 h 6202391"/>
              <a:gd name="connsiteX6-33" fmla="*/ 8387 w 3252551"/>
              <a:gd name="connsiteY6-34" fmla="*/ 4743969 h 6202391"/>
              <a:gd name="connsiteX7-35" fmla="*/ 4544 w 3252551"/>
              <a:gd name="connsiteY7-36" fmla="*/ 4667851 h 6202391"/>
              <a:gd name="connsiteX8-37" fmla="*/ 0 w 3252551"/>
              <a:gd name="connsiteY8-38" fmla="*/ 4667851 h 6202391"/>
              <a:gd name="connsiteX9-39" fmla="*/ 0 w 3252551"/>
              <a:gd name="connsiteY9-40" fmla="*/ 4577871 h 6202391"/>
              <a:gd name="connsiteX10-41" fmla="*/ 0 w 3252551"/>
              <a:gd name="connsiteY10-42" fmla="*/ 0 h 6202391"/>
              <a:gd name="connsiteX0-43" fmla="*/ 0 w 3252551"/>
              <a:gd name="connsiteY0-44" fmla="*/ 0 h 6202391"/>
              <a:gd name="connsiteX1-45" fmla="*/ 3231524 w 3252551"/>
              <a:gd name="connsiteY1-46" fmla="*/ 22548 h 6202391"/>
              <a:gd name="connsiteX2-47" fmla="*/ 3252551 w 3252551"/>
              <a:gd name="connsiteY2-48" fmla="*/ 4667851 h 6202391"/>
              <a:gd name="connsiteX3-49" fmla="*/ 3244497 w 3252551"/>
              <a:gd name="connsiteY3-50" fmla="*/ 4667851 h 6202391"/>
              <a:gd name="connsiteX4-51" fmla="*/ 3240653 w 3252551"/>
              <a:gd name="connsiteY4-52" fmla="*/ 4743969 h 6202391"/>
              <a:gd name="connsiteX5-53" fmla="*/ 1624520 w 3252551"/>
              <a:gd name="connsiteY5-54" fmla="*/ 6202391 h 6202391"/>
              <a:gd name="connsiteX6-55" fmla="*/ 8387 w 3252551"/>
              <a:gd name="connsiteY6-56" fmla="*/ 4743969 h 6202391"/>
              <a:gd name="connsiteX7-57" fmla="*/ 4544 w 3252551"/>
              <a:gd name="connsiteY7-58" fmla="*/ 4667851 h 6202391"/>
              <a:gd name="connsiteX8-59" fmla="*/ 0 w 3252551"/>
              <a:gd name="connsiteY8-60" fmla="*/ 4667851 h 6202391"/>
              <a:gd name="connsiteX9-61" fmla="*/ 0 w 3252551"/>
              <a:gd name="connsiteY9-62" fmla="*/ 4577871 h 6202391"/>
              <a:gd name="connsiteX10-63" fmla="*/ 0 w 3252551"/>
              <a:gd name="connsiteY10-64" fmla="*/ 0 h 6202391"/>
              <a:gd name="connsiteX0-65" fmla="*/ 0 w 3252551"/>
              <a:gd name="connsiteY0-66" fmla="*/ 15040398 h 21242789"/>
              <a:gd name="connsiteX1-67" fmla="*/ 3231518 w 3252551"/>
              <a:gd name="connsiteY1-68" fmla="*/ 3 h 21242789"/>
              <a:gd name="connsiteX2-69" fmla="*/ 3252551 w 3252551"/>
              <a:gd name="connsiteY2-70" fmla="*/ 19708249 h 21242789"/>
              <a:gd name="connsiteX3-71" fmla="*/ 3244497 w 3252551"/>
              <a:gd name="connsiteY3-72" fmla="*/ 19708249 h 21242789"/>
              <a:gd name="connsiteX4-73" fmla="*/ 3240653 w 3252551"/>
              <a:gd name="connsiteY4-74" fmla="*/ 19784367 h 21242789"/>
              <a:gd name="connsiteX5-75" fmla="*/ 1624520 w 3252551"/>
              <a:gd name="connsiteY5-76" fmla="*/ 21242789 h 21242789"/>
              <a:gd name="connsiteX6-77" fmla="*/ 8387 w 3252551"/>
              <a:gd name="connsiteY6-78" fmla="*/ 19784367 h 21242789"/>
              <a:gd name="connsiteX7-79" fmla="*/ 4544 w 3252551"/>
              <a:gd name="connsiteY7-80" fmla="*/ 19708249 h 21242789"/>
              <a:gd name="connsiteX8-81" fmla="*/ 0 w 3252551"/>
              <a:gd name="connsiteY8-82" fmla="*/ 19708249 h 21242789"/>
              <a:gd name="connsiteX9-83" fmla="*/ 0 w 3252551"/>
              <a:gd name="connsiteY9-84" fmla="*/ 19618269 h 21242789"/>
              <a:gd name="connsiteX10-85" fmla="*/ 0 w 3252551"/>
              <a:gd name="connsiteY10-86" fmla="*/ 15040398 h 21242789"/>
              <a:gd name="connsiteX0-87" fmla="*/ 0 w 3252551"/>
              <a:gd name="connsiteY0-88" fmla="*/ 0 h 21265340"/>
              <a:gd name="connsiteX1-89" fmla="*/ 3231518 w 3252551"/>
              <a:gd name="connsiteY1-90" fmla="*/ 22554 h 21265340"/>
              <a:gd name="connsiteX2-91" fmla="*/ 3252551 w 3252551"/>
              <a:gd name="connsiteY2-92" fmla="*/ 19730800 h 21265340"/>
              <a:gd name="connsiteX3-93" fmla="*/ 3244497 w 3252551"/>
              <a:gd name="connsiteY3-94" fmla="*/ 19730800 h 21265340"/>
              <a:gd name="connsiteX4-95" fmla="*/ 3240653 w 3252551"/>
              <a:gd name="connsiteY4-96" fmla="*/ 19806918 h 21265340"/>
              <a:gd name="connsiteX5-97" fmla="*/ 1624520 w 3252551"/>
              <a:gd name="connsiteY5-98" fmla="*/ 21265340 h 21265340"/>
              <a:gd name="connsiteX6-99" fmla="*/ 8387 w 3252551"/>
              <a:gd name="connsiteY6-100" fmla="*/ 19806918 h 21265340"/>
              <a:gd name="connsiteX7-101" fmla="*/ 4544 w 3252551"/>
              <a:gd name="connsiteY7-102" fmla="*/ 19730800 h 21265340"/>
              <a:gd name="connsiteX8-103" fmla="*/ 0 w 3252551"/>
              <a:gd name="connsiteY8-104" fmla="*/ 19730800 h 21265340"/>
              <a:gd name="connsiteX9-105" fmla="*/ 0 w 3252551"/>
              <a:gd name="connsiteY9-106" fmla="*/ 19640820 h 21265340"/>
              <a:gd name="connsiteX10-107" fmla="*/ 0 w 3252551"/>
              <a:gd name="connsiteY10-108" fmla="*/ 0 h 2126534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41" y="connsiteY10-42"/>
              </a:cxn>
            </a:cxnLst>
            <a:rect l="l" t="t" r="r" b="b"/>
            <a:pathLst>
              <a:path w="3252551" h="21265340">
                <a:moveTo>
                  <a:pt x="0" y="0"/>
                </a:moveTo>
                <a:lnTo>
                  <a:pt x="3231518" y="22554"/>
                </a:lnTo>
                <a:lnTo>
                  <a:pt x="3252551" y="19730800"/>
                </a:lnTo>
                <a:lnTo>
                  <a:pt x="3244497" y="19730800"/>
                </a:lnTo>
                <a:lnTo>
                  <a:pt x="3240653" y="19806918"/>
                </a:lnTo>
                <a:cubicBezTo>
                  <a:pt x="3157461" y="20626092"/>
                  <a:pt x="2465643" y="21265340"/>
                  <a:pt x="1624520" y="21265340"/>
                </a:cubicBezTo>
                <a:cubicBezTo>
                  <a:pt x="783397" y="21265340"/>
                  <a:pt x="91579" y="20626092"/>
                  <a:pt x="8387" y="19806918"/>
                </a:cubicBezTo>
                <a:lnTo>
                  <a:pt x="4544" y="19730800"/>
                </a:lnTo>
                <a:lnTo>
                  <a:pt x="0" y="19730800"/>
                </a:lnTo>
                <a:lnTo>
                  <a:pt x="0" y="196408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16" tIns="45708" rIns="91416" bIns="45708"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02060"/>
              </a:solidFill>
              <a:latin typeface="阿里巴巴普惠体 R"/>
              <a:ea typeface="阿里巴巴普惠体 R"/>
            </a:endParaRP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2374900" y="2050534"/>
            <a:ext cx="1810715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阿里巴巴普惠体 R"/>
              <a:ea typeface="阿里巴巴普惠体 R"/>
            </a:endParaRP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0" y="-184666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阿里巴巴普惠体 R"/>
              <a:ea typeface="阿里巴巴普惠体 R"/>
            </a:endParaRPr>
          </a:p>
        </p:txBody>
      </p:sp>
      <p:sp>
        <p:nvSpPr>
          <p:cNvPr id="37" name="文本框 28"/>
          <p:cNvSpPr>
            <a:spLocks noChangeArrowheads="1"/>
          </p:cNvSpPr>
          <p:nvPr/>
        </p:nvSpPr>
        <p:spPr bwMode="auto">
          <a:xfrm>
            <a:off x="191008" y="-42955"/>
            <a:ext cx="462266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smtClean="0">
                <a:solidFill>
                  <a:srgbClr val="002060"/>
                </a:solidFill>
                <a:latin typeface="阿里巴巴普惠体 R"/>
                <a:ea typeface="阿里巴巴普惠体 R"/>
              </a:rPr>
              <a:t>恒迹下行系统拓扑</a:t>
            </a:r>
            <a:endParaRPr lang="zh-CN" altLang="en-US" sz="2800">
              <a:solidFill>
                <a:srgbClr val="002060"/>
              </a:solidFill>
              <a:latin typeface="阿里巴巴普惠体 R"/>
              <a:ea typeface="阿里巴巴普惠体 R"/>
            </a:endParaRPr>
          </a:p>
        </p:txBody>
      </p:sp>
      <p:sp>
        <p:nvSpPr>
          <p:cNvPr id="39" name="矩形 38"/>
          <p:cNvSpPr/>
          <p:nvPr/>
        </p:nvSpPr>
        <p:spPr bwMode="auto">
          <a:xfrm>
            <a:off x="0" y="-3222"/>
            <a:ext cx="191008" cy="477747"/>
          </a:xfrm>
          <a:prstGeom prst="rect">
            <a:avLst/>
          </a:prstGeom>
          <a:solidFill>
            <a:schemeClr val="bg1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16" tIns="45708" rIns="91416" bIns="45708"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阿里巴巴普惠体 R"/>
              <a:ea typeface="阿里巴巴普惠体 R"/>
            </a:endParaRPr>
          </a:p>
        </p:txBody>
      </p:sp>
      <p:sp>
        <p:nvSpPr>
          <p:cNvPr id="43" name="矩形 42"/>
          <p:cNvSpPr/>
          <p:nvPr/>
        </p:nvSpPr>
        <p:spPr>
          <a:xfrm>
            <a:off x="3580302" y="833459"/>
            <a:ext cx="6377220" cy="2622595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75000"/>
                </a:schemeClr>
              </a:solidFill>
              <a:latin typeface="阿里巴巴普惠体 R"/>
              <a:ea typeface="阿里巴巴普惠体 R"/>
            </a:endParaRPr>
          </a:p>
        </p:txBody>
      </p:sp>
      <p:sp>
        <p:nvSpPr>
          <p:cNvPr id="44" name="Rectangle 2"/>
          <p:cNvSpPr>
            <a:spLocks noChangeArrowheads="1"/>
          </p:cNvSpPr>
          <p:nvPr/>
        </p:nvSpPr>
        <p:spPr bwMode="auto">
          <a:xfrm>
            <a:off x="449943" y="686191"/>
            <a:ext cx="10668254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阿里巴巴普惠体 R"/>
              <a:ea typeface="阿里巴巴普惠体 R"/>
            </a:endParaRPr>
          </a:p>
        </p:txBody>
      </p:sp>
      <p:pic>
        <p:nvPicPr>
          <p:cNvPr id="45" name="图片 4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43822" y="5032342"/>
            <a:ext cx="898525" cy="615950"/>
          </a:xfrm>
          <a:prstGeom prst="rect">
            <a:avLst/>
          </a:prstGeom>
        </p:spPr>
      </p:pic>
      <p:pic>
        <p:nvPicPr>
          <p:cNvPr id="46" name="图片 34" descr="xiao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664777" y="2645668"/>
            <a:ext cx="1358900" cy="803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图片 34" descr="xiao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664777" y="752491"/>
            <a:ext cx="1358900" cy="803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8" name="文本框 47"/>
          <p:cNvSpPr txBox="1"/>
          <p:nvPr/>
        </p:nvSpPr>
        <p:spPr>
          <a:xfrm>
            <a:off x="11143842" y="1757666"/>
            <a:ext cx="4007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mtClean="0">
                <a:latin typeface="阿里巴巴普惠体 R"/>
                <a:ea typeface="阿里巴巴普惠体 R"/>
              </a:rPr>
              <a:t>……</a:t>
            </a:r>
            <a:endParaRPr lang="zh-CN" altLang="en-US">
              <a:latin typeface="阿里巴巴普惠体 R"/>
              <a:ea typeface="阿里巴巴普惠体 R"/>
            </a:endParaRPr>
          </a:p>
        </p:txBody>
      </p:sp>
      <p:pic>
        <p:nvPicPr>
          <p:cNvPr id="49" name="图片 48" descr="jizhan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17950" y="1634306"/>
            <a:ext cx="1415001" cy="116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0" name="矩形 49"/>
          <p:cNvSpPr/>
          <p:nvPr/>
        </p:nvSpPr>
        <p:spPr>
          <a:xfrm>
            <a:off x="9943822" y="5658393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 smtClean="0">
                <a:latin typeface="阿里巴巴普惠体 R"/>
                <a:ea typeface="阿里巴巴普惠体 R"/>
                <a:cs typeface="华文新魏" panose="02010800040101010101" pitchFamily="2" charset="-122"/>
              </a:rPr>
              <a:t>定位标签</a:t>
            </a:r>
            <a:endParaRPr lang="zh-CN" altLang="en-US" b="1">
              <a:latin typeface="阿里巴巴普惠体 R"/>
              <a:ea typeface="阿里巴巴普惠体 R"/>
              <a:cs typeface="华文新魏" panose="02010800040101010101" pitchFamily="2" charset="-122"/>
            </a:endParaRPr>
          </a:p>
        </p:txBody>
      </p:sp>
      <p:sp>
        <p:nvSpPr>
          <p:cNvPr id="51" name="矩形 50"/>
          <p:cNvSpPr/>
          <p:nvPr/>
        </p:nvSpPr>
        <p:spPr>
          <a:xfrm>
            <a:off x="10790229" y="3566752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 smtClean="0">
                <a:latin typeface="阿里巴巴普惠体 R"/>
                <a:ea typeface="阿里巴巴普惠体 R"/>
                <a:cs typeface="华文新魏" panose="02010800040101010101" pitchFamily="2" charset="-122"/>
              </a:rPr>
              <a:t>定位基站</a:t>
            </a:r>
            <a:endParaRPr lang="zh-CN" altLang="en-US" b="1">
              <a:latin typeface="阿里巴巴普惠体 R"/>
              <a:ea typeface="阿里巴巴普惠体 R"/>
              <a:cs typeface="华文新魏" panose="02010800040101010101" pitchFamily="2" charset="-122"/>
            </a:endParaRPr>
          </a:p>
        </p:txBody>
      </p:sp>
      <p:sp>
        <p:nvSpPr>
          <p:cNvPr id="55" name="矩形 54"/>
          <p:cNvSpPr/>
          <p:nvPr/>
        </p:nvSpPr>
        <p:spPr>
          <a:xfrm>
            <a:off x="8566149" y="3025128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 smtClean="0">
                <a:latin typeface="阿里巴巴普惠体 R"/>
                <a:ea typeface="阿里巴巴普惠体 R"/>
                <a:cs typeface="华文新魏" panose="02010800040101010101" pitchFamily="2" charset="-122"/>
              </a:rPr>
              <a:t>通信基站</a:t>
            </a:r>
            <a:endParaRPr lang="zh-CN" altLang="en-US" b="1">
              <a:latin typeface="阿里巴巴普惠体 R"/>
              <a:ea typeface="阿里巴巴普惠体 R"/>
              <a:cs typeface="华文新魏" panose="02010800040101010101" pitchFamily="2" charset="-122"/>
            </a:endParaRPr>
          </a:p>
        </p:txBody>
      </p:sp>
      <p:sp>
        <p:nvSpPr>
          <p:cNvPr id="56" name="矩形 55"/>
          <p:cNvSpPr/>
          <p:nvPr/>
        </p:nvSpPr>
        <p:spPr>
          <a:xfrm>
            <a:off x="10790229" y="3913332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 smtClean="0">
                <a:solidFill>
                  <a:srgbClr val="FF0000"/>
                </a:solidFill>
                <a:latin typeface="阿里巴巴普惠体 R"/>
                <a:ea typeface="阿里巴巴普惠体 R"/>
                <a:cs typeface="华文新魏" panose="02010800040101010101" pitchFamily="2" charset="-122"/>
              </a:rPr>
              <a:t>电池供电</a:t>
            </a:r>
            <a:endParaRPr lang="zh-CN" altLang="en-US" b="1">
              <a:solidFill>
                <a:srgbClr val="FF0000"/>
              </a:solidFill>
              <a:latin typeface="阿里巴巴普惠体 R"/>
              <a:ea typeface="阿里巴巴普惠体 R"/>
              <a:cs typeface="华文新魏" panose="02010800040101010101" pitchFamily="2" charset="-122"/>
            </a:endParaRPr>
          </a:p>
        </p:txBody>
      </p:sp>
      <p:cxnSp>
        <p:nvCxnSpPr>
          <p:cNvPr id="57" name="直接箭头连接符 25"/>
          <p:cNvCxnSpPr/>
          <p:nvPr/>
        </p:nvCxnSpPr>
        <p:spPr>
          <a:xfrm flipH="1">
            <a:off x="10842347" y="4403324"/>
            <a:ext cx="450049" cy="701336"/>
          </a:xfrm>
          <a:prstGeom prst="straightConnector1">
            <a:avLst/>
          </a:prstGeom>
          <a:ln w="38100">
            <a:solidFill>
              <a:schemeClr val="tx1"/>
            </a:solidFill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直接箭头连接符 26"/>
          <p:cNvCxnSpPr>
            <a:stCxn id="88" idx="2"/>
          </p:cNvCxnSpPr>
          <p:nvPr/>
        </p:nvCxnSpPr>
        <p:spPr>
          <a:xfrm>
            <a:off x="9120147" y="3394460"/>
            <a:ext cx="837374" cy="1802157"/>
          </a:xfrm>
          <a:prstGeom prst="straightConnector1">
            <a:avLst/>
          </a:prstGeom>
          <a:ln w="38100">
            <a:solidFill>
              <a:schemeClr val="tx1"/>
            </a:solidFill>
            <a:prstDash val="sysDash"/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" name="图片 6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6790" y="887962"/>
            <a:ext cx="1461914" cy="1466819"/>
          </a:xfrm>
          <a:prstGeom prst="rect">
            <a:avLst/>
          </a:prstGeom>
        </p:spPr>
      </p:pic>
      <p:sp>
        <p:nvSpPr>
          <p:cNvPr id="62" name="矩形 61"/>
          <p:cNvSpPr/>
          <p:nvPr/>
        </p:nvSpPr>
        <p:spPr>
          <a:xfrm>
            <a:off x="5397023" y="2075270"/>
            <a:ext cx="601447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b="1">
                <a:latin typeface="阿里巴巴普惠体 R"/>
                <a:ea typeface="阿里巴巴普惠体 R"/>
              </a:rPr>
              <a:t>CPE</a:t>
            </a:r>
            <a:endParaRPr lang="zh-CN" altLang="en-US" b="1">
              <a:latin typeface="阿里巴巴普惠体 R"/>
              <a:ea typeface="阿里巴巴普惠体 R"/>
            </a:endParaRPr>
          </a:p>
        </p:txBody>
      </p:sp>
      <p:sp>
        <p:nvSpPr>
          <p:cNvPr id="63" name="矩形 62"/>
          <p:cNvSpPr/>
          <p:nvPr/>
        </p:nvSpPr>
        <p:spPr>
          <a:xfrm>
            <a:off x="11206477" y="4377426"/>
            <a:ext cx="692818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b="1" smtClean="0">
                <a:latin typeface="阿里巴巴普惠体 R"/>
                <a:ea typeface="阿里巴巴普惠体 R"/>
              </a:rPr>
              <a:t>UWB</a:t>
            </a:r>
            <a:endParaRPr lang="zh-CN" altLang="en-US" b="1">
              <a:latin typeface="阿里巴巴普惠体 R"/>
              <a:ea typeface="阿里巴巴普惠体 R"/>
            </a:endParaRPr>
          </a:p>
        </p:txBody>
      </p:sp>
      <p:sp>
        <p:nvSpPr>
          <p:cNvPr id="73" name="矩形 72"/>
          <p:cNvSpPr/>
          <p:nvPr/>
        </p:nvSpPr>
        <p:spPr>
          <a:xfrm>
            <a:off x="9674145" y="4363571"/>
            <a:ext cx="952505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b="1" err="1" smtClean="0">
                <a:latin typeface="阿里巴巴普惠体 R"/>
                <a:ea typeface="阿里巴巴普惠体 R"/>
                <a:cs typeface="华文新魏" panose="02010800040101010101" pitchFamily="2" charset="-122"/>
              </a:rPr>
              <a:t>Zigbee</a:t>
            </a:r>
            <a:endParaRPr lang="zh-CN" altLang="en-US" b="1">
              <a:latin typeface="阿里巴巴普惠体 R"/>
              <a:ea typeface="阿里巴巴普惠体 R"/>
              <a:cs typeface="华文新魏" panose="02010800040101010101" pitchFamily="2" charset="-122"/>
            </a:endParaRPr>
          </a:p>
        </p:txBody>
      </p:sp>
      <p:sp>
        <p:nvSpPr>
          <p:cNvPr id="76" name="矩形 75"/>
          <p:cNvSpPr/>
          <p:nvPr/>
        </p:nvSpPr>
        <p:spPr>
          <a:xfrm>
            <a:off x="6899959" y="1458497"/>
            <a:ext cx="641522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b="1" smtClean="0">
                <a:latin typeface="阿里巴巴普惠体 R"/>
                <a:ea typeface="阿里巴巴普惠体 R"/>
              </a:rPr>
              <a:t>WIFI</a:t>
            </a:r>
            <a:endParaRPr lang="zh-CN" altLang="en-US" b="1">
              <a:latin typeface="阿里巴巴普惠体 R"/>
              <a:ea typeface="阿里巴巴普惠体 R"/>
            </a:endParaRPr>
          </a:p>
        </p:txBody>
      </p:sp>
      <p:cxnSp>
        <p:nvCxnSpPr>
          <p:cNvPr id="84" name="直接箭头连接符 43"/>
          <p:cNvCxnSpPr/>
          <p:nvPr/>
        </p:nvCxnSpPr>
        <p:spPr>
          <a:xfrm>
            <a:off x="6374370" y="2772239"/>
            <a:ext cx="1940029" cy="9000"/>
          </a:xfrm>
          <a:prstGeom prst="straightConnector1">
            <a:avLst/>
          </a:prstGeom>
          <a:ln w="38100">
            <a:solidFill>
              <a:srgbClr val="FFC000"/>
            </a:solidFill>
            <a:prstDash val="solid"/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7" name="矩形 86"/>
          <p:cNvSpPr/>
          <p:nvPr/>
        </p:nvSpPr>
        <p:spPr>
          <a:xfrm>
            <a:off x="6899959" y="2381647"/>
            <a:ext cx="622543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b="1" smtClean="0">
                <a:latin typeface="阿里巴巴普惠体 R"/>
                <a:ea typeface="阿里巴巴普惠体 R"/>
              </a:rPr>
              <a:t>LAN</a:t>
            </a:r>
            <a:endParaRPr lang="zh-CN" altLang="en-US" b="1">
              <a:latin typeface="阿里巴巴普惠体 R"/>
              <a:ea typeface="阿里巴巴普惠体 R"/>
            </a:endParaRPr>
          </a:p>
        </p:txBody>
      </p:sp>
      <p:pic>
        <p:nvPicPr>
          <p:cNvPr id="88" name="图片 8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6790" y="2000647"/>
            <a:ext cx="1409638" cy="1750771"/>
          </a:xfrm>
          <a:prstGeom prst="rect">
            <a:avLst/>
          </a:prstGeom>
        </p:spPr>
      </p:pic>
      <p:sp>
        <p:nvSpPr>
          <p:cNvPr id="89" name="矩形 88"/>
          <p:cNvSpPr/>
          <p:nvPr/>
        </p:nvSpPr>
        <p:spPr>
          <a:xfrm>
            <a:off x="5329244" y="3052797"/>
            <a:ext cx="877163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 smtClean="0">
                <a:latin typeface="阿里巴巴普惠体 R"/>
                <a:ea typeface="阿里巴巴普惠体 R"/>
                <a:cs typeface="华文新魏" panose="02010800040101010101" pitchFamily="2" charset="-122"/>
              </a:rPr>
              <a:t>交换机</a:t>
            </a:r>
            <a:endParaRPr lang="zh-CN" altLang="en-US" b="1">
              <a:latin typeface="阿里巴巴普惠体 R"/>
              <a:ea typeface="阿里巴巴普惠体 R"/>
              <a:cs typeface="华文新魏" panose="02010800040101010101" pitchFamily="2" charset="-122"/>
            </a:endParaRPr>
          </a:p>
        </p:txBody>
      </p:sp>
      <p:grpSp>
        <p:nvGrpSpPr>
          <p:cNvPr id="90" name="组合 51"/>
          <p:cNvGrpSpPr/>
          <p:nvPr/>
        </p:nvGrpSpPr>
        <p:grpSpPr>
          <a:xfrm>
            <a:off x="552989" y="3633837"/>
            <a:ext cx="2185670" cy="1828800"/>
            <a:chOff x="1203" y="5069"/>
            <a:chExt cx="3442" cy="2880"/>
          </a:xfrm>
        </p:grpSpPr>
        <p:pic>
          <p:nvPicPr>
            <p:cNvPr id="91" name="图片 90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03" y="5069"/>
              <a:ext cx="2319" cy="2880"/>
            </a:xfrm>
            <a:prstGeom prst="rect">
              <a:avLst/>
            </a:prstGeom>
          </p:spPr>
        </p:pic>
        <p:sp>
          <p:nvSpPr>
            <p:cNvPr id="93" name="矩形 92"/>
            <p:cNvSpPr/>
            <p:nvPr/>
          </p:nvSpPr>
          <p:spPr>
            <a:xfrm>
              <a:off x="3264" y="6948"/>
              <a:ext cx="1381" cy="582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b="1" smtClean="0">
                  <a:latin typeface="华文新魏" panose="02010800040101010101" pitchFamily="2" charset="-122"/>
                  <a:ea typeface="华文新魏" panose="02010800040101010101" pitchFamily="2" charset="-122"/>
                  <a:cs typeface="华文新魏" panose="02010800040101010101" pitchFamily="2" charset="-122"/>
                </a:rPr>
                <a:t>服务器</a:t>
              </a:r>
              <a:endParaRPr lang="zh-CN" altLang="en-US" b="1">
                <a:latin typeface="华文新魏" panose="02010800040101010101" pitchFamily="2" charset="-122"/>
                <a:ea typeface="华文新魏" panose="02010800040101010101" pitchFamily="2" charset="-122"/>
                <a:cs typeface="华文新魏" panose="02010800040101010101" pitchFamily="2" charset="-122"/>
              </a:endParaRPr>
            </a:p>
          </p:txBody>
        </p:sp>
      </p:grpSp>
      <p:pic>
        <p:nvPicPr>
          <p:cNvPr id="94" name="图片 9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05223" y="1411381"/>
            <a:ext cx="359108" cy="680869"/>
          </a:xfrm>
          <a:prstGeom prst="rect">
            <a:avLst/>
          </a:prstGeom>
        </p:spPr>
      </p:pic>
      <p:pic>
        <p:nvPicPr>
          <p:cNvPr id="95" name="图片 9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10800000">
            <a:off x="8007568" y="1394401"/>
            <a:ext cx="359108" cy="680869"/>
          </a:xfrm>
          <a:prstGeom prst="rect">
            <a:avLst/>
          </a:prstGeom>
        </p:spPr>
      </p:pic>
      <p:pic>
        <p:nvPicPr>
          <p:cNvPr id="96" name="图片 95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400" y="1128823"/>
            <a:ext cx="1554747" cy="1930996"/>
          </a:xfrm>
          <a:prstGeom prst="rect">
            <a:avLst/>
          </a:prstGeom>
        </p:spPr>
      </p:pic>
      <p:cxnSp>
        <p:nvCxnSpPr>
          <p:cNvPr id="97" name="直接连接符 60"/>
          <p:cNvCxnSpPr/>
          <p:nvPr/>
        </p:nvCxnSpPr>
        <p:spPr>
          <a:xfrm flipH="1">
            <a:off x="2794539" y="2876032"/>
            <a:ext cx="206321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直接连接符 63"/>
          <p:cNvCxnSpPr/>
          <p:nvPr/>
        </p:nvCxnSpPr>
        <p:spPr>
          <a:xfrm flipH="1">
            <a:off x="2794539" y="2876032"/>
            <a:ext cx="0" cy="130544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直接连接符 66"/>
          <p:cNvCxnSpPr/>
          <p:nvPr/>
        </p:nvCxnSpPr>
        <p:spPr>
          <a:xfrm flipH="1">
            <a:off x="1917604" y="4181475"/>
            <a:ext cx="87693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直接连接符 68"/>
          <p:cNvCxnSpPr/>
          <p:nvPr/>
        </p:nvCxnSpPr>
        <p:spPr>
          <a:xfrm flipH="1" flipV="1">
            <a:off x="2794539" y="2075270"/>
            <a:ext cx="0" cy="8007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70"/>
          <p:cNvCxnSpPr/>
          <p:nvPr/>
        </p:nvCxnSpPr>
        <p:spPr>
          <a:xfrm flipH="1">
            <a:off x="2025554" y="2075270"/>
            <a:ext cx="768985" cy="169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矩形 101"/>
          <p:cNvSpPr/>
          <p:nvPr/>
        </p:nvSpPr>
        <p:spPr>
          <a:xfrm>
            <a:off x="1897455" y="2426697"/>
            <a:ext cx="646331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 smtClean="0">
                <a:latin typeface="阿里巴巴普惠体 R"/>
                <a:ea typeface="阿里巴巴普惠体 R"/>
                <a:cs typeface="华文新魏" panose="02010800040101010101" pitchFamily="2" charset="-122"/>
              </a:rPr>
              <a:t>终端</a:t>
            </a:r>
            <a:endParaRPr lang="zh-CN" altLang="en-US" b="1">
              <a:latin typeface="阿里巴巴普惠体 R"/>
              <a:ea typeface="阿里巴巴普惠体 R"/>
              <a:cs typeface="华文新魏" panose="02010800040101010101" pitchFamily="2" charset="-122"/>
            </a:endParaRPr>
          </a:p>
        </p:txBody>
      </p:sp>
      <p:cxnSp>
        <p:nvCxnSpPr>
          <p:cNvPr id="106" name="直接连接符 62"/>
          <p:cNvCxnSpPr/>
          <p:nvPr/>
        </p:nvCxnSpPr>
        <p:spPr>
          <a:xfrm flipV="1">
            <a:off x="5329244" y="2092250"/>
            <a:ext cx="1" cy="498550"/>
          </a:xfrm>
          <a:prstGeom prst="line">
            <a:avLst/>
          </a:prstGeom>
          <a:ln w="3810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7" name="矩形 106"/>
          <p:cNvSpPr/>
          <p:nvPr/>
        </p:nvSpPr>
        <p:spPr>
          <a:xfrm>
            <a:off x="3580302" y="4289512"/>
            <a:ext cx="5611438" cy="9541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 smtClean="0">
                <a:latin typeface="阿里巴巴普惠体 R"/>
                <a:ea typeface="阿里巴巴普惠体 R"/>
                <a:cs typeface="华文新魏" panose="02010800040101010101" pitchFamily="2" charset="-122"/>
              </a:rPr>
              <a:t>定位基站电池供电，不需要布设任何线缆，实现真正的“</a:t>
            </a:r>
            <a:r>
              <a:rPr lang="zh-CN" altLang="en-US" sz="2800" b="1" smtClean="0">
                <a:solidFill>
                  <a:srgbClr val="FF0000"/>
                </a:solidFill>
                <a:latin typeface="阿里巴巴普惠体 R"/>
                <a:ea typeface="阿里巴巴普惠体 R"/>
                <a:cs typeface="华文新魏" panose="02010800040101010101" pitchFamily="2" charset="-122"/>
              </a:rPr>
              <a:t>全无线</a:t>
            </a:r>
            <a:r>
              <a:rPr lang="zh-CN" altLang="en-US" sz="2800" b="1" smtClean="0">
                <a:latin typeface="阿里巴巴普惠体 R"/>
                <a:ea typeface="阿里巴巴普惠体 R"/>
                <a:cs typeface="华文新魏" panose="02010800040101010101" pitchFamily="2" charset="-122"/>
              </a:rPr>
              <a:t>”</a:t>
            </a:r>
            <a:endParaRPr lang="zh-CN" altLang="en-US" sz="2800" b="1">
              <a:latin typeface="阿里巴巴普惠体 R"/>
              <a:ea typeface="阿里巴巴普惠体 R"/>
              <a:cs typeface="华文新魏" panose="02010800040101010101" pitchFamily="2" charset="-122"/>
            </a:endParaRPr>
          </a:p>
        </p:txBody>
      </p:sp>
      <p:sp>
        <p:nvSpPr>
          <p:cNvPr id="108" name="矩形 107"/>
          <p:cNvSpPr/>
          <p:nvPr/>
        </p:nvSpPr>
        <p:spPr>
          <a:xfrm>
            <a:off x="3597896" y="5469485"/>
            <a:ext cx="5611438" cy="9541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 smtClean="0">
                <a:latin typeface="阿里巴巴普惠体 R"/>
                <a:ea typeface="阿里巴巴普惠体 R"/>
                <a:cs typeface="华文新魏" panose="02010800040101010101" pitchFamily="2" charset="-122"/>
              </a:rPr>
              <a:t>每秒可实现</a:t>
            </a:r>
            <a:r>
              <a:rPr lang="en-US" altLang="zh-CN" sz="2800" b="1" smtClean="0">
                <a:solidFill>
                  <a:srgbClr val="FF0000"/>
                </a:solidFill>
                <a:latin typeface="阿里巴巴普惠体 R"/>
                <a:ea typeface="阿里巴巴普惠体 R"/>
                <a:cs typeface="华文新魏" panose="02010800040101010101" pitchFamily="2" charset="-122"/>
              </a:rPr>
              <a:t>1300</a:t>
            </a:r>
            <a:r>
              <a:rPr lang="zh-CN" altLang="en-US" sz="2800" b="1" smtClean="0">
                <a:latin typeface="阿里巴巴普惠体 R"/>
                <a:ea typeface="阿里巴巴普惠体 R"/>
                <a:cs typeface="华文新魏" panose="02010800040101010101" pitchFamily="2" charset="-122"/>
              </a:rPr>
              <a:t>张定位标签的实时位置跟踪</a:t>
            </a:r>
            <a:endParaRPr lang="zh-CN" altLang="en-US" sz="2800" b="1">
              <a:latin typeface="阿里巴巴普惠体 R"/>
              <a:ea typeface="阿里巴巴普惠体 R"/>
              <a:cs typeface="华文新魏" panose="02010800040101010101" pitchFamily="2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D4BA931-A16F-47E6-B23C-5EB80B93244E}" type="datetime1">
              <a:rPr lang="zh-CN" altLang="en-US" smtClean="0"/>
              <a:t>2024/9/9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E1230-7E6B-413B-8F79-48974A6781A3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7" grpId="0"/>
      <p:bldP spid="10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" name="任意多边形 31"/>
          <p:cNvSpPr/>
          <p:nvPr/>
        </p:nvSpPr>
        <p:spPr>
          <a:xfrm rot="16200000">
            <a:off x="2099275" y="-1839073"/>
            <a:ext cx="477748" cy="4178369"/>
          </a:xfrm>
          <a:custGeom>
            <a:gdLst>
              <a:gd name="connsiteX0" fmla="*/ 0 w 3252551"/>
              <a:gd name="connsiteY0" fmla="*/ 0 h 3677057"/>
              <a:gd name="connsiteX1" fmla="*/ 3252551 w 3252551"/>
              <a:gd name="connsiteY1" fmla="*/ 0 h 3677057"/>
              <a:gd name="connsiteX2" fmla="*/ 3252551 w 3252551"/>
              <a:gd name="connsiteY2" fmla="*/ 2142517 h 3677057"/>
              <a:gd name="connsiteX3" fmla="*/ 3244497 w 3252551"/>
              <a:gd name="connsiteY3" fmla="*/ 2142517 h 3677057"/>
              <a:gd name="connsiteX4" fmla="*/ 3240653 w 3252551"/>
              <a:gd name="connsiteY4" fmla="*/ 2218635 h 3677057"/>
              <a:gd name="connsiteX5" fmla="*/ 1624520 w 3252551"/>
              <a:gd name="connsiteY5" fmla="*/ 3677057 h 3677057"/>
              <a:gd name="connsiteX6" fmla="*/ 8387 w 3252551"/>
              <a:gd name="connsiteY6" fmla="*/ 2218635 h 3677057"/>
              <a:gd name="connsiteX7" fmla="*/ 4544 w 3252551"/>
              <a:gd name="connsiteY7" fmla="*/ 2142517 h 3677057"/>
              <a:gd name="connsiteX8" fmla="*/ 0 w 3252551"/>
              <a:gd name="connsiteY8" fmla="*/ 2142517 h 3677057"/>
              <a:gd name="connsiteX9" fmla="*/ 0 w 3252551"/>
              <a:gd name="connsiteY9" fmla="*/ 2052537 h 3677057"/>
              <a:gd name="connsiteX0-1" fmla="*/ 21025 w 3252551"/>
              <a:gd name="connsiteY0-2" fmla="*/ 0 h 6202391"/>
              <a:gd name="connsiteX1-3" fmla="*/ 3252551 w 3252551"/>
              <a:gd name="connsiteY1-4" fmla="*/ 2525334 h 6202391"/>
              <a:gd name="connsiteX2-5" fmla="*/ 3252551 w 3252551"/>
              <a:gd name="connsiteY2-6" fmla="*/ 4667851 h 6202391"/>
              <a:gd name="connsiteX3-7" fmla="*/ 3244497 w 3252551"/>
              <a:gd name="connsiteY3-8" fmla="*/ 4667851 h 6202391"/>
              <a:gd name="connsiteX4-9" fmla="*/ 3240653 w 3252551"/>
              <a:gd name="connsiteY4-10" fmla="*/ 4743969 h 6202391"/>
              <a:gd name="connsiteX5-11" fmla="*/ 1624520 w 3252551"/>
              <a:gd name="connsiteY5-12" fmla="*/ 6202391 h 6202391"/>
              <a:gd name="connsiteX6-13" fmla="*/ 8387 w 3252551"/>
              <a:gd name="connsiteY6-14" fmla="*/ 4743969 h 6202391"/>
              <a:gd name="connsiteX7-15" fmla="*/ 4544 w 3252551"/>
              <a:gd name="connsiteY7-16" fmla="*/ 4667851 h 6202391"/>
              <a:gd name="connsiteX8-17" fmla="*/ 0 w 3252551"/>
              <a:gd name="connsiteY8-18" fmla="*/ 4667851 h 6202391"/>
              <a:gd name="connsiteX9-19" fmla="*/ 0 w 3252551"/>
              <a:gd name="connsiteY9-20" fmla="*/ 4577871 h 6202391"/>
              <a:gd name="connsiteX10" fmla="*/ 21025 w 3252551"/>
              <a:gd name="connsiteY10" fmla="*/ 0 h 6202391"/>
              <a:gd name="connsiteX0-21" fmla="*/ 0 w 3252551"/>
              <a:gd name="connsiteY0-22" fmla="*/ 0 h 6202391"/>
              <a:gd name="connsiteX1-23" fmla="*/ 3252551 w 3252551"/>
              <a:gd name="connsiteY1-24" fmla="*/ 2525334 h 6202391"/>
              <a:gd name="connsiteX2-25" fmla="*/ 3252551 w 3252551"/>
              <a:gd name="connsiteY2-26" fmla="*/ 4667851 h 6202391"/>
              <a:gd name="connsiteX3-27" fmla="*/ 3244497 w 3252551"/>
              <a:gd name="connsiteY3-28" fmla="*/ 4667851 h 6202391"/>
              <a:gd name="connsiteX4-29" fmla="*/ 3240653 w 3252551"/>
              <a:gd name="connsiteY4-30" fmla="*/ 4743969 h 6202391"/>
              <a:gd name="connsiteX5-31" fmla="*/ 1624520 w 3252551"/>
              <a:gd name="connsiteY5-32" fmla="*/ 6202391 h 6202391"/>
              <a:gd name="connsiteX6-33" fmla="*/ 8387 w 3252551"/>
              <a:gd name="connsiteY6-34" fmla="*/ 4743969 h 6202391"/>
              <a:gd name="connsiteX7-35" fmla="*/ 4544 w 3252551"/>
              <a:gd name="connsiteY7-36" fmla="*/ 4667851 h 6202391"/>
              <a:gd name="connsiteX8-37" fmla="*/ 0 w 3252551"/>
              <a:gd name="connsiteY8-38" fmla="*/ 4667851 h 6202391"/>
              <a:gd name="connsiteX9-39" fmla="*/ 0 w 3252551"/>
              <a:gd name="connsiteY9-40" fmla="*/ 4577871 h 6202391"/>
              <a:gd name="connsiteX10-41" fmla="*/ 0 w 3252551"/>
              <a:gd name="connsiteY10-42" fmla="*/ 0 h 6202391"/>
              <a:gd name="connsiteX0-43" fmla="*/ 0 w 3252551"/>
              <a:gd name="connsiteY0-44" fmla="*/ 0 h 6202391"/>
              <a:gd name="connsiteX1-45" fmla="*/ 3231524 w 3252551"/>
              <a:gd name="connsiteY1-46" fmla="*/ 22548 h 6202391"/>
              <a:gd name="connsiteX2-47" fmla="*/ 3252551 w 3252551"/>
              <a:gd name="connsiteY2-48" fmla="*/ 4667851 h 6202391"/>
              <a:gd name="connsiteX3-49" fmla="*/ 3244497 w 3252551"/>
              <a:gd name="connsiteY3-50" fmla="*/ 4667851 h 6202391"/>
              <a:gd name="connsiteX4-51" fmla="*/ 3240653 w 3252551"/>
              <a:gd name="connsiteY4-52" fmla="*/ 4743969 h 6202391"/>
              <a:gd name="connsiteX5-53" fmla="*/ 1624520 w 3252551"/>
              <a:gd name="connsiteY5-54" fmla="*/ 6202391 h 6202391"/>
              <a:gd name="connsiteX6-55" fmla="*/ 8387 w 3252551"/>
              <a:gd name="connsiteY6-56" fmla="*/ 4743969 h 6202391"/>
              <a:gd name="connsiteX7-57" fmla="*/ 4544 w 3252551"/>
              <a:gd name="connsiteY7-58" fmla="*/ 4667851 h 6202391"/>
              <a:gd name="connsiteX8-59" fmla="*/ 0 w 3252551"/>
              <a:gd name="connsiteY8-60" fmla="*/ 4667851 h 6202391"/>
              <a:gd name="connsiteX9-61" fmla="*/ 0 w 3252551"/>
              <a:gd name="connsiteY9-62" fmla="*/ 4577871 h 6202391"/>
              <a:gd name="connsiteX10-63" fmla="*/ 0 w 3252551"/>
              <a:gd name="connsiteY10-64" fmla="*/ 0 h 6202391"/>
              <a:gd name="connsiteX0-65" fmla="*/ 0 w 3252551"/>
              <a:gd name="connsiteY0-66" fmla="*/ 15040398 h 21242789"/>
              <a:gd name="connsiteX1-67" fmla="*/ 3231518 w 3252551"/>
              <a:gd name="connsiteY1-68" fmla="*/ 3 h 21242789"/>
              <a:gd name="connsiteX2-69" fmla="*/ 3252551 w 3252551"/>
              <a:gd name="connsiteY2-70" fmla="*/ 19708249 h 21242789"/>
              <a:gd name="connsiteX3-71" fmla="*/ 3244497 w 3252551"/>
              <a:gd name="connsiteY3-72" fmla="*/ 19708249 h 21242789"/>
              <a:gd name="connsiteX4-73" fmla="*/ 3240653 w 3252551"/>
              <a:gd name="connsiteY4-74" fmla="*/ 19784367 h 21242789"/>
              <a:gd name="connsiteX5-75" fmla="*/ 1624520 w 3252551"/>
              <a:gd name="connsiteY5-76" fmla="*/ 21242789 h 21242789"/>
              <a:gd name="connsiteX6-77" fmla="*/ 8387 w 3252551"/>
              <a:gd name="connsiteY6-78" fmla="*/ 19784367 h 21242789"/>
              <a:gd name="connsiteX7-79" fmla="*/ 4544 w 3252551"/>
              <a:gd name="connsiteY7-80" fmla="*/ 19708249 h 21242789"/>
              <a:gd name="connsiteX8-81" fmla="*/ 0 w 3252551"/>
              <a:gd name="connsiteY8-82" fmla="*/ 19708249 h 21242789"/>
              <a:gd name="connsiteX9-83" fmla="*/ 0 w 3252551"/>
              <a:gd name="connsiteY9-84" fmla="*/ 19618269 h 21242789"/>
              <a:gd name="connsiteX10-85" fmla="*/ 0 w 3252551"/>
              <a:gd name="connsiteY10-86" fmla="*/ 15040398 h 21242789"/>
              <a:gd name="connsiteX0-87" fmla="*/ 0 w 3252551"/>
              <a:gd name="connsiteY0-88" fmla="*/ 0 h 21265340"/>
              <a:gd name="connsiteX1-89" fmla="*/ 3231518 w 3252551"/>
              <a:gd name="connsiteY1-90" fmla="*/ 22554 h 21265340"/>
              <a:gd name="connsiteX2-91" fmla="*/ 3252551 w 3252551"/>
              <a:gd name="connsiteY2-92" fmla="*/ 19730800 h 21265340"/>
              <a:gd name="connsiteX3-93" fmla="*/ 3244497 w 3252551"/>
              <a:gd name="connsiteY3-94" fmla="*/ 19730800 h 21265340"/>
              <a:gd name="connsiteX4-95" fmla="*/ 3240653 w 3252551"/>
              <a:gd name="connsiteY4-96" fmla="*/ 19806918 h 21265340"/>
              <a:gd name="connsiteX5-97" fmla="*/ 1624520 w 3252551"/>
              <a:gd name="connsiteY5-98" fmla="*/ 21265340 h 21265340"/>
              <a:gd name="connsiteX6-99" fmla="*/ 8387 w 3252551"/>
              <a:gd name="connsiteY6-100" fmla="*/ 19806918 h 21265340"/>
              <a:gd name="connsiteX7-101" fmla="*/ 4544 w 3252551"/>
              <a:gd name="connsiteY7-102" fmla="*/ 19730800 h 21265340"/>
              <a:gd name="connsiteX8-103" fmla="*/ 0 w 3252551"/>
              <a:gd name="connsiteY8-104" fmla="*/ 19730800 h 21265340"/>
              <a:gd name="connsiteX9-105" fmla="*/ 0 w 3252551"/>
              <a:gd name="connsiteY9-106" fmla="*/ 19640820 h 21265340"/>
              <a:gd name="connsiteX10-107" fmla="*/ 0 w 3252551"/>
              <a:gd name="connsiteY10-108" fmla="*/ 0 h 2126534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41" y="connsiteY10-42"/>
              </a:cxn>
            </a:cxnLst>
            <a:rect l="l" t="t" r="r" b="b"/>
            <a:pathLst>
              <a:path w="3252551" h="21265340">
                <a:moveTo>
                  <a:pt x="0" y="0"/>
                </a:moveTo>
                <a:lnTo>
                  <a:pt x="3231518" y="22554"/>
                </a:lnTo>
                <a:lnTo>
                  <a:pt x="3252551" y="19730800"/>
                </a:lnTo>
                <a:lnTo>
                  <a:pt x="3244497" y="19730800"/>
                </a:lnTo>
                <a:lnTo>
                  <a:pt x="3240653" y="19806918"/>
                </a:lnTo>
                <a:cubicBezTo>
                  <a:pt x="3157461" y="20626092"/>
                  <a:pt x="2465643" y="21265340"/>
                  <a:pt x="1624520" y="21265340"/>
                </a:cubicBezTo>
                <a:cubicBezTo>
                  <a:pt x="783397" y="21265340"/>
                  <a:pt x="91579" y="20626092"/>
                  <a:pt x="8387" y="19806918"/>
                </a:cubicBezTo>
                <a:lnTo>
                  <a:pt x="4544" y="19730800"/>
                </a:lnTo>
                <a:lnTo>
                  <a:pt x="0" y="19730800"/>
                </a:lnTo>
                <a:lnTo>
                  <a:pt x="0" y="196408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16" tIns="45708" rIns="91416" bIns="45708"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02060"/>
              </a:solidFill>
              <a:latin typeface="阿里巴巴普惠体 R"/>
              <a:ea typeface="阿里巴巴普惠体 R"/>
            </a:endParaRP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2374900" y="2050534"/>
            <a:ext cx="1810715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阿里巴巴普惠体 R"/>
              <a:ea typeface="阿里巴巴普惠体 R"/>
            </a:endParaRP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0" y="-184666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阿里巴巴普惠体 R"/>
              <a:ea typeface="阿里巴巴普惠体 R"/>
            </a:endParaRPr>
          </a:p>
        </p:txBody>
      </p:sp>
      <p:sp>
        <p:nvSpPr>
          <p:cNvPr id="37" name="文本框 28"/>
          <p:cNvSpPr>
            <a:spLocks noChangeArrowheads="1"/>
          </p:cNvSpPr>
          <p:nvPr/>
        </p:nvSpPr>
        <p:spPr bwMode="auto">
          <a:xfrm>
            <a:off x="191008" y="-28495"/>
            <a:ext cx="462266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smtClean="0">
                <a:solidFill>
                  <a:srgbClr val="002060"/>
                </a:solidFill>
                <a:latin typeface="阿里巴巴普惠体 R"/>
                <a:ea typeface="阿里巴巴普惠体 R"/>
              </a:rPr>
              <a:t>恒途上行系统拓扑</a:t>
            </a:r>
            <a:endParaRPr lang="zh-CN" altLang="en-US" sz="2800">
              <a:solidFill>
                <a:srgbClr val="002060"/>
              </a:solidFill>
              <a:latin typeface="阿里巴巴普惠体 R"/>
              <a:ea typeface="阿里巴巴普惠体 R"/>
            </a:endParaRPr>
          </a:p>
        </p:txBody>
      </p:sp>
      <p:sp>
        <p:nvSpPr>
          <p:cNvPr id="39" name="矩形 38"/>
          <p:cNvSpPr/>
          <p:nvPr/>
        </p:nvSpPr>
        <p:spPr bwMode="auto">
          <a:xfrm>
            <a:off x="0" y="11238"/>
            <a:ext cx="191008" cy="477747"/>
          </a:xfrm>
          <a:prstGeom prst="rect">
            <a:avLst/>
          </a:prstGeom>
          <a:solidFill>
            <a:schemeClr val="bg1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16" tIns="45708" rIns="91416" bIns="45708"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阿里巴巴普惠体 R"/>
              <a:ea typeface="阿里巴巴普惠体 R"/>
            </a:endParaRPr>
          </a:p>
        </p:txBody>
      </p:sp>
      <p:sp>
        <p:nvSpPr>
          <p:cNvPr id="43" name="矩形 42"/>
          <p:cNvSpPr/>
          <p:nvPr/>
        </p:nvSpPr>
        <p:spPr>
          <a:xfrm>
            <a:off x="3696746" y="989448"/>
            <a:ext cx="7355071" cy="3129231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latin typeface="阿里巴巴普惠体 R"/>
              <a:ea typeface="阿里巴巴普惠体 R"/>
            </a:endParaRPr>
          </a:p>
        </p:txBody>
      </p:sp>
      <p:pic>
        <p:nvPicPr>
          <p:cNvPr id="44" name="图片 4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43822" y="5032342"/>
            <a:ext cx="898525" cy="615950"/>
          </a:xfrm>
          <a:prstGeom prst="rect">
            <a:avLst/>
          </a:prstGeom>
        </p:spPr>
      </p:pic>
      <p:sp>
        <p:nvSpPr>
          <p:cNvPr id="45" name="矩形 44"/>
          <p:cNvSpPr/>
          <p:nvPr/>
        </p:nvSpPr>
        <p:spPr>
          <a:xfrm>
            <a:off x="9943822" y="5658393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 smtClean="0">
                <a:latin typeface="阿里巴巴普惠体 R"/>
                <a:ea typeface="阿里巴巴普惠体 R"/>
                <a:cs typeface="华文新魏" panose="02010800040101010101" pitchFamily="2" charset="-122"/>
              </a:rPr>
              <a:t>定位标签</a:t>
            </a:r>
            <a:endParaRPr lang="zh-CN" altLang="en-US" b="1">
              <a:latin typeface="阿里巴巴普惠体 R"/>
              <a:ea typeface="阿里巴巴普惠体 R"/>
              <a:cs typeface="华文新魏" panose="02010800040101010101" pitchFamily="2" charset="-122"/>
            </a:endParaRPr>
          </a:p>
        </p:txBody>
      </p:sp>
      <p:cxnSp>
        <p:nvCxnSpPr>
          <p:cNvPr id="46" name="直接箭头连接符 25"/>
          <p:cNvCxnSpPr/>
          <p:nvPr/>
        </p:nvCxnSpPr>
        <p:spPr>
          <a:xfrm flipH="1" flipV="1">
            <a:off x="10375674" y="4128780"/>
            <a:ext cx="17410" cy="795844"/>
          </a:xfrm>
          <a:prstGeom prst="straightConnector1">
            <a:avLst/>
          </a:prstGeom>
          <a:ln w="38100">
            <a:solidFill>
              <a:schemeClr val="tx1"/>
            </a:solidFill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矩形 46"/>
          <p:cNvSpPr/>
          <p:nvPr/>
        </p:nvSpPr>
        <p:spPr>
          <a:xfrm>
            <a:off x="10497820" y="4359612"/>
            <a:ext cx="692818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b="1" smtClean="0">
                <a:latin typeface="阿里巴巴普惠体 R"/>
                <a:ea typeface="阿里巴巴普惠体 R"/>
              </a:rPr>
              <a:t>UWB</a:t>
            </a:r>
            <a:endParaRPr lang="zh-CN" altLang="en-US" b="1">
              <a:latin typeface="阿里巴巴普惠体 R"/>
              <a:ea typeface="阿里巴巴普惠体 R"/>
            </a:endParaRPr>
          </a:p>
        </p:txBody>
      </p:sp>
      <p:grpSp>
        <p:nvGrpSpPr>
          <p:cNvPr id="48" name="组合 51"/>
          <p:cNvGrpSpPr/>
          <p:nvPr/>
        </p:nvGrpSpPr>
        <p:grpSpPr>
          <a:xfrm>
            <a:off x="552989" y="3633837"/>
            <a:ext cx="2241550" cy="1828800"/>
            <a:chOff x="1203" y="5069"/>
            <a:chExt cx="3530" cy="2880"/>
          </a:xfrm>
        </p:grpSpPr>
        <p:pic>
          <p:nvPicPr>
            <p:cNvPr id="49" name="图片 48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03" y="5069"/>
              <a:ext cx="2319" cy="2880"/>
            </a:xfrm>
            <a:prstGeom prst="rect">
              <a:avLst/>
            </a:prstGeom>
          </p:spPr>
        </p:pic>
        <p:sp>
          <p:nvSpPr>
            <p:cNvPr id="50" name="矩形 49"/>
            <p:cNvSpPr/>
            <p:nvPr/>
          </p:nvSpPr>
          <p:spPr>
            <a:xfrm>
              <a:off x="3352" y="6932"/>
              <a:ext cx="1381" cy="582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b="1">
                  <a:latin typeface="华文新魏" panose="02010800040101010101" pitchFamily="2" charset="-122"/>
                  <a:ea typeface="华文新魏" panose="02010800040101010101" pitchFamily="2" charset="-122"/>
                  <a:cs typeface="华文新魏" panose="02010800040101010101" pitchFamily="2" charset="-122"/>
                </a:rPr>
                <a:t>服务器</a:t>
              </a:r>
            </a:p>
          </p:txBody>
        </p:sp>
      </p:grpSp>
      <p:pic>
        <p:nvPicPr>
          <p:cNvPr id="51" name="图片 5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400" y="1128823"/>
            <a:ext cx="1554747" cy="1930996"/>
          </a:xfrm>
          <a:prstGeom prst="rect">
            <a:avLst/>
          </a:prstGeom>
        </p:spPr>
      </p:pic>
      <p:cxnSp>
        <p:nvCxnSpPr>
          <p:cNvPr id="55" name="直接连接符 63"/>
          <p:cNvCxnSpPr/>
          <p:nvPr/>
        </p:nvCxnSpPr>
        <p:spPr>
          <a:xfrm flipH="1">
            <a:off x="2794539" y="2876032"/>
            <a:ext cx="0" cy="130544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直接连接符 66"/>
          <p:cNvCxnSpPr/>
          <p:nvPr/>
        </p:nvCxnSpPr>
        <p:spPr>
          <a:xfrm flipH="1">
            <a:off x="1917604" y="4181475"/>
            <a:ext cx="87693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直接连接符 68"/>
          <p:cNvCxnSpPr/>
          <p:nvPr/>
        </p:nvCxnSpPr>
        <p:spPr>
          <a:xfrm flipH="1" flipV="1">
            <a:off x="2794539" y="2075270"/>
            <a:ext cx="0" cy="8007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直接连接符 70"/>
          <p:cNvCxnSpPr/>
          <p:nvPr/>
        </p:nvCxnSpPr>
        <p:spPr>
          <a:xfrm flipH="1">
            <a:off x="2025554" y="2075270"/>
            <a:ext cx="768985" cy="169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矩形 60"/>
          <p:cNvSpPr/>
          <p:nvPr/>
        </p:nvSpPr>
        <p:spPr>
          <a:xfrm>
            <a:off x="1897455" y="2455222"/>
            <a:ext cx="646331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 smtClean="0">
                <a:latin typeface="阿里巴巴普惠体 R"/>
                <a:ea typeface="阿里巴巴普惠体 R"/>
                <a:cs typeface="华文新魏" panose="02010800040101010101" pitchFamily="2" charset="-122"/>
              </a:rPr>
              <a:t>终端</a:t>
            </a:r>
            <a:endParaRPr lang="zh-CN" altLang="en-US" b="1">
              <a:latin typeface="阿里巴巴普惠体 R"/>
              <a:ea typeface="阿里巴巴普惠体 R"/>
              <a:cs typeface="华文新魏" panose="02010800040101010101" pitchFamily="2" charset="-122"/>
            </a:endParaRPr>
          </a:p>
        </p:txBody>
      </p:sp>
      <p:cxnSp>
        <p:nvCxnSpPr>
          <p:cNvPr id="73" name="直接连接符 11"/>
          <p:cNvCxnSpPr/>
          <p:nvPr/>
        </p:nvCxnSpPr>
        <p:spPr>
          <a:xfrm>
            <a:off x="2794539" y="2824554"/>
            <a:ext cx="142803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6" name="图片 75" descr="86站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30697" y="1042380"/>
            <a:ext cx="1011650" cy="1066800"/>
          </a:xfrm>
          <a:prstGeom prst="rect">
            <a:avLst/>
          </a:prstGeom>
          <a:noFill/>
          <a:ln>
            <a:noFill/>
          </a:ln>
        </p:spPr>
      </p:pic>
      <p:sp>
        <p:nvSpPr>
          <p:cNvPr id="84" name="矩形 83"/>
          <p:cNvSpPr/>
          <p:nvPr/>
        </p:nvSpPr>
        <p:spPr>
          <a:xfrm>
            <a:off x="10074270" y="2093066"/>
            <a:ext cx="604653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b="1" smtClean="0">
                <a:latin typeface="阿里巴巴普惠体 R"/>
                <a:ea typeface="阿里巴巴普惠体 R"/>
              </a:rPr>
              <a:t>……</a:t>
            </a:r>
            <a:endParaRPr lang="zh-CN" altLang="en-US" b="1">
              <a:latin typeface="阿里巴巴普惠体 R"/>
              <a:ea typeface="阿里巴巴普惠体 R"/>
            </a:endParaRPr>
          </a:p>
        </p:txBody>
      </p:sp>
      <p:pic>
        <p:nvPicPr>
          <p:cNvPr id="87" name="图片 86" descr="86站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30697" y="2596874"/>
            <a:ext cx="1011650" cy="1066800"/>
          </a:xfrm>
          <a:prstGeom prst="rect">
            <a:avLst/>
          </a:prstGeom>
          <a:noFill/>
          <a:ln>
            <a:noFill/>
          </a:ln>
        </p:spPr>
      </p:pic>
      <p:sp>
        <p:nvSpPr>
          <p:cNvPr id="88" name="矩形 87"/>
          <p:cNvSpPr/>
          <p:nvPr/>
        </p:nvSpPr>
        <p:spPr>
          <a:xfrm>
            <a:off x="9821676" y="3703120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 smtClean="0">
                <a:latin typeface="阿里巴巴普惠体 R"/>
                <a:ea typeface="阿里巴巴普惠体 R"/>
                <a:cs typeface="华文新魏" panose="02010800040101010101" pitchFamily="2" charset="-122"/>
              </a:rPr>
              <a:t>定位基站</a:t>
            </a:r>
            <a:endParaRPr lang="zh-CN" altLang="en-US" b="1">
              <a:latin typeface="阿里巴巴普惠体 R"/>
              <a:ea typeface="阿里巴巴普惠体 R"/>
              <a:cs typeface="华文新魏" panose="02010800040101010101" pitchFamily="2" charset="-122"/>
            </a:endParaRPr>
          </a:p>
        </p:txBody>
      </p:sp>
      <p:pic>
        <p:nvPicPr>
          <p:cNvPr id="89" name="图片 8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0800000">
            <a:off x="9262119" y="1202286"/>
            <a:ext cx="359108" cy="680869"/>
          </a:xfrm>
          <a:prstGeom prst="rect">
            <a:avLst/>
          </a:prstGeom>
        </p:spPr>
      </p:pic>
      <p:pic>
        <p:nvPicPr>
          <p:cNvPr id="90" name="图片 8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0800000">
            <a:off x="9262119" y="2745007"/>
            <a:ext cx="359108" cy="680869"/>
          </a:xfrm>
          <a:prstGeom prst="rect">
            <a:avLst/>
          </a:prstGeom>
        </p:spPr>
      </p:pic>
      <p:pic>
        <p:nvPicPr>
          <p:cNvPr id="91" name="图片 9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9558" y="1923501"/>
            <a:ext cx="1461914" cy="1466819"/>
          </a:xfrm>
          <a:prstGeom prst="rect">
            <a:avLst/>
          </a:prstGeom>
        </p:spPr>
      </p:pic>
      <p:pic>
        <p:nvPicPr>
          <p:cNvPr id="93" name="图片 9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873204" y="2195163"/>
            <a:ext cx="359108" cy="680869"/>
          </a:xfrm>
          <a:prstGeom prst="rect">
            <a:avLst/>
          </a:prstGeom>
        </p:spPr>
      </p:pic>
      <p:pic>
        <p:nvPicPr>
          <p:cNvPr id="94" name="图片 93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2574" y="2000646"/>
            <a:ext cx="1409638" cy="1750771"/>
          </a:xfrm>
          <a:prstGeom prst="rect">
            <a:avLst/>
          </a:prstGeom>
        </p:spPr>
      </p:pic>
      <p:sp>
        <p:nvSpPr>
          <p:cNvPr id="95" name="矩形 94"/>
          <p:cNvSpPr/>
          <p:nvPr/>
        </p:nvSpPr>
        <p:spPr>
          <a:xfrm>
            <a:off x="4316023" y="3082021"/>
            <a:ext cx="877163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 smtClean="0">
                <a:latin typeface="阿里巴巴普惠体 R"/>
                <a:ea typeface="阿里巴巴普惠体 R"/>
                <a:cs typeface="华文新魏" panose="02010800040101010101" pitchFamily="2" charset="-122"/>
              </a:rPr>
              <a:t>交换机</a:t>
            </a:r>
            <a:endParaRPr lang="zh-CN" altLang="en-US" b="1">
              <a:latin typeface="阿里巴巴普惠体 R"/>
              <a:ea typeface="阿里巴巴普惠体 R"/>
              <a:cs typeface="华文新魏" panose="02010800040101010101" pitchFamily="2" charset="-122"/>
            </a:endParaRPr>
          </a:p>
        </p:txBody>
      </p:sp>
      <p:cxnSp>
        <p:nvCxnSpPr>
          <p:cNvPr id="96" name="直接连接符 81"/>
          <p:cNvCxnSpPr/>
          <p:nvPr/>
        </p:nvCxnSpPr>
        <p:spPr>
          <a:xfrm>
            <a:off x="5660231" y="2824554"/>
            <a:ext cx="1153319" cy="0"/>
          </a:xfrm>
          <a:prstGeom prst="line">
            <a:avLst/>
          </a:prstGeom>
          <a:ln w="3810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7" name="矩形 96"/>
          <p:cNvSpPr/>
          <p:nvPr/>
        </p:nvSpPr>
        <p:spPr>
          <a:xfrm>
            <a:off x="8396394" y="2277732"/>
            <a:ext cx="641522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b="1" smtClean="0">
                <a:latin typeface="阿里巴巴普惠体 R"/>
                <a:ea typeface="阿里巴巴普惠体 R"/>
              </a:rPr>
              <a:t>WIFI</a:t>
            </a:r>
            <a:endParaRPr lang="zh-CN" altLang="en-US" b="1">
              <a:latin typeface="阿里巴巴普惠体 R"/>
              <a:ea typeface="阿里巴巴普惠体 R"/>
            </a:endParaRPr>
          </a:p>
        </p:txBody>
      </p:sp>
      <p:sp>
        <p:nvSpPr>
          <p:cNvPr id="98" name="矩形 97"/>
          <p:cNvSpPr/>
          <p:nvPr/>
        </p:nvSpPr>
        <p:spPr>
          <a:xfrm>
            <a:off x="3613448" y="4174761"/>
            <a:ext cx="5611438" cy="9541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 smtClean="0">
                <a:latin typeface="阿里巴巴普惠体 R"/>
                <a:ea typeface="阿里巴巴普惠体 R"/>
                <a:cs typeface="华文新魏" panose="02010800040101010101" pitchFamily="2" charset="-122"/>
              </a:rPr>
              <a:t>定位基站之间使用无线同步，减少施工成本</a:t>
            </a:r>
            <a:endParaRPr lang="zh-CN" altLang="en-US" sz="2800" b="1">
              <a:latin typeface="阿里巴巴普惠体 R"/>
              <a:ea typeface="阿里巴巴普惠体 R"/>
              <a:cs typeface="华文新魏" panose="02010800040101010101" pitchFamily="2" charset="-122"/>
            </a:endParaRPr>
          </a:p>
        </p:txBody>
      </p:sp>
      <p:sp>
        <p:nvSpPr>
          <p:cNvPr id="99" name="矩形 98"/>
          <p:cNvSpPr/>
          <p:nvPr/>
        </p:nvSpPr>
        <p:spPr>
          <a:xfrm>
            <a:off x="3613448" y="5097062"/>
            <a:ext cx="5611438" cy="9541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 smtClean="0">
                <a:latin typeface="阿里巴巴普惠体 R"/>
                <a:ea typeface="阿里巴巴普惠体 R"/>
                <a:cs typeface="华文新魏" panose="02010800040101010101" pitchFamily="2" charset="-122"/>
              </a:rPr>
              <a:t>网络简单，部署规划成本极低，自恢复能力强</a:t>
            </a:r>
            <a:endParaRPr lang="zh-CN" altLang="en-US" sz="2800" b="1">
              <a:latin typeface="阿里巴巴普惠体 R"/>
              <a:ea typeface="阿里巴巴普惠体 R"/>
              <a:cs typeface="华文新魏" panose="02010800040101010101" pitchFamily="2" charset="-122"/>
            </a:endParaRPr>
          </a:p>
        </p:txBody>
      </p:sp>
      <p:sp>
        <p:nvSpPr>
          <p:cNvPr id="100" name="矩形 99"/>
          <p:cNvSpPr/>
          <p:nvPr/>
        </p:nvSpPr>
        <p:spPr>
          <a:xfrm>
            <a:off x="3613448" y="6129576"/>
            <a:ext cx="5611438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 smtClean="0">
                <a:latin typeface="阿里巴巴普惠体 R"/>
                <a:ea typeface="阿里巴巴普惠体 R"/>
                <a:cs typeface="华文新魏" panose="02010800040101010101" pitchFamily="2" charset="-122"/>
              </a:rPr>
              <a:t>定位标签续航时间一年以上</a:t>
            </a:r>
            <a:endParaRPr lang="zh-CN" altLang="en-US" sz="2800" b="1">
              <a:latin typeface="阿里巴巴普惠体 R"/>
              <a:ea typeface="阿里巴巴普惠体 R"/>
              <a:cs typeface="华文新魏" panose="02010800040101010101" pitchFamily="2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FCE2D9A-3C95-4D5D-950B-7896F855CD8C}" type="datetime1">
              <a:rPr lang="zh-CN" altLang="en-US" smtClean="0"/>
              <a:t>2024/9/9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E1230-7E6B-413B-8F79-48974A6781A3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" grpId="0"/>
      <p:bldP spid="99" grpId="0"/>
      <p:bldP spid="10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文本框 5"/>
          <p:cNvSpPr txBox="1">
            <a:spLocks noChangeArrowheads="1"/>
          </p:cNvSpPr>
          <p:nvPr/>
        </p:nvSpPr>
        <p:spPr bwMode="auto">
          <a:xfrm>
            <a:off x="96520" y="1939925"/>
            <a:ext cx="12192000" cy="1938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6000" b="1">
                <a:latin typeface="阿里巴巴普惠体 R"/>
                <a:ea typeface="阿里巴巴普惠体 R"/>
                <a:sym typeface="+mn-ea"/>
              </a:rPr>
              <a:t>养老院人员定位系统</a:t>
            </a:r>
            <a:endParaRPr lang="zh-CN" altLang="en-US" sz="6000" b="1">
              <a:latin typeface="阿里巴巴普惠体 R"/>
              <a:ea typeface="阿里巴巴普惠体 R"/>
            </a:endParaRPr>
          </a:p>
          <a:p>
            <a:pPr algn="ctr" eaLnBrk="1" hangingPunct="1"/>
            <a:r>
              <a:rPr lang="zh-CN" altLang="en-US" sz="6000" b="1">
                <a:latin typeface="阿里巴巴普惠体 R"/>
                <a:ea typeface="阿里巴巴普惠体 R"/>
              </a:rPr>
              <a:t>功能介绍</a:t>
            </a:r>
            <a:endParaRPr lang="en-US" altLang="zh-CN" sz="6000" b="1">
              <a:latin typeface="阿里巴巴普惠体 R"/>
              <a:ea typeface="阿里巴巴普惠体 R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4598670" y="3877945"/>
            <a:ext cx="3187700" cy="45719"/>
          </a:xfrm>
          <a:prstGeom prst="rect">
            <a:avLst/>
          </a:prstGeom>
          <a:solidFill>
            <a:srgbClr val="66CC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latin typeface="阿里巴巴普惠体 R"/>
              <a:ea typeface="阿里巴巴普惠体 R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B5BF735-F15B-4BFD-8CCD-2DB4232DDD4C}" type="datetime1">
              <a:rPr lang="zh-CN" altLang="en-US" smtClean="0"/>
              <a:t>2024/9/9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E1230-7E6B-413B-8F79-48974A6781A3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  <p:transition spd="slow">
    <p:push dir="u"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456565" y="854710"/>
            <a:ext cx="11737975" cy="56311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latin typeface="阿里巴巴普惠体 R"/>
                <a:ea typeface="阿里巴巴普惠体 R"/>
                <a:cs typeface="微软雅黑" panose="020b0503020204020204" pitchFamily="34" charset="-122"/>
              </a:rPr>
              <a:t>实时定位与人员分布</a:t>
            </a:r>
            <a:endParaRPr lang="zh-CN" altLang="en-US">
              <a:latin typeface="阿里巴巴普惠体 R"/>
              <a:ea typeface="阿里巴巴普惠体 R"/>
              <a:cs typeface="微软雅黑" panose="020b0503020204020204" pitchFamily="34" charset="-122"/>
            </a:endParaRPr>
          </a:p>
          <a:p>
            <a:r>
              <a:rPr lang="zh-CN" altLang="en-US">
                <a:latin typeface="阿里巴巴普惠体 R"/>
                <a:ea typeface="阿里巴巴普惠体 R"/>
                <a:cs typeface="微软雅黑" panose="020b0503020204020204" pitchFamily="34" charset="-122"/>
              </a:rPr>
              <a:t>养老院人员定位系统，实时人员位置跟踪，随时随地掌握病人动态，统计人员位置和分布热度图， 确保人员安全。</a:t>
            </a:r>
          </a:p>
          <a:p>
            <a:endParaRPr lang="zh-CN" altLang="en-US">
              <a:latin typeface="阿里巴巴普惠体 R"/>
              <a:ea typeface="阿里巴巴普惠体 R"/>
              <a:cs typeface="微软雅黑" panose="020b0503020204020204" pitchFamily="34" charset="-122"/>
            </a:endParaRPr>
          </a:p>
          <a:p>
            <a:r>
              <a:rPr lang="zh-CN" altLang="en-US" b="1">
                <a:latin typeface="阿里巴巴普惠体 R"/>
                <a:ea typeface="阿里巴巴普惠体 R"/>
                <a:cs typeface="微软雅黑" panose="020b0503020204020204" pitchFamily="34" charset="-122"/>
              </a:rPr>
              <a:t>静态/动态电子围栏</a:t>
            </a:r>
            <a:endParaRPr lang="zh-CN" altLang="en-US">
              <a:latin typeface="阿里巴巴普惠体 R"/>
              <a:ea typeface="阿里巴巴普惠体 R"/>
              <a:cs typeface="微软雅黑" panose="020b0503020204020204" pitchFamily="34" charset="-122"/>
            </a:endParaRPr>
          </a:p>
          <a:p>
            <a:r>
              <a:rPr lang="zh-CN" altLang="en-US">
                <a:latin typeface="阿里巴巴普惠体 R"/>
                <a:ea typeface="阿里巴巴普惠体 R"/>
                <a:cs typeface="微软雅黑" panose="020b0503020204020204" pitchFamily="34" charset="-122"/>
              </a:rPr>
              <a:t>可设定静态和动态电子围栏，实现区域的进入权限管理，确保病人在安全范围内活动。</a:t>
            </a:r>
          </a:p>
          <a:p>
            <a:endParaRPr lang="zh-CN" altLang="en-US">
              <a:latin typeface="阿里巴巴普惠体 R"/>
              <a:ea typeface="阿里巴巴普惠体 R"/>
              <a:cs typeface="微软雅黑" panose="020b0503020204020204" pitchFamily="34" charset="-122"/>
            </a:endParaRPr>
          </a:p>
          <a:p>
            <a:r>
              <a:rPr lang="zh-CN" altLang="en-US" b="1">
                <a:latin typeface="阿里巴巴普惠体 R"/>
                <a:ea typeface="阿里巴巴普惠体 R"/>
                <a:cs typeface="微软雅黑" panose="020b0503020204020204" pitchFamily="34" charset="-122"/>
              </a:rPr>
              <a:t>视频联动</a:t>
            </a:r>
            <a:endParaRPr lang="zh-CN" altLang="en-US">
              <a:latin typeface="阿里巴巴普惠体 R"/>
              <a:ea typeface="阿里巴巴普惠体 R"/>
              <a:cs typeface="微软雅黑" panose="020b0503020204020204" pitchFamily="34" charset="-122"/>
            </a:endParaRPr>
          </a:p>
          <a:p>
            <a:r>
              <a:rPr lang="zh-CN" altLang="en-US">
                <a:latin typeface="阿里巴巴普惠体 R"/>
                <a:ea typeface="阿里巴巴普惠体 R"/>
                <a:cs typeface="微软雅黑" panose="020b0503020204020204" pitchFamily="34" charset="-122"/>
              </a:rPr>
              <a:t>高速视频联动，针对病室进行视频跟踪，智能救援方案，实现针对病人和老人的全方位监护。</a:t>
            </a:r>
          </a:p>
          <a:p>
            <a:endParaRPr lang="zh-CN" altLang="en-US">
              <a:latin typeface="阿里巴巴普惠体 R"/>
              <a:ea typeface="阿里巴巴普惠体 R"/>
              <a:cs typeface="微软雅黑" panose="020b0503020204020204" pitchFamily="34" charset="-122"/>
            </a:endParaRPr>
          </a:p>
          <a:p>
            <a:r>
              <a:rPr lang="zh-CN" altLang="en-US" b="1">
                <a:latin typeface="阿里巴巴普惠体 R"/>
                <a:ea typeface="阿里巴巴普惠体 R"/>
                <a:cs typeface="微软雅黑" panose="020b0503020204020204" pitchFamily="34" charset="-122"/>
              </a:rPr>
              <a:t>寻医导航</a:t>
            </a:r>
            <a:endParaRPr lang="zh-CN" altLang="en-US">
              <a:latin typeface="阿里巴巴普惠体 R"/>
              <a:ea typeface="阿里巴巴普惠体 R"/>
              <a:cs typeface="微软雅黑" panose="020b0503020204020204" pitchFamily="34" charset="-122"/>
            </a:endParaRPr>
          </a:p>
          <a:p>
            <a:r>
              <a:rPr lang="zh-CN" altLang="en-US">
                <a:latin typeface="阿里巴巴普惠体 R"/>
                <a:ea typeface="阿里巴巴普惠体 R"/>
                <a:cs typeface="微软雅黑" panose="020b0503020204020204" pitchFamily="34" charset="-122"/>
              </a:rPr>
              <a:t>精确导航到具体医生诊室，使病人和家属不必花时间精力寻找诊室位置，提高求医效率，智能化求诊过程。</a:t>
            </a:r>
          </a:p>
          <a:p>
            <a:endParaRPr lang="zh-CN" altLang="en-US">
              <a:latin typeface="阿里巴巴普惠体 R"/>
              <a:ea typeface="阿里巴巴普惠体 R"/>
              <a:cs typeface="微软雅黑" panose="020b0503020204020204" pitchFamily="34" charset="-122"/>
            </a:endParaRPr>
          </a:p>
          <a:p>
            <a:r>
              <a:rPr lang="zh-CN" altLang="en-US" b="1">
                <a:latin typeface="阿里巴巴普惠体 R"/>
                <a:ea typeface="阿里巴巴普惠体 R"/>
                <a:cs typeface="微软雅黑" panose="020b0503020204020204" pitchFamily="34" charset="-122"/>
              </a:rPr>
              <a:t>静止监测</a:t>
            </a:r>
            <a:endParaRPr lang="zh-CN" altLang="en-US">
              <a:latin typeface="阿里巴巴普惠体 R"/>
              <a:ea typeface="阿里巴巴普惠体 R"/>
              <a:cs typeface="微软雅黑" panose="020b0503020204020204" pitchFamily="34" charset="-122"/>
            </a:endParaRPr>
          </a:p>
          <a:p>
            <a:r>
              <a:rPr lang="zh-CN" altLang="en-US">
                <a:latin typeface="阿里巴巴普惠体 R"/>
                <a:ea typeface="阿里巴巴普惠体 R"/>
                <a:cs typeface="微软雅黑" panose="020b0503020204020204" pitchFamily="34" charset="-122"/>
              </a:rPr>
              <a:t>对老人或病人实施静止监测，在区域内超过规定时间不动则进行报警，进行有效预防，防止意外发生。</a:t>
            </a:r>
          </a:p>
          <a:p>
            <a:endParaRPr lang="zh-CN" altLang="en-US">
              <a:latin typeface="阿里巴巴普惠体 R"/>
              <a:ea typeface="阿里巴巴普惠体 R"/>
              <a:cs typeface="微软雅黑" panose="020b0503020204020204" pitchFamily="34" charset="-122"/>
            </a:endParaRPr>
          </a:p>
          <a:p>
            <a:r>
              <a:rPr lang="zh-CN" altLang="en-US" b="1">
                <a:latin typeface="阿里巴巴普惠体 R"/>
                <a:ea typeface="阿里巴巴普惠体 R"/>
                <a:cs typeface="微软雅黑" panose="020b0503020204020204" pitchFamily="34" charset="-122"/>
              </a:rPr>
              <a:t>历史轨迹储存和回放</a:t>
            </a:r>
            <a:endParaRPr lang="zh-CN" altLang="en-US">
              <a:latin typeface="阿里巴巴普惠体 R"/>
              <a:ea typeface="阿里巴巴普惠体 R"/>
              <a:cs typeface="微软雅黑" panose="020b0503020204020204" pitchFamily="34" charset="-122"/>
            </a:endParaRPr>
          </a:p>
          <a:p>
            <a:r>
              <a:rPr lang="zh-CN" altLang="en-US">
                <a:latin typeface="阿里巴巴普惠体 R"/>
                <a:ea typeface="阿里巴巴普惠体 R"/>
                <a:cs typeface="微软雅黑" panose="020b0503020204020204" pitchFamily="34" charset="-122"/>
              </a:rPr>
              <a:t>无时限存储人员运动轨迹，为事件处理提供决策依据。可按人员或区域回放指定时间段内的人员运动轨迹。</a:t>
            </a:r>
          </a:p>
          <a:p>
            <a:endParaRPr lang="zh-CN" altLang="en-US">
              <a:latin typeface="阿里巴巴普惠体 R"/>
              <a:ea typeface="阿里巴巴普惠体 R"/>
              <a:cs typeface="微软雅黑" panose="020b0503020204020204" pitchFamily="34" charset="-122"/>
            </a:endParaRPr>
          </a:p>
          <a:p>
            <a:r>
              <a:rPr lang="zh-CN" altLang="en-US" b="1">
                <a:latin typeface="阿里巴巴普惠体 R"/>
                <a:ea typeface="阿里巴巴普惠体 R"/>
                <a:cs typeface="微软雅黑" panose="020b0503020204020204" pitchFamily="34" charset="-122"/>
              </a:rPr>
              <a:t>SDK二次开发包</a:t>
            </a:r>
            <a:endParaRPr lang="zh-CN" altLang="en-US">
              <a:latin typeface="阿里巴巴普惠体 R"/>
              <a:ea typeface="阿里巴巴普惠体 R"/>
              <a:cs typeface="微软雅黑" panose="020b0503020204020204" pitchFamily="34" charset="-122"/>
            </a:endParaRPr>
          </a:p>
          <a:p>
            <a:r>
              <a:rPr lang="zh-CN" altLang="en-US">
                <a:latin typeface="阿里巴巴普惠体 R"/>
                <a:ea typeface="阿里巴巴普惠体 R"/>
                <a:cs typeface="微软雅黑" panose="020b0503020204020204" pitchFamily="34" charset="-122"/>
              </a:rPr>
              <a:t>SDK开发包软件，支持快速集成并二次开发，兼容所有功能和开发平台。短时间内快速完成定位系统开发。</a:t>
            </a:r>
          </a:p>
        </p:txBody>
      </p:sp>
      <p:sp>
        <p:nvSpPr>
          <p:cNvPr id="12" name="任意多边形 31"/>
          <p:cNvSpPr/>
          <p:nvPr/>
        </p:nvSpPr>
        <p:spPr>
          <a:xfrm rot="16200000">
            <a:off x="970915" y="-694055"/>
            <a:ext cx="477520" cy="1957070"/>
          </a:xfrm>
          <a:custGeom>
            <a:gdLst>
              <a:gd name="connsiteX0" fmla="*/ 0 w 3252551"/>
              <a:gd name="connsiteY0" fmla="*/ 0 h 3677057"/>
              <a:gd name="connsiteX1" fmla="*/ 3252551 w 3252551"/>
              <a:gd name="connsiteY1" fmla="*/ 0 h 3677057"/>
              <a:gd name="connsiteX2" fmla="*/ 3252551 w 3252551"/>
              <a:gd name="connsiteY2" fmla="*/ 2142517 h 3677057"/>
              <a:gd name="connsiteX3" fmla="*/ 3244497 w 3252551"/>
              <a:gd name="connsiteY3" fmla="*/ 2142517 h 3677057"/>
              <a:gd name="connsiteX4" fmla="*/ 3240653 w 3252551"/>
              <a:gd name="connsiteY4" fmla="*/ 2218635 h 3677057"/>
              <a:gd name="connsiteX5" fmla="*/ 1624520 w 3252551"/>
              <a:gd name="connsiteY5" fmla="*/ 3677057 h 3677057"/>
              <a:gd name="connsiteX6" fmla="*/ 8387 w 3252551"/>
              <a:gd name="connsiteY6" fmla="*/ 2218635 h 3677057"/>
              <a:gd name="connsiteX7" fmla="*/ 4544 w 3252551"/>
              <a:gd name="connsiteY7" fmla="*/ 2142517 h 3677057"/>
              <a:gd name="connsiteX8" fmla="*/ 0 w 3252551"/>
              <a:gd name="connsiteY8" fmla="*/ 2142517 h 3677057"/>
              <a:gd name="connsiteX9" fmla="*/ 0 w 3252551"/>
              <a:gd name="connsiteY9" fmla="*/ 2052537 h 3677057"/>
              <a:gd name="connsiteX0-1" fmla="*/ 21025 w 3252551"/>
              <a:gd name="connsiteY0-2" fmla="*/ 0 h 6202391"/>
              <a:gd name="connsiteX1-3" fmla="*/ 3252551 w 3252551"/>
              <a:gd name="connsiteY1-4" fmla="*/ 2525334 h 6202391"/>
              <a:gd name="connsiteX2-5" fmla="*/ 3252551 w 3252551"/>
              <a:gd name="connsiteY2-6" fmla="*/ 4667851 h 6202391"/>
              <a:gd name="connsiteX3-7" fmla="*/ 3244497 w 3252551"/>
              <a:gd name="connsiteY3-8" fmla="*/ 4667851 h 6202391"/>
              <a:gd name="connsiteX4-9" fmla="*/ 3240653 w 3252551"/>
              <a:gd name="connsiteY4-10" fmla="*/ 4743969 h 6202391"/>
              <a:gd name="connsiteX5-11" fmla="*/ 1624520 w 3252551"/>
              <a:gd name="connsiteY5-12" fmla="*/ 6202391 h 6202391"/>
              <a:gd name="connsiteX6-13" fmla="*/ 8387 w 3252551"/>
              <a:gd name="connsiteY6-14" fmla="*/ 4743969 h 6202391"/>
              <a:gd name="connsiteX7-15" fmla="*/ 4544 w 3252551"/>
              <a:gd name="connsiteY7-16" fmla="*/ 4667851 h 6202391"/>
              <a:gd name="connsiteX8-17" fmla="*/ 0 w 3252551"/>
              <a:gd name="connsiteY8-18" fmla="*/ 4667851 h 6202391"/>
              <a:gd name="connsiteX9-19" fmla="*/ 0 w 3252551"/>
              <a:gd name="connsiteY9-20" fmla="*/ 4577871 h 6202391"/>
              <a:gd name="connsiteX10" fmla="*/ 21025 w 3252551"/>
              <a:gd name="connsiteY10" fmla="*/ 0 h 6202391"/>
              <a:gd name="connsiteX0-21" fmla="*/ 0 w 3252551"/>
              <a:gd name="connsiteY0-22" fmla="*/ 0 h 6202391"/>
              <a:gd name="connsiteX1-23" fmla="*/ 3252551 w 3252551"/>
              <a:gd name="connsiteY1-24" fmla="*/ 2525334 h 6202391"/>
              <a:gd name="connsiteX2-25" fmla="*/ 3252551 w 3252551"/>
              <a:gd name="connsiteY2-26" fmla="*/ 4667851 h 6202391"/>
              <a:gd name="connsiteX3-27" fmla="*/ 3244497 w 3252551"/>
              <a:gd name="connsiteY3-28" fmla="*/ 4667851 h 6202391"/>
              <a:gd name="connsiteX4-29" fmla="*/ 3240653 w 3252551"/>
              <a:gd name="connsiteY4-30" fmla="*/ 4743969 h 6202391"/>
              <a:gd name="connsiteX5-31" fmla="*/ 1624520 w 3252551"/>
              <a:gd name="connsiteY5-32" fmla="*/ 6202391 h 6202391"/>
              <a:gd name="connsiteX6-33" fmla="*/ 8387 w 3252551"/>
              <a:gd name="connsiteY6-34" fmla="*/ 4743969 h 6202391"/>
              <a:gd name="connsiteX7-35" fmla="*/ 4544 w 3252551"/>
              <a:gd name="connsiteY7-36" fmla="*/ 4667851 h 6202391"/>
              <a:gd name="connsiteX8-37" fmla="*/ 0 w 3252551"/>
              <a:gd name="connsiteY8-38" fmla="*/ 4667851 h 6202391"/>
              <a:gd name="connsiteX9-39" fmla="*/ 0 w 3252551"/>
              <a:gd name="connsiteY9-40" fmla="*/ 4577871 h 6202391"/>
              <a:gd name="connsiteX10-41" fmla="*/ 0 w 3252551"/>
              <a:gd name="connsiteY10-42" fmla="*/ 0 h 6202391"/>
              <a:gd name="connsiteX0-43" fmla="*/ 0 w 3252551"/>
              <a:gd name="connsiteY0-44" fmla="*/ 0 h 6202391"/>
              <a:gd name="connsiteX1-45" fmla="*/ 3231524 w 3252551"/>
              <a:gd name="connsiteY1-46" fmla="*/ 22548 h 6202391"/>
              <a:gd name="connsiteX2-47" fmla="*/ 3252551 w 3252551"/>
              <a:gd name="connsiteY2-48" fmla="*/ 4667851 h 6202391"/>
              <a:gd name="connsiteX3-49" fmla="*/ 3244497 w 3252551"/>
              <a:gd name="connsiteY3-50" fmla="*/ 4667851 h 6202391"/>
              <a:gd name="connsiteX4-51" fmla="*/ 3240653 w 3252551"/>
              <a:gd name="connsiteY4-52" fmla="*/ 4743969 h 6202391"/>
              <a:gd name="connsiteX5-53" fmla="*/ 1624520 w 3252551"/>
              <a:gd name="connsiteY5-54" fmla="*/ 6202391 h 6202391"/>
              <a:gd name="connsiteX6-55" fmla="*/ 8387 w 3252551"/>
              <a:gd name="connsiteY6-56" fmla="*/ 4743969 h 6202391"/>
              <a:gd name="connsiteX7-57" fmla="*/ 4544 w 3252551"/>
              <a:gd name="connsiteY7-58" fmla="*/ 4667851 h 6202391"/>
              <a:gd name="connsiteX8-59" fmla="*/ 0 w 3252551"/>
              <a:gd name="connsiteY8-60" fmla="*/ 4667851 h 6202391"/>
              <a:gd name="connsiteX9-61" fmla="*/ 0 w 3252551"/>
              <a:gd name="connsiteY9-62" fmla="*/ 4577871 h 6202391"/>
              <a:gd name="connsiteX10-63" fmla="*/ 0 w 3252551"/>
              <a:gd name="connsiteY10-64" fmla="*/ 0 h 6202391"/>
              <a:gd name="connsiteX0-65" fmla="*/ 0 w 3252551"/>
              <a:gd name="connsiteY0-66" fmla="*/ 15040398 h 21242789"/>
              <a:gd name="connsiteX1-67" fmla="*/ 3231518 w 3252551"/>
              <a:gd name="connsiteY1-68" fmla="*/ 3 h 21242789"/>
              <a:gd name="connsiteX2-69" fmla="*/ 3252551 w 3252551"/>
              <a:gd name="connsiteY2-70" fmla="*/ 19708249 h 21242789"/>
              <a:gd name="connsiteX3-71" fmla="*/ 3244497 w 3252551"/>
              <a:gd name="connsiteY3-72" fmla="*/ 19708249 h 21242789"/>
              <a:gd name="connsiteX4-73" fmla="*/ 3240653 w 3252551"/>
              <a:gd name="connsiteY4-74" fmla="*/ 19784367 h 21242789"/>
              <a:gd name="connsiteX5-75" fmla="*/ 1624520 w 3252551"/>
              <a:gd name="connsiteY5-76" fmla="*/ 21242789 h 21242789"/>
              <a:gd name="connsiteX6-77" fmla="*/ 8387 w 3252551"/>
              <a:gd name="connsiteY6-78" fmla="*/ 19784367 h 21242789"/>
              <a:gd name="connsiteX7-79" fmla="*/ 4544 w 3252551"/>
              <a:gd name="connsiteY7-80" fmla="*/ 19708249 h 21242789"/>
              <a:gd name="connsiteX8-81" fmla="*/ 0 w 3252551"/>
              <a:gd name="connsiteY8-82" fmla="*/ 19708249 h 21242789"/>
              <a:gd name="connsiteX9-83" fmla="*/ 0 w 3252551"/>
              <a:gd name="connsiteY9-84" fmla="*/ 19618269 h 21242789"/>
              <a:gd name="connsiteX10-85" fmla="*/ 0 w 3252551"/>
              <a:gd name="connsiteY10-86" fmla="*/ 15040398 h 21242789"/>
              <a:gd name="connsiteX0-87" fmla="*/ 0 w 3252551"/>
              <a:gd name="connsiteY0-88" fmla="*/ 0 h 21265340"/>
              <a:gd name="connsiteX1-89" fmla="*/ 3231518 w 3252551"/>
              <a:gd name="connsiteY1-90" fmla="*/ 22554 h 21265340"/>
              <a:gd name="connsiteX2-91" fmla="*/ 3252551 w 3252551"/>
              <a:gd name="connsiteY2-92" fmla="*/ 19730800 h 21265340"/>
              <a:gd name="connsiteX3-93" fmla="*/ 3244497 w 3252551"/>
              <a:gd name="connsiteY3-94" fmla="*/ 19730800 h 21265340"/>
              <a:gd name="connsiteX4-95" fmla="*/ 3240653 w 3252551"/>
              <a:gd name="connsiteY4-96" fmla="*/ 19806918 h 21265340"/>
              <a:gd name="connsiteX5-97" fmla="*/ 1624520 w 3252551"/>
              <a:gd name="connsiteY5-98" fmla="*/ 21265340 h 21265340"/>
              <a:gd name="connsiteX6-99" fmla="*/ 8387 w 3252551"/>
              <a:gd name="connsiteY6-100" fmla="*/ 19806918 h 21265340"/>
              <a:gd name="connsiteX7-101" fmla="*/ 4544 w 3252551"/>
              <a:gd name="connsiteY7-102" fmla="*/ 19730800 h 21265340"/>
              <a:gd name="connsiteX8-103" fmla="*/ 0 w 3252551"/>
              <a:gd name="connsiteY8-104" fmla="*/ 19730800 h 21265340"/>
              <a:gd name="connsiteX9-105" fmla="*/ 0 w 3252551"/>
              <a:gd name="connsiteY9-106" fmla="*/ 19640820 h 21265340"/>
              <a:gd name="connsiteX10-107" fmla="*/ 0 w 3252551"/>
              <a:gd name="connsiteY10-108" fmla="*/ 0 h 2126534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41" y="connsiteY10-42"/>
              </a:cxn>
            </a:cxnLst>
            <a:rect l="l" t="t" r="r" b="b"/>
            <a:pathLst>
              <a:path w="3252551" h="21265340">
                <a:moveTo>
                  <a:pt x="0" y="0"/>
                </a:moveTo>
                <a:lnTo>
                  <a:pt x="3231518" y="22554"/>
                </a:lnTo>
                <a:lnTo>
                  <a:pt x="3252551" y="19730800"/>
                </a:lnTo>
                <a:lnTo>
                  <a:pt x="3244497" y="19730800"/>
                </a:lnTo>
                <a:lnTo>
                  <a:pt x="3240653" y="19806918"/>
                </a:lnTo>
                <a:cubicBezTo>
                  <a:pt x="3157461" y="20626092"/>
                  <a:pt x="2465643" y="21265340"/>
                  <a:pt x="1624520" y="21265340"/>
                </a:cubicBezTo>
                <a:cubicBezTo>
                  <a:pt x="783397" y="21265340"/>
                  <a:pt x="91579" y="20626092"/>
                  <a:pt x="8387" y="19806918"/>
                </a:cubicBezTo>
                <a:lnTo>
                  <a:pt x="4544" y="19730800"/>
                </a:lnTo>
                <a:lnTo>
                  <a:pt x="0" y="19730800"/>
                </a:lnTo>
                <a:lnTo>
                  <a:pt x="0" y="196408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16" tIns="45708" rIns="91416" bIns="45708"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endParaRPr lang="zh-CN" altLang="en-US" sz="2800">
              <a:solidFill>
                <a:srgbClr val="FF0000"/>
              </a:solidFill>
              <a:latin typeface="阿里巴巴普惠体 R"/>
              <a:ea typeface="阿里巴巴普惠体 R"/>
            </a:endParaRPr>
          </a:p>
        </p:txBody>
      </p:sp>
      <p:sp>
        <p:nvSpPr>
          <p:cNvPr id="13" name="矩形 12"/>
          <p:cNvSpPr/>
          <p:nvPr/>
        </p:nvSpPr>
        <p:spPr bwMode="auto">
          <a:xfrm>
            <a:off x="0" y="45473"/>
            <a:ext cx="191008" cy="477747"/>
          </a:xfrm>
          <a:prstGeom prst="rect">
            <a:avLst/>
          </a:prstGeom>
          <a:solidFill>
            <a:schemeClr val="bg1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16" tIns="45708" rIns="91416" bIns="45708"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阿里巴巴普惠体 R"/>
              <a:ea typeface="阿里巴巴普惠体 R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56451" y="0"/>
            <a:ext cx="16052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002060"/>
                </a:solidFill>
                <a:latin typeface="阿里巴巴普惠体 R"/>
                <a:ea typeface="阿里巴巴普惠体 R"/>
              </a:rPr>
              <a:t>功能介绍</a:t>
            </a: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7800C69-01D2-48E8-BBAB-4C23977BACFC}" type="datetime1">
              <a:rPr lang="zh-CN" altLang="en-US" smtClean="0"/>
              <a:t>2024/9/9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E1230-7E6B-413B-8F79-48974A6781A3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2374900" y="2050534"/>
            <a:ext cx="1810715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阿里巴巴普惠体 R"/>
              <a:ea typeface="阿里巴巴普惠体 R"/>
            </a:endParaRP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0" y="-184666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阿里巴巴普惠体 R"/>
              <a:ea typeface="阿里巴巴普惠体 R"/>
            </a:endParaRPr>
          </a:p>
        </p:txBody>
      </p:sp>
      <p:pic>
        <p:nvPicPr>
          <p:cNvPr id="9" name="图片 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715" y="755074"/>
            <a:ext cx="11547095" cy="5961610"/>
          </a:xfrm>
          <a:prstGeom prst="rect">
            <a:avLst/>
          </a:prstGeom>
        </p:spPr>
      </p:pic>
      <p:sp>
        <p:nvSpPr>
          <p:cNvPr id="12" name="任意多边形 31"/>
          <p:cNvSpPr/>
          <p:nvPr/>
        </p:nvSpPr>
        <p:spPr>
          <a:xfrm rot="16200000">
            <a:off x="2081301" y="-1804837"/>
            <a:ext cx="477748" cy="4178369"/>
          </a:xfrm>
          <a:custGeom>
            <a:gdLst>
              <a:gd name="connsiteX0" fmla="*/ 0 w 3252551"/>
              <a:gd name="connsiteY0" fmla="*/ 0 h 3677057"/>
              <a:gd name="connsiteX1" fmla="*/ 3252551 w 3252551"/>
              <a:gd name="connsiteY1" fmla="*/ 0 h 3677057"/>
              <a:gd name="connsiteX2" fmla="*/ 3252551 w 3252551"/>
              <a:gd name="connsiteY2" fmla="*/ 2142517 h 3677057"/>
              <a:gd name="connsiteX3" fmla="*/ 3244497 w 3252551"/>
              <a:gd name="connsiteY3" fmla="*/ 2142517 h 3677057"/>
              <a:gd name="connsiteX4" fmla="*/ 3240653 w 3252551"/>
              <a:gd name="connsiteY4" fmla="*/ 2218635 h 3677057"/>
              <a:gd name="connsiteX5" fmla="*/ 1624520 w 3252551"/>
              <a:gd name="connsiteY5" fmla="*/ 3677057 h 3677057"/>
              <a:gd name="connsiteX6" fmla="*/ 8387 w 3252551"/>
              <a:gd name="connsiteY6" fmla="*/ 2218635 h 3677057"/>
              <a:gd name="connsiteX7" fmla="*/ 4544 w 3252551"/>
              <a:gd name="connsiteY7" fmla="*/ 2142517 h 3677057"/>
              <a:gd name="connsiteX8" fmla="*/ 0 w 3252551"/>
              <a:gd name="connsiteY8" fmla="*/ 2142517 h 3677057"/>
              <a:gd name="connsiteX9" fmla="*/ 0 w 3252551"/>
              <a:gd name="connsiteY9" fmla="*/ 2052537 h 3677057"/>
              <a:gd name="connsiteX0-1" fmla="*/ 21025 w 3252551"/>
              <a:gd name="connsiteY0-2" fmla="*/ 0 h 6202391"/>
              <a:gd name="connsiteX1-3" fmla="*/ 3252551 w 3252551"/>
              <a:gd name="connsiteY1-4" fmla="*/ 2525334 h 6202391"/>
              <a:gd name="connsiteX2-5" fmla="*/ 3252551 w 3252551"/>
              <a:gd name="connsiteY2-6" fmla="*/ 4667851 h 6202391"/>
              <a:gd name="connsiteX3-7" fmla="*/ 3244497 w 3252551"/>
              <a:gd name="connsiteY3-8" fmla="*/ 4667851 h 6202391"/>
              <a:gd name="connsiteX4-9" fmla="*/ 3240653 w 3252551"/>
              <a:gd name="connsiteY4-10" fmla="*/ 4743969 h 6202391"/>
              <a:gd name="connsiteX5-11" fmla="*/ 1624520 w 3252551"/>
              <a:gd name="connsiteY5-12" fmla="*/ 6202391 h 6202391"/>
              <a:gd name="connsiteX6-13" fmla="*/ 8387 w 3252551"/>
              <a:gd name="connsiteY6-14" fmla="*/ 4743969 h 6202391"/>
              <a:gd name="connsiteX7-15" fmla="*/ 4544 w 3252551"/>
              <a:gd name="connsiteY7-16" fmla="*/ 4667851 h 6202391"/>
              <a:gd name="connsiteX8-17" fmla="*/ 0 w 3252551"/>
              <a:gd name="connsiteY8-18" fmla="*/ 4667851 h 6202391"/>
              <a:gd name="connsiteX9-19" fmla="*/ 0 w 3252551"/>
              <a:gd name="connsiteY9-20" fmla="*/ 4577871 h 6202391"/>
              <a:gd name="connsiteX10" fmla="*/ 21025 w 3252551"/>
              <a:gd name="connsiteY10" fmla="*/ 0 h 6202391"/>
              <a:gd name="connsiteX0-21" fmla="*/ 0 w 3252551"/>
              <a:gd name="connsiteY0-22" fmla="*/ 0 h 6202391"/>
              <a:gd name="connsiteX1-23" fmla="*/ 3252551 w 3252551"/>
              <a:gd name="connsiteY1-24" fmla="*/ 2525334 h 6202391"/>
              <a:gd name="connsiteX2-25" fmla="*/ 3252551 w 3252551"/>
              <a:gd name="connsiteY2-26" fmla="*/ 4667851 h 6202391"/>
              <a:gd name="connsiteX3-27" fmla="*/ 3244497 w 3252551"/>
              <a:gd name="connsiteY3-28" fmla="*/ 4667851 h 6202391"/>
              <a:gd name="connsiteX4-29" fmla="*/ 3240653 w 3252551"/>
              <a:gd name="connsiteY4-30" fmla="*/ 4743969 h 6202391"/>
              <a:gd name="connsiteX5-31" fmla="*/ 1624520 w 3252551"/>
              <a:gd name="connsiteY5-32" fmla="*/ 6202391 h 6202391"/>
              <a:gd name="connsiteX6-33" fmla="*/ 8387 w 3252551"/>
              <a:gd name="connsiteY6-34" fmla="*/ 4743969 h 6202391"/>
              <a:gd name="connsiteX7-35" fmla="*/ 4544 w 3252551"/>
              <a:gd name="connsiteY7-36" fmla="*/ 4667851 h 6202391"/>
              <a:gd name="connsiteX8-37" fmla="*/ 0 w 3252551"/>
              <a:gd name="connsiteY8-38" fmla="*/ 4667851 h 6202391"/>
              <a:gd name="connsiteX9-39" fmla="*/ 0 w 3252551"/>
              <a:gd name="connsiteY9-40" fmla="*/ 4577871 h 6202391"/>
              <a:gd name="connsiteX10-41" fmla="*/ 0 w 3252551"/>
              <a:gd name="connsiteY10-42" fmla="*/ 0 h 6202391"/>
              <a:gd name="connsiteX0-43" fmla="*/ 0 w 3252551"/>
              <a:gd name="connsiteY0-44" fmla="*/ 0 h 6202391"/>
              <a:gd name="connsiteX1-45" fmla="*/ 3231524 w 3252551"/>
              <a:gd name="connsiteY1-46" fmla="*/ 22548 h 6202391"/>
              <a:gd name="connsiteX2-47" fmla="*/ 3252551 w 3252551"/>
              <a:gd name="connsiteY2-48" fmla="*/ 4667851 h 6202391"/>
              <a:gd name="connsiteX3-49" fmla="*/ 3244497 w 3252551"/>
              <a:gd name="connsiteY3-50" fmla="*/ 4667851 h 6202391"/>
              <a:gd name="connsiteX4-51" fmla="*/ 3240653 w 3252551"/>
              <a:gd name="connsiteY4-52" fmla="*/ 4743969 h 6202391"/>
              <a:gd name="connsiteX5-53" fmla="*/ 1624520 w 3252551"/>
              <a:gd name="connsiteY5-54" fmla="*/ 6202391 h 6202391"/>
              <a:gd name="connsiteX6-55" fmla="*/ 8387 w 3252551"/>
              <a:gd name="connsiteY6-56" fmla="*/ 4743969 h 6202391"/>
              <a:gd name="connsiteX7-57" fmla="*/ 4544 w 3252551"/>
              <a:gd name="connsiteY7-58" fmla="*/ 4667851 h 6202391"/>
              <a:gd name="connsiteX8-59" fmla="*/ 0 w 3252551"/>
              <a:gd name="connsiteY8-60" fmla="*/ 4667851 h 6202391"/>
              <a:gd name="connsiteX9-61" fmla="*/ 0 w 3252551"/>
              <a:gd name="connsiteY9-62" fmla="*/ 4577871 h 6202391"/>
              <a:gd name="connsiteX10-63" fmla="*/ 0 w 3252551"/>
              <a:gd name="connsiteY10-64" fmla="*/ 0 h 6202391"/>
              <a:gd name="connsiteX0-65" fmla="*/ 0 w 3252551"/>
              <a:gd name="connsiteY0-66" fmla="*/ 15040398 h 21242789"/>
              <a:gd name="connsiteX1-67" fmla="*/ 3231518 w 3252551"/>
              <a:gd name="connsiteY1-68" fmla="*/ 3 h 21242789"/>
              <a:gd name="connsiteX2-69" fmla="*/ 3252551 w 3252551"/>
              <a:gd name="connsiteY2-70" fmla="*/ 19708249 h 21242789"/>
              <a:gd name="connsiteX3-71" fmla="*/ 3244497 w 3252551"/>
              <a:gd name="connsiteY3-72" fmla="*/ 19708249 h 21242789"/>
              <a:gd name="connsiteX4-73" fmla="*/ 3240653 w 3252551"/>
              <a:gd name="connsiteY4-74" fmla="*/ 19784367 h 21242789"/>
              <a:gd name="connsiteX5-75" fmla="*/ 1624520 w 3252551"/>
              <a:gd name="connsiteY5-76" fmla="*/ 21242789 h 21242789"/>
              <a:gd name="connsiteX6-77" fmla="*/ 8387 w 3252551"/>
              <a:gd name="connsiteY6-78" fmla="*/ 19784367 h 21242789"/>
              <a:gd name="connsiteX7-79" fmla="*/ 4544 w 3252551"/>
              <a:gd name="connsiteY7-80" fmla="*/ 19708249 h 21242789"/>
              <a:gd name="connsiteX8-81" fmla="*/ 0 w 3252551"/>
              <a:gd name="connsiteY8-82" fmla="*/ 19708249 h 21242789"/>
              <a:gd name="connsiteX9-83" fmla="*/ 0 w 3252551"/>
              <a:gd name="connsiteY9-84" fmla="*/ 19618269 h 21242789"/>
              <a:gd name="connsiteX10-85" fmla="*/ 0 w 3252551"/>
              <a:gd name="connsiteY10-86" fmla="*/ 15040398 h 21242789"/>
              <a:gd name="connsiteX0-87" fmla="*/ 0 w 3252551"/>
              <a:gd name="connsiteY0-88" fmla="*/ 0 h 21265340"/>
              <a:gd name="connsiteX1-89" fmla="*/ 3231518 w 3252551"/>
              <a:gd name="connsiteY1-90" fmla="*/ 22554 h 21265340"/>
              <a:gd name="connsiteX2-91" fmla="*/ 3252551 w 3252551"/>
              <a:gd name="connsiteY2-92" fmla="*/ 19730800 h 21265340"/>
              <a:gd name="connsiteX3-93" fmla="*/ 3244497 w 3252551"/>
              <a:gd name="connsiteY3-94" fmla="*/ 19730800 h 21265340"/>
              <a:gd name="connsiteX4-95" fmla="*/ 3240653 w 3252551"/>
              <a:gd name="connsiteY4-96" fmla="*/ 19806918 h 21265340"/>
              <a:gd name="connsiteX5-97" fmla="*/ 1624520 w 3252551"/>
              <a:gd name="connsiteY5-98" fmla="*/ 21265340 h 21265340"/>
              <a:gd name="connsiteX6-99" fmla="*/ 8387 w 3252551"/>
              <a:gd name="connsiteY6-100" fmla="*/ 19806918 h 21265340"/>
              <a:gd name="connsiteX7-101" fmla="*/ 4544 w 3252551"/>
              <a:gd name="connsiteY7-102" fmla="*/ 19730800 h 21265340"/>
              <a:gd name="connsiteX8-103" fmla="*/ 0 w 3252551"/>
              <a:gd name="connsiteY8-104" fmla="*/ 19730800 h 21265340"/>
              <a:gd name="connsiteX9-105" fmla="*/ 0 w 3252551"/>
              <a:gd name="connsiteY9-106" fmla="*/ 19640820 h 21265340"/>
              <a:gd name="connsiteX10-107" fmla="*/ 0 w 3252551"/>
              <a:gd name="connsiteY10-108" fmla="*/ 0 h 2126534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41" y="connsiteY10-42"/>
              </a:cxn>
            </a:cxnLst>
            <a:rect l="l" t="t" r="r" b="b"/>
            <a:pathLst>
              <a:path w="3252551" h="21265340">
                <a:moveTo>
                  <a:pt x="0" y="0"/>
                </a:moveTo>
                <a:lnTo>
                  <a:pt x="3231518" y="22554"/>
                </a:lnTo>
                <a:lnTo>
                  <a:pt x="3252551" y="19730800"/>
                </a:lnTo>
                <a:lnTo>
                  <a:pt x="3244497" y="19730800"/>
                </a:lnTo>
                <a:lnTo>
                  <a:pt x="3240653" y="19806918"/>
                </a:lnTo>
                <a:cubicBezTo>
                  <a:pt x="3157461" y="20626092"/>
                  <a:pt x="2465643" y="21265340"/>
                  <a:pt x="1624520" y="21265340"/>
                </a:cubicBezTo>
                <a:cubicBezTo>
                  <a:pt x="783397" y="21265340"/>
                  <a:pt x="91579" y="20626092"/>
                  <a:pt x="8387" y="19806918"/>
                </a:cubicBezTo>
                <a:lnTo>
                  <a:pt x="4544" y="19730800"/>
                </a:lnTo>
                <a:lnTo>
                  <a:pt x="0" y="19730800"/>
                </a:lnTo>
                <a:lnTo>
                  <a:pt x="0" y="196408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16" tIns="45708" rIns="91416" bIns="45708"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endParaRPr lang="zh-CN" altLang="en-US" sz="2800">
              <a:solidFill>
                <a:srgbClr val="FF0000"/>
              </a:solidFill>
              <a:latin typeface="阿里巴巴普惠体 R"/>
              <a:ea typeface="阿里巴巴普惠体 R"/>
            </a:endParaRPr>
          </a:p>
        </p:txBody>
      </p:sp>
      <p:sp>
        <p:nvSpPr>
          <p:cNvPr id="13" name="矩形 12"/>
          <p:cNvSpPr/>
          <p:nvPr/>
        </p:nvSpPr>
        <p:spPr bwMode="auto">
          <a:xfrm>
            <a:off x="0" y="45473"/>
            <a:ext cx="191008" cy="477747"/>
          </a:xfrm>
          <a:prstGeom prst="rect">
            <a:avLst/>
          </a:prstGeom>
          <a:solidFill>
            <a:schemeClr val="bg1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16" tIns="45708" rIns="91416" bIns="45708"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阿里巴巴普惠体 R"/>
              <a:ea typeface="阿里巴巴普惠体 R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56451" y="0"/>
            <a:ext cx="23391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002060"/>
                </a:solidFill>
                <a:latin typeface="阿里巴巴普惠体 R"/>
                <a:ea typeface="阿里巴巴普惠体 R"/>
              </a:rPr>
              <a:t>实时位置显示</a:t>
            </a:r>
          </a:p>
        </p:txBody>
      </p:sp>
      <p:sp>
        <p:nvSpPr>
          <p:cNvPr id="7" name="矩形 6"/>
          <p:cNvSpPr/>
          <p:nvPr userDrawn="1"/>
        </p:nvSpPr>
        <p:spPr>
          <a:xfrm rot="20580000">
            <a:off x="2817813" y="2829560"/>
            <a:ext cx="6556375" cy="1198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bg1">
                    <a:lumMod val="85000"/>
                  </a:schemeClr>
                </a:solidFill>
              </a14:hiddenFill>
            </a:ext>
          </a:extLst>
        </p:spPr>
        <p:txBody>
          <a:bodyPr wrap="none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7200">
                <a:solidFill>
                  <a:schemeClr val="bg2"/>
                </a:solidFill>
                <a:effectLst/>
                <a:latin typeface="阿里巴巴普惠体 R"/>
                <a:ea typeface="阿里巴巴普惠体 R"/>
                <a:cs typeface="微软雅黑 Light" panose="020b0502040204020203" pitchFamily="34" charset="-122"/>
              </a:rPr>
              <a:t>恒高科技</a:t>
            </a:r>
            <a:r>
              <a:rPr lang="en-US" altLang="zh-CN" sz="7200">
                <a:solidFill>
                  <a:schemeClr val="bg2"/>
                </a:solidFill>
                <a:effectLst/>
                <a:latin typeface="阿里巴巴普惠体 R"/>
                <a:ea typeface="阿里巴巴普惠体 R"/>
                <a:cs typeface="微软雅黑 Light" panose="020b0502040204020203" pitchFamily="34" charset="-122"/>
              </a:rPr>
              <a:t>EHIGH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7F4E56E-5C29-44BA-AF70-9F2B3195E193}" type="datetime1">
              <a:rPr lang="zh-CN" altLang="en-US" smtClean="0"/>
              <a:t>2024/9/9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E1230-7E6B-413B-8F79-48974A6781A3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  <p:transition spd="slow">
    <p:push dir="u"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https://d.book118.com/717163122044006035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7">
      <vt:lpstr>Arial</vt:lpstr>
      <vt:lpstr>Calibri</vt:lpstr>
      <vt:lpstr>等线 Light</vt:lpstr>
      <vt:lpstr>等线</vt:lpstr>
      <vt:lpstr>微软雅黑 Light</vt:lpstr>
      <vt:lpstr>宋体</vt:lpstr>
      <vt:lpstr>阿里巴巴普惠体 R</vt:lpstr>
      <vt:lpstr>华文新魏</vt:lpstr>
      <vt:lpstr>微软雅黑</vt:lpstr>
      <vt:lpstr>Wingdings</vt:lpstr>
      <vt:lpstr>仿宋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2024-09-09T15:48:16.435</cp:lastPrinted>
  <dcterms:created xsi:type="dcterms:W3CDTF">2024-09-09T07:48:16Z</dcterms:created>
  <dcterms:modified xsi:type="dcterms:W3CDTF">2024-09-09T07:48:18Z</dcterms:modified>
</cp:coreProperties>
</file>