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43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91039-330C-4315-9A8C-E71373D90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A701C-C771-457A-96AA-E3428C9B6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4A760-75CB-4728-B506-262960A03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EE9715-0394-4988-B7C0-909416928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348B7E-EA97-4E4F-BBFA-BFC83B91F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53DC51-F08E-479D-A95F-0C9E7F5CC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3E8470-2FAC-4854-9FD5-133EFBE1E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35BAC2-7E06-4AC7-9357-3789E9A92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C7BBEF-DAA6-4D67-AD66-40451DE9B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F0314-A79A-4F5C-B777-EBE98E2C7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7219A-A659-480C-B8D5-93D59943F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19" Type="http://schemas.openxmlformats.org/officeDocument/2006/relationships/tags" Target="../tags/tag134.xml" /><Relationship Id="rId2" Type="http://schemas.openxmlformats.org/officeDocument/2006/relationships/tags" Target="../tags/tag117.xml" /><Relationship Id="rId20" Type="http://schemas.openxmlformats.org/officeDocument/2006/relationships/tags" Target="../tags/tag135.xml" /><Relationship Id="rId21" Type="http://schemas.openxmlformats.org/officeDocument/2006/relationships/tags" Target="../tags/tag136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16" Type="http://schemas.openxmlformats.org/officeDocument/2006/relationships/tags" Target="../tags/tag176.xml" /><Relationship Id="rId17" Type="http://schemas.openxmlformats.org/officeDocument/2006/relationships/tags" Target="../tags/tag177.xml" /><Relationship Id="rId18" Type="http://schemas.openxmlformats.org/officeDocument/2006/relationships/tags" Target="../tags/tag178.xml" /><Relationship Id="rId19" Type="http://schemas.openxmlformats.org/officeDocument/2006/relationships/tags" Target="../tags/tag179.xml" /><Relationship Id="rId2" Type="http://schemas.openxmlformats.org/officeDocument/2006/relationships/tags" Target="../tags/tag162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14" Type="http://schemas.openxmlformats.org/officeDocument/2006/relationships/tags" Target="../tags/tag194.xml" /><Relationship Id="rId15" Type="http://schemas.openxmlformats.org/officeDocument/2006/relationships/tags" Target="../tags/tag195.xml" /><Relationship Id="rId16" Type="http://schemas.openxmlformats.org/officeDocument/2006/relationships/tags" Target="../tags/tag196.xml" /><Relationship Id="rId17" Type="http://schemas.openxmlformats.org/officeDocument/2006/relationships/tags" Target="../tags/tag197.xml" /><Relationship Id="rId18" Type="http://schemas.openxmlformats.org/officeDocument/2006/relationships/tags" Target="../tags/tag198.xml" /><Relationship Id="rId19" Type="http://schemas.openxmlformats.org/officeDocument/2006/relationships/tags" Target="../tags/tag199.xml" /><Relationship Id="rId2" Type="http://schemas.openxmlformats.org/officeDocument/2006/relationships/tags" Target="../tags/tag182.xml" /><Relationship Id="rId20" Type="http://schemas.openxmlformats.org/officeDocument/2006/relationships/tags" Target="../tags/tag200.xml" /><Relationship Id="rId21" Type="http://schemas.openxmlformats.org/officeDocument/2006/relationships/tags" Target="../tags/tag201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17" Type="http://schemas.openxmlformats.org/officeDocument/2006/relationships/tags" Target="../tags/tag236.xml" /><Relationship Id="rId18" Type="http://schemas.openxmlformats.org/officeDocument/2006/relationships/tags" Target="../tags/tag237.xml" /><Relationship Id="rId19" Type="http://schemas.openxmlformats.org/officeDocument/2006/relationships/tags" Target="../tags/tag238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20112515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餐饮菜品创新</a:t>
            </a: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 ppt公司</a:t>
            </a:r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餐饮菜品创新概述</a:t>
            </a: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食材创新</a:t>
            </a: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烹饪技术创新</a:t>
            </a: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口味创新</a:t>
            </a: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摆盘艺术创新</a:t>
            </a: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餐饮菜品创新概述</a:t>
            </a:r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菜品创新的意义</a:t>
            </a:r>
          </a:p>
        </p:txBody>
      </p:sp>
      <p:sp>
        <p:nvSpPr>
          <p:cNvPr id="104890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890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890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891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891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提升品牌竞争力：菜品创新可以提高餐饮品牌的竞争力，吸引更多的顾客。</a:t>
            </a:r>
          </a:p>
        </p:txBody>
      </p:sp>
      <p:sp>
        <p:nvSpPr>
          <p:cNvPr id="104891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满足消费者需求：菜品创新可以满足消费者对美食的追求和需求，提高顾客满意度。</a:t>
            </a:r>
          </a:p>
        </p:txBody>
      </p:sp>
      <p:sp>
        <p:nvSpPr>
          <p:cNvPr id="104891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促进行业发展：菜品创新可以推动餐饮行业的发展，提高行业的整体水平。</a:t>
            </a:r>
          </a:p>
        </p:txBody>
      </p:sp>
      <p:sp>
        <p:nvSpPr>
          <p:cNvPr id="104891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传承与创新：菜品创新可以传承传统美食文化，同时结合现代元素进行创新，使美食文化得以传承和发展。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菜品创新的分类</a:t>
            </a:r>
          </a:p>
        </p:txBody>
      </p:sp>
      <p:sp>
        <p:nvSpPr>
          <p:cNvPr id="10489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菜品口味创新：改变菜品的口味，如甜、咸、辣等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菜品烹饪方法创新：采用新的烹饪方法，如蒸、煮、烤等</a:t>
            </a:r>
          </a:p>
        </p:txBody>
      </p:sp>
      <p:sp>
        <p:nvSpPr>
          <p:cNvPr id="10489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菜品造型创新：改变菜品的形状和外观，如雕刻、摆盘等</a:t>
            </a: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菜品食材创新：使用新的食材，如进口食材、有机食材等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菜品创新的流程</a:t>
            </a:r>
          </a:p>
        </p:txBody>
      </p:sp>
      <p:sp>
        <p:nvSpPr>
          <p:cNvPr id="1049028" name="矩形 15"/>
          <p:cNvSpPr/>
          <p:nvPr>
            <p:custDataLst>
              <p:tags r:id="rId2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市场调研：了解消费者需求，分析市场趋势</a:t>
            </a:r>
          </a:p>
        </p:txBody>
      </p:sp>
      <p:sp>
        <p:nvSpPr>
          <p:cNvPr id="1049030" name="任意多边形 17"/>
          <p:cNvSpPr/>
          <p:nvPr>
            <p:custDataLst>
              <p:tags r:id="rId3"/>
            </p:custDataLst>
          </p:nvPr>
        </p:nvSpPr>
        <p:spPr>
          <a:xfrm flipV="1">
            <a:off x="2935832" y="1364400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flipH="1">
            <a:off x="8149559" y="171331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27"/>
          <p:cNvSpPr/>
          <p:nvPr>
            <p:custDataLst>
              <p:tags r:id="rId5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创意构思：结合市场需求，提出创新菜品的创意</a:t>
            </a:r>
          </a:p>
        </p:txBody>
      </p:sp>
      <p:sp>
        <p:nvSpPr>
          <p:cNvPr id="1049036" name="任意多边形 29"/>
          <p:cNvSpPr/>
          <p:nvPr>
            <p:custDataLst>
              <p:tags r:id="rId6"/>
            </p:custDataLst>
          </p:nvPr>
        </p:nvSpPr>
        <p:spPr>
          <a:xfrm flipV="1">
            <a:off x="2935832" y="2215691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任意多边形 30"/>
          <p:cNvSpPr/>
          <p:nvPr>
            <p:custDataLst>
              <p:tags r:id="rId7"/>
            </p:custDataLst>
          </p:nvPr>
        </p:nvSpPr>
        <p:spPr>
          <a:xfrm flipH="1">
            <a:off x="8149559" y="256460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5"/>
          <p:cNvSpPr/>
          <p:nvPr>
            <p:custDataLst>
              <p:tags r:id="rId8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菜品研发：根据创意，进行菜品的研发和试验</a:t>
            </a:r>
          </a:p>
        </p:txBody>
      </p:sp>
      <p:sp>
        <p:nvSpPr>
          <p:cNvPr id="1049042" name="任意多边形 7"/>
          <p:cNvSpPr/>
          <p:nvPr>
            <p:custDataLst>
              <p:tags r:id="rId9"/>
            </p:custDataLst>
          </p:nvPr>
        </p:nvSpPr>
        <p:spPr>
          <a:xfrm flipV="1">
            <a:off x="2935832" y="306698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任意多边形 8"/>
          <p:cNvSpPr/>
          <p:nvPr>
            <p:custDataLst>
              <p:tags r:id="rId10"/>
            </p:custDataLst>
          </p:nvPr>
        </p:nvSpPr>
        <p:spPr>
          <a:xfrm flipH="1">
            <a:off x="8149559" y="341589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10"/>
          <p:cNvSpPr/>
          <p:nvPr>
            <p:custDataLst>
              <p:tags r:id="rId11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试菜反馈：邀请消费者试菜，收集反馈意见</a:t>
            </a:r>
          </a:p>
        </p:txBody>
      </p:sp>
      <p:sp>
        <p:nvSpPr>
          <p:cNvPr id="1049048" name="任意多边形 12"/>
          <p:cNvSpPr/>
          <p:nvPr>
            <p:custDataLst>
              <p:tags r:id="rId12"/>
            </p:custDataLst>
          </p:nvPr>
        </p:nvSpPr>
        <p:spPr>
          <a:xfrm flipV="1">
            <a:off x="2935832" y="391827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任意多边形 13"/>
          <p:cNvSpPr/>
          <p:nvPr>
            <p:custDataLst>
              <p:tags r:id="rId13"/>
            </p:custDataLst>
          </p:nvPr>
        </p:nvSpPr>
        <p:spPr>
          <a:xfrm flipH="1">
            <a:off x="8149559" y="4267185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19"/>
          <p:cNvSpPr/>
          <p:nvPr>
            <p:custDataLst>
              <p:tags r:id="rId14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菜品优化：根据反馈意见，对菜品进行优化和完善</a:t>
            </a:r>
          </a:p>
        </p:txBody>
      </p:sp>
      <p:sp>
        <p:nvSpPr>
          <p:cNvPr id="1049054" name="任意多边形 21"/>
          <p:cNvSpPr/>
          <p:nvPr>
            <p:custDataLst>
              <p:tags r:id="rId15"/>
            </p:custDataLst>
          </p:nvPr>
        </p:nvSpPr>
        <p:spPr>
          <a:xfrm flipV="1">
            <a:off x="2935832" y="476956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任意多边形 22"/>
          <p:cNvSpPr/>
          <p:nvPr>
            <p:custDataLst>
              <p:tags r:id="rId16"/>
            </p:custDataLst>
          </p:nvPr>
        </p:nvSpPr>
        <p:spPr>
          <a:xfrm flipH="1">
            <a:off x="8149559" y="5118476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38"/>
          <p:cNvSpPr/>
          <p:nvPr>
            <p:custDataLst>
              <p:tags r:id="rId17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上市推广：正式推出创新菜品，进行市场推广和宣传</a:t>
            </a:r>
          </a:p>
        </p:txBody>
      </p:sp>
      <p:sp>
        <p:nvSpPr>
          <p:cNvPr id="1049060" name="任意多边形 40"/>
          <p:cNvSpPr/>
          <p:nvPr>
            <p:custDataLst>
              <p:tags r:id="rId18"/>
            </p:custDataLst>
          </p:nvPr>
        </p:nvSpPr>
        <p:spPr>
          <a:xfrm flipV="1">
            <a:off x="2935832" y="562085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任意多边形 41"/>
          <p:cNvSpPr/>
          <p:nvPr>
            <p:custDataLst>
              <p:tags r:id="rId19"/>
            </p:custDataLst>
          </p:nvPr>
        </p:nvSpPr>
        <p:spPr>
          <a:xfrm flipH="1">
            <a:off x="8149559" y="5969767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食材创新</a:t>
            </a:r>
          </a:p>
        </p:txBody>
      </p:sp>
      <p:sp>
        <p:nvSpPr>
          <p:cNvPr id="104909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新型食材的运用</a:t>
            </a:r>
          </a:p>
        </p:txBody>
      </p:sp>
      <p:sp>
        <p:nvSpPr>
          <p:cNvPr id="104915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创新食材：如昆虫、藻类、菌类等</a:t>
            </a:r>
          </a:p>
        </p:txBody>
      </p:sp>
      <p:sp>
        <p:nvSpPr>
          <p:cNvPr id="104915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营养价值：富含蛋白质、维生素、矿物质等</a:t>
            </a:r>
          </a:p>
        </p:txBody>
      </p:sp>
      <p:sp>
        <p:nvSpPr>
          <p:cNvPr id="104915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口感特点：独特、鲜美、口感丰富</a:t>
            </a:r>
          </a:p>
        </p:txBody>
      </p:sp>
      <p:sp>
        <p:nvSpPr>
          <p:cNvPr id="104915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烹饪方法：煎、炒、炖、煮等，可搭配传统食材进行创新烹饪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食材搭配的创新</a:t>
            </a:r>
          </a:p>
        </p:txBody>
      </p:sp>
      <p:sp>
        <p:nvSpPr>
          <p:cNvPr id="104919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食材选择：选择新鲜、优质的食材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创新搭配：尝试将不同种类的食材进行创新搭配，创造出新的菜品</a:t>
            </a:r>
          </a:p>
        </p:txBody>
      </p:sp>
      <p:sp>
        <p:nvSpPr>
          <p:cNvPr id="104921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健康搭配：注重食材的营养搭配，保证菜品的健康性</a:t>
            </a: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食材搭配：根据菜品的特点和口味，选择合适的食材进行搭配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食材处理的创新</a:t>
            </a:r>
          </a:p>
        </p:txBody>
      </p:sp>
      <p:sp>
        <p:nvSpPr>
          <p:cNvPr id="104926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食材选择：选择新鲜、优质的食材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食材切割：采用先进的切割技术，保证食材的切割精度和美观度</a:t>
            </a:r>
          </a:p>
        </p:txBody>
      </p:sp>
      <p:sp>
        <p:nvSpPr>
          <p:cNvPr id="104928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食材腌制：采用创新的腌制方法，保证食材的口感和味道</a:t>
            </a: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食材清洗：采用先进的清洗技术，保证食材的清洁卫生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食材获取的创新</a:t>
            </a:r>
          </a:p>
        </p:txBody>
      </p:sp>
      <p:sp>
        <p:nvSpPr>
          <p:cNvPr id="104934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利用现代科技，如基因编辑、生物工程等，培育新品种食材</a:t>
            </a:r>
          </a:p>
        </p:txBody>
      </p:sp>
      <p:sp>
        <p:nvSpPr>
          <p:cNvPr id="104934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开发新的食材来源，如海洋、沙漠等，获取更多种类的食材</a:t>
            </a:r>
          </a:p>
        </p:txBody>
      </p:sp>
      <p:sp>
        <p:nvSpPr>
          <p:cNvPr id="104934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采用可持续的食材获取方式，如生态农业、有机农业等，保护环境和生态平衡</a:t>
            </a:r>
          </a:p>
        </p:txBody>
      </p:sp>
      <p:sp>
        <p:nvSpPr>
          <p:cNvPr id="104934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利用大数据和人工智能，预测食材需求，优化食材供应链，提高食材获取效率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烹饪技术创新</a:t>
            </a:r>
          </a:p>
        </p:txBody>
      </p:sp>
      <p:sp>
        <p:nvSpPr>
          <p:cNvPr id="104938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烹饪工艺的创新</a:t>
            </a:r>
          </a:p>
        </p:txBody>
      </p:sp>
      <p:sp>
        <p:nvSpPr>
          <p:cNvPr id="104943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烹饪工具：使用先进的烹饪工具，如智能烹饪机、智能烤箱等，提高烹饪效率和菜品质量。</a:t>
            </a:r>
          </a:p>
        </p:txBody>
      </p:sp>
      <p:sp>
        <p:nvSpPr>
          <p:cNvPr id="104945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烹饪理念：注重健康、环保、可持续的烹饪理念，如使用有机食材、减少浪费等，提高菜品的营养价值和环保性。</a:t>
            </a:r>
          </a:p>
        </p:txBody>
      </p:sp>
      <p:sp>
        <p:nvSpPr>
          <p:cNvPr id="104945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食材处理：采用先进的食材处理技术，如真空低温烹饪、超声波清洗等，提高食材品质和口感。</a:t>
            </a:r>
          </a:p>
        </p:txBody>
      </p:sp>
      <p:sp>
        <p:nvSpPr>
          <p:cNvPr id="104945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烹饪方法：结合传统烹饪方法和现代科技，如分子烹饪、3D打印烹饪等，创造出独特的菜品。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烹饪设备的创新</a:t>
            </a:r>
          </a:p>
        </p:txBody>
      </p:sp>
      <p:sp>
        <p:nvSpPr>
          <p:cNvPr id="1049492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智能烹饪设备：自动控制火候、时间、温度等</a:t>
            </a:r>
          </a:p>
        </p:txBody>
      </p:sp>
      <p:sp>
        <p:nvSpPr>
          <p:cNvPr id="1049498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节能环保设备：减少能源消耗，降低碳排放</a:t>
            </a:r>
          </a:p>
        </p:txBody>
      </p:sp>
      <p:sp>
        <p:nvSpPr>
          <p:cNvPr id="1049504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健康烹饪设备：减少油烟、有害物质产生</a:t>
            </a:r>
          </a:p>
        </p:txBody>
      </p:sp>
      <p:sp>
        <p:nvSpPr>
          <p:cNvPr id="1049510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自动化设备：提高烹饪效率，降低人工成本</a:t>
            </a:r>
          </a:p>
        </p:txBody>
      </p:sp>
      <p:sp>
        <p:nvSpPr>
          <p:cNvPr id="1049516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创新烹饪工具：提高烹饪效果，增加菜品多样性</a:t>
            </a:r>
          </a:p>
        </p:txBody>
      </p:sp>
      <p:sp>
        <p:nvSpPr>
          <p:cNvPr id="1049522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4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3D打印技术：实现个性化定制，提高菜品创意性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烹饪方式的创新</a:t>
            </a:r>
          </a:p>
        </p:txBody>
      </p:sp>
      <p:sp>
        <p:nvSpPr>
          <p:cNvPr id="104956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融合中西方烹饪技巧，创造出独特的菜品</a:t>
            </a:r>
          </a:p>
        </p:txBody>
      </p:sp>
      <p:sp>
        <p:nvSpPr>
          <p:cNvPr id="104956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利用现代科技，如真空低温烹饪、分子烹饪等，提高菜品口感和营养价值</a:t>
            </a:r>
          </a:p>
        </p:txBody>
      </p:sp>
      <p:sp>
        <p:nvSpPr>
          <p:cNvPr id="104956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结合健康饮食理念，推出低油、低盐、低糖的菜品</a:t>
            </a:r>
          </a:p>
        </p:txBody>
      </p:sp>
      <p:sp>
        <p:nvSpPr>
          <p:cNvPr id="104956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采用环保、可持续的食材，如有机蔬菜、野生海鲜等，提高菜品品质和环保意识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https://d.book118.com/717201125152006024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4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>
          <a:lnSpc>
            <a:spcPct val="100000"/>
          </a:lnSpc>
          <a:defRPr lang="zh-CN" altLang="en-US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</vt:lpstr>
      <vt:lpstr>微软雅黑</vt:lpstr>
      <vt:lpstr>Calibri Light</vt:lpstr>
      <vt:lpstr>宋体</vt:lpstr>
      <vt:lpstr>Wingdings</vt:lpstr>
      <vt:lpstr>Office Theme</vt:lpstr>
      <vt:lpstr>餐饮菜品创新</vt:lpstr>
      <vt:lpstr>目录</vt:lpstr>
      <vt:lpstr>添加章节标题</vt:lpstr>
      <vt:lpstr>餐饮菜品创新概述</vt:lpstr>
      <vt:lpstr>菜品创新的意义</vt:lpstr>
      <vt:lpstr>菜品创新的分类</vt:lpstr>
      <vt:lpstr>菜品创新的流程</vt:lpstr>
      <vt:lpstr>食材创新</vt:lpstr>
      <vt:lpstr>新型食材的运用</vt:lpstr>
      <vt:lpstr>食材搭配的创新</vt:lpstr>
      <vt:lpstr>食材处理的创新</vt:lpstr>
      <vt:lpstr>食材获取的创新</vt:lpstr>
      <vt:lpstr>烹饪技术创新</vt:lpstr>
      <vt:lpstr>烹饪工艺的创新</vt:lpstr>
      <vt:lpstr>烹饪设备的创新</vt:lpstr>
      <vt:lpstr>烹饪方式的创新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2024-08-29T02:32:13.238</cp:lastPrinted>
  <dcterms:created xsi:type="dcterms:W3CDTF">2024-08-28T18:32:13Z</dcterms:created>
  <dcterms:modified xsi:type="dcterms:W3CDTF">2024-08-28T18:32:15Z</dcterms:modified>
</cp:coreProperties>
</file>