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E9AF00-2927-42F3-A0D9-7C362D306B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0A20C3-7814-4D7D-9D1F-8D4C286360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108C48-EBF2-44A1-9E63-DC4BD26243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0BFB98-9B9B-45FA-ABC4-F35A6AA2D3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2F9FCCA-0423-4891-8CE6-94E8BD2832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0F5579C-E66C-479D-BE8D-AC85BFC0A3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04310CF-6F6B-4313-8363-B746704316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9BC5CD-9048-4BD0-8E9E-ED8304ABCF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780C03-7C47-48C1-A4ED-C041850CAD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ED2A68-0F34-458B-999C-D26100BEA9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E6687A-A3D8-4C25-9857-04CD48F3C8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8021103110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6259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北师大版数学五年级上册《总复习》课件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数的世界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图形王国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统计天地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应用广角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挑战自我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数的世界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整数与小数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掌握整数的概念，理解小数及其与整数的区别和联系。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整数包括正整数、0和负整数，小数由整数部分和小数部分组成，表示方式为整数点后跟小数。小数实际上是十进制表示的分数。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掌握小数的性质和运算规则。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小数的基本性质包括小数点移动的规律、小数的基本运算包括加法、减法、乘法和除法等。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理解分数的概念，掌握分数的基本性质和运算规则。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理解百分数的概念，掌握百分数与小数的转换方法。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百分数是一种特殊的分数，表示比例或比率。百分数可以转换为小数，反之亦然，转换时需要注意单位换算。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分数表示部分与整体的关系，由分子和分母组成。分数的加法、减法、乘法和除法等运算需要遵循一定的规则。百分数实际上是十进制表示的分数，其运算规则与分数相同。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分数与百分数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78702" y="3026494"/>
            <a:ext cx="2012717" cy="3450543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93766" y="1469298"/>
            <a:ext cx="2193499" cy="2193499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288823" y="1552162"/>
            <a:ext cx="2003387" cy="20033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439873" y="2663104"/>
            <a:ext cx="1704975" cy="723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78702" y="3825364"/>
            <a:ext cx="2009775" cy="2514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掌握数的四则运算规则，理解运算顺序和简便运算方法。</a:t>
            </a:r>
          </a:p>
        </p:txBody>
      </p:sp>
      <p:sp>
        <p:nvSpPr>
          <p:cNvPr id="7" name="Freeform 7"/>
          <p:cNvSpPr/>
          <p:nvPr/>
        </p:nvSpPr>
        <p:spPr>
          <a:xfrm>
            <a:off x="2061524" y="2017017"/>
            <a:ext cx="457983" cy="457983"/>
          </a:xfrm>
          <a:custGeom>
            <a:rect l="l" t="t" r="r" b="b"/>
            <a:pathLst>
              <a:path w="304800" h="304800">
                <a:moveTo>
                  <a:pt x="0" y="304800"/>
                </a:moveTo>
                <a:cubicBezTo>
                  <a:pt x="38100" y="190500"/>
                  <a:pt x="137817" y="0"/>
                  <a:pt x="304800" y="0"/>
                </a:cubicBezTo>
                <a:cubicBezTo>
                  <a:pt x="226514" y="62808"/>
                  <a:pt x="190500" y="209550"/>
                  <a:pt x="133350" y="209550"/>
                </a:cubicBezTo>
                <a:cubicBezTo>
                  <a:pt x="76200" y="209550"/>
                  <a:pt x="76200" y="209550"/>
                  <a:pt x="76200" y="209550"/>
                </a:cubicBezTo>
                <a:lnTo>
                  <a:pt x="19050" y="304800"/>
                </a:lnTo>
                <a:lnTo>
                  <a:pt x="0" y="3048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821744" y="1984715"/>
            <a:ext cx="457983" cy="457983"/>
          </a:xfrm>
          <a:custGeom>
            <a:rect l="l" t="t" r="r" b="b"/>
            <a:pathLst>
              <a:path w="304800" h="304800">
                <a:moveTo>
                  <a:pt x="0" y="304800"/>
                </a:moveTo>
                <a:cubicBezTo>
                  <a:pt x="38100" y="190500"/>
                  <a:pt x="137817" y="0"/>
                  <a:pt x="304800" y="0"/>
                </a:cubicBezTo>
                <a:cubicBezTo>
                  <a:pt x="226514" y="62808"/>
                  <a:pt x="190500" y="209550"/>
                  <a:pt x="133350" y="209550"/>
                </a:cubicBezTo>
                <a:cubicBezTo>
                  <a:pt x="76200" y="209550"/>
                  <a:pt x="76200" y="209550"/>
                  <a:pt x="76200" y="209550"/>
                </a:cubicBezTo>
                <a:lnTo>
                  <a:pt x="19050" y="304800"/>
                </a:lnTo>
                <a:lnTo>
                  <a:pt x="0" y="3048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809930" y="3026494"/>
            <a:ext cx="2012717" cy="3450543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24994" y="1469298"/>
            <a:ext cx="2193499" cy="2193499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20051" y="1552162"/>
            <a:ext cx="2003387" cy="200338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3971102" y="2663104"/>
            <a:ext cx="1704975" cy="723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809930" y="3825364"/>
            <a:ext cx="2009775" cy="2514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数的四则运算是数学中的基本运算，包括加法、减法、乘法和除法等。运算顺序遵循先乘除后加减的原则，同时掌握一些简便运算方法，如乘法分配律、提取公因数等。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7344462" y="2043195"/>
            <a:ext cx="457983" cy="457983"/>
          </a:xfrm>
          <a:custGeom>
            <a:rect l="l" t="t" r="r" b="b"/>
            <a:pathLst>
              <a:path w="304800" h="304800">
                <a:moveTo>
                  <a:pt x="0" y="304800"/>
                </a:moveTo>
                <a:cubicBezTo>
                  <a:pt x="38100" y="190500"/>
                  <a:pt x="137817" y="0"/>
                  <a:pt x="304800" y="0"/>
                </a:cubicBezTo>
                <a:cubicBezTo>
                  <a:pt x="226514" y="62808"/>
                  <a:pt x="190500" y="209550"/>
                  <a:pt x="133350" y="209550"/>
                </a:cubicBezTo>
                <a:cubicBezTo>
                  <a:pt x="76200" y="209550"/>
                  <a:pt x="76200" y="209550"/>
                  <a:pt x="76200" y="209550"/>
                </a:cubicBezTo>
                <a:lnTo>
                  <a:pt x="19050" y="304800"/>
                </a:lnTo>
                <a:lnTo>
                  <a:pt x="0" y="3048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332647" y="3084974"/>
            <a:ext cx="2012717" cy="3450543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247712" y="1527778"/>
            <a:ext cx="2193499" cy="2193499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342768" y="1610642"/>
            <a:ext cx="2003387" cy="20033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493819" y="2663104"/>
            <a:ext cx="1704975" cy="723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332647" y="3825364"/>
            <a:ext cx="2012717" cy="2514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理解估算和近似计算的方法，掌握取近似值的方法。</a:t>
            </a:r>
          </a:p>
        </p:txBody>
      </p:sp>
      <p:sp>
        <p:nvSpPr>
          <p:cNvPr id="20" name="Freeform 20"/>
          <p:cNvSpPr/>
          <p:nvPr/>
        </p:nvSpPr>
        <p:spPr>
          <a:xfrm>
            <a:off x="9901484" y="2043195"/>
            <a:ext cx="457983" cy="457983"/>
          </a:xfrm>
          <a:custGeom>
            <a:rect l="l" t="t" r="r" b="b"/>
            <a:pathLst>
              <a:path w="304800" h="304800">
                <a:moveTo>
                  <a:pt x="0" y="304800"/>
                </a:moveTo>
                <a:cubicBezTo>
                  <a:pt x="38100" y="190500"/>
                  <a:pt x="137817" y="0"/>
                  <a:pt x="304800" y="0"/>
                </a:cubicBezTo>
                <a:cubicBezTo>
                  <a:pt x="226514" y="62808"/>
                  <a:pt x="190500" y="209550"/>
                  <a:pt x="133350" y="209550"/>
                </a:cubicBezTo>
                <a:cubicBezTo>
                  <a:pt x="76200" y="209550"/>
                  <a:pt x="76200" y="209550"/>
                  <a:pt x="76200" y="209550"/>
                </a:cubicBezTo>
                <a:lnTo>
                  <a:pt x="19050" y="304800"/>
                </a:lnTo>
                <a:lnTo>
                  <a:pt x="0" y="3048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8889670" y="3084974"/>
            <a:ext cx="2012717" cy="3450543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8804734" y="1527778"/>
            <a:ext cx="2193499" cy="2193499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8899790" y="1610642"/>
            <a:ext cx="2003387" cy="200338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9050841" y="2663104"/>
            <a:ext cx="1704975" cy="723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889670" y="3825364"/>
            <a:ext cx="2012717" cy="2514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估算是一种快速计算的方法，通过取近似值来简化计算过程。近似计算是在精确计算的基础上，根据实际需求取近似值。取近似值的方法包括四舍五入、进一法和去尾法等。</a:t>
            </a:r>
          </a:p>
        </p:txBody>
      </p:sp>
      <p:sp>
        <p:nvSpPr>
          <p:cNvPr id="26" name="Freeform 26"/>
          <p:cNvSpPr/>
          <p:nvPr/>
        </p:nvSpPr>
        <p:spPr>
          <a:xfrm>
            <a:off x="4558856" y="1983121"/>
            <a:ext cx="525777" cy="52577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7059302" y="2017017"/>
            <a:ext cx="570319" cy="45798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9662744" y="2007269"/>
            <a:ext cx="477480" cy="47748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94481" y="190500"/>
                  <a:pt x="228562" y="156381"/>
                  <a:pt x="228562" y="114300"/>
                </a:cubicBezTo>
                <a:lnTo>
                  <a:pt x="228562" y="76200"/>
                </a:lnTo>
                <a:cubicBezTo>
                  <a:pt x="228562" y="23612"/>
                  <a:pt x="190500" y="0"/>
                  <a:pt x="152400" y="0"/>
                </a:cubicBezTo>
                <a:lnTo>
                  <a:pt x="76162" y="0"/>
                </a:lnTo>
                <a:cubicBezTo>
                  <a:pt x="38100" y="0"/>
                  <a:pt x="0" y="20241"/>
                  <a:pt x="0" y="76200"/>
                </a:cubicBezTo>
                <a:cubicBezTo>
                  <a:pt x="0" y="130969"/>
                  <a:pt x="38100" y="152400"/>
                  <a:pt x="76162" y="152400"/>
                </a:cubicBezTo>
                <a:lnTo>
                  <a:pt x="114300" y="152400"/>
                </a:lnTo>
                <a:cubicBezTo>
                  <a:pt x="135322" y="152400"/>
                  <a:pt x="152400" y="169478"/>
                  <a:pt x="152400" y="190500"/>
                </a:cubicBezTo>
                <a:close/>
                <a:moveTo>
                  <a:pt x="247460" y="116329"/>
                </a:moveTo>
                <a:cubicBezTo>
                  <a:pt x="246345" y="167878"/>
                  <a:pt x="204197" y="209550"/>
                  <a:pt x="152400" y="209550"/>
                </a:cubicBezTo>
                <a:lnTo>
                  <a:pt x="133350" y="209550"/>
                </a:lnTo>
                <a:lnTo>
                  <a:pt x="133350" y="190500"/>
                </a:lnTo>
                <a:cubicBezTo>
                  <a:pt x="133350" y="179984"/>
                  <a:pt x="124797" y="171450"/>
                  <a:pt x="114300" y="171450"/>
                </a:cubicBezTo>
                <a:lnTo>
                  <a:pt x="78095" y="171450"/>
                </a:lnTo>
                <a:cubicBezTo>
                  <a:pt x="76952" y="177136"/>
                  <a:pt x="76248" y="183223"/>
                  <a:pt x="76200" y="189795"/>
                </a:cubicBezTo>
                <a:lnTo>
                  <a:pt x="76200" y="229333"/>
                </a:lnTo>
                <a:cubicBezTo>
                  <a:pt x="76600" y="271072"/>
                  <a:pt x="110566" y="304800"/>
                  <a:pt x="152400" y="304800"/>
                </a:cubicBezTo>
                <a:cubicBezTo>
                  <a:pt x="152400" y="283740"/>
                  <a:pt x="169478" y="266700"/>
                  <a:pt x="190500" y="266700"/>
                </a:cubicBezTo>
                <a:lnTo>
                  <a:pt x="228562" y="266700"/>
                </a:lnTo>
                <a:cubicBezTo>
                  <a:pt x="266700" y="266700"/>
                  <a:pt x="304800" y="245269"/>
                  <a:pt x="304800" y="190500"/>
                </a:cubicBezTo>
                <a:cubicBezTo>
                  <a:pt x="304800" y="143894"/>
                  <a:pt x="278273" y="122301"/>
                  <a:pt x="247460" y="116329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数的运算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理解数的奇偶性、倍数和因数等性质，掌握判断方法。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奇数和偶数是整数的基本性质之一，奇数不能被2整除，偶数能被2整除。倍数和因数是两个数之间的相互关系，一个数是另一个数的倍数或因数。判断方法包括定义法、列举法和公式法等。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数的性质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图形王国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181684" y="267304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24744" y="3889003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958607" y="3876811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84321" y="2660854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655190" y="267304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412552" y="146312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929341" y="146312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82474" y="4669341"/>
            <a:ext cx="3495675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0" name="Freeform 10"/>
          <p:cNvSpPr/>
          <p:nvPr/>
        </p:nvSpPr>
        <p:spPr>
          <a:xfrm>
            <a:off x="6336048" y="1958592"/>
            <a:ext cx="569744" cy="56974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DF9F9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131062" y="3101258"/>
            <a:ext cx="655484" cy="655484"/>
          </a:xfrm>
          <a:custGeom>
            <a:rect l="l" t="t" r="r" b="b"/>
            <a:pathLst>
              <a:path w="304800" h="304800">
                <a:moveTo>
                  <a:pt x="152400" y="38100"/>
                </a:moveTo>
                <a:cubicBezTo>
                  <a:pt x="68237" y="38100"/>
                  <a:pt x="0" y="150914"/>
                  <a:pt x="0" y="150914"/>
                </a:cubicBezTo>
                <a:cubicBezTo>
                  <a:pt x="0" y="150914"/>
                  <a:pt x="68237" y="266700"/>
                  <a:pt x="152400" y="266700"/>
                </a:cubicBezTo>
                <a:cubicBezTo>
                  <a:pt x="236563" y="266700"/>
                  <a:pt x="304800" y="150914"/>
                  <a:pt x="304800" y="150914"/>
                </a:cubicBezTo>
                <a:cubicBezTo>
                  <a:pt x="304800" y="150914"/>
                  <a:pt x="236563" y="38100"/>
                  <a:pt x="152400" y="38100"/>
                </a:cubicBezTo>
                <a:close/>
                <a:moveTo>
                  <a:pt x="152400" y="228600"/>
                </a:moveTo>
                <a:cubicBezTo>
                  <a:pt x="110319" y="228600"/>
                  <a:pt x="76200" y="194481"/>
                  <a:pt x="76200" y="152400"/>
                </a:cubicBezTo>
                <a:cubicBezTo>
                  <a:pt x="76200" y="110319"/>
                  <a:pt x="110319" y="76200"/>
                  <a:pt x="152400" y="76200"/>
                </a:cubicBezTo>
                <a:cubicBezTo>
                  <a:pt x="194481" y="76200"/>
                  <a:pt x="228600" y="110319"/>
                  <a:pt x="228600" y="152400"/>
                </a:cubicBezTo>
                <a:cubicBezTo>
                  <a:pt x="228600" y="194481"/>
                  <a:pt x="194481" y="228600"/>
                  <a:pt x="152400" y="228600"/>
                </a:cubicBezTo>
                <a:close/>
                <a:moveTo>
                  <a:pt x="114300" y="152400"/>
                </a:moveTo>
                <a:cubicBezTo>
                  <a:pt x="114300" y="131359"/>
                  <a:pt x="131359" y="114300"/>
                  <a:pt x="152400" y="114300"/>
                </a:cubicBezTo>
                <a:cubicBezTo>
                  <a:pt x="173441" y="114300"/>
                  <a:pt x="190500" y="131359"/>
                  <a:pt x="190500" y="152400"/>
                </a:cubicBezTo>
                <a:cubicBezTo>
                  <a:pt x="190500" y="173441"/>
                  <a:pt x="173441" y="190500"/>
                  <a:pt x="152400" y="190500"/>
                </a:cubicBezTo>
                <a:cubicBezTo>
                  <a:pt x="131359" y="190500"/>
                  <a:pt x="114300" y="173441"/>
                  <a:pt x="114300" y="152400"/>
                </a:cubicBez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342440" y="4351843"/>
            <a:ext cx="645734" cy="64573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BF8F8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824023" y="4403866"/>
            <a:ext cx="555335" cy="555335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94481" y="190500"/>
                  <a:pt x="228562" y="156381"/>
                  <a:pt x="228562" y="114300"/>
                </a:cubicBezTo>
                <a:lnTo>
                  <a:pt x="228562" y="76200"/>
                </a:lnTo>
                <a:cubicBezTo>
                  <a:pt x="228562" y="23612"/>
                  <a:pt x="190500" y="0"/>
                  <a:pt x="152400" y="0"/>
                </a:cubicBezTo>
                <a:lnTo>
                  <a:pt x="76162" y="0"/>
                </a:lnTo>
                <a:cubicBezTo>
                  <a:pt x="38100" y="0"/>
                  <a:pt x="0" y="20241"/>
                  <a:pt x="0" y="76200"/>
                </a:cubicBezTo>
                <a:cubicBezTo>
                  <a:pt x="0" y="130969"/>
                  <a:pt x="38100" y="152400"/>
                  <a:pt x="76162" y="152400"/>
                </a:cubicBezTo>
                <a:lnTo>
                  <a:pt x="114300" y="152400"/>
                </a:lnTo>
                <a:cubicBezTo>
                  <a:pt x="135322" y="152400"/>
                  <a:pt x="152400" y="169478"/>
                  <a:pt x="152400" y="190500"/>
                </a:cubicBezTo>
                <a:close/>
                <a:moveTo>
                  <a:pt x="247460" y="116329"/>
                </a:moveTo>
                <a:cubicBezTo>
                  <a:pt x="246345" y="167878"/>
                  <a:pt x="204197" y="209550"/>
                  <a:pt x="152400" y="209550"/>
                </a:cubicBezTo>
                <a:lnTo>
                  <a:pt x="133350" y="209550"/>
                </a:lnTo>
                <a:lnTo>
                  <a:pt x="133350" y="190500"/>
                </a:lnTo>
                <a:cubicBezTo>
                  <a:pt x="133350" y="179984"/>
                  <a:pt x="124797" y="171450"/>
                  <a:pt x="114300" y="171450"/>
                </a:cubicBezTo>
                <a:lnTo>
                  <a:pt x="78095" y="171450"/>
                </a:lnTo>
                <a:cubicBezTo>
                  <a:pt x="76952" y="177136"/>
                  <a:pt x="76248" y="183223"/>
                  <a:pt x="76200" y="189795"/>
                </a:cubicBezTo>
                <a:lnTo>
                  <a:pt x="76200" y="229333"/>
                </a:lnTo>
                <a:cubicBezTo>
                  <a:pt x="76600" y="271072"/>
                  <a:pt x="110566" y="304800"/>
                  <a:pt x="152400" y="304800"/>
                </a:cubicBezTo>
                <a:cubicBezTo>
                  <a:pt x="152400" y="283740"/>
                  <a:pt x="169478" y="266700"/>
                  <a:pt x="190500" y="266700"/>
                </a:cubicBezTo>
                <a:lnTo>
                  <a:pt x="228562" y="266700"/>
                </a:lnTo>
                <a:cubicBezTo>
                  <a:pt x="266700" y="266700"/>
                  <a:pt x="304800" y="245269"/>
                  <a:pt x="304800" y="190500"/>
                </a:cubicBezTo>
                <a:cubicBezTo>
                  <a:pt x="304800" y="143894"/>
                  <a:pt x="278273" y="122301"/>
                  <a:pt x="247460" y="116329"/>
                </a:cubicBez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109687" y="3211479"/>
            <a:ext cx="483810" cy="48381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BF7F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639651" y="3222213"/>
            <a:ext cx="456349" cy="413575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BF7F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860276" y="1965474"/>
            <a:ext cx="555980" cy="55598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199726" y="2996184"/>
            <a:ext cx="3362325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99726" y="3447338"/>
            <a:ext cx="2918464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学生应能掌握平面图形的名称、定义和基本特征，如三角形、四边形、圆等。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799911" y="1318087"/>
            <a:ext cx="3429000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812103" y="1764792"/>
            <a:ext cx="2934071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学生应理解平面图形的性质，如对称性、内角和、外角等，并能够运用这些性质解决实际问题。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287335" y="2996184"/>
            <a:ext cx="3676650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15521" y="3447338"/>
            <a:ext cx="289037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培养空间观念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8638" y="1777070"/>
            <a:ext cx="2840430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掌握基本概念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38638" y="1330365"/>
            <a:ext cx="3571875" cy="7810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38638" y="4669341"/>
            <a:ext cx="3448050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38638" y="5125365"/>
            <a:ext cx="2918464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理解图形性质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726759" y="5125365"/>
            <a:ext cx="289037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通过观察、操作和想象，培养学生的空间观念，提高其对于平面图形在现实生活中的应用的认识。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平面图形的认识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5400000">
            <a:off x="4261455" y="1786438"/>
            <a:ext cx="3669090" cy="4127726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5400000">
            <a:off x="6507340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5400000">
            <a:off x="7484017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5400000">
            <a:off x="6495148" y="5075220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5400000">
            <a:off x="4599191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3589249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5400000">
            <a:off x="4611383" y="508741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776775" y="1207198"/>
            <a:ext cx="4129625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76775" y="1654506"/>
            <a:ext cx="3900518" cy="819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学生应掌握计算平面图形周长与面积的公式和方法，如长方形、正方形、圆的周长与面积公式等。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746354" y="3180495"/>
            <a:ext cx="338414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746354" y="3627804"/>
            <a:ext cx="3305175" cy="1104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学生应理解周长与面积的基本关系，如周长相等的两个平面图形中，圆形面积最大等。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76775" y="5015040"/>
            <a:ext cx="4129625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776775" y="5462349"/>
            <a:ext cx="3994520" cy="95591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学生应能够运用所学的周长与面积知识解决实际问题，如计算草坪的面积、围栏的长度等。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05680" y="1345950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05680" y="1793259"/>
            <a:ext cx="4048125" cy="819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掌握计算方法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04586" y="3180495"/>
            <a:ext cx="316719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9245" y="3627804"/>
            <a:ext cx="3305175" cy="1104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理解周长与面积的关系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54963" y="5015040"/>
            <a:ext cx="3895628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54963" y="5462349"/>
            <a:ext cx="3898264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解决实际问题</a:t>
            </a:r>
          </a:p>
        </p:txBody>
      </p:sp>
      <p:sp>
        <p:nvSpPr>
          <p:cNvPr id="21" name="Freeform 21"/>
          <p:cNvSpPr/>
          <p:nvPr/>
        </p:nvSpPr>
        <p:spPr>
          <a:xfrm>
            <a:off x="5410459" y="3071807"/>
            <a:ext cx="1371081" cy="1371081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4519258" y="1436636"/>
            <a:ext cx="1122727" cy="11525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47063" y="1412952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444473" y="3277277"/>
            <a:ext cx="1281814" cy="11525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344483" y="3265085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581926" y="5111822"/>
            <a:ext cx="1023483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347063" y="5099630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平面图形的周长与面积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768485" y="3856609"/>
            <a:ext cx="1333631" cy="1748539"/>
          </a:xfrm>
          <a:custGeom>
            <a:rect l="l" t="t" r="r" b="b"/>
            <a:pathLst>
              <a:path w="110" h="145">
                <a:moveTo>
                  <a:pt x="26" y="3"/>
                </a:moveTo>
                <a:cubicBezTo>
                  <a:pt x="14" y="0"/>
                  <a:pt x="0" y="30"/>
                  <a:pt x="12" y="68"/>
                </a:cubicBezTo>
                <a:cubicBezTo>
                  <a:pt x="26" y="112"/>
                  <a:pt x="50" y="142"/>
                  <a:pt x="81" y="143"/>
                </a:cubicBezTo>
                <a:cubicBezTo>
                  <a:pt x="110" y="145"/>
                  <a:pt x="111" y="119"/>
                  <a:pt x="93" y="78"/>
                </a:cubicBezTo>
                <a:cubicBezTo>
                  <a:pt x="76" y="43"/>
                  <a:pt x="38" y="5"/>
                  <a:pt x="26" y="3"/>
                </a:cubicBezTo>
                <a:close/>
              </a:path>
            </a:pathLst>
          </a:custGeom>
          <a:solidFill>
            <a:schemeClr val="accent5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359093" y="3744415"/>
            <a:ext cx="1466995" cy="1157930"/>
          </a:xfrm>
          <a:custGeom>
            <a:rect l="l" t="t" r="r" b="b"/>
            <a:pathLst>
              <a:path w="122" h="96">
                <a:moveTo>
                  <a:pt x="2" y="5"/>
                </a:moveTo>
                <a:cubicBezTo>
                  <a:pt x="0" y="13"/>
                  <a:pt x="34" y="53"/>
                  <a:pt x="69" y="74"/>
                </a:cubicBezTo>
                <a:cubicBezTo>
                  <a:pt x="103" y="94"/>
                  <a:pt x="122" y="96"/>
                  <a:pt x="119" y="75"/>
                </a:cubicBezTo>
                <a:cubicBezTo>
                  <a:pt x="116" y="55"/>
                  <a:pt x="97" y="37"/>
                  <a:pt x="67" y="19"/>
                </a:cubicBezTo>
                <a:cubicBezTo>
                  <a:pt x="52" y="10"/>
                  <a:pt x="36" y="4"/>
                  <a:pt x="24" y="2"/>
                </a:cubicBezTo>
                <a:cubicBezTo>
                  <a:pt x="11" y="0"/>
                  <a:pt x="2" y="1"/>
                  <a:pt x="2" y="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205397" y="2290121"/>
            <a:ext cx="973763" cy="1049970"/>
          </a:xfrm>
          <a:custGeom>
            <a:rect l="l" t="t" r="r" b="b"/>
            <a:pathLst>
              <a:path w="81" h="87">
                <a:moveTo>
                  <a:pt x="62" y="84"/>
                </a:moveTo>
                <a:cubicBezTo>
                  <a:pt x="73" y="87"/>
                  <a:pt x="81" y="66"/>
                  <a:pt x="71" y="45"/>
                </a:cubicBezTo>
                <a:cubicBezTo>
                  <a:pt x="60" y="24"/>
                  <a:pt x="47" y="12"/>
                  <a:pt x="27" y="6"/>
                </a:cubicBezTo>
                <a:cubicBezTo>
                  <a:pt x="6" y="0"/>
                  <a:pt x="0" y="8"/>
                  <a:pt x="8" y="29"/>
                </a:cubicBezTo>
                <a:cubicBezTo>
                  <a:pt x="16" y="50"/>
                  <a:pt x="50" y="82"/>
                  <a:pt x="62" y="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4017829" y="2436186"/>
            <a:ext cx="1661748" cy="1047853"/>
          </a:xfrm>
          <a:custGeom>
            <a:rect l="l" t="t" r="r" b="b"/>
            <a:pathLst>
              <a:path w="138" h="87">
                <a:moveTo>
                  <a:pt x="135" y="83"/>
                </a:moveTo>
                <a:cubicBezTo>
                  <a:pt x="138" y="76"/>
                  <a:pt x="111" y="43"/>
                  <a:pt x="79" y="25"/>
                </a:cubicBezTo>
                <a:cubicBezTo>
                  <a:pt x="48" y="6"/>
                  <a:pt x="25" y="0"/>
                  <a:pt x="13" y="12"/>
                </a:cubicBezTo>
                <a:cubicBezTo>
                  <a:pt x="0" y="25"/>
                  <a:pt x="16" y="43"/>
                  <a:pt x="52" y="64"/>
                </a:cubicBezTo>
                <a:cubicBezTo>
                  <a:pt x="71" y="75"/>
                  <a:pt x="91" y="81"/>
                  <a:pt x="107" y="84"/>
                </a:cubicBezTo>
                <a:cubicBezTo>
                  <a:pt x="123" y="87"/>
                  <a:pt x="134" y="87"/>
                  <a:pt x="135" y="8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102952" y="2918834"/>
            <a:ext cx="988580" cy="749374"/>
          </a:xfrm>
          <a:custGeom>
            <a:rect l="l" t="t" r="r" b="b"/>
            <a:pathLst>
              <a:path w="82" h="62">
                <a:moveTo>
                  <a:pt x="7" y="44"/>
                </a:moveTo>
                <a:cubicBezTo>
                  <a:pt x="14" y="51"/>
                  <a:pt x="24" y="54"/>
                  <a:pt x="36" y="57"/>
                </a:cubicBezTo>
                <a:cubicBezTo>
                  <a:pt x="49" y="59"/>
                  <a:pt x="58" y="62"/>
                  <a:pt x="69" y="56"/>
                </a:cubicBezTo>
                <a:cubicBezTo>
                  <a:pt x="80" y="50"/>
                  <a:pt x="82" y="37"/>
                  <a:pt x="64" y="20"/>
                </a:cubicBezTo>
                <a:cubicBezTo>
                  <a:pt x="47" y="4"/>
                  <a:pt x="32" y="0"/>
                  <a:pt x="16" y="5"/>
                </a:cubicBezTo>
                <a:cubicBezTo>
                  <a:pt x="0" y="10"/>
                  <a:pt x="0" y="37"/>
                  <a:pt x="7" y="44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153309" y="3532728"/>
            <a:ext cx="1706201" cy="1166398"/>
          </a:xfrm>
          <a:custGeom>
            <a:rect l="l" t="t" r="r" b="b"/>
            <a:pathLst>
              <a:path w="142" h="97">
                <a:moveTo>
                  <a:pt x="132" y="19"/>
                </a:moveTo>
                <a:cubicBezTo>
                  <a:pt x="127" y="14"/>
                  <a:pt x="114" y="8"/>
                  <a:pt x="98" y="5"/>
                </a:cubicBezTo>
                <a:cubicBezTo>
                  <a:pt x="82" y="1"/>
                  <a:pt x="62" y="0"/>
                  <a:pt x="47" y="5"/>
                </a:cubicBezTo>
                <a:cubicBezTo>
                  <a:pt x="13" y="15"/>
                  <a:pt x="0" y="34"/>
                  <a:pt x="22" y="63"/>
                </a:cubicBezTo>
                <a:cubicBezTo>
                  <a:pt x="46" y="94"/>
                  <a:pt x="78" y="97"/>
                  <a:pt x="110" y="80"/>
                </a:cubicBezTo>
                <a:cubicBezTo>
                  <a:pt x="138" y="66"/>
                  <a:pt x="142" y="30"/>
                  <a:pt x="132" y="19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V="1">
            <a:off x="6809988" y="2817224"/>
            <a:ext cx="1500864" cy="478414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 flipV="1">
            <a:off x="5698628" y="1934486"/>
            <a:ext cx="1403489" cy="514401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" name="Connector 10"/>
          <p:cNvCxnSpPr/>
          <p:nvPr/>
        </p:nvCxnSpPr>
        <p:spPr>
          <a:xfrm flipH="1" flipV="1">
            <a:off x="3435689" y="2328225"/>
            <a:ext cx="1297644" cy="444544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Connector 11"/>
          <p:cNvCxnSpPr/>
          <p:nvPr/>
        </p:nvCxnSpPr>
        <p:spPr>
          <a:xfrm flipH="1">
            <a:off x="3435689" y="4002674"/>
            <a:ext cx="1570721" cy="776892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6790935" y="5349006"/>
            <a:ext cx="13463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AutoShape 13"/>
          <p:cNvSpPr/>
          <p:nvPr/>
        </p:nvSpPr>
        <p:spPr>
          <a:xfrm>
            <a:off x="8789173" y="4002674"/>
            <a:ext cx="1280710" cy="24574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7493738" y="4320205"/>
            <a:ext cx="1053152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TextBox 15"/>
          <p:cNvSpPr txBox="1"/>
          <p:nvPr/>
        </p:nvSpPr>
        <p:spPr>
          <a:xfrm>
            <a:off x="1212210" y="1650927"/>
            <a:ext cx="20859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12210" y="4279264"/>
            <a:ext cx="20859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102116" y="1134196"/>
            <a:ext cx="20859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383959" y="2397868"/>
            <a:ext cx="20859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600805" y="3744415"/>
            <a:ext cx="20859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206123" y="5141535"/>
            <a:ext cx="20859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立体图形的认识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1040760" y="2041035"/>
            <a:ext cx="2257425" cy="13909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掌握立体图形的特点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040760" y="4601821"/>
            <a:ext cx="2257425" cy="18478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学生应能掌握立体图形的名称、定义和基本特征，如长方体、正方体、圆柱体等。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8758048" y="4431794"/>
            <a:ext cx="1280710" cy="24574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7102116" y="1408147"/>
            <a:ext cx="3371850" cy="759511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理解立体图形的构成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8383959" y="2667138"/>
            <a:ext cx="3371850" cy="77266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学生应理解立体图形的构成元素，如面、棱、顶点等，并能够辨识不同立体图形之间的差异。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8611541" y="4021135"/>
            <a:ext cx="3371850" cy="77836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培养空间想象力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8206123" y="5435933"/>
            <a:ext cx="3371850" cy="85812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通过观察、操作和想象，培养学生的空间想象力，提高其对于立体图形在现实生活中的应用的认识。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0308" y="489630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12500" y="3227524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12500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1716" y="4884110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11716" y="321533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11716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596603" y="1405020"/>
            <a:ext cx="460057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96603" y="1890788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掌握计算方法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46698" y="1405020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46698" y="1866404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学生应理解表面积与体积的基本关系，如表面积相等的两个立体图形中，球体积最小等。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6603" y="3037215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96603" y="3547367"/>
            <a:ext cx="44196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学生应掌握计算立体图形表面积与体积的公式和方法，如长方体、正方体、圆柱体的表面积与体积公式等。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46698" y="3037215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46698" y="3547367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解决实际问题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96603" y="4632977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96603" y="5155321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理解表面积与体积的关系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46698" y="4632977"/>
            <a:ext cx="473392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46698" y="5155321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学生应能够运用所学的表面积与体积知识解决实际问题，如计算包装盒的表面积或体积、计算物体的质量等。</a:t>
            </a:r>
          </a:p>
        </p:txBody>
      </p:sp>
      <p:sp>
        <p:nvSpPr>
          <p:cNvPr id="20" name="Freeform 20"/>
          <p:cNvSpPr/>
          <p:nvPr/>
        </p:nvSpPr>
        <p:spPr>
          <a:xfrm>
            <a:off x="793456" y="1834061"/>
            <a:ext cx="621407" cy="621407"/>
          </a:xfrm>
          <a:custGeom>
            <a:rect l="l" t="t" r="r" b="b"/>
            <a:pathLst>
              <a:path w="304800" h="304800">
                <a:moveTo>
                  <a:pt x="247650" y="219075"/>
                </a:moveTo>
                <a:lnTo>
                  <a:pt x="228600" y="219075"/>
                </a:lnTo>
                <a:lnTo>
                  <a:pt x="228600" y="200025"/>
                </a:lnTo>
                <a:lnTo>
                  <a:pt x="238125" y="200025"/>
                </a:lnTo>
                <a:lnTo>
                  <a:pt x="238125" y="180975"/>
                </a:lnTo>
                <a:lnTo>
                  <a:pt x="57150" y="180975"/>
                </a:lnTo>
                <a:lnTo>
                  <a:pt x="57150" y="200025"/>
                </a:lnTo>
                <a:lnTo>
                  <a:pt x="66675" y="200025"/>
                </a:lnTo>
                <a:lnTo>
                  <a:pt x="66675" y="219075"/>
                </a:lnTo>
                <a:lnTo>
                  <a:pt x="47625" y="219075"/>
                </a:lnTo>
                <a:cubicBezTo>
                  <a:pt x="42367" y="219075"/>
                  <a:pt x="38100" y="214808"/>
                  <a:pt x="38100" y="209550"/>
                </a:cubicBezTo>
                <a:lnTo>
                  <a:pt x="38100" y="114300"/>
                </a:lnTo>
                <a:cubicBezTo>
                  <a:pt x="38100" y="105089"/>
                  <a:pt x="76200" y="95250"/>
                  <a:pt x="142875" y="95250"/>
                </a:cubicBezTo>
                <a:cubicBezTo>
                  <a:pt x="146409" y="95250"/>
                  <a:pt x="149533" y="95250"/>
                  <a:pt x="152400" y="95250"/>
                </a:cubicBezTo>
                <a:cubicBezTo>
                  <a:pt x="218484" y="95250"/>
                  <a:pt x="257175" y="104870"/>
                  <a:pt x="257175" y="114300"/>
                </a:cubicBezTo>
                <a:lnTo>
                  <a:pt x="257175" y="209550"/>
                </a:lnTo>
                <a:cubicBezTo>
                  <a:pt x="257175" y="214808"/>
                  <a:pt x="252917" y="219075"/>
                  <a:pt x="247650" y="219075"/>
                </a:cubicBezTo>
                <a:close/>
                <a:moveTo>
                  <a:pt x="223838" y="123825"/>
                </a:moveTo>
                <a:cubicBezTo>
                  <a:pt x="215951" y="123825"/>
                  <a:pt x="209550" y="130226"/>
                  <a:pt x="209550" y="138113"/>
                </a:cubicBezTo>
                <a:cubicBezTo>
                  <a:pt x="209550" y="145999"/>
                  <a:pt x="215951" y="152400"/>
                  <a:pt x="223838" y="152400"/>
                </a:cubicBezTo>
                <a:cubicBezTo>
                  <a:pt x="231724" y="152400"/>
                  <a:pt x="238125" y="145999"/>
                  <a:pt x="238125" y="138113"/>
                </a:cubicBezTo>
                <a:cubicBezTo>
                  <a:pt x="238125" y="130226"/>
                  <a:pt x="231724" y="123825"/>
                  <a:pt x="223838" y="123825"/>
                </a:cubicBezTo>
                <a:close/>
                <a:moveTo>
                  <a:pt x="76200" y="38100"/>
                </a:moveTo>
                <a:cubicBezTo>
                  <a:pt x="76200" y="32833"/>
                  <a:pt x="80467" y="28575"/>
                  <a:pt x="85725" y="28575"/>
                </a:cubicBezTo>
                <a:lnTo>
                  <a:pt x="209550" y="28575"/>
                </a:lnTo>
                <a:cubicBezTo>
                  <a:pt x="214817" y="28575"/>
                  <a:pt x="219075" y="32833"/>
                  <a:pt x="219075" y="38100"/>
                </a:cubicBezTo>
                <a:lnTo>
                  <a:pt x="219075" y="85725"/>
                </a:lnTo>
                <a:lnTo>
                  <a:pt x="76200" y="85725"/>
                </a:lnTo>
                <a:lnTo>
                  <a:pt x="76200" y="38100"/>
                </a:lnTo>
                <a:close/>
                <a:moveTo>
                  <a:pt x="219075" y="276225"/>
                </a:moveTo>
                <a:cubicBezTo>
                  <a:pt x="219075" y="281483"/>
                  <a:pt x="214817" y="285750"/>
                  <a:pt x="209550" y="285750"/>
                </a:cubicBezTo>
                <a:lnTo>
                  <a:pt x="85725" y="285750"/>
                </a:lnTo>
                <a:cubicBezTo>
                  <a:pt x="80467" y="285750"/>
                  <a:pt x="76200" y="281483"/>
                  <a:pt x="76200" y="276225"/>
                </a:cubicBezTo>
                <a:lnTo>
                  <a:pt x="76200" y="190500"/>
                </a:lnTo>
                <a:lnTo>
                  <a:pt x="219075" y="190500"/>
                </a:lnTo>
                <a:lnTo>
                  <a:pt x="219075" y="276225"/>
                </a:lnTo>
                <a:close/>
                <a:moveTo>
                  <a:pt x="200025" y="200025"/>
                </a:moveTo>
                <a:lnTo>
                  <a:pt x="95250" y="200025"/>
                </a:lnTo>
                <a:lnTo>
                  <a:pt x="95250" y="209550"/>
                </a:lnTo>
                <a:lnTo>
                  <a:pt x="200025" y="209550"/>
                </a:lnTo>
                <a:lnTo>
                  <a:pt x="200025" y="200025"/>
                </a:lnTo>
                <a:close/>
                <a:moveTo>
                  <a:pt x="200025" y="219075"/>
                </a:moveTo>
                <a:lnTo>
                  <a:pt x="95250" y="219075"/>
                </a:lnTo>
                <a:lnTo>
                  <a:pt x="95250" y="228600"/>
                </a:lnTo>
                <a:lnTo>
                  <a:pt x="200025" y="228600"/>
                </a:lnTo>
                <a:lnTo>
                  <a:pt x="200025" y="219075"/>
                </a:lnTo>
                <a:close/>
                <a:moveTo>
                  <a:pt x="200025" y="238125"/>
                </a:moveTo>
                <a:lnTo>
                  <a:pt x="95250" y="238125"/>
                </a:lnTo>
                <a:lnTo>
                  <a:pt x="95250" y="247650"/>
                </a:lnTo>
                <a:lnTo>
                  <a:pt x="200025" y="247650"/>
                </a:lnTo>
                <a:lnTo>
                  <a:pt x="200025" y="238125"/>
                </a:lnTo>
                <a:close/>
                <a:moveTo>
                  <a:pt x="200025" y="257175"/>
                </a:moveTo>
                <a:lnTo>
                  <a:pt x="95250" y="257175"/>
                </a:lnTo>
                <a:lnTo>
                  <a:pt x="95250" y="266700"/>
                </a:lnTo>
                <a:lnTo>
                  <a:pt x="200025" y="266700"/>
                </a:lnTo>
                <a:lnTo>
                  <a:pt x="200025" y="25717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64902" y="1916915"/>
            <a:ext cx="455698" cy="455698"/>
          </a:xfrm>
          <a:custGeom>
            <a:rect l="l" t="t" r="r" b="b"/>
            <a:pathLst>
              <a:path w="304800" h="304800">
                <a:moveTo>
                  <a:pt x="76200" y="57150"/>
                </a:moveTo>
                <a:lnTo>
                  <a:pt x="38100" y="19050"/>
                </a:lnTo>
                <a:lnTo>
                  <a:pt x="19050" y="19050"/>
                </a:lnTo>
                <a:lnTo>
                  <a:pt x="19050" y="38100"/>
                </a:lnTo>
                <a:lnTo>
                  <a:pt x="57150" y="76200"/>
                </a:lnTo>
                <a:close/>
                <a:moveTo>
                  <a:pt x="9525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95250" y="38100"/>
                </a:lnTo>
                <a:close/>
                <a:moveTo>
                  <a:pt x="171450" y="95250"/>
                </a:moveTo>
                <a:lnTo>
                  <a:pt x="209550" y="95250"/>
                </a:lnTo>
                <a:lnTo>
                  <a:pt x="209550" y="114300"/>
                </a:lnTo>
                <a:lnTo>
                  <a:pt x="171450" y="114300"/>
                </a:lnTo>
                <a:close/>
                <a:moveTo>
                  <a:pt x="190500" y="38100"/>
                </a:moveTo>
                <a:lnTo>
                  <a:pt x="190500" y="19050"/>
                </a:lnTo>
                <a:lnTo>
                  <a:pt x="171450" y="19050"/>
                </a:lnTo>
                <a:lnTo>
                  <a:pt x="133350" y="57150"/>
                </a:lnTo>
                <a:lnTo>
                  <a:pt x="152400" y="76200"/>
                </a:lnTo>
                <a:close/>
                <a:moveTo>
                  <a:pt x="0" y="95250"/>
                </a:moveTo>
                <a:lnTo>
                  <a:pt x="38100" y="95250"/>
                </a:lnTo>
                <a:lnTo>
                  <a:pt x="38100" y="114300"/>
                </a:lnTo>
                <a:lnTo>
                  <a:pt x="0" y="114300"/>
                </a:lnTo>
                <a:close/>
                <a:moveTo>
                  <a:pt x="95250" y="171450"/>
                </a:moveTo>
                <a:lnTo>
                  <a:pt x="114300" y="171450"/>
                </a:lnTo>
                <a:lnTo>
                  <a:pt x="114300" y="209550"/>
                </a:lnTo>
                <a:lnTo>
                  <a:pt x="95250" y="209550"/>
                </a:lnTo>
                <a:close/>
                <a:moveTo>
                  <a:pt x="19050" y="171450"/>
                </a:moveTo>
                <a:lnTo>
                  <a:pt x="19050" y="190500"/>
                </a:lnTo>
                <a:lnTo>
                  <a:pt x="38100" y="190500"/>
                </a:lnTo>
                <a:lnTo>
                  <a:pt x="76200" y="152400"/>
                </a:lnTo>
                <a:lnTo>
                  <a:pt x="57150" y="133350"/>
                </a:lnTo>
                <a:close/>
                <a:moveTo>
                  <a:pt x="300638" y="262538"/>
                </a:moveTo>
                <a:lnTo>
                  <a:pt x="111290" y="73190"/>
                </a:lnTo>
                <a:cubicBezTo>
                  <a:pt x="105737" y="67637"/>
                  <a:pt x="96641" y="67637"/>
                  <a:pt x="91088" y="73190"/>
                </a:cubicBezTo>
                <a:lnTo>
                  <a:pt x="73190" y="91088"/>
                </a:lnTo>
                <a:cubicBezTo>
                  <a:pt x="67637" y="96641"/>
                  <a:pt x="67637" y="105737"/>
                  <a:pt x="73190" y="111290"/>
                </a:cubicBezTo>
                <a:lnTo>
                  <a:pt x="262538" y="300638"/>
                </a:lnTo>
                <a:cubicBezTo>
                  <a:pt x="268091" y="306191"/>
                  <a:pt x="277187" y="306191"/>
                  <a:pt x="282740" y="300638"/>
                </a:cubicBezTo>
                <a:lnTo>
                  <a:pt x="300638" y="282740"/>
                </a:lnTo>
                <a:cubicBezTo>
                  <a:pt x="306191" y="277187"/>
                  <a:pt x="306191" y="268091"/>
                  <a:pt x="300638" y="262538"/>
                </a:cubicBezTo>
                <a:close/>
                <a:moveTo>
                  <a:pt x="142875" y="161925"/>
                </a:moveTo>
                <a:lnTo>
                  <a:pt x="85725" y="104775"/>
                </a:lnTo>
                <a:lnTo>
                  <a:pt x="104775" y="85725"/>
                </a:lnTo>
                <a:lnTo>
                  <a:pt x="161925" y="142875"/>
                </a:lnTo>
                <a:lnTo>
                  <a:pt x="142875" y="16192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551100" y="3478315"/>
            <a:ext cx="483304" cy="483304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6530380" y="5087413"/>
            <a:ext cx="524743" cy="5538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829809" y="3450697"/>
            <a:ext cx="548701" cy="538540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660484" y="4984613"/>
            <a:ext cx="883778" cy="759497"/>
          </a:xfrm>
          <a:custGeom>
            <a:rect l="l" t="t" r="r" b="b"/>
            <a:pathLst>
              <a:path w="304800" h="304800">
                <a:moveTo>
                  <a:pt x="147838" y="37243"/>
                </a:moveTo>
                <a:cubicBezTo>
                  <a:pt x="155724" y="37243"/>
                  <a:pt x="162125" y="43644"/>
                  <a:pt x="162125" y="51530"/>
                </a:cubicBezTo>
                <a:lnTo>
                  <a:pt x="162125" y="125349"/>
                </a:lnTo>
                <a:lnTo>
                  <a:pt x="257375" y="184880"/>
                </a:lnTo>
                <a:lnTo>
                  <a:pt x="257375" y="210483"/>
                </a:lnTo>
                <a:lnTo>
                  <a:pt x="162125" y="178337"/>
                </a:lnTo>
                <a:lnTo>
                  <a:pt x="162125" y="228343"/>
                </a:lnTo>
                <a:lnTo>
                  <a:pt x="181547" y="247669"/>
                </a:lnTo>
                <a:lnTo>
                  <a:pt x="181537" y="267519"/>
                </a:lnTo>
                <a:lnTo>
                  <a:pt x="147838" y="256318"/>
                </a:lnTo>
                <a:lnTo>
                  <a:pt x="114624" y="267557"/>
                </a:lnTo>
                <a:lnTo>
                  <a:pt x="114767" y="246707"/>
                </a:lnTo>
                <a:lnTo>
                  <a:pt x="132959" y="228943"/>
                </a:lnTo>
                <a:lnTo>
                  <a:pt x="133121" y="178346"/>
                </a:lnTo>
                <a:lnTo>
                  <a:pt x="37900" y="211074"/>
                </a:lnTo>
                <a:lnTo>
                  <a:pt x="38100" y="184880"/>
                </a:lnTo>
                <a:lnTo>
                  <a:pt x="133417" y="124749"/>
                </a:lnTo>
                <a:lnTo>
                  <a:pt x="133569" y="51521"/>
                </a:lnTo>
                <a:cubicBezTo>
                  <a:pt x="133550" y="43644"/>
                  <a:pt x="139951" y="37243"/>
                  <a:pt x="147838" y="3724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立体图形的表面积与体积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https://d.book118.com/718021103110006026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2024-09-04T02:03:50.068</cp:lastPrinted>
  <dcterms:created xsi:type="dcterms:W3CDTF">2024-09-03T18:03:50Z</dcterms:created>
  <dcterms:modified xsi:type="dcterms:W3CDTF">2024-09-03T18:03:52Z</dcterms:modified>
</cp:coreProperties>
</file>