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5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268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7C905-B0AF-406C-9681-E1BC83A8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0862F-7A1B-4D0D-AD83-7114749E5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04B75-03AB-4F06-BE73-23A87046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D3C85-2105-4C11-B5B7-074CB1546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2FF0D6-3A66-40A9-A338-597D8385F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199BAF-0C00-4F95-B49A-55C41025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B69317-DEF0-4625-A5A0-15459DDC8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0043A0-C944-42CB-BB20-AF022386C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22355-4076-470D-B8D1-9582D28B2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1F5FF-4977-468D-A8F8-07F18D24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511C7-FD9A-4165-A739-80CBC1594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42" r:id="rId2"/>
    <p:sldLayoutId id="2147488143" r:id="rId3"/>
    <p:sldLayoutId id="2147488144" r:id="rId4"/>
    <p:sldLayoutId id="2147488145" r:id="rId5"/>
    <p:sldLayoutId id="2147488146" r:id="rId6"/>
    <p:sldLayoutId id="2147488147" r:id="rId7"/>
    <p:sldLayoutId id="2147488148" r:id="rId8"/>
    <p:sldLayoutId id="2147488149" r:id="rId9"/>
    <p:sldLayoutId id="2147488150" r:id="rId10"/>
    <p:sldLayoutId id="214748815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14" Type="http://schemas.openxmlformats.org/officeDocument/2006/relationships/tags" Target="../tags/tag245.xml" /><Relationship Id="rId15" Type="http://schemas.openxmlformats.org/officeDocument/2006/relationships/tags" Target="../tags/tag246.xml" /><Relationship Id="rId16" Type="http://schemas.openxmlformats.org/officeDocument/2006/relationships/tags" Target="../tags/tag247.xml" /><Relationship Id="rId17" Type="http://schemas.openxmlformats.org/officeDocument/2006/relationships/tags" Target="../tags/tag248.xml" /><Relationship Id="rId18" Type="http://schemas.openxmlformats.org/officeDocument/2006/relationships/tags" Target="../tags/tag249.xml" /><Relationship Id="rId19" Type="http://schemas.openxmlformats.org/officeDocument/2006/relationships/tags" Target="../tags/tag250.xml" /><Relationship Id="rId2" Type="http://schemas.openxmlformats.org/officeDocument/2006/relationships/tags" Target="../tags/tag233.xml" /><Relationship Id="rId20" Type="http://schemas.openxmlformats.org/officeDocument/2006/relationships/tags" Target="../tags/tag251.xml" /><Relationship Id="rId21" Type="http://schemas.openxmlformats.org/officeDocument/2006/relationships/tags" Target="../tags/tag252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2" Type="http://schemas.openxmlformats.org/officeDocument/2006/relationships/tags" Target="../tags/tag253.xml" /><Relationship Id="rId3" Type="http://schemas.openxmlformats.org/officeDocument/2006/relationships/tags" Target="../tags/tag254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30011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《对外经济核算》PPT课件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对外经济核算概述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对外贸易核算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对外投资核算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对外融资核算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对外支付与结算核算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对外经济核算概述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定义与目的</a:t>
            </a:r>
            <a:endParaRPr lang="zh-CN" altLang="en-US"/>
          </a:p>
        </p:txBody>
      </p:sp>
      <p:sp>
        <p:nvSpPr>
          <p:cNvPr id="10493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定义：对外经济核算是对一个国家或地区的对外经济活动进行统计、分析和评价的过程。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目的：了解国家或地区的对外经济状况，为制定对外经济政策提供依据。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内容：包括对外贸易、对外投资、对外援助、对外技术合作等方面。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方法：采用统计、分析、比较等方法进行核算。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核算对象与范围</a:t>
            </a:r>
            <a:endParaRPr lang="zh-CN" altLang="en-US"/>
          </a:p>
        </p:txBody>
      </p:sp>
      <p:sp>
        <p:nvSpPr>
          <p:cNvPr id="10493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核算对象：对外经济活动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核算范围：包括货物贸易、服务贸易、投资、金融等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核算方法：采用国际收支平衡表、国际投资头寸表等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核算目的：了解国家对外经济状况，制定对外经济政策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核算原则与基础</a:t>
            </a:r>
            <a:endParaRPr lang="zh-CN" altLang="en-US"/>
          </a:p>
        </p:txBody>
      </p:sp>
      <p:sp>
        <p:nvSpPr>
          <p:cNvPr id="10494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核算原则：真实性、可比性、一致性、完整性、及时性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核算基础：国际收支平衡表、国际投资头寸表、国际储备资产变动表、国际收支平衡表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核算方法：直接法、间接法、综合法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核算内容：货物贸易、服务贸易、投资收益、转移支付、储备资产变动等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对外贸易核算</a:t>
            </a:r>
            <a:endParaRPr lang="zh-CN" altLang="en-US"/>
          </a:p>
        </p:txBody>
      </p:sp>
      <p:sp>
        <p:nvSpPr>
          <p:cNvPr id="10494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进出口商品核算</a:t>
            </a:r>
            <a:endParaRPr lang="zh-CN" altLang="en-US"/>
          </a:p>
        </p:txBody>
      </p:sp>
      <p:sp>
        <p:nvSpPr>
          <p:cNvPr id="10495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进出口商品数量：根据市场需求、生产能力、运输条件等因素确定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进出口商品质量：根据国家标准、国际标准、客户要求等因素确定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进出口商品分类：根据商品种类、用途、来源等进行分类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进出口商品价格：根据市场价格、成本、利润等因素确定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进出口服务核算</a:t>
            </a:r>
            <a:endParaRPr lang="zh-CN" altLang="en-US"/>
          </a:p>
        </p:txBody>
      </p:sp>
      <p:sp>
        <p:nvSpPr>
          <p:cNvPr id="104965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进出口服务核算的定义和目的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进出口服务核算的内容和范围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进出口服务核算的方法和步骤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进出口服务核算的注意事项和常见问题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贸易差额与顺差逆差</a:t>
            </a:r>
            <a:endParaRPr lang="zh-CN" altLang="en-US"/>
          </a:p>
        </p:txBody>
      </p:sp>
      <p:sp>
        <p:nvSpPr>
          <p:cNvPr id="104969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贸易差额：一国在一定时期内出口与进口之间的差额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顺差：出口额大于进口额，表示该国对外贸易处于有利地位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逆差：进口额大于出口额，表示该国对外贸易处于不利地位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贸易差额的影响因素：汇率、关税、贸易政策等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7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对外投资核算</a:t>
            </a:r>
            <a:endParaRPr lang="zh-CN" altLang="en-US"/>
          </a:p>
        </p:txBody>
      </p:sp>
      <p:sp>
        <p:nvSpPr>
          <p:cNvPr id="10497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/>
        <p:cNvGrpSpPr/>
        <p:nvPr/>
      </p:nvGrpSpPr>
      <p:grpSpPr>
        <a:xfrm>
          <a:off x="0" y="0"/>
          <a:ext cx="0" cy="0"/>
        </a:xfrm>
      </p:grpSpPr>
      <p:sp>
        <p:nvSpPr>
          <p:cNvPr id="1049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直接投资核算</a:t>
            </a:r>
            <a:endParaRPr lang="zh-CN" altLang="en-US"/>
          </a:p>
        </p:txBody>
      </p:sp>
      <p:sp>
        <p:nvSpPr>
          <p:cNvPr id="104985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5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直接投资：指投资者直接参与被投资企业的经营管理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5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直接投资核算：对直接投资进行会计核算和财务分析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6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6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直接投资核算方法：包括成本法、权益法等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7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7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7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直接投资核算内容：包括投资成本、投资收益、投资风险等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/>
        <p:cNvGrpSpPr/>
        <p:nvPr/>
      </p:nvGrpSpPr>
      <p:grpSpPr>
        <a:xfrm>
          <a:off x="0" y="0"/>
          <a:ext cx="0" cy="0"/>
        </a:xfrm>
      </p:grpSpPr>
      <p:sp>
        <p:nvSpPr>
          <p:cNvPr id="1049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间接投资核算</a:t>
            </a:r>
            <a:endParaRPr lang="zh-CN" altLang="en-US"/>
          </a:p>
        </p:txBody>
      </p:sp>
      <p:sp>
        <p:nvSpPr>
          <p:cNvPr id="10499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间接投资：通过购买股票、债券等方式进行投资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投资风险：市场风险、信用风险等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投资决策：根据投资收益和风险进行决策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投资收益：包括股息、利息等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/>
        <p:cNvGrpSpPr/>
        <p:nvPr/>
      </p:nvGrpSpPr>
      <p:grpSpPr>
        <a:xfrm>
          <a:off x="0" y="0"/>
          <a:ext cx="0" cy="0"/>
        </a:xfrm>
      </p:grpSpPr>
      <p:sp>
        <p:nvSpPr>
          <p:cNvPr id="1049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投资收益与风险评估</a:t>
            </a:r>
            <a:endParaRPr lang="zh-CN" altLang="en-US"/>
          </a:p>
        </p:txBody>
      </p:sp>
      <p:sp>
        <p:nvSpPr>
          <p:cNvPr id="104998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8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9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9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9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00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风险管理：包括风险识别、风险评估、风险应对等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0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投资决策：基于风险评估的结果，做出投资决策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0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投资收益：包括股息、利息、资本利得等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00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风险评估：包括政治风险、经济风险、法律风险等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/>
        <p:cNvGrpSpPr/>
        <p:nvPr/>
      </p:nvGrpSpPr>
      <p:grpSpPr>
        <a:xfrm>
          <a:off x="0" y="0"/>
          <a:ext cx="0" cy="0"/>
        </a:xfrm>
      </p:grpSpPr>
      <p:sp>
        <p:nvSpPr>
          <p:cNvPr id="1050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对外融资核算</a:t>
            </a:r>
            <a:endParaRPr lang="zh-CN" altLang="en-US"/>
          </a:p>
        </p:txBody>
      </p:sp>
      <p:sp>
        <p:nvSpPr>
          <p:cNvPr id="10500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FIVE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https://d.book118.com/718030011134006023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0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IVE"/>
  <p:tag name="KSO_WM_UNIT_TYPE" val="e"/>
  <p:tag name="KSO_WM_UNIT_VALUE" val="13"/>
</p:tagLst>
</file>

<file path=ppt/tags/tag26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宋体</vt:lpstr>
      <vt:lpstr>Office Theme</vt:lpstr>
      <vt:lpstr>《对外经济核算》PPT课件</vt:lpstr>
      <vt:lpstr>目录</vt:lpstr>
      <vt:lpstr>单击此处添加章节标题</vt:lpstr>
      <vt:lpstr>对外经济核算概述</vt:lpstr>
      <vt:lpstr>PowerPoint Presentation</vt:lpstr>
      <vt:lpstr>定义与目的</vt:lpstr>
      <vt:lpstr>核算对象与范围</vt:lpstr>
      <vt:lpstr>核算原则与基础</vt:lpstr>
      <vt:lpstr>对外贸易核算</vt:lpstr>
      <vt:lpstr>PowerPoint Presentation</vt:lpstr>
      <vt:lpstr>进出口商品核算</vt:lpstr>
      <vt:lpstr>进出口服务核算</vt:lpstr>
      <vt:lpstr>贸易差额与顺差逆差</vt:lpstr>
      <vt:lpstr>对外投资核算</vt:lpstr>
      <vt:lpstr>PowerPoint Presentation</vt:lpstr>
      <vt:lpstr>直接投资核算</vt:lpstr>
      <vt:lpstr>间接投资核算</vt:lpstr>
      <vt:lpstr>投资收益与风险评估</vt:lpstr>
      <vt:lpstr>对外融资核算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2024-08-30T16:59:31.325</cp:lastPrinted>
  <dcterms:created xsi:type="dcterms:W3CDTF">2024-08-30T08:59:31Z</dcterms:created>
  <dcterms:modified xsi:type="dcterms:W3CDTF">2024-08-30T08:59:33Z</dcterms:modified>
</cp:coreProperties>
</file>