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A6F33-10C3-45FA-B9F6-D60DDED43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1C455-339D-438B-8B42-C0570B884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55DFB-6602-4F58-989F-A8E88D428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FBB57-9C85-4417-8AB9-31FC45E34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FE2015-57FB-4512-AB29-9578ED50A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73F7DA-C301-4044-9359-0F5E1105D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D50803-AA8E-4794-AAA1-C17FF0E70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BD693-0C88-4F56-A6E6-B5C8FDCD5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1ED9F-B7F8-4DB5-911D-5A26D9AAB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0A5A8-878A-4366-9013-F1D8B9042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E4E8B-2A2A-43E5-8523-7FBCE48C5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audio" Target="../media/audio111.wav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audio" Target="../media/audio111.wav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audio" Target="../media/audio111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audio" Target="../media/audio111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audio" Target="../media/audio212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4211605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86" name="文本框 5128"/>
          <p:cNvSpPr txBox="1"/>
          <p:nvPr/>
        </p:nvSpPr>
        <p:spPr>
          <a:xfrm>
            <a:off x="3275013" y="854075"/>
            <a:ext cx="2571750" cy="768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charset="-122"/>
              </a:rPr>
              <a:t>卫风 </a:t>
            </a:r>
            <a:r>
              <a:rPr lang="en-US" altLang="zh-CN" sz="4400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charset="-122"/>
              </a:rPr>
              <a:t>· </a:t>
            </a:r>
            <a:r>
              <a:rPr lang="zh-CN" altLang="en-US" sz="4400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charset="-122"/>
              </a:rPr>
              <a:t>氓</a:t>
            </a:r>
            <a:endParaRPr lang="zh-CN" altLang="en-US" sz="4400">
              <a:solidFill>
                <a:srgbClr val="FF0000"/>
              </a:solidFill>
              <a:latin typeface="Times New Roman" panose="02020603050405020304" pitchFamily="18" charset="0"/>
              <a:ea typeface="隶书" panose="02010509060101010101" charset="-122"/>
            </a:endParaRPr>
          </a:p>
        </p:txBody>
      </p:sp>
      <p:sp>
        <p:nvSpPr>
          <p:cNvPr id="5132" name="动作按钮: 自定义 5131">
            <a:hlinkClick action="ppaction://noaction"/>
          </p:cNvPr>
          <p:cNvSpPr/>
          <p:nvPr/>
        </p:nvSpPr>
        <p:spPr>
          <a:xfrm>
            <a:off x="1709738" y="1900238"/>
            <a:ext cx="1771650" cy="533400"/>
          </a:xfrm>
          <a:prstGeom prst="actionButtonBlank">
            <a:avLst/>
          </a:prstGeom>
          <a:gradFill rotWithShape="0">
            <a:gsLst>
              <a:gs pos="0">
                <a:srgbClr val="FFEFD1">
                  <a:alpha val="100000"/>
                </a:srgbClr>
              </a:gs>
              <a:gs pos="64999">
                <a:srgbClr val="F0EBD5">
                  <a:alpha val="100000"/>
                </a:srgbClr>
              </a:gs>
              <a:gs pos="100000">
                <a:srgbClr val="D1C39F">
                  <a:alpha val="100000"/>
                </a:srgbClr>
              </a:gs>
            </a:gsLst>
            <a:path path="rect">
              <a:fillToRect l="50000" t="50000" r="50000" b="50000"/>
            </a:path>
          </a:gradFill>
          <a:ln w="9525">
            <a:noFill/>
          </a:ln>
          <a:effectLst>
            <a:prstShdw prst="shdw17" dist="17961" dir="2699999">
              <a:srgbClr val="998F7D"/>
            </a:prstShdw>
          </a:effectLst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latin typeface="Times New Roman" panose="02020603050405020304" pitchFamily="18" charset="0"/>
                <a:ea typeface="楷体_GB2312" pitchFamily="49" charset="-122"/>
              </a:rPr>
              <a:t>提出问题</a:t>
            </a:r>
            <a:endParaRPr lang="zh-CN" altLang="en-US" sz="3200" b="1"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5133" name="动作按钮: 自定义 5132"/>
          <p:cNvSpPr/>
          <p:nvPr/>
        </p:nvSpPr>
        <p:spPr>
          <a:xfrm>
            <a:off x="1709738" y="3421063"/>
            <a:ext cx="1714500" cy="533400"/>
          </a:xfrm>
          <a:prstGeom prst="actionButtonBlank">
            <a:avLst/>
          </a:prstGeom>
          <a:gradFill rotWithShape="0">
            <a:gsLst>
              <a:gs pos="0">
                <a:srgbClr val="FFEFD1">
                  <a:alpha val="100000"/>
                </a:srgbClr>
              </a:gs>
              <a:gs pos="64999">
                <a:srgbClr val="F0EBD5">
                  <a:alpha val="100000"/>
                </a:srgbClr>
              </a:gs>
              <a:gs pos="100000">
                <a:srgbClr val="D1C39F">
                  <a:alpha val="100000"/>
                </a:srgbClr>
              </a:gs>
            </a:gsLst>
            <a:path path="rect">
              <a:fillToRect l="50000" t="50000" r="50000" b="50000"/>
            </a:path>
          </a:gradFill>
          <a:ln w="9525">
            <a:noFill/>
          </a:ln>
          <a:effectLst>
            <a:prstShdw prst="shdw17" dist="17961" dir="2699999">
              <a:srgbClr val="998F7D"/>
            </a:prstShdw>
          </a:effectLst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latin typeface="Times New Roman" panose="02020603050405020304" pitchFamily="18" charset="0"/>
                <a:ea typeface="楷体_GB2312" pitchFamily="49" charset="-122"/>
              </a:rPr>
              <a:t>分析解决</a:t>
            </a:r>
            <a:endParaRPr lang="zh-CN" altLang="en-US" sz="3200" b="1"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5134" name="动作按钮: 自定义 5133">
            <a:hlinkClick action="ppaction://hlinkshowjump?jump=lastslide"/>
          </p:cNvPr>
          <p:cNvSpPr/>
          <p:nvPr/>
        </p:nvSpPr>
        <p:spPr>
          <a:xfrm>
            <a:off x="1709738" y="4941888"/>
            <a:ext cx="1714500" cy="533400"/>
          </a:xfrm>
          <a:prstGeom prst="actionButtonBlank">
            <a:avLst/>
          </a:prstGeom>
          <a:gradFill rotWithShape="0">
            <a:gsLst>
              <a:gs pos="0">
                <a:srgbClr val="FFEFD1">
                  <a:alpha val="100000"/>
                </a:srgbClr>
              </a:gs>
              <a:gs pos="64999">
                <a:srgbClr val="F0EBD5">
                  <a:alpha val="100000"/>
                </a:srgbClr>
              </a:gs>
              <a:gs pos="100000">
                <a:srgbClr val="D1C39F">
                  <a:alpha val="100000"/>
                </a:srgbClr>
              </a:gs>
            </a:gsLst>
            <a:path path="rect">
              <a:fillToRect l="50000" t="50000" r="50000" b="50000"/>
            </a:path>
          </a:gradFill>
          <a:ln w="9525">
            <a:noFill/>
          </a:ln>
          <a:effectLst>
            <a:prstShdw prst="shdw17" dist="17961" dir="2699999">
              <a:srgbClr val="998F7D"/>
            </a:prstShdw>
          </a:effectLst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latin typeface="Times New Roman" panose="02020603050405020304" pitchFamily="18" charset="0"/>
                <a:ea typeface="楷体_GB2312" pitchFamily="49" charset="-122"/>
              </a:rPr>
              <a:t>归纳小结</a:t>
            </a:r>
            <a:endParaRPr lang="zh-CN" altLang="en-US" sz="3200" b="1"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pic>
        <p:nvPicPr>
          <p:cNvPr id="67590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563" y="2205038"/>
            <a:ext cx="4114800" cy="39433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7591" name="TextBox 67590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16" presetClass="entr" presetSubtype="37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6" presetClass="entr" presetSubtype="37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32" grpId="0"/>
      <p:bldP spid="5133" grpId="0"/>
      <p:bldP spid="513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54" name="文本框 6153"/>
          <p:cNvSpPr txBox="1"/>
          <p:nvPr/>
        </p:nvSpPr>
        <p:spPr>
          <a:xfrm>
            <a:off x="1143000" y="850900"/>
            <a:ext cx="2286000" cy="5826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chemeClr val="accent2"/>
                </a:solidFill>
                <a:latin typeface="Times New Roman" panose="02020603050405020304" pitchFamily="18" charset="0"/>
                <a:ea typeface="华文新魏" panose="02010800040101010101" charset="-122"/>
              </a:rPr>
              <a:t>提出问题</a:t>
            </a:r>
            <a:endParaRPr lang="zh-CN" altLang="en-US" sz="3200" b="1">
              <a:solidFill>
                <a:schemeClr val="accent2"/>
              </a:solidFill>
              <a:latin typeface="Times New Roman" panose="02020603050405020304" pitchFamily="18" charset="0"/>
              <a:ea typeface="华文新魏" panose="02010800040101010101" charset="-122"/>
            </a:endParaRPr>
          </a:p>
        </p:txBody>
      </p:sp>
      <p:sp>
        <p:nvSpPr>
          <p:cNvPr id="6156" name="文本框 6155"/>
          <p:cNvSpPr txBox="1"/>
          <p:nvPr/>
        </p:nvSpPr>
        <p:spPr>
          <a:xfrm>
            <a:off x="1158875" y="1809750"/>
            <a:ext cx="526415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996600"/>
                </a:solidFill>
                <a:latin typeface="Times New Roman" panose="02020603050405020304" pitchFamily="18" charset="0"/>
              </a:rPr>
              <a:t>1</a:t>
            </a:r>
            <a:r>
              <a:rPr lang="zh-CN" altLang="en-US" sz="3200" b="1">
                <a:solidFill>
                  <a:srgbClr val="996600"/>
                </a:solidFill>
                <a:latin typeface="Times New Roman" panose="02020603050405020304" pitchFamily="18" charset="0"/>
              </a:rPr>
              <a:t>、恋爱阶段，男女双方各有何举动？</a:t>
            </a:r>
            <a:endParaRPr lang="zh-CN" altLang="en-US" sz="3200" b="1">
              <a:solidFill>
                <a:srgbClr val="9966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6157" name="文本框 6156"/>
          <p:cNvSpPr txBox="1"/>
          <p:nvPr/>
        </p:nvSpPr>
        <p:spPr>
          <a:xfrm>
            <a:off x="1143000" y="2981325"/>
            <a:ext cx="6827838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996600"/>
                </a:solidFill>
                <a:latin typeface="Times New Roman" panose="02020603050405020304" pitchFamily="18" charset="0"/>
              </a:rPr>
              <a:t>2</a:t>
            </a:r>
            <a:r>
              <a:rPr lang="zh-CN" altLang="en-US" sz="3200" b="1">
                <a:solidFill>
                  <a:srgbClr val="996600"/>
                </a:solidFill>
                <a:latin typeface="Times New Roman" panose="02020603050405020304" pitchFamily="18" charset="0"/>
              </a:rPr>
              <a:t>、女子为何被弃？三四两章有哪些对比、比喻？</a:t>
            </a:r>
            <a:endParaRPr lang="zh-CN" altLang="en-US" sz="3200" b="1">
              <a:solidFill>
                <a:srgbClr val="9966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6158" name="文本框 6157"/>
          <p:cNvSpPr txBox="1"/>
          <p:nvPr/>
        </p:nvSpPr>
        <p:spPr>
          <a:xfrm>
            <a:off x="1158875" y="4079875"/>
            <a:ext cx="6826250" cy="5826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996600"/>
                </a:solidFill>
                <a:latin typeface="Times New Roman" panose="02020603050405020304" pitchFamily="18" charset="0"/>
              </a:rPr>
              <a:t>3</a:t>
            </a:r>
            <a:r>
              <a:rPr lang="zh-CN" altLang="en-US" sz="3200" b="1">
                <a:solidFill>
                  <a:srgbClr val="996600"/>
                </a:solidFill>
                <a:latin typeface="Times New Roman" panose="02020603050405020304" pitchFamily="18" charset="0"/>
              </a:rPr>
              <a:t>、本诗采用怎样的叙述角度？有何作用？</a:t>
            </a:r>
            <a:endParaRPr lang="zh-CN" altLang="en-US" sz="3200" b="1">
              <a:solidFill>
                <a:srgbClr val="9966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6159" name="文本框 6158"/>
          <p:cNvSpPr txBox="1"/>
          <p:nvPr/>
        </p:nvSpPr>
        <p:spPr>
          <a:xfrm>
            <a:off x="1158875" y="5151438"/>
            <a:ext cx="4000500" cy="5826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996600"/>
                </a:solidFill>
                <a:latin typeface="Times New Roman" panose="02020603050405020304" pitchFamily="18" charset="0"/>
              </a:rPr>
              <a:t>4</a:t>
            </a:r>
            <a:r>
              <a:rPr lang="zh-CN" altLang="en-US" sz="3200" b="1">
                <a:solidFill>
                  <a:srgbClr val="996600"/>
                </a:solidFill>
                <a:latin typeface="Times New Roman" panose="02020603050405020304" pitchFamily="18" charset="0"/>
              </a:rPr>
              <a:t>、谈谈诗中弃妇的形象。</a:t>
            </a:r>
            <a:endParaRPr lang="zh-CN" altLang="en-US" sz="3200" b="1">
              <a:solidFill>
                <a:srgbClr val="9966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3079" name="矩形 6159"/>
          <p:cNvSpPr/>
          <p:nvPr/>
        </p:nvSpPr>
        <p:spPr>
          <a:xfrm>
            <a:off x="5157788" y="1809750"/>
            <a:ext cx="138112" cy="46196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 sz="2400" b="1">
              <a:solidFill>
                <a:srgbClr val="FF66CC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dur="5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0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14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8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2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6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4" grpId="0"/>
      <p:bldP spid="6156" grpId="0"/>
      <p:bldP spid="6157" grpId="0"/>
      <p:bldP spid="6158" grpId="0"/>
      <p:bldP spid="615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2" name="文本框 3081"/>
          <p:cNvSpPr txBox="1"/>
          <p:nvPr/>
        </p:nvSpPr>
        <p:spPr>
          <a:xfrm>
            <a:off x="250825" y="815975"/>
            <a:ext cx="2743200" cy="7080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chemeClr val="accent2"/>
                </a:solidFill>
                <a:latin typeface="Times New Roman" panose="02020603050405020304" pitchFamily="18" charset="0"/>
                <a:ea typeface="华文新魏" panose="02010800040101010101" charset="-122"/>
              </a:rPr>
              <a:t>分析解决</a:t>
            </a:r>
            <a:endParaRPr lang="zh-CN" altLang="en-US" sz="4000" b="1">
              <a:solidFill>
                <a:schemeClr val="accent2"/>
              </a:solidFill>
              <a:latin typeface="Times New Roman" panose="02020603050405020304" pitchFamily="18" charset="0"/>
              <a:ea typeface="华文新魏" panose="02010800040101010101" charset="-122"/>
            </a:endParaRPr>
          </a:p>
        </p:txBody>
      </p:sp>
      <p:sp>
        <p:nvSpPr>
          <p:cNvPr id="3085" name="文本框 3084"/>
          <p:cNvSpPr txBox="1"/>
          <p:nvPr/>
        </p:nvSpPr>
        <p:spPr>
          <a:xfrm>
            <a:off x="3886200" y="1828800"/>
            <a:ext cx="36576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 sz="2400">
              <a:latin typeface="Times New Roman" panose="02020603050405020304" pitchFamily="18" charset="0"/>
            </a:endParaRPr>
          </a:p>
        </p:txBody>
      </p:sp>
      <p:sp>
        <p:nvSpPr>
          <p:cNvPr id="3087" name="文本框 3086"/>
          <p:cNvSpPr txBox="1"/>
          <p:nvPr/>
        </p:nvSpPr>
        <p:spPr>
          <a:xfrm>
            <a:off x="468313" y="1751013"/>
            <a:ext cx="6619875" cy="1076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latin typeface="Times New Roman" panose="02020603050405020304" pitchFamily="18" charset="0"/>
              </a:rPr>
              <a:t>1</a:t>
            </a:r>
            <a:r>
              <a:rPr lang="zh-CN" altLang="en-US" sz="3200" b="1">
                <a:latin typeface="Times New Roman" panose="02020603050405020304" pitchFamily="18" charset="0"/>
              </a:rPr>
              <a:t>、恋爱阶段，男女双方各有何举动？反映出男 女主人公什么样的性格</a:t>
            </a:r>
            <a:r>
              <a:rPr lang="en-US" altLang="zh-CN" sz="3200" b="1">
                <a:latin typeface="Times New Roman" panose="02020603050405020304" pitchFamily="18" charset="0"/>
              </a:rPr>
              <a:t>?</a:t>
            </a:r>
            <a:endParaRPr lang="en-US" altLang="zh-CN" sz="3200" b="1">
              <a:latin typeface="Times New Roman" panose="02020603050405020304" pitchFamily="18" charset="0"/>
            </a:endParaRPr>
          </a:p>
        </p:txBody>
      </p:sp>
      <p:sp>
        <p:nvSpPr>
          <p:cNvPr id="3089" name="文本框 3088"/>
          <p:cNvSpPr txBox="1"/>
          <p:nvPr/>
        </p:nvSpPr>
        <p:spPr>
          <a:xfrm>
            <a:off x="508000" y="3068638"/>
            <a:ext cx="6757988" cy="36306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66"/>
                </a:solidFill>
                <a:latin typeface="Times New Roman" panose="02020603050405020304" pitchFamily="18" charset="0"/>
                <a:ea typeface="楷体_GB2312" pitchFamily="49" charset="-122"/>
              </a:rPr>
              <a:t>男：抱布贸丝　　来、谋</a:t>
            </a:r>
            <a:endParaRPr lang="zh-CN" altLang="en-US" sz="3200" b="1">
              <a:solidFill>
                <a:srgbClr val="000066"/>
              </a:solidFill>
              <a:latin typeface="Times New Roman" panose="02020603050405020304" pitchFamily="18" charset="0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66"/>
                </a:solidFill>
                <a:latin typeface="Times New Roman" panose="02020603050405020304" pitchFamily="18" charset="0"/>
                <a:ea typeface="楷体_GB2312" pitchFamily="49" charset="-122"/>
              </a:rPr>
              <a:t>女：乘、望、泣涕、笑、言</a:t>
            </a:r>
            <a:endParaRPr lang="zh-CN" altLang="en-US" sz="3200" b="1">
              <a:solidFill>
                <a:srgbClr val="000066"/>
              </a:solidFill>
              <a:latin typeface="Times New Roman" panose="02020603050405020304" pitchFamily="18" charset="0"/>
              <a:ea typeface="楷体_GB2312" pitchFamily="49" charset="-122"/>
            </a:endParaRPr>
          </a:p>
          <a:p>
            <a:endParaRPr lang="zh-CN" altLang="en-US" sz="2400" b="1">
              <a:solidFill>
                <a:srgbClr val="000066"/>
              </a:solidFill>
              <a:latin typeface="Times New Roman" panose="02020603050405020304" pitchFamily="18" charset="0"/>
            </a:endParaRPr>
          </a:p>
          <a:p>
            <a:r>
              <a:rPr lang="zh-CN" altLang="en-US" sz="2800" b="1">
                <a:solidFill>
                  <a:srgbClr val="000066"/>
                </a:solidFill>
                <a:latin typeface="Times New Roman" panose="02020603050405020304" pitchFamily="18" charset="0"/>
              </a:rPr>
              <a:t>男：急躁、任性；</a:t>
            </a:r>
            <a:endParaRPr lang="zh-CN" altLang="en-US" sz="2800" b="1">
              <a:solidFill>
                <a:srgbClr val="000066"/>
              </a:solidFill>
              <a:latin typeface="Times New Roman" panose="02020603050405020304" pitchFamily="18" charset="0"/>
            </a:endParaRPr>
          </a:p>
          <a:p>
            <a:r>
              <a:rPr lang="zh-CN" altLang="en-US" sz="2800" b="1">
                <a:solidFill>
                  <a:srgbClr val="000066"/>
                </a:solidFill>
                <a:latin typeface="Times New Roman" panose="02020603050405020304" pitchFamily="18" charset="0"/>
              </a:rPr>
              <a:t> </a:t>
            </a:r>
            <a:endParaRPr lang="zh-CN" altLang="en-US" sz="2800" b="1">
              <a:solidFill>
                <a:srgbClr val="000066"/>
              </a:solidFill>
              <a:latin typeface="Times New Roman" panose="02020603050405020304" pitchFamily="18" charset="0"/>
            </a:endParaRPr>
          </a:p>
          <a:p>
            <a:r>
              <a:rPr lang="zh-CN" altLang="en-US" sz="2800" b="1">
                <a:solidFill>
                  <a:srgbClr val="000066"/>
                </a:solidFill>
                <a:latin typeface="Times New Roman" panose="02020603050405020304" pitchFamily="18" charset="0"/>
              </a:rPr>
              <a:t>女：温柔体贴、纯真热情。</a:t>
            </a:r>
            <a:endParaRPr lang="zh-CN" altLang="en-US" sz="2800" b="1">
              <a:solidFill>
                <a:srgbClr val="000066"/>
              </a:solidFill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endParaRPr lang="zh-CN" altLang="en-US" sz="2800" b="1">
              <a:solidFill>
                <a:schemeClr val="accent1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pic>
        <p:nvPicPr>
          <p:cNvPr id="5126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9738" y="3606800"/>
            <a:ext cx="3490912" cy="318293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dur="5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2" grpId="0"/>
      <p:bldP spid="3085" grpId="0"/>
      <p:bldP spid="3087" grpId="0"/>
      <p:bldP spid="308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文本框 4106"/>
          <p:cNvSpPr txBox="1"/>
          <p:nvPr/>
        </p:nvSpPr>
        <p:spPr>
          <a:xfrm>
            <a:off x="611188" y="0"/>
            <a:ext cx="6624637" cy="1066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chemeClr val="tx2"/>
                </a:solidFill>
                <a:latin typeface="Times New Roman" panose="02020603050405020304" pitchFamily="18" charset="0"/>
              </a:rPr>
              <a:t>2</a:t>
            </a:r>
            <a:r>
              <a:rPr lang="zh-CN" altLang="en-US" sz="3200" b="1">
                <a:solidFill>
                  <a:schemeClr val="tx2"/>
                </a:solidFill>
                <a:latin typeface="Times New Roman" panose="02020603050405020304" pitchFamily="18" charset="0"/>
              </a:rPr>
              <a:t>、女子为何被弃？三四两章有哪些对比、比喻？</a:t>
            </a:r>
            <a:endParaRPr lang="zh-CN" altLang="en-US" sz="3200" b="1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108" name="文本框 4107"/>
          <p:cNvSpPr txBox="1"/>
          <p:nvPr/>
        </p:nvSpPr>
        <p:spPr>
          <a:xfrm>
            <a:off x="395288" y="1125538"/>
            <a:ext cx="8223250" cy="1187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rPr>
              <a:t>被弃原因：一，男子负心说。二，年老色衰说。三，财富说。四，社会风俗说。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4109" name="文本框 4108"/>
          <p:cNvSpPr txBox="1"/>
          <p:nvPr/>
        </p:nvSpPr>
        <p:spPr>
          <a:xfrm>
            <a:off x="1258888" y="2205038"/>
            <a:ext cx="2806700" cy="1190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B0F0"/>
                </a:solidFill>
                <a:latin typeface="Times New Roman" panose="02020603050405020304" pitchFamily="18" charset="0"/>
                <a:ea typeface="楷体_GB2312" pitchFamily="49" charset="-122"/>
              </a:rPr>
              <a:t>桑未落，叶沃若</a:t>
            </a:r>
            <a:endParaRPr lang="zh-CN" altLang="en-US" sz="3600" b="1">
              <a:solidFill>
                <a:srgbClr val="00B0F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4117" name="直接连接符 4116"/>
          <p:cNvSpPr/>
          <p:nvPr/>
        </p:nvSpPr>
        <p:spPr>
          <a:xfrm>
            <a:off x="3978275" y="3141663"/>
            <a:ext cx="485775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118" name="文本框 4117"/>
          <p:cNvSpPr txBox="1"/>
          <p:nvPr/>
        </p:nvSpPr>
        <p:spPr>
          <a:xfrm>
            <a:off x="4500563" y="2133600"/>
            <a:ext cx="1997075" cy="1190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B0F0"/>
                </a:solidFill>
                <a:latin typeface="Times New Roman" panose="02020603050405020304" pitchFamily="18" charset="0"/>
                <a:ea typeface="楷体_GB2312" pitchFamily="49" charset="-122"/>
              </a:rPr>
              <a:t>桑落，黄陨</a:t>
            </a:r>
            <a:endParaRPr lang="zh-CN" altLang="en-US" sz="3600" b="1">
              <a:solidFill>
                <a:srgbClr val="00B0F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4119" name="文本框 4118"/>
          <p:cNvSpPr txBox="1"/>
          <p:nvPr/>
        </p:nvSpPr>
        <p:spPr>
          <a:xfrm>
            <a:off x="1258888" y="3284538"/>
            <a:ext cx="1998662" cy="1190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B0F0"/>
                </a:solidFill>
                <a:latin typeface="Times New Roman" panose="02020603050405020304" pitchFamily="18" charset="0"/>
                <a:ea typeface="楷体_GB2312" pitchFamily="49" charset="-122"/>
              </a:rPr>
              <a:t>士之耽可说</a:t>
            </a:r>
            <a:endParaRPr lang="zh-CN" altLang="en-US" sz="3600" b="1">
              <a:solidFill>
                <a:srgbClr val="00B0F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4120" name="直接连接符 4119"/>
          <p:cNvSpPr/>
          <p:nvPr/>
        </p:nvSpPr>
        <p:spPr>
          <a:xfrm>
            <a:off x="3384550" y="3860800"/>
            <a:ext cx="53975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7177" name="文本框 4120"/>
          <p:cNvSpPr txBox="1"/>
          <p:nvPr/>
        </p:nvSpPr>
        <p:spPr>
          <a:xfrm>
            <a:off x="3924300" y="3213100"/>
            <a:ext cx="2322513" cy="1190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B0F0"/>
                </a:solidFill>
                <a:latin typeface="Times New Roman" panose="02020603050405020304" pitchFamily="18" charset="0"/>
                <a:ea typeface="楷体_GB2312" pitchFamily="49" charset="-122"/>
              </a:rPr>
              <a:t>女之耽不可说</a:t>
            </a: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rPr>
              <a:t>　</a:t>
            </a:r>
            <a:endParaRPr lang="zh-CN" altLang="en-US" sz="3600" b="1">
              <a:solidFill>
                <a:srgbClr val="FF00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4124" name="文本框 4123"/>
          <p:cNvSpPr txBox="1"/>
          <p:nvPr/>
        </p:nvSpPr>
        <p:spPr>
          <a:xfrm>
            <a:off x="1403350" y="4724400"/>
            <a:ext cx="1349375" cy="1190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B0F0"/>
                </a:solidFill>
                <a:latin typeface="Times New Roman" panose="02020603050405020304" pitchFamily="18" charset="0"/>
                <a:ea typeface="楷体_GB2312" pitchFamily="49" charset="-122"/>
              </a:rPr>
              <a:t>女不爽</a:t>
            </a:r>
            <a:endParaRPr lang="zh-CN" altLang="en-US" sz="3600" b="1">
              <a:solidFill>
                <a:srgbClr val="00B0F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4125" name="直接连接符 4124"/>
          <p:cNvSpPr/>
          <p:nvPr/>
        </p:nvSpPr>
        <p:spPr>
          <a:xfrm>
            <a:off x="2736850" y="4508500"/>
            <a:ext cx="538163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126" name="文本框 4125"/>
          <p:cNvSpPr txBox="1"/>
          <p:nvPr/>
        </p:nvSpPr>
        <p:spPr>
          <a:xfrm>
            <a:off x="3635375" y="4724400"/>
            <a:ext cx="1889125" cy="1190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B0F0"/>
                </a:solidFill>
                <a:latin typeface="Times New Roman" panose="02020603050405020304" pitchFamily="18" charset="0"/>
                <a:ea typeface="楷体_GB2312" pitchFamily="49" charset="-122"/>
              </a:rPr>
              <a:t>士贰其行</a:t>
            </a:r>
            <a:endParaRPr lang="zh-CN" altLang="en-US" sz="3600" b="1">
              <a:solidFill>
                <a:srgbClr val="00B0F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4128" name="右大括号 4127"/>
          <p:cNvSpPr/>
          <p:nvPr/>
        </p:nvSpPr>
        <p:spPr>
          <a:xfrm>
            <a:off x="6294438" y="2924175"/>
            <a:ext cx="330200" cy="1873250"/>
          </a:xfrm>
          <a:prstGeom prst="rightBrace">
            <a:avLst>
              <a:gd name="adj1" fmla="val 47249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sz="2400">
              <a:latin typeface="Times New Roman" panose="02020603050405020304" pitchFamily="18" charset="0"/>
            </a:endParaRPr>
          </a:p>
        </p:txBody>
      </p:sp>
      <p:sp>
        <p:nvSpPr>
          <p:cNvPr id="4129" name="文本框 4128"/>
          <p:cNvSpPr txBox="1"/>
          <p:nvPr/>
        </p:nvSpPr>
        <p:spPr>
          <a:xfrm>
            <a:off x="6678613" y="3508375"/>
            <a:ext cx="1135062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幼圆" panose="02010509060101010101" pitchFamily="49" charset="-122"/>
              </a:rPr>
              <a:t>对比</a:t>
            </a:r>
            <a:endParaRPr lang="zh-CN" altLang="en-US" sz="3600" b="1">
              <a:solidFill>
                <a:srgbClr val="FF0000"/>
              </a:solidFill>
              <a:latin typeface="Times New Roman" panose="02020603050405020304" pitchFamily="18" charset="0"/>
              <a:ea typeface="幼圆" panose="02010509060101010101" pitchFamily="49" charset="-122"/>
            </a:endParaRPr>
          </a:p>
        </p:txBody>
      </p:sp>
      <p:pic>
        <p:nvPicPr>
          <p:cNvPr id="718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350" y="2247900"/>
            <a:ext cx="1279525" cy="35528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8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4138" y="2247900"/>
            <a:ext cx="1177925" cy="35528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4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4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4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4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5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4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4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4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4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4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4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7" presetClass="entr" presetSubtype="1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4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4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3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200"/>
                                        <p:tgtEl>
                                          <p:spTgt spid="4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800" fill="hold"/>
                                        <p:tgtEl>
                                          <p:spTgt spid="4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800" fill="hold"/>
                                        <p:tgtEl>
                                          <p:spTgt spid="4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4108" grpId="0"/>
      <p:bldP spid="4109" grpId="0"/>
      <p:bldP spid="4118" grpId="0"/>
      <p:bldP spid="4119" grpId="0"/>
      <p:bldP spid="7177" grpId="0"/>
      <p:bldP spid="4124" grpId="0"/>
      <p:bldP spid="4126" grpId="0"/>
      <p:bldP spid="41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5" name="文本框 10244"/>
          <p:cNvSpPr txBox="1"/>
          <p:nvPr/>
        </p:nvSpPr>
        <p:spPr>
          <a:xfrm>
            <a:off x="971550" y="620713"/>
            <a:ext cx="134937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rPr>
              <a:t>桑叶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0248" name="文本框 10247"/>
          <p:cNvSpPr txBox="1"/>
          <p:nvPr/>
        </p:nvSpPr>
        <p:spPr>
          <a:xfrm>
            <a:off x="922338" y="1327150"/>
            <a:ext cx="1835150" cy="461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rPr>
              <a:t>鸠食桑葚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0249" name="文本框 10248"/>
          <p:cNvSpPr txBox="1"/>
          <p:nvPr/>
        </p:nvSpPr>
        <p:spPr>
          <a:xfrm>
            <a:off x="919163" y="1882775"/>
            <a:ext cx="1620837" cy="461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rPr>
              <a:t>叶沃若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0250" name="文本框 10249"/>
          <p:cNvSpPr txBox="1"/>
          <p:nvPr/>
        </p:nvSpPr>
        <p:spPr>
          <a:xfrm>
            <a:off x="912813" y="2455863"/>
            <a:ext cx="1458912" cy="4619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rPr>
              <a:t>叶黄陨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0251" name="右大括号 10250"/>
          <p:cNvSpPr/>
          <p:nvPr/>
        </p:nvSpPr>
        <p:spPr>
          <a:xfrm>
            <a:off x="2700338" y="981075"/>
            <a:ext cx="276225" cy="2016125"/>
          </a:xfrm>
          <a:prstGeom prst="rightBrace">
            <a:avLst>
              <a:gd name="adj1" fmla="val 60789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sz="2400">
              <a:latin typeface="Times New Roman" panose="02020603050405020304" pitchFamily="18" charset="0"/>
            </a:endParaRPr>
          </a:p>
        </p:txBody>
      </p:sp>
      <p:sp>
        <p:nvSpPr>
          <p:cNvPr id="10252" name="文本框 10251"/>
          <p:cNvSpPr txBox="1"/>
          <p:nvPr/>
        </p:nvSpPr>
        <p:spPr>
          <a:xfrm>
            <a:off x="3132138" y="1484313"/>
            <a:ext cx="118745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幼圆" panose="02010509060101010101" pitchFamily="49" charset="-122"/>
              </a:rPr>
              <a:t>比喻</a:t>
            </a:r>
            <a:endParaRPr lang="zh-CN" altLang="en-US" sz="3600" b="1">
              <a:solidFill>
                <a:srgbClr val="FF0000"/>
              </a:solidFill>
              <a:latin typeface="Times New Roman" panose="02020603050405020304" pitchFamily="18" charset="0"/>
              <a:ea typeface="幼圆" panose="02010509060101010101" pitchFamily="49" charset="-122"/>
            </a:endParaRPr>
          </a:p>
        </p:txBody>
      </p:sp>
      <p:sp>
        <p:nvSpPr>
          <p:cNvPr id="11272" name="文本框 10263"/>
          <p:cNvSpPr txBox="1"/>
          <p:nvPr/>
        </p:nvSpPr>
        <p:spPr>
          <a:xfrm>
            <a:off x="2436813" y="3789363"/>
            <a:ext cx="3287712" cy="2724150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rgbClr val="008000"/>
                </a:solidFill>
                <a:latin typeface="Times New Roman" panose="02020603050405020304" pitchFamily="18" charset="0"/>
              </a:rPr>
              <a:t>用自然现象起兴，引出生活及感情变化，兼以隐喻，更能激发联想，增强意蕴，产生形象鲜明、诗意盎然的艺术效果。</a:t>
            </a:r>
            <a:endParaRPr lang="zh-CN" altLang="en-US" sz="2400">
              <a:solidFill>
                <a:srgbClr val="008000"/>
              </a:solidFill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endParaRPr lang="zh-CN" altLang="en-US" sz="2400">
              <a:latin typeface="Times New Roman" panose="02020603050405020304" pitchFamily="18" charset="0"/>
            </a:endParaRPr>
          </a:p>
        </p:txBody>
      </p:sp>
      <p:sp>
        <p:nvSpPr>
          <p:cNvPr id="11273" name="文本框 10264"/>
          <p:cNvSpPr txBox="1"/>
          <p:nvPr/>
        </p:nvSpPr>
        <p:spPr>
          <a:xfrm>
            <a:off x="539750" y="3716338"/>
            <a:ext cx="2141538" cy="50355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</a:rPr>
              <a:t>桑之未落，其叶沃若。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</a:rPr>
              <a:t>于嗟鸠兮，无食桑葚！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</a:rPr>
              <a:t>于嗟女兮，无与士耽！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</a:rPr>
              <a:t>桑之落矣，其黄而陨。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</a:rPr>
              <a:t>自我徂尔，三岁食贫。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</a:rPr>
              <a:t>淇水汤汤，渐车帷裳。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</a:rPr>
              <a:t>女也不爽，士贰其行。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</a:rPr>
              <a:t>士也罔极，二三其德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0266" name="文本框 10265"/>
          <p:cNvSpPr txBox="1"/>
          <p:nvPr/>
        </p:nvSpPr>
        <p:spPr>
          <a:xfrm>
            <a:off x="684213" y="3141663"/>
            <a:ext cx="1620837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chemeClr val="tx2"/>
                </a:solidFill>
                <a:latin typeface="Times New Roman" panose="02020603050405020304" pitchFamily="18" charset="0"/>
              </a:rPr>
              <a:t>兴中有比</a:t>
            </a:r>
            <a:endParaRPr lang="zh-CN" altLang="en-US" sz="2400" b="1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11275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0713" y="852488"/>
            <a:ext cx="3422650" cy="27368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6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1975" y="4121150"/>
            <a:ext cx="3478213" cy="27368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7" presetClass="entr" presetSubtype="1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2000"/>
                                        <p:tgtEl>
                                          <p:spTgt spid="10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20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" grpId="0"/>
      <p:bldP spid="10248" grpId="0"/>
      <p:bldP spid="10249" grpId="0"/>
      <p:bldP spid="10250" grpId="0"/>
      <p:bldP spid="10252" grpId="0"/>
      <p:bldP spid="11272" grpId="0"/>
      <p:bldP spid="11273" grpId="0"/>
      <p:bldP spid="1026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文本占位符 17410"/>
          <p:cNvSpPr>
            <a:spLocks noGrp="1"/>
          </p:cNvSpPr>
          <p:nvPr>
            <p:ph type="body" idx="4294967295"/>
          </p:nvPr>
        </p:nvSpPr>
        <p:spPr>
          <a:xfrm>
            <a:off x="144463" y="1052513"/>
            <a:ext cx="5668962" cy="5113337"/>
          </a:xfrm>
        </p:spPr>
        <p:txBody>
          <a:bodyPr vert="horz" wrap="square" lIns="91440" tIns="45720" rIns="91440" bIns="45720" anchor="t" anchorCtr="0"/>
          <a:lstStyle/>
          <a:p>
            <a:pPr>
              <a:lnSpc>
                <a:spcPct val="150000"/>
              </a:lnSpc>
            </a:pPr>
            <a:r>
              <a:rPr lang="en-US" altLang="zh-CN" b="1">
                <a:solidFill>
                  <a:srgbClr val="996600"/>
                </a:solidFill>
                <a:latin typeface="宋体" panose="02010600030101010101" pitchFamily="2" charset="-122"/>
              </a:rPr>
              <a:t>3 </a:t>
            </a:r>
            <a:r>
              <a:rPr lang="zh-CN" altLang="en-US" b="1">
                <a:solidFill>
                  <a:srgbClr val="996600"/>
                </a:solidFill>
              </a:rPr>
              <a:t>本诗采用怎样的叙述角度？有何作用？</a:t>
            </a:r>
            <a:endParaRPr lang="zh-CN" altLang="en-US" b="1">
              <a:solidFill>
                <a:srgbClr val="99660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996600"/>
                </a:solidFill>
                <a:latin typeface="宋体" panose="02010600030101010101" pitchFamily="2" charset="-122"/>
              </a:rPr>
              <a:t>以“我”（女主人公）的口吻叙述，采用对比写法。</a:t>
            </a:r>
            <a:endParaRPr lang="zh-CN" altLang="en-US" b="1">
              <a:solidFill>
                <a:srgbClr val="996600"/>
              </a:solidFill>
              <a:latin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996600"/>
                </a:solidFill>
              </a:rPr>
              <a:t>在女主人公的回忆中叙事抒情更能引起人们对其不幸遭遇的同情。</a:t>
            </a:r>
            <a:endParaRPr lang="zh-CN" altLang="en-US">
              <a:solidFill>
                <a:srgbClr val="996600"/>
              </a:solidFill>
            </a:endParaRPr>
          </a:p>
          <a:p>
            <a:endParaRPr lang="zh-CN" altLang="en-US">
              <a:solidFill>
                <a:srgbClr val="996600"/>
              </a:solidFill>
            </a:endParaRPr>
          </a:p>
        </p:txBody>
      </p:sp>
      <p:pic>
        <p:nvPicPr>
          <p:cNvPr id="13315" name="图片 17411" descr="CHIP15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0450" y="836613"/>
            <a:ext cx="3000375" cy="56245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16" name="文本框 17412"/>
          <p:cNvSpPr txBox="1"/>
          <p:nvPr/>
        </p:nvSpPr>
        <p:spPr>
          <a:xfrm>
            <a:off x="4194175" y="6381750"/>
            <a:ext cx="4318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 sz="2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文本框 2058"/>
          <p:cNvSpPr txBox="1"/>
          <p:nvPr/>
        </p:nvSpPr>
        <p:spPr>
          <a:xfrm>
            <a:off x="198438" y="620713"/>
            <a:ext cx="4157662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latin typeface="Times New Roman" panose="02020603050405020304" pitchFamily="18" charset="0"/>
              </a:rPr>
              <a:t>4</a:t>
            </a:r>
            <a:r>
              <a:rPr lang="zh-CN" altLang="en-US" sz="3600" b="1">
                <a:latin typeface="Times New Roman" panose="02020603050405020304" pitchFamily="18" charset="0"/>
              </a:rPr>
              <a:t>、诗中女子的形象。</a:t>
            </a:r>
            <a:endParaRPr lang="zh-CN" altLang="en-US" sz="3600" b="1">
              <a:latin typeface="Times New Roman" panose="02020603050405020304" pitchFamily="18" charset="0"/>
            </a:endParaRPr>
          </a:p>
        </p:txBody>
      </p:sp>
      <p:sp>
        <p:nvSpPr>
          <p:cNvPr id="15363" name="文本框 2059"/>
          <p:cNvSpPr txBox="1"/>
          <p:nvPr/>
        </p:nvSpPr>
        <p:spPr>
          <a:xfrm>
            <a:off x="522288" y="1412875"/>
            <a:ext cx="6713537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>
                <a:latin typeface="Times New Roman" panose="02020603050405020304" pitchFamily="18" charset="0"/>
              </a:rPr>
              <a:t> </a:t>
            </a:r>
            <a:r>
              <a:rPr lang="zh-CN" altLang="en-US" sz="4000" b="1">
                <a:solidFill>
                  <a:srgbClr val="996600"/>
                </a:solidFill>
                <a:latin typeface="Times New Roman" panose="02020603050405020304" pitchFamily="18" charset="0"/>
                <a:ea typeface="华文行楷" panose="02010800040101010101" charset="-122"/>
              </a:rPr>
              <a:t>对爱情与幸福有诚挚的追求、</a:t>
            </a:r>
            <a:endParaRPr lang="zh-CN" altLang="en-US" sz="4000" b="1">
              <a:solidFill>
                <a:srgbClr val="996600"/>
              </a:solidFill>
              <a:latin typeface="Times New Roman" panose="02020603050405020304" pitchFamily="18" charset="0"/>
              <a:ea typeface="华文行楷" panose="02010800040101010101" charset="-122"/>
            </a:endParaRPr>
          </a:p>
        </p:txBody>
      </p:sp>
      <p:sp>
        <p:nvSpPr>
          <p:cNvPr id="15364" name="文本框 2060"/>
          <p:cNvSpPr txBox="1"/>
          <p:nvPr/>
        </p:nvSpPr>
        <p:spPr>
          <a:xfrm>
            <a:off x="468313" y="2492375"/>
            <a:ext cx="6770687" cy="1311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996600"/>
                </a:solidFill>
                <a:latin typeface="Times New Roman" panose="02020603050405020304" pitchFamily="18" charset="0"/>
                <a:ea typeface="华文行楷" panose="02010800040101010101" charset="-122"/>
              </a:rPr>
              <a:t>无辜被弃、无奈，不能抗争命运</a:t>
            </a:r>
            <a:endParaRPr lang="zh-CN" altLang="en-US" sz="4000" b="1">
              <a:solidFill>
                <a:srgbClr val="996600"/>
              </a:solidFill>
              <a:latin typeface="Times New Roman" panose="02020603050405020304" pitchFamily="18" charset="0"/>
              <a:ea typeface="华文行楷" panose="02010800040101010101" charset="-122"/>
            </a:endParaRPr>
          </a:p>
        </p:txBody>
      </p:sp>
      <p:sp>
        <p:nvSpPr>
          <p:cNvPr id="2065" name="文本框 2064"/>
          <p:cNvSpPr txBox="1"/>
          <p:nvPr/>
        </p:nvSpPr>
        <p:spPr>
          <a:xfrm>
            <a:off x="468313" y="4149725"/>
            <a:ext cx="643255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996600"/>
                </a:solidFill>
                <a:latin typeface="Arial" pitchFamily="34" charset="0"/>
              </a:rPr>
              <a:t>勤劳 、</a:t>
            </a:r>
            <a:r>
              <a:rPr lang="zh-CN" altLang="en-US" sz="4000" b="1">
                <a:solidFill>
                  <a:srgbClr val="996600"/>
                </a:solidFill>
                <a:latin typeface="Times New Roman" panose="02020603050405020304" pitchFamily="18" charset="0"/>
                <a:ea typeface="华文行楷" panose="02010800040101010101" charset="-122"/>
              </a:rPr>
              <a:t>温柔、坚强</a:t>
            </a:r>
            <a:endParaRPr lang="zh-CN" altLang="en-US" sz="4000" b="1">
              <a:solidFill>
                <a:srgbClr val="996600"/>
              </a:solidFill>
              <a:latin typeface="Times New Roman" panose="02020603050405020304" pitchFamily="18" charset="0"/>
              <a:ea typeface="华文行楷" panose="02010800040101010101" charset="-122"/>
            </a:endParaRPr>
          </a:p>
        </p:txBody>
      </p:sp>
      <p:pic>
        <p:nvPicPr>
          <p:cNvPr id="15366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1288" y="825500"/>
            <a:ext cx="2651125" cy="47625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1000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1000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000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1000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1000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000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/>
      <p:bldP spid="15364" grpId="0"/>
      <p:bldP spid="206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标题 14337"/>
          <p:cNvSpPr>
            <a:spLocks noGrp="1"/>
          </p:cNvSpPr>
          <p:nvPr>
            <p:ph type="title" idx="4294967295"/>
          </p:nvPr>
        </p:nvSpPr>
        <p:spPr>
          <a:xfrm>
            <a:off x="0" y="777875"/>
            <a:ext cx="3895725" cy="850900"/>
          </a:xfrm>
        </p:spPr>
        <p:txBody>
          <a:bodyPr vert="horz" wrap="square" lIns="91440" tIns="45720" rIns="91440" bIns="45720" anchor="ctr" anchorCtr="0"/>
          <a:lstStyle/>
          <a:p>
            <a:r>
              <a:rPr lang="zh-CN" altLang="en-US">
                <a:solidFill>
                  <a:srgbClr val="CC3300"/>
                </a:solidFill>
              </a:rPr>
              <a:t>结构图：</a:t>
            </a:r>
            <a:endParaRPr lang="zh-CN" altLang="en-US">
              <a:solidFill>
                <a:srgbClr val="CC3300"/>
              </a:solidFill>
            </a:endParaRPr>
          </a:p>
        </p:txBody>
      </p:sp>
      <p:sp>
        <p:nvSpPr>
          <p:cNvPr id="21507" name="文本占位符 14338"/>
          <p:cNvSpPr>
            <a:spLocks noGrp="1"/>
          </p:cNvSpPr>
          <p:nvPr>
            <p:ph type="body" idx="4294967295"/>
          </p:nvPr>
        </p:nvSpPr>
        <p:spPr>
          <a:xfrm>
            <a:off x="327025" y="1397000"/>
            <a:ext cx="3463925" cy="5000625"/>
          </a:xfrm>
        </p:spPr>
        <p:txBody>
          <a:bodyPr vert="horz" wrap="square" lIns="91440" tIns="45720" rIns="91440" bIns="45720" anchor="t" anchorCtr="0"/>
          <a:lstStyle/>
          <a:p>
            <a:pPr>
              <a:lnSpc>
                <a:spcPct val="80000"/>
              </a:lnSpc>
            </a:pPr>
            <a:endParaRPr lang="en-US" altLang="zh-CN" sz="2800"/>
          </a:p>
          <a:p>
            <a:pPr>
              <a:lnSpc>
                <a:spcPct val="80000"/>
              </a:lnSpc>
            </a:pPr>
            <a:r>
              <a:rPr lang="zh-CN" altLang="en-US" sz="2400" b="1">
                <a:latin typeface="华文楷体" panose="02010600040101010101" charset="-122"/>
                <a:ea typeface="华文楷体" panose="02010600040101010101" charset="-122"/>
              </a:rPr>
              <a:t>第一章：男子求婚，女子许婚</a:t>
            </a:r>
            <a:r>
              <a:rPr lang="en-US" altLang="zh-CN" sz="2400" b="1">
                <a:latin typeface="华文楷体" panose="02010600040101010101" charset="-122"/>
                <a:ea typeface="华文楷体" panose="02010600040101010101" charset="-122"/>
              </a:rPr>
              <a:t>(</a:t>
            </a:r>
            <a:r>
              <a:rPr lang="zh-CN" altLang="en-US" sz="2400" b="1">
                <a:latin typeface="华文楷体" panose="02010600040101010101" charset="-122"/>
                <a:ea typeface="华文楷体" panose="02010600040101010101" charset="-122"/>
              </a:rPr>
              <a:t>赋</a:t>
            </a:r>
            <a:r>
              <a:rPr lang="en-US" altLang="zh-CN" sz="2400" b="1">
                <a:latin typeface="华文楷体" panose="02010600040101010101" charset="-122"/>
                <a:ea typeface="华文楷体" panose="02010600040101010101" charset="-122"/>
              </a:rPr>
              <a:t>)</a:t>
            </a:r>
            <a:endParaRPr lang="en-US" altLang="zh-CN" sz="2400" b="1">
              <a:latin typeface="华文楷体" panose="02010600040101010101" charset="-122"/>
              <a:ea typeface="华文楷体" panose="02010600040101010101" charset="-122"/>
            </a:endParaRPr>
          </a:p>
          <a:p>
            <a:pPr>
              <a:lnSpc>
                <a:spcPct val="80000"/>
              </a:lnSpc>
            </a:pPr>
            <a:r>
              <a:rPr lang="zh-CN" altLang="en-US" sz="2400" b="1">
                <a:latin typeface="华文楷体" panose="02010600040101010101" charset="-122"/>
                <a:ea typeface="华文楷体" panose="02010600040101010101" charset="-122"/>
              </a:rPr>
              <a:t>第二章：男女恋人相思、结婚</a:t>
            </a:r>
            <a:r>
              <a:rPr lang="en-US" altLang="zh-CN" sz="2400" b="1">
                <a:latin typeface="华文楷体" panose="02010600040101010101" charset="-122"/>
                <a:ea typeface="华文楷体" panose="02010600040101010101" charset="-122"/>
              </a:rPr>
              <a:t>(</a:t>
            </a:r>
            <a:r>
              <a:rPr lang="zh-CN" altLang="en-US" sz="2400" b="1">
                <a:latin typeface="华文楷体" panose="02010600040101010101" charset="-122"/>
                <a:ea typeface="华文楷体" panose="02010600040101010101" charset="-122"/>
              </a:rPr>
              <a:t>赋</a:t>
            </a:r>
            <a:r>
              <a:rPr lang="en-US" altLang="zh-CN" sz="2400" b="1">
                <a:latin typeface="华文楷体" panose="02010600040101010101" charset="-122"/>
                <a:ea typeface="华文楷体" panose="02010600040101010101" charset="-122"/>
              </a:rPr>
              <a:t>) </a:t>
            </a:r>
            <a:endParaRPr lang="en-US" altLang="zh-CN" sz="2400" b="1">
              <a:latin typeface="华文楷体" panose="02010600040101010101" charset="-122"/>
              <a:ea typeface="华文楷体" panose="02010600040101010101" charset="-122"/>
            </a:endParaRPr>
          </a:p>
          <a:p>
            <a:pPr>
              <a:lnSpc>
                <a:spcPct val="80000"/>
              </a:lnSpc>
            </a:pPr>
            <a:r>
              <a:rPr lang="zh-CN" altLang="en-US" sz="2400" b="1">
                <a:latin typeface="华文楷体" panose="02010600040101010101" charset="-122"/>
                <a:ea typeface="华文楷体" panose="02010600040101010101" charset="-122"/>
              </a:rPr>
              <a:t>第三章：劝诫女子不要痴情</a:t>
            </a:r>
            <a:r>
              <a:rPr lang="en-US" altLang="zh-CN" sz="2400" b="1">
                <a:latin typeface="华文楷体" panose="02010600040101010101" charset="-122"/>
                <a:ea typeface="华文楷体" panose="02010600040101010101" charset="-122"/>
              </a:rPr>
              <a:t>(</a:t>
            </a:r>
            <a:r>
              <a:rPr lang="zh-CN" altLang="en-US" sz="2400" b="1">
                <a:latin typeface="华文楷体" panose="02010600040101010101" charset="-122"/>
                <a:ea typeface="华文楷体" panose="02010600040101010101" charset="-122"/>
              </a:rPr>
              <a:t>比、兴</a:t>
            </a:r>
            <a:r>
              <a:rPr lang="en-US" altLang="zh-CN" sz="2400" b="1">
                <a:latin typeface="华文楷体" panose="02010600040101010101" charset="-122"/>
                <a:ea typeface="华文楷体" panose="02010600040101010101" charset="-122"/>
              </a:rPr>
              <a:t>)</a:t>
            </a:r>
            <a:endParaRPr lang="en-US" altLang="zh-CN" sz="2400" b="1">
              <a:latin typeface="华文楷体" panose="02010600040101010101" charset="-122"/>
              <a:ea typeface="华文楷体" panose="02010600040101010101" charset="-122"/>
            </a:endParaRPr>
          </a:p>
          <a:p>
            <a:pPr>
              <a:lnSpc>
                <a:spcPct val="80000"/>
              </a:lnSpc>
            </a:pPr>
            <a:r>
              <a:rPr lang="zh-CN" altLang="en-US" sz="2400" b="1">
                <a:latin typeface="华文楷体" panose="02010600040101010101" charset="-122"/>
                <a:ea typeface="华文楷体" panose="02010600040101010101" charset="-122"/>
              </a:rPr>
              <a:t>第四章：控告男子移情别恋</a:t>
            </a:r>
            <a:r>
              <a:rPr lang="en-US" altLang="zh-CN" sz="2400" b="1">
                <a:latin typeface="华文楷体" panose="02010600040101010101" charset="-122"/>
                <a:ea typeface="华文楷体" panose="02010600040101010101" charset="-122"/>
              </a:rPr>
              <a:t>(</a:t>
            </a:r>
            <a:r>
              <a:rPr lang="zh-CN" altLang="en-US" sz="2400" b="1">
                <a:latin typeface="华文楷体" panose="02010600040101010101" charset="-122"/>
                <a:ea typeface="华文楷体" panose="02010600040101010101" charset="-122"/>
              </a:rPr>
              <a:t>比、兴</a:t>
            </a:r>
            <a:r>
              <a:rPr lang="en-US" altLang="zh-CN" sz="2400" b="1">
                <a:latin typeface="华文楷体" panose="02010600040101010101" charset="-122"/>
                <a:ea typeface="华文楷体" panose="02010600040101010101" charset="-122"/>
              </a:rPr>
              <a:t>) </a:t>
            </a:r>
            <a:endParaRPr lang="en-US" altLang="zh-CN" sz="2400" b="1">
              <a:latin typeface="华文楷体" panose="02010600040101010101" charset="-122"/>
              <a:ea typeface="华文楷体" panose="02010600040101010101" charset="-122"/>
            </a:endParaRPr>
          </a:p>
          <a:p>
            <a:pPr>
              <a:lnSpc>
                <a:spcPct val="80000"/>
              </a:lnSpc>
            </a:pPr>
            <a:r>
              <a:rPr lang="zh-CN" altLang="en-US" sz="2400" b="1">
                <a:latin typeface="华文楷体" panose="02010600040101010101" charset="-122"/>
                <a:ea typeface="华文楷体" panose="02010600040101010101" charset="-122"/>
              </a:rPr>
              <a:t>第五章：补叙多年的苦楚和处境</a:t>
            </a:r>
            <a:r>
              <a:rPr lang="en-US" altLang="zh-CN" sz="2400" b="1">
                <a:latin typeface="华文楷体" panose="02010600040101010101" charset="-122"/>
                <a:ea typeface="华文楷体" panose="02010600040101010101" charset="-122"/>
              </a:rPr>
              <a:t>(</a:t>
            </a:r>
            <a:r>
              <a:rPr lang="zh-CN" altLang="en-US" sz="2400" b="1">
                <a:latin typeface="华文楷体" panose="02010600040101010101" charset="-122"/>
                <a:ea typeface="华文楷体" panose="02010600040101010101" charset="-122"/>
              </a:rPr>
              <a:t>赋</a:t>
            </a:r>
            <a:r>
              <a:rPr lang="en-US" altLang="zh-CN" sz="2400" b="1">
                <a:latin typeface="华文楷体" panose="02010600040101010101" charset="-122"/>
                <a:ea typeface="华文楷体" panose="02010600040101010101" charset="-122"/>
              </a:rPr>
              <a:t>)</a:t>
            </a:r>
            <a:endParaRPr lang="en-US" altLang="zh-CN" sz="2400" b="1">
              <a:latin typeface="华文楷体" panose="02010600040101010101" charset="-122"/>
              <a:ea typeface="华文楷体" panose="02010600040101010101" charset="-122"/>
            </a:endParaRPr>
          </a:p>
          <a:p>
            <a:pPr>
              <a:lnSpc>
                <a:spcPct val="80000"/>
              </a:lnSpc>
            </a:pPr>
            <a:r>
              <a:rPr lang="zh-CN" altLang="en-US" sz="2400" b="1">
                <a:latin typeface="华文楷体" panose="02010600040101010101" charset="-122"/>
                <a:ea typeface="华文楷体" panose="02010600040101010101" charset="-122"/>
              </a:rPr>
              <a:t>第六章：今昔对比的怨恨和痛苦</a:t>
            </a:r>
            <a:r>
              <a:rPr lang="en-US" altLang="zh-CN" sz="2400" b="1">
                <a:latin typeface="华文楷体" panose="02010600040101010101" charset="-122"/>
                <a:ea typeface="华文楷体" panose="02010600040101010101" charset="-122"/>
              </a:rPr>
              <a:t>(</a:t>
            </a:r>
            <a:r>
              <a:rPr lang="zh-CN" altLang="en-US" sz="2400" b="1">
                <a:latin typeface="华文楷体" panose="02010600040101010101" charset="-122"/>
                <a:ea typeface="华文楷体" panose="02010600040101010101" charset="-122"/>
              </a:rPr>
              <a:t>赋、比、兴</a:t>
            </a:r>
            <a:r>
              <a:rPr lang="en-US" altLang="zh-CN" sz="2400" b="1">
                <a:latin typeface="华文楷体" panose="02010600040101010101" charset="-122"/>
                <a:ea typeface="华文楷体" panose="02010600040101010101" charset="-122"/>
              </a:rPr>
              <a:t>) </a:t>
            </a:r>
            <a:endParaRPr lang="en-US" altLang="zh-CN" sz="2400" b="1"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21508" name="右大括号 14339"/>
          <p:cNvSpPr/>
          <p:nvPr/>
        </p:nvSpPr>
        <p:spPr>
          <a:xfrm>
            <a:off x="4441825" y="1838325"/>
            <a:ext cx="114300" cy="914400"/>
          </a:xfrm>
          <a:prstGeom prst="rightBrace">
            <a:avLst>
              <a:gd name="adj1" fmla="val 66666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sz="2400">
              <a:latin typeface="Times New Roman" panose="02020603050405020304" pitchFamily="18" charset="0"/>
            </a:endParaRPr>
          </a:p>
        </p:txBody>
      </p:sp>
      <p:sp>
        <p:nvSpPr>
          <p:cNvPr id="21509" name="右大括号 14340"/>
          <p:cNvSpPr/>
          <p:nvPr/>
        </p:nvSpPr>
        <p:spPr>
          <a:xfrm>
            <a:off x="4414838" y="3249613"/>
            <a:ext cx="168275" cy="1654175"/>
          </a:xfrm>
          <a:prstGeom prst="rightBrace">
            <a:avLst>
              <a:gd name="adj1" fmla="val 81872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sz="2400">
              <a:latin typeface="Times New Roman" panose="02020603050405020304" pitchFamily="18" charset="0"/>
            </a:endParaRPr>
          </a:p>
        </p:txBody>
      </p:sp>
      <p:sp>
        <p:nvSpPr>
          <p:cNvPr id="21510" name="直接连接符 14341"/>
          <p:cNvSpPr/>
          <p:nvPr/>
        </p:nvSpPr>
        <p:spPr>
          <a:xfrm>
            <a:off x="4086225" y="5734050"/>
            <a:ext cx="97155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1511" name="文本框 14342"/>
          <p:cNvSpPr txBox="1"/>
          <p:nvPr/>
        </p:nvSpPr>
        <p:spPr>
          <a:xfrm>
            <a:off x="4949825" y="1989138"/>
            <a:ext cx="1135063" cy="5222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Arial" pitchFamily="34" charset="0"/>
              </a:rPr>
              <a:t>恋爱</a:t>
            </a:r>
            <a:endParaRPr lang="zh-CN" altLang="en-US" sz="2800" b="1">
              <a:latin typeface="Arial" pitchFamily="34" charset="0"/>
            </a:endParaRPr>
          </a:p>
        </p:txBody>
      </p:sp>
      <p:sp>
        <p:nvSpPr>
          <p:cNvPr id="21512" name="文本框 14343"/>
          <p:cNvSpPr txBox="1"/>
          <p:nvPr/>
        </p:nvSpPr>
        <p:spPr>
          <a:xfrm>
            <a:off x="5219700" y="3429000"/>
            <a:ext cx="917575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Arial" pitchFamily="34" charset="0"/>
              </a:rPr>
              <a:t>婚变</a:t>
            </a:r>
            <a:endParaRPr lang="zh-CN" altLang="en-US" sz="2800" b="1">
              <a:latin typeface="Arial" pitchFamily="34" charset="0"/>
            </a:endParaRPr>
          </a:p>
        </p:txBody>
      </p:sp>
      <p:sp>
        <p:nvSpPr>
          <p:cNvPr id="21513" name="文本框 14344"/>
          <p:cNvSpPr txBox="1"/>
          <p:nvPr/>
        </p:nvSpPr>
        <p:spPr>
          <a:xfrm>
            <a:off x="5275263" y="5516563"/>
            <a:ext cx="917575" cy="5222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Arial" pitchFamily="34" charset="0"/>
              </a:rPr>
              <a:t>决绝</a:t>
            </a:r>
            <a:endParaRPr lang="zh-CN" altLang="en-US" sz="2800" b="1">
              <a:latin typeface="Arial" pitchFamily="34" charset="0"/>
            </a:endParaRPr>
          </a:p>
        </p:txBody>
      </p:sp>
      <p:sp>
        <p:nvSpPr>
          <p:cNvPr id="21514" name="直接连接符 14345"/>
          <p:cNvSpPr/>
          <p:nvPr/>
        </p:nvSpPr>
        <p:spPr>
          <a:xfrm>
            <a:off x="5918200" y="2287588"/>
            <a:ext cx="32385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1515" name="直接连接符 14346"/>
          <p:cNvSpPr/>
          <p:nvPr/>
        </p:nvSpPr>
        <p:spPr>
          <a:xfrm>
            <a:off x="6084888" y="3716338"/>
            <a:ext cx="269875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1516" name="直接连接符 14347"/>
          <p:cNvSpPr/>
          <p:nvPr/>
        </p:nvSpPr>
        <p:spPr>
          <a:xfrm>
            <a:off x="6300788" y="5734050"/>
            <a:ext cx="271462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1517" name="文本框 14348"/>
          <p:cNvSpPr txBox="1"/>
          <p:nvPr/>
        </p:nvSpPr>
        <p:spPr>
          <a:xfrm>
            <a:off x="6470650" y="1858963"/>
            <a:ext cx="1347788" cy="11684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Arial" pitchFamily="34" charset="0"/>
              </a:rPr>
              <a:t>热情</a:t>
            </a:r>
            <a:endParaRPr lang="zh-CN" altLang="en-US" sz="2800" b="1">
              <a:latin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latin typeface="Arial" pitchFamily="34" charset="0"/>
              </a:rPr>
              <a:t>幸福</a:t>
            </a:r>
            <a:endParaRPr lang="zh-CN" altLang="en-US" sz="2800" b="1">
              <a:latin typeface="Arial" pitchFamily="34" charset="0"/>
            </a:endParaRPr>
          </a:p>
        </p:txBody>
      </p:sp>
      <p:sp>
        <p:nvSpPr>
          <p:cNvPr id="21518" name="文本框 14349"/>
          <p:cNvSpPr txBox="1"/>
          <p:nvPr/>
        </p:nvSpPr>
        <p:spPr>
          <a:xfrm>
            <a:off x="6443663" y="3068638"/>
            <a:ext cx="792162" cy="20145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Arial" pitchFamily="34" charset="0"/>
              </a:rPr>
              <a:t>沉痛</a:t>
            </a:r>
            <a:endParaRPr lang="zh-CN" altLang="en-US" sz="2800" b="1">
              <a:latin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latin typeface="Arial" pitchFamily="34" charset="0"/>
              </a:rPr>
              <a:t>怨恨</a:t>
            </a:r>
            <a:endParaRPr lang="zh-CN" altLang="en-US" sz="2800" b="1">
              <a:latin typeface="Arial" pitchFamily="34" charset="0"/>
            </a:endParaRPr>
          </a:p>
        </p:txBody>
      </p:sp>
      <p:sp>
        <p:nvSpPr>
          <p:cNvPr id="21519" name="文本框 14350"/>
          <p:cNvSpPr txBox="1"/>
          <p:nvPr/>
        </p:nvSpPr>
        <p:spPr>
          <a:xfrm>
            <a:off x="6804025" y="5157788"/>
            <a:ext cx="1152525" cy="11604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Arial" pitchFamily="34" charset="0"/>
              </a:rPr>
              <a:t>清醒</a:t>
            </a:r>
            <a:endParaRPr lang="zh-CN" altLang="en-US" sz="2800" b="1">
              <a:latin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latin typeface="Arial" pitchFamily="34" charset="0"/>
              </a:rPr>
              <a:t>刚强</a:t>
            </a:r>
            <a:endParaRPr lang="zh-CN" altLang="en-US" sz="2800" b="1">
              <a:latin typeface="Arial" pitchFamily="34" charset="0"/>
            </a:endParaRPr>
          </a:p>
        </p:txBody>
      </p:sp>
      <p:sp>
        <p:nvSpPr>
          <p:cNvPr id="21520" name="文本框 14351"/>
          <p:cNvSpPr txBox="1"/>
          <p:nvPr/>
        </p:nvSpPr>
        <p:spPr>
          <a:xfrm>
            <a:off x="5076825" y="404813"/>
            <a:ext cx="1025525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41969D"/>
                </a:solidFill>
                <a:latin typeface="Arial" pitchFamily="34" charset="0"/>
                <a:ea typeface="楷体_GB2312" pitchFamily="49" charset="-122"/>
              </a:rPr>
              <a:t>情节</a:t>
            </a:r>
            <a:endParaRPr lang="zh-CN" altLang="en-US" sz="3200" b="1">
              <a:solidFill>
                <a:srgbClr val="41969D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21521" name="文本框 14352"/>
          <p:cNvSpPr txBox="1"/>
          <p:nvPr/>
        </p:nvSpPr>
        <p:spPr>
          <a:xfrm>
            <a:off x="6232525" y="260350"/>
            <a:ext cx="1724025" cy="1066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41969D"/>
                </a:solidFill>
                <a:latin typeface="Arial" pitchFamily="34" charset="0"/>
                <a:ea typeface="楷体_GB2312" pitchFamily="49" charset="-122"/>
              </a:rPr>
              <a:t>感情基调</a:t>
            </a:r>
            <a:endParaRPr lang="zh-CN" altLang="en-US" sz="3200" b="1">
              <a:solidFill>
                <a:srgbClr val="41969D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21522" name="任意多边形 14353"/>
          <p:cNvSpPr/>
          <p:nvPr/>
        </p:nvSpPr>
        <p:spPr>
          <a:xfrm>
            <a:off x="6575425" y="1344613"/>
            <a:ext cx="376238" cy="542925"/>
          </a:xfrm>
          <a:custGeom>
            <a:cxnLst>
              <a:cxn ang="0">
                <a:pos x="377429" y="271463"/>
              </a:cxn>
              <a:cxn ang="0">
                <a:pos x="251619" y="135731"/>
              </a:cxn>
              <a:cxn ang="0">
                <a:pos x="125810" y="271463"/>
              </a:cxn>
              <a:cxn ang="0">
                <a:pos x="0" y="271463"/>
              </a:cxn>
              <a:cxn ang="0">
                <a:pos x="251619" y="0"/>
              </a:cxn>
              <a:cxn ang="0">
                <a:pos x="503239" y="271463"/>
              </a:cxn>
              <a:cxn ang="0">
                <a:pos x="566144" y="271463"/>
              </a:cxn>
              <a:cxn ang="0">
                <a:pos x="440334" y="407194"/>
              </a:cxn>
              <a:cxn ang="0">
                <a:pos x="314524" y="271463"/>
              </a:cxn>
              <a:cxn ang="0">
                <a:pos x="377429" y="271463"/>
              </a:cxn>
            </a:cxnLst>
            <a:rect l="l" t="t" r="r" b="b"/>
            <a:pathLst>
              <a:path w="21600" h="21600">
                <a:moveTo>
                  <a:pt x="16200" y="10800"/>
                </a:move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lnTo>
                  <a:pt x="0" y="10800"/>
                </a:ln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lnTo>
                  <a:pt x="24300" y="10800"/>
                </a:lnTo>
                <a:lnTo>
                  <a:pt x="18900" y="16200"/>
                </a:lnTo>
                <a:lnTo>
                  <a:pt x="13500" y="10800"/>
                </a:lnTo>
                <a:lnTo>
                  <a:pt x="16200" y="108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9525" cap="flat" cmpd="sng">
            <a:solidFill>
              <a:schemeClr val="tx1">
                <a:alpha val="10000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523" name="任意多边形 14354"/>
          <p:cNvSpPr/>
          <p:nvPr/>
        </p:nvSpPr>
        <p:spPr>
          <a:xfrm>
            <a:off x="5248275" y="1397000"/>
            <a:ext cx="377825" cy="401638"/>
          </a:xfrm>
          <a:custGeom>
            <a:cxnLst>
              <a:cxn ang="0">
                <a:pos x="377429" y="200930"/>
              </a:cxn>
              <a:cxn ang="0">
                <a:pos x="251619" y="100465"/>
              </a:cxn>
              <a:cxn ang="0">
                <a:pos x="125810" y="200930"/>
              </a:cxn>
              <a:cxn ang="0">
                <a:pos x="0" y="200930"/>
              </a:cxn>
              <a:cxn ang="0">
                <a:pos x="251619" y="0"/>
              </a:cxn>
              <a:cxn ang="0">
                <a:pos x="503239" y="200930"/>
              </a:cxn>
              <a:cxn ang="0">
                <a:pos x="566144" y="200930"/>
              </a:cxn>
              <a:cxn ang="0">
                <a:pos x="440334" y="301395"/>
              </a:cxn>
              <a:cxn ang="0">
                <a:pos x="314524" y="200930"/>
              </a:cxn>
              <a:cxn ang="0">
                <a:pos x="377429" y="200930"/>
              </a:cxn>
            </a:cxnLst>
            <a:rect l="l" t="t" r="r" b="b"/>
            <a:pathLst>
              <a:path w="21600" h="21600">
                <a:moveTo>
                  <a:pt x="16200" y="10800"/>
                </a:move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lnTo>
                  <a:pt x="0" y="10800"/>
                </a:ln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lnTo>
                  <a:pt x="24300" y="10800"/>
                </a:lnTo>
                <a:lnTo>
                  <a:pt x="18900" y="16200"/>
                </a:lnTo>
                <a:lnTo>
                  <a:pt x="13500" y="10800"/>
                </a:lnTo>
                <a:lnTo>
                  <a:pt x="16200" y="108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9525" cap="flat" cmpd="sng">
            <a:solidFill>
              <a:schemeClr val="tx1">
                <a:alpha val="10000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10" name="图片 9217" descr="CHIP15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4888" y="946150"/>
            <a:ext cx="2944812" cy="55435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20" name="文本框 9219"/>
          <p:cNvSpPr txBox="1"/>
          <p:nvPr/>
        </p:nvSpPr>
        <p:spPr>
          <a:xfrm>
            <a:off x="306388" y="908050"/>
            <a:ext cx="2514600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Times New Roman" panose="02020603050405020304" pitchFamily="18" charset="0"/>
              </a:rPr>
              <a:t>本诗的主题</a:t>
            </a:r>
            <a:endParaRPr lang="zh-CN" altLang="en-US" sz="3600" b="1">
              <a:latin typeface="Times New Roman" panose="02020603050405020304" pitchFamily="18" charset="0"/>
            </a:endParaRPr>
          </a:p>
        </p:txBody>
      </p:sp>
      <p:sp>
        <p:nvSpPr>
          <p:cNvPr id="9221" name="文本框 9220"/>
          <p:cNvSpPr txBox="1"/>
          <p:nvPr/>
        </p:nvSpPr>
        <p:spPr>
          <a:xfrm>
            <a:off x="277813" y="1628775"/>
            <a:ext cx="4132262" cy="417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zh-CN" altLang="en-US" sz="3600" b="1">
                <a:solidFill>
                  <a:srgbClr val="996600"/>
                </a:solidFill>
                <a:latin typeface="Times New Roman" panose="02020603050405020304" pitchFamily="18" charset="0"/>
                <a:ea typeface="华文行楷" panose="02010800040101010101" charset="-122"/>
              </a:rPr>
              <a:t>诗歌叙述了女子从恋爱到被遗弃的经过，批判男子的负心，揭示当时不合理的婚姻带给妇女深刻的痛苦。</a:t>
            </a:r>
            <a:endParaRPr lang="zh-CN" altLang="en-US" sz="3600" b="1">
              <a:solidFill>
                <a:srgbClr val="996600"/>
              </a:solidFill>
              <a:latin typeface="Times New Roman" panose="02020603050405020304" pitchFamily="18" charset="0"/>
              <a:ea typeface="华文行楷" panose="02010800040101010101" charset="-122"/>
            </a:endParaRPr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3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/>
      <p:bldP spid="92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文本框 18433"/>
          <p:cNvSpPr txBox="1"/>
          <p:nvPr/>
        </p:nvSpPr>
        <p:spPr>
          <a:xfrm>
            <a:off x="306388" y="895350"/>
            <a:ext cx="8262937" cy="461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</a:rPr>
              <a:t>提问：你如何看待女主人公的婚姻悲剧？你认为“氓”是个什么样的人？</a:t>
            </a:r>
            <a:endParaRPr lang="zh-CN" altLang="en-US" sz="2400" b="1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18435" name="文本框 18434"/>
          <p:cNvSpPr txBox="1"/>
          <p:nvPr/>
        </p:nvSpPr>
        <p:spPr>
          <a:xfrm>
            <a:off x="300038" y="1557338"/>
            <a:ext cx="8593137" cy="2238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</a:rPr>
              <a:t>        </a:t>
            </a:r>
            <a:r>
              <a:rPr lang="zh-CN" altLang="en-US" sz="2400" b="1">
                <a:latin typeface="Times New Roman" panose="02020603050405020304" pitchFamily="18" charset="0"/>
              </a:rPr>
              <a:t>参考意见：女主人公的悲剧具有一定的必然性和普遍性，这是由社会特点决定的。在男权社会中，女性在经济、政治上都处于附属地位，她们的生活天地都很狭小，生活的幸福与否都维系在丈夫身上，，如果遇上一个对感情、对家庭不负责任的丈夫，那她的悲剧是不可避免的。 </a:t>
            </a:r>
            <a:endParaRPr lang="zh-CN" altLang="en-US" sz="2400" b="1">
              <a:latin typeface="Times New Roman" panose="02020603050405020304" pitchFamily="18" charset="0"/>
            </a:endParaRPr>
          </a:p>
        </p:txBody>
      </p:sp>
      <p:sp>
        <p:nvSpPr>
          <p:cNvPr id="18436" name="文本框 18435"/>
          <p:cNvSpPr txBox="1"/>
          <p:nvPr/>
        </p:nvSpPr>
        <p:spPr>
          <a:xfrm>
            <a:off x="279400" y="4025900"/>
            <a:ext cx="8586788" cy="2238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US" altLang="zh-CN" sz="2400" b="1">
                <a:solidFill>
                  <a:srgbClr val="000066"/>
                </a:solidFill>
                <a:latin typeface="Times New Roman" panose="02020603050405020304" pitchFamily="18" charset="0"/>
              </a:rPr>
              <a:t>        </a:t>
            </a:r>
            <a:r>
              <a:rPr lang="zh-CN" altLang="en-US" sz="2400" b="1">
                <a:solidFill>
                  <a:srgbClr val="000066"/>
                </a:solidFill>
                <a:latin typeface="Times New Roman" panose="02020603050405020304" pitchFamily="18" charset="0"/>
              </a:rPr>
              <a:t>男主人公“氓”可以说是男权社会时的一个代表性的人物。在求婚时，他对女主人公的感情或许是真挚的，但是随着时间的流逝，女主人公容颜的渐衰，他的爱情也随风而去，全然不念往日的恩爱，无情地遗弃了妻子，是一个对家庭不负责任的、始乱终弃的家伙。 </a:t>
            </a:r>
            <a:endParaRPr lang="zh-CN" altLang="en-US" sz="2400" b="1">
              <a:solidFill>
                <a:srgbClr val="000066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2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rojcto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/>
      <p:bldP spid="1843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文本框 33793"/>
          <p:cNvSpPr txBox="1"/>
          <p:nvPr/>
        </p:nvSpPr>
        <p:spPr>
          <a:xfrm>
            <a:off x="1619250" y="188913"/>
            <a:ext cx="2286000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</a:rPr>
              <a:t>补充</a:t>
            </a: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sym typeface="Wingdings" panose="05000000000000000000" pitchFamily="2" charset="2"/>
              </a:rPr>
              <a:t>（成语）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33795" name="文本框 33794"/>
          <p:cNvSpPr txBox="1"/>
          <p:nvPr/>
        </p:nvSpPr>
        <p:spPr>
          <a:xfrm>
            <a:off x="152400" y="762000"/>
            <a:ext cx="8991600" cy="54562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3300"/>
                </a:solidFill>
                <a:latin typeface="Times New Roman" panose="02020603050405020304" pitchFamily="18" charset="0"/>
              </a:rPr>
              <a:t>    </a:t>
            </a:r>
            <a:r>
              <a:rPr lang="zh-CN" altLang="en-US" sz="3200" b="1">
                <a:solidFill>
                  <a:srgbClr val="FF3300"/>
                </a:solidFill>
                <a:latin typeface="Times New Roman" panose="02020603050405020304" pitchFamily="18" charset="0"/>
              </a:rPr>
              <a:t>1、二三其德</a:t>
            </a:r>
            <a:r>
              <a:rPr lang="en-US" altLang="zh-CN" sz="3200" b="1">
                <a:solidFill>
                  <a:srgbClr val="FF3300"/>
                </a:solidFill>
                <a:latin typeface="Times New Roman" panose="02020603050405020304" pitchFamily="18" charset="0"/>
              </a:rPr>
              <a:t>:</a:t>
            </a:r>
            <a:r>
              <a:rPr lang="zh-CN" altLang="en-US" sz="3200" b="1">
                <a:solidFill>
                  <a:schemeClr val="accent2"/>
                </a:solidFill>
                <a:latin typeface="Times New Roman" panose="02020603050405020304" pitchFamily="18" charset="0"/>
              </a:rPr>
              <a:t>时而二，时而三。形容没有一定的主张。（二三：没有定准）</a:t>
            </a:r>
            <a:endParaRPr lang="zh-CN" altLang="en-US" sz="3200" b="1">
              <a:solidFill>
                <a:schemeClr val="accent2"/>
              </a:solidFill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  <a:latin typeface="Times New Roman" panose="02020603050405020304" pitchFamily="18" charset="0"/>
              </a:rPr>
              <a:t>2、夙兴夜寐</a:t>
            </a:r>
            <a:r>
              <a:rPr lang="en-US" altLang="zh-CN" sz="3200" b="1">
                <a:solidFill>
                  <a:srgbClr val="FF3300"/>
                </a:solidFill>
                <a:latin typeface="Times New Roman" panose="02020603050405020304" pitchFamily="18" charset="0"/>
              </a:rPr>
              <a:t>:</a:t>
            </a:r>
            <a:r>
              <a:rPr lang="zh-CN" altLang="en-US" sz="3200" b="1">
                <a:solidFill>
                  <a:schemeClr val="accent2"/>
                </a:solidFill>
                <a:latin typeface="Times New Roman" panose="02020603050405020304" pitchFamily="18" charset="0"/>
              </a:rPr>
              <a:t>早起晚睡，形容勤劳。（夙：早。兴：起来。寐：睡）</a:t>
            </a:r>
            <a:endParaRPr lang="zh-CN" altLang="en-US" sz="3200" b="1">
              <a:solidFill>
                <a:srgbClr val="FF3300"/>
              </a:solidFill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  <a:latin typeface="Times New Roman" panose="02020603050405020304" pitchFamily="18" charset="0"/>
              </a:rPr>
              <a:t> 3、白头偕老</a:t>
            </a:r>
            <a:r>
              <a:rPr lang="en-US" altLang="zh-CN" sz="3200" b="1">
                <a:solidFill>
                  <a:srgbClr val="FF3300"/>
                </a:solidFill>
                <a:latin typeface="Times New Roman" panose="02020603050405020304" pitchFamily="18" charset="0"/>
              </a:rPr>
              <a:t>:</a:t>
            </a:r>
            <a:r>
              <a:rPr lang="zh-CN" altLang="en-US" sz="3200" b="1">
                <a:solidFill>
                  <a:schemeClr val="accent2"/>
                </a:solidFill>
                <a:latin typeface="Times New Roman" panose="02020603050405020304" pitchFamily="18" charset="0"/>
              </a:rPr>
              <a:t>夫妇共同生活到老。常用以称颂婚姻美满。（偕老：一同到老）</a:t>
            </a:r>
            <a:endParaRPr lang="zh-CN" altLang="en-US" sz="3200" b="1">
              <a:solidFill>
                <a:schemeClr val="accent2"/>
              </a:solidFill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  <a:latin typeface="Times New Roman" panose="02020603050405020304" pitchFamily="18" charset="0"/>
              </a:rPr>
              <a:t> 4、总角之交 </a:t>
            </a:r>
            <a:r>
              <a:rPr lang="en-US" altLang="zh-CN" sz="3200" b="1">
                <a:solidFill>
                  <a:srgbClr val="FF3300"/>
                </a:solidFill>
                <a:latin typeface="Times New Roman" panose="02020603050405020304" pitchFamily="18" charset="0"/>
              </a:rPr>
              <a:t>:</a:t>
            </a:r>
            <a:r>
              <a:rPr lang="zh-CN" altLang="en-US" sz="3200" b="1">
                <a:solidFill>
                  <a:schemeClr val="accent2"/>
                </a:solidFill>
                <a:latin typeface="Times New Roman" panose="02020603050405020304" pitchFamily="18" charset="0"/>
              </a:rPr>
              <a:t>指儿时就相识的好朋友。（总角：指代幼年）</a:t>
            </a:r>
            <a:endParaRPr lang="zh-CN" altLang="en-US" sz="3200" b="1">
              <a:solidFill>
                <a:srgbClr val="FF3300"/>
              </a:solidFill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  <a:latin typeface="Times New Roman" panose="02020603050405020304" pitchFamily="18" charset="0"/>
              </a:rPr>
              <a:t> 5、信誓旦旦</a:t>
            </a:r>
            <a:r>
              <a:rPr lang="en-US" altLang="zh-CN" sz="3200" b="1">
                <a:solidFill>
                  <a:srgbClr val="FF3300"/>
                </a:solidFill>
                <a:latin typeface="Times New Roman" panose="02020603050405020304" pitchFamily="18" charset="0"/>
              </a:rPr>
              <a:t>:</a:t>
            </a:r>
            <a:r>
              <a:rPr lang="zh-CN" altLang="en-US" sz="3200" b="1">
                <a:solidFill>
                  <a:schemeClr val="accent2"/>
                </a:solidFill>
                <a:latin typeface="Times New Roman" panose="02020603050405020304" pitchFamily="18" charset="0"/>
              </a:rPr>
              <a:t>形容誓言极其诚恳可信。</a:t>
            </a:r>
            <a:endParaRPr lang="zh-CN" altLang="en-US" sz="3200" b="1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33796" name="文本框 33795"/>
          <p:cNvSpPr txBox="1"/>
          <p:nvPr/>
        </p:nvSpPr>
        <p:spPr>
          <a:xfrm>
            <a:off x="152400" y="1890713"/>
            <a:ext cx="8991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rgbClr val="FF3300"/>
                </a:solidFill>
                <a:latin typeface="Times New Roman" panose="02020603050405020304" pitchFamily="18" charset="0"/>
              </a:rPr>
              <a:t>    </a:t>
            </a:r>
            <a:endParaRPr lang="en-US" altLang="zh-CN" sz="2400" b="1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33797" name="文本框 33796"/>
          <p:cNvSpPr txBox="1"/>
          <p:nvPr/>
        </p:nvSpPr>
        <p:spPr>
          <a:xfrm>
            <a:off x="152400" y="3186113"/>
            <a:ext cx="8991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rgbClr val="FF3300"/>
                </a:solidFill>
                <a:latin typeface="Times New Roman" panose="02020603050405020304" pitchFamily="18" charset="0"/>
              </a:rPr>
              <a:t>   </a:t>
            </a:r>
            <a:endParaRPr lang="en-US" altLang="zh-CN" sz="2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33798" name="文本框 33797"/>
          <p:cNvSpPr txBox="1"/>
          <p:nvPr/>
        </p:nvSpPr>
        <p:spPr>
          <a:xfrm>
            <a:off x="152400" y="4481513"/>
            <a:ext cx="8991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rgbClr val="FF3300"/>
                </a:solidFill>
                <a:latin typeface="Times New Roman" panose="02020603050405020304" pitchFamily="18" charset="0"/>
              </a:rPr>
              <a:t>   </a:t>
            </a:r>
            <a:endParaRPr lang="en-US" altLang="zh-CN" sz="2400" b="1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33799" name="文本框 33798"/>
          <p:cNvSpPr txBox="1"/>
          <p:nvPr/>
        </p:nvSpPr>
        <p:spPr>
          <a:xfrm>
            <a:off x="152400" y="5624513"/>
            <a:ext cx="8991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rgbClr val="FF3300"/>
                </a:solidFill>
                <a:latin typeface="Times New Roman" panose="02020603050405020304" pitchFamily="18" charset="0"/>
              </a:rPr>
              <a:t>   </a:t>
            </a:r>
            <a:endParaRPr lang="en-US" altLang="zh-CN" sz="2400" b="1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4" name="图片 4097" descr="0619shinv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7787" y="0"/>
            <a:ext cx="9753600" cy="73152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3555" name="文本占位符 11266"/>
          <p:cNvSpPr>
            <a:spLocks noGrp="1"/>
          </p:cNvSpPr>
          <p:nvPr>
            <p:ph idx="1"/>
          </p:nvPr>
        </p:nvSpPr>
        <p:spPr>
          <a:xfrm>
            <a:off x="90488" y="425450"/>
            <a:ext cx="9256712" cy="4525963"/>
          </a:xfrm>
        </p:spPr>
        <p:txBody>
          <a:bodyPr vert="horz" wrap="square" lIns="91440" tIns="45720" rIns="91440" bIns="45720" anchor="t" anchorCtr="0"/>
          <a:lstStyle/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b="1">
                <a:solidFill>
                  <a:srgbClr val="00B050"/>
                </a:solidFill>
                <a:latin typeface="方正隶书_GBK"/>
                <a:ea typeface="方正隶书_GBK"/>
              </a:rPr>
              <a:t>    </a:t>
            </a:r>
            <a:r>
              <a:rPr lang="en-US" altLang="zh-CN" b="1">
                <a:solidFill>
                  <a:schemeClr val="tx2"/>
                </a:solidFill>
                <a:latin typeface="方正隶书_GBK"/>
                <a:ea typeface="方正隶书_GBK"/>
              </a:rPr>
              <a:t>《</a:t>
            </a:r>
            <a:r>
              <a:rPr lang="zh-CN" altLang="en-US" sz="4000" b="1">
                <a:solidFill>
                  <a:schemeClr val="tx2"/>
                </a:solidFill>
                <a:latin typeface="方正隶书_GBK"/>
                <a:ea typeface="方正隶书_GBK"/>
              </a:rPr>
              <a:t>氓</a:t>
            </a:r>
            <a:r>
              <a:rPr lang="en-US" altLang="zh-CN" sz="4000" b="1">
                <a:solidFill>
                  <a:schemeClr val="tx2"/>
                </a:solidFill>
                <a:latin typeface="方正隶书_GBK"/>
                <a:ea typeface="方正隶书_GBK"/>
              </a:rPr>
              <a:t>》</a:t>
            </a:r>
            <a:r>
              <a:rPr lang="zh-CN" altLang="en-US" sz="4000" b="1">
                <a:solidFill>
                  <a:schemeClr val="tx2"/>
                </a:solidFill>
                <a:latin typeface="方正隶书_GBK"/>
                <a:ea typeface="方正隶书_GBK"/>
              </a:rPr>
              <a:t>这首诗以第</a:t>
            </a:r>
            <a:r>
              <a:rPr lang="zh-CN" altLang="en-US" sz="4000" b="1" u="sng">
                <a:solidFill>
                  <a:schemeClr val="tx2"/>
                </a:solidFill>
                <a:latin typeface="方正隶书_GBK"/>
                <a:ea typeface="方正隶书_GBK"/>
              </a:rPr>
              <a:t>       </a:t>
            </a:r>
            <a:r>
              <a:rPr lang="zh-CN" altLang="en-US" sz="4000" b="1">
                <a:solidFill>
                  <a:schemeClr val="tx2"/>
                </a:solidFill>
                <a:latin typeface="方正隶书_GBK"/>
                <a:ea typeface="方正隶书_GBK"/>
              </a:rPr>
              <a:t>人称“我”的口吻，叙述了女 子 </a:t>
            </a:r>
            <a:r>
              <a:rPr lang="zh-CN" altLang="en-US" sz="4000" b="1" u="sng">
                <a:solidFill>
                  <a:schemeClr val="tx2"/>
                </a:solidFill>
                <a:latin typeface="方正隶书_GBK"/>
                <a:ea typeface="方正隶书_GBK"/>
              </a:rPr>
              <a:t>                              </a:t>
            </a:r>
            <a:r>
              <a:rPr lang="zh-CN" altLang="en-US" sz="4000" b="1">
                <a:solidFill>
                  <a:schemeClr val="tx2"/>
                </a:solidFill>
                <a:latin typeface="方正隶书_GBK"/>
                <a:ea typeface="方正隶书_GBK"/>
              </a:rPr>
              <a:t>，回忆当初</a:t>
            </a:r>
            <a:r>
              <a:rPr lang="zh-CN" altLang="en-US" sz="4000" b="1" u="sng">
                <a:solidFill>
                  <a:schemeClr val="tx2"/>
                </a:solidFill>
                <a:latin typeface="方正隶书_GBK"/>
                <a:ea typeface="方正隶书_GBK"/>
              </a:rPr>
              <a:t>            、           </a:t>
            </a:r>
            <a:r>
              <a:rPr lang="zh-CN" altLang="en-US" sz="4000" b="1">
                <a:solidFill>
                  <a:schemeClr val="tx2"/>
                </a:solidFill>
                <a:latin typeface="方正隶书_GBK"/>
                <a:ea typeface="方正隶书_GBK"/>
              </a:rPr>
              <a:t>的经过以及婚后的</a:t>
            </a:r>
            <a:r>
              <a:rPr lang="zh-CN" altLang="en-US" sz="4000" b="1" u="sng">
                <a:solidFill>
                  <a:schemeClr val="tx2"/>
                </a:solidFill>
                <a:latin typeface="方正隶书_GBK"/>
                <a:ea typeface="方正隶书_GBK"/>
              </a:rPr>
              <a:t>            </a:t>
            </a:r>
            <a:r>
              <a:rPr lang="zh-CN" altLang="en-US" sz="4000" b="1">
                <a:solidFill>
                  <a:schemeClr val="tx2"/>
                </a:solidFill>
                <a:latin typeface="方正隶书_GBK"/>
                <a:ea typeface="方正隶书_GBK"/>
              </a:rPr>
              <a:t>，诉说了自己对不幸婚姻的</a:t>
            </a:r>
            <a:r>
              <a:rPr lang="zh-CN" altLang="en-US" sz="4000" b="1" u="sng">
                <a:solidFill>
                  <a:schemeClr val="tx2"/>
                </a:solidFill>
                <a:latin typeface="方正隶书_GBK"/>
                <a:ea typeface="方正隶书_GBK"/>
              </a:rPr>
              <a:t>              、          </a:t>
            </a:r>
            <a:r>
              <a:rPr lang="zh-CN" altLang="en-US" sz="4000" b="1">
                <a:solidFill>
                  <a:schemeClr val="tx2"/>
                </a:solidFill>
                <a:latin typeface="方正隶书_GBK"/>
                <a:ea typeface="方正隶书_GBK"/>
              </a:rPr>
              <a:t>之情。</a:t>
            </a:r>
            <a:endParaRPr lang="zh-CN" altLang="en-US" sz="4000" b="1">
              <a:solidFill>
                <a:schemeClr val="tx2"/>
              </a:solidFill>
              <a:latin typeface="方正隶书_GBK"/>
              <a:ea typeface="方正隶书_GBK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872038" y="790575"/>
            <a:ext cx="538162" cy="5175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一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187825" y="1562100"/>
            <a:ext cx="3352800" cy="700088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4000" b="1" kern="1200" cap="none" spc="0" normalizeH="0" baseline="0" noProof="1">
                <a:solidFill>
                  <a:srgbClr val="FF0000"/>
                </a:solidFill>
                <a:latin typeface="+mn-lt"/>
                <a:ea typeface="+mn-ea"/>
                <a:cs typeface="+mn-cs"/>
                <a:sym typeface="+mn-ea"/>
              </a:rPr>
              <a:t>被丈夫遗弃后 </a:t>
            </a:r>
            <a:endParaRPr kumimoji="0" lang="zh-CN" altLang="en-US" sz="4000" b="1" kern="1200" cap="none" spc="0" normalizeH="0" baseline="0" noProof="1">
              <a:solidFill>
                <a:srgbClr val="FF0000"/>
              </a:solidFill>
              <a:latin typeface="+mn-lt"/>
              <a:ea typeface="+mn-ea"/>
              <a:cs typeface="+mn-cs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804988" y="2516188"/>
            <a:ext cx="1481138" cy="701675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4000" b="1" kern="1200" cap="none" spc="0" normalizeH="0" baseline="0" noProof="1">
                <a:solidFill>
                  <a:srgbClr val="FF0000"/>
                </a:solidFill>
                <a:latin typeface="+mn-lt"/>
                <a:ea typeface="+mn-ea"/>
                <a:cs typeface="+mn-cs"/>
                <a:sym typeface="+mn-ea"/>
              </a:rPr>
              <a:t>恋爱  </a:t>
            </a:r>
            <a:endParaRPr kumimoji="0" lang="zh-CN" altLang="en-US" sz="4000" b="1" kern="1200" cap="none" spc="0" normalizeH="0" baseline="0" noProof="1">
              <a:solidFill>
                <a:srgbClr val="FF0000"/>
              </a:solidFill>
              <a:latin typeface="+mn-lt"/>
              <a:ea typeface="+mn-ea"/>
              <a:cs typeface="+mn-cs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286125" y="2516188"/>
            <a:ext cx="1198563" cy="701675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4000" b="1" kern="1200" cap="none" spc="0" normalizeH="0" baseline="0" noProof="1">
                <a:solidFill>
                  <a:srgbClr val="FF0000"/>
                </a:solidFill>
                <a:latin typeface="+mn-lt"/>
                <a:ea typeface="+mn-ea"/>
                <a:cs typeface="+mn-cs"/>
                <a:sym typeface="+mn-ea"/>
              </a:rPr>
              <a:t>结婚</a:t>
            </a:r>
            <a:endParaRPr kumimoji="0" lang="zh-CN" altLang="en-US" sz="4000" b="1" kern="1200" cap="none" spc="0" normalizeH="0" baseline="0" noProof="1">
              <a:solidFill>
                <a:srgbClr val="FF0000"/>
              </a:solidFill>
              <a:latin typeface="+mn-lt"/>
              <a:ea typeface="+mn-ea"/>
              <a:cs typeface="+mn-cs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900113" y="3394075"/>
            <a:ext cx="1339850" cy="700088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4000" b="1" kern="1200" cap="none" spc="0" normalizeH="0" baseline="0" noProof="1">
                <a:solidFill>
                  <a:srgbClr val="FF0000"/>
                </a:solidFill>
                <a:latin typeface="+mn-lt"/>
                <a:ea typeface="+mn-ea"/>
                <a:cs typeface="+mn-cs"/>
                <a:sym typeface="+mn-ea"/>
              </a:rPr>
              <a:t>遭遇 </a:t>
            </a:r>
            <a:endParaRPr kumimoji="0" lang="zh-CN" altLang="en-US" sz="4000" b="1" kern="1200" cap="none" spc="0" normalizeH="0" baseline="0" noProof="1">
              <a:solidFill>
                <a:srgbClr val="FF0000"/>
              </a:solidFill>
              <a:latin typeface="+mn-lt"/>
              <a:ea typeface="+mn-ea"/>
              <a:cs typeface="+mn-cs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900113" y="4249738"/>
            <a:ext cx="1339850" cy="701675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4000" b="1" kern="1200" cap="none" spc="0" normalizeH="0" baseline="0" noProof="1">
                <a:solidFill>
                  <a:srgbClr val="FF0000"/>
                </a:solidFill>
                <a:latin typeface="+mn-lt"/>
                <a:ea typeface="+mn-ea"/>
                <a:cs typeface="+mn-cs"/>
                <a:sym typeface="+mn-ea"/>
              </a:rPr>
              <a:t> 痛苦</a:t>
            </a:r>
            <a:endParaRPr kumimoji="0" lang="zh-CN" altLang="en-US" sz="4000" b="1" kern="1200" cap="none" spc="0" normalizeH="0" baseline="0" noProof="1">
              <a:solidFill>
                <a:srgbClr val="FF0000"/>
              </a:solidFill>
              <a:latin typeface="+mn-lt"/>
              <a:ea typeface="+mn-ea"/>
              <a:cs typeface="+mn-cs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881313" y="4249738"/>
            <a:ext cx="1903413" cy="701675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4000" b="1" kern="1200" cap="none" spc="0" normalizeH="0" baseline="0" noProof="1">
                <a:solidFill>
                  <a:srgbClr val="FF0000"/>
                </a:solidFill>
                <a:latin typeface="+mn-lt"/>
                <a:ea typeface="+mn-ea"/>
                <a:cs typeface="+mn-cs"/>
                <a:sym typeface="+mn-ea"/>
              </a:rPr>
              <a:t> 悔恨    </a:t>
            </a:r>
            <a:endParaRPr kumimoji="0" lang="zh-CN" altLang="en-US" sz="4000" b="1" kern="1200" cap="none" spc="0" normalizeH="0" baseline="0" noProof="1">
              <a:solidFill>
                <a:srgbClr val="FF0000"/>
              </a:solidFill>
              <a:latin typeface="+mn-lt"/>
              <a:ea typeface="+mn-ea"/>
              <a:cs typeface="+mn-cs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541" name="文本框 65540"/>
          <p:cNvSpPr txBox="1"/>
          <p:nvPr/>
        </p:nvSpPr>
        <p:spPr>
          <a:xfrm>
            <a:off x="468313" y="188913"/>
            <a:ext cx="4895850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>
              <a:latin typeface="Arial" pitchFamily="34" charset="0"/>
            </a:endParaRPr>
          </a:p>
        </p:txBody>
      </p:sp>
      <p:sp>
        <p:nvSpPr>
          <p:cNvPr id="65542" name="文本框 65541"/>
          <p:cNvSpPr txBox="1"/>
          <p:nvPr/>
        </p:nvSpPr>
        <p:spPr>
          <a:xfrm>
            <a:off x="539750" y="333375"/>
            <a:ext cx="4752975" cy="18605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>
                <a:solidFill>
                  <a:srgbClr val="FF0066"/>
                </a:solidFill>
                <a:latin typeface="Arial" pitchFamily="34" charset="0"/>
              </a:rPr>
              <a:t>诗经</a:t>
            </a:r>
            <a:r>
              <a:rPr lang="en-US" altLang="zh-CN" sz="2000">
                <a:solidFill>
                  <a:srgbClr val="FF0066"/>
                </a:solidFill>
                <a:latin typeface="Arial" pitchFamily="34" charset="0"/>
              </a:rPr>
              <a:t>.</a:t>
            </a:r>
            <a:r>
              <a:rPr lang="zh-CN" altLang="en-US" sz="2000">
                <a:solidFill>
                  <a:srgbClr val="FF0066"/>
                </a:solidFill>
                <a:latin typeface="Arial" pitchFamily="34" charset="0"/>
              </a:rPr>
              <a:t>卫风</a:t>
            </a:r>
            <a:r>
              <a:rPr lang="en-US" altLang="zh-CN" sz="2000">
                <a:solidFill>
                  <a:srgbClr val="FF0066"/>
                </a:solidFill>
                <a:latin typeface="Arial" pitchFamily="34" charset="0"/>
              </a:rPr>
              <a:t>.</a:t>
            </a:r>
            <a:r>
              <a:rPr lang="zh-CN" altLang="en-US" sz="2000">
                <a:solidFill>
                  <a:srgbClr val="FF0066"/>
                </a:solidFill>
                <a:latin typeface="Arial" pitchFamily="34" charset="0"/>
              </a:rPr>
              <a:t>氓</a:t>
            </a:r>
            <a:r>
              <a:rPr lang="en-US" altLang="zh-CN" sz="2000">
                <a:solidFill>
                  <a:srgbClr val="FF0066"/>
                </a:solidFill>
                <a:latin typeface="Arial" pitchFamily="34" charset="0"/>
              </a:rPr>
              <a:t>》</a:t>
            </a:r>
            <a:r>
              <a:rPr lang="zh-CN" altLang="en-US" sz="2000">
                <a:solidFill>
                  <a:srgbClr val="FF0066"/>
                </a:solidFill>
                <a:latin typeface="Arial" pitchFamily="34" charset="0"/>
              </a:rPr>
              <a:t>原文</a:t>
            </a:r>
            <a:r>
              <a:rPr lang="en-US" altLang="zh-CN" sz="2000">
                <a:solidFill>
                  <a:srgbClr val="FF0066"/>
                </a:solidFill>
                <a:latin typeface="Arial" pitchFamily="34" charset="0"/>
              </a:rPr>
              <a:t> </a:t>
            </a:r>
            <a:br>
              <a:rPr lang="en-US" altLang="zh-CN" sz="2000">
                <a:latin typeface="Arial" pitchFamily="34" charset="0"/>
              </a:rPr>
            </a:br>
            <a:r>
              <a:rPr lang="en-US" altLang="zh-CN" sz="2000" b="1">
                <a:latin typeface="Arial" pitchFamily="34" charset="0"/>
              </a:rPr>
              <a:t>1</a:t>
            </a:r>
            <a:r>
              <a:rPr lang="zh-CN" altLang="en-US" sz="2000" b="1">
                <a:latin typeface="Arial" pitchFamily="34" charset="0"/>
              </a:rPr>
              <a:t>、</a:t>
            </a:r>
            <a:r>
              <a:rPr lang="en-US" altLang="zh-CN" sz="2000" b="1">
                <a:latin typeface="Arial" pitchFamily="34" charset="0"/>
              </a:rPr>
              <a:t>--------</a:t>
            </a:r>
            <a:r>
              <a:rPr lang="zh-CN" altLang="en-US" sz="2000" b="1">
                <a:latin typeface="Arial" pitchFamily="34" charset="0"/>
              </a:rPr>
              <a:t>，抱布贸丝。</a:t>
            </a:r>
            <a:r>
              <a:rPr lang="en-US" altLang="zh-CN" sz="2000" b="1">
                <a:latin typeface="Arial" pitchFamily="34" charset="0"/>
              </a:rPr>
              <a:t>--------</a:t>
            </a:r>
            <a:r>
              <a:rPr lang="zh-CN" altLang="en-US" sz="2000" b="1">
                <a:latin typeface="Arial" pitchFamily="34" charset="0"/>
              </a:rPr>
              <a:t>，来即我谋。送子涉淇，至于顿丘。</a:t>
            </a:r>
            <a:r>
              <a:rPr lang="en-US" altLang="zh-CN" sz="2000" b="1">
                <a:latin typeface="Arial" pitchFamily="34" charset="0"/>
              </a:rPr>
              <a:t>-----------</a:t>
            </a:r>
            <a:r>
              <a:rPr lang="zh-CN" altLang="en-US" sz="2000" b="1">
                <a:latin typeface="Arial" pitchFamily="34" charset="0"/>
              </a:rPr>
              <a:t>，子无良媒。将子无怒，秋以为期。</a:t>
            </a:r>
            <a:r>
              <a:rPr lang="en-US" altLang="zh-CN" sz="2000" b="1">
                <a:latin typeface="Arial" pitchFamily="34" charset="0"/>
              </a:rPr>
              <a:t> </a:t>
            </a:r>
            <a:br>
              <a:rPr lang="en-US" altLang="zh-CN" sz="2000" b="1">
                <a:latin typeface="Arial" pitchFamily="34" charset="0"/>
              </a:rPr>
            </a:br>
            <a:br>
              <a:rPr lang="en-US" altLang="zh-CN">
                <a:latin typeface="Arial" pitchFamily="34" charset="0"/>
              </a:rPr>
            </a:br>
            <a:endParaRPr lang="en-US" altLang="zh-CN">
              <a:latin typeface="Arial" pitchFamily="34" charset="0"/>
            </a:endParaRPr>
          </a:p>
        </p:txBody>
      </p:sp>
      <p:sp>
        <p:nvSpPr>
          <p:cNvPr id="65543" name="文本框 65542"/>
          <p:cNvSpPr txBox="1"/>
          <p:nvPr/>
        </p:nvSpPr>
        <p:spPr>
          <a:xfrm>
            <a:off x="539750" y="1628775"/>
            <a:ext cx="6337300" cy="1739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b="1">
                <a:latin typeface="Arial" pitchFamily="34" charset="0"/>
              </a:rPr>
              <a:t>2</a:t>
            </a:r>
            <a:r>
              <a:rPr lang="zh-CN" altLang="en-US" b="1">
                <a:latin typeface="Arial" pitchFamily="34" charset="0"/>
              </a:rPr>
              <a:t>、</a:t>
            </a:r>
            <a:r>
              <a:rPr lang="en-US" altLang="zh-CN" b="1">
                <a:latin typeface="Arial" pitchFamily="34" charset="0"/>
              </a:rPr>
              <a:t>----------</a:t>
            </a:r>
            <a:r>
              <a:rPr lang="zh-CN" altLang="en-US" b="1">
                <a:latin typeface="Arial" pitchFamily="34" charset="0"/>
              </a:rPr>
              <a:t>，以望复关。不见复关，</a:t>
            </a:r>
            <a:r>
              <a:rPr lang="en-US" altLang="zh-CN" b="1">
                <a:latin typeface="Arial" pitchFamily="34" charset="0"/>
              </a:rPr>
              <a:t>---------</a:t>
            </a:r>
            <a:r>
              <a:rPr lang="zh-CN" altLang="en-US" b="1">
                <a:latin typeface="Arial" pitchFamily="34" charset="0"/>
              </a:rPr>
              <a:t>。既见复关，载笑载言。</a:t>
            </a:r>
            <a:r>
              <a:rPr lang="en-US" altLang="zh-CN" b="1">
                <a:latin typeface="Arial" pitchFamily="34" charset="0"/>
              </a:rPr>
              <a:t>---------</a:t>
            </a:r>
            <a:r>
              <a:rPr lang="zh-CN" altLang="en-US" b="1">
                <a:latin typeface="Arial" pitchFamily="34" charset="0"/>
              </a:rPr>
              <a:t>，</a:t>
            </a:r>
            <a:r>
              <a:rPr lang="en-US" altLang="zh-CN" b="1">
                <a:latin typeface="Arial" pitchFamily="34" charset="0"/>
              </a:rPr>
              <a:t>---------</a:t>
            </a:r>
            <a:r>
              <a:rPr lang="zh-CN" altLang="en-US" b="1">
                <a:latin typeface="Arial" pitchFamily="34" charset="0"/>
              </a:rPr>
              <a:t>。以尔车来，</a:t>
            </a:r>
            <a:r>
              <a:rPr lang="en-US" altLang="zh-CN" b="1">
                <a:latin typeface="Arial" pitchFamily="34" charset="0"/>
              </a:rPr>
              <a:t>----------</a:t>
            </a:r>
            <a:r>
              <a:rPr lang="zh-CN" altLang="en-US" b="1">
                <a:latin typeface="Arial" pitchFamily="34" charset="0"/>
              </a:rPr>
              <a:t>。</a:t>
            </a:r>
            <a:r>
              <a:rPr lang="en-US" altLang="zh-CN" b="1">
                <a:latin typeface="Arial" pitchFamily="34" charset="0"/>
              </a:rPr>
              <a:t> </a:t>
            </a:r>
            <a:br>
              <a:rPr lang="en-US" altLang="zh-CN" b="1">
                <a:latin typeface="Arial" pitchFamily="34" charset="0"/>
              </a:rPr>
            </a:br>
            <a:br>
              <a:rPr lang="en-US" altLang="zh-CN" b="1">
                <a:latin typeface="Arial" pitchFamily="34" charset="0"/>
              </a:rPr>
            </a:br>
            <a:r>
              <a:rPr lang="en-US" altLang="zh-CN" b="1">
                <a:latin typeface="Arial" pitchFamily="34" charset="0"/>
              </a:rPr>
              <a:t>3</a:t>
            </a:r>
            <a:r>
              <a:rPr lang="zh-CN" altLang="en-US" b="1">
                <a:latin typeface="Arial" pitchFamily="34" charset="0"/>
              </a:rPr>
              <a:t>、桑之未落，其叶沃若。</a:t>
            </a:r>
            <a:r>
              <a:rPr lang="en-US" altLang="zh-CN" b="1">
                <a:latin typeface="Arial" pitchFamily="34" charset="0"/>
              </a:rPr>
              <a:t>---------</a:t>
            </a:r>
            <a:r>
              <a:rPr lang="zh-CN" altLang="en-US" b="1">
                <a:latin typeface="Arial" pitchFamily="34" charset="0"/>
              </a:rPr>
              <a:t>，</a:t>
            </a:r>
            <a:r>
              <a:rPr lang="en-US" altLang="zh-CN" b="1">
                <a:latin typeface="Arial" pitchFamily="34" charset="0"/>
              </a:rPr>
              <a:t>---------</a:t>
            </a:r>
            <a:r>
              <a:rPr lang="zh-CN" altLang="en-US" b="1">
                <a:latin typeface="Arial" pitchFamily="34" charset="0"/>
              </a:rPr>
              <a:t>！</a:t>
            </a:r>
            <a:r>
              <a:rPr lang="en-US" altLang="zh-CN" b="1">
                <a:latin typeface="Arial" pitchFamily="34" charset="0"/>
              </a:rPr>
              <a:t>---------</a:t>
            </a:r>
            <a:r>
              <a:rPr lang="zh-CN" altLang="en-US" b="1">
                <a:latin typeface="Arial" pitchFamily="34" charset="0"/>
              </a:rPr>
              <a:t>，无与士耽！士之耽兮，</a:t>
            </a:r>
            <a:r>
              <a:rPr lang="en-US" altLang="zh-CN" b="1">
                <a:latin typeface="Arial" pitchFamily="34" charset="0"/>
              </a:rPr>
              <a:t>---------</a:t>
            </a:r>
            <a:r>
              <a:rPr lang="zh-CN" altLang="en-US" b="1">
                <a:latin typeface="Arial" pitchFamily="34" charset="0"/>
              </a:rPr>
              <a:t>。女之耽兮，</a:t>
            </a:r>
            <a:r>
              <a:rPr lang="en-US" altLang="zh-CN" b="1">
                <a:latin typeface="Arial" pitchFamily="34" charset="0"/>
              </a:rPr>
              <a:t>----------</a:t>
            </a:r>
            <a:r>
              <a:rPr lang="zh-CN" altLang="en-US" b="1">
                <a:latin typeface="Arial" pitchFamily="34" charset="0"/>
              </a:rPr>
              <a:t>。</a:t>
            </a:r>
            <a:r>
              <a:rPr lang="en-US" altLang="zh-CN" b="1">
                <a:latin typeface="Arial" pitchFamily="34" charset="0"/>
              </a:rPr>
              <a:t> </a:t>
            </a:r>
            <a:br>
              <a:rPr lang="en-US" altLang="zh-CN" b="1">
                <a:latin typeface="Arial" pitchFamily="34" charset="0"/>
              </a:rPr>
            </a:br>
            <a:endParaRPr lang="en-US" altLang="zh-CN" b="1">
              <a:latin typeface="Arial" pitchFamily="34" charset="0"/>
            </a:endParaRPr>
          </a:p>
        </p:txBody>
      </p:sp>
      <p:sp>
        <p:nvSpPr>
          <p:cNvPr id="65544" name="文本框 65543"/>
          <p:cNvSpPr txBox="1"/>
          <p:nvPr/>
        </p:nvSpPr>
        <p:spPr>
          <a:xfrm>
            <a:off x="539750" y="3141663"/>
            <a:ext cx="5256213" cy="15255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b="1">
                <a:latin typeface="Arial" pitchFamily="34" charset="0"/>
              </a:rPr>
              <a:t>4</a:t>
            </a:r>
            <a:r>
              <a:rPr lang="zh-CN" altLang="en-US" b="1">
                <a:latin typeface="Arial" pitchFamily="34" charset="0"/>
              </a:rPr>
              <a:t>、桑之落矣，</a:t>
            </a:r>
            <a:r>
              <a:rPr lang="en-US" altLang="zh-CN" b="1">
                <a:latin typeface="Arial" pitchFamily="34" charset="0"/>
              </a:rPr>
              <a:t>-----------</a:t>
            </a:r>
            <a:r>
              <a:rPr lang="zh-CN" altLang="en-US" b="1">
                <a:latin typeface="Arial" pitchFamily="34" charset="0"/>
              </a:rPr>
              <a:t>。</a:t>
            </a:r>
            <a:r>
              <a:rPr lang="en-US" altLang="zh-CN" b="1">
                <a:latin typeface="Arial" pitchFamily="34" charset="0"/>
              </a:rPr>
              <a:t>---------</a:t>
            </a:r>
            <a:r>
              <a:rPr lang="zh-CN" altLang="en-US" b="1">
                <a:latin typeface="Arial" pitchFamily="34" charset="0"/>
              </a:rPr>
              <a:t>，三岁食贫。</a:t>
            </a:r>
            <a:r>
              <a:rPr lang="en-US" altLang="zh-CN" b="1">
                <a:latin typeface="Arial" pitchFamily="34" charset="0"/>
              </a:rPr>
              <a:t>--------</a:t>
            </a:r>
            <a:r>
              <a:rPr lang="zh-CN" altLang="en-US" b="1">
                <a:latin typeface="Arial" pitchFamily="34" charset="0"/>
              </a:rPr>
              <a:t>，</a:t>
            </a:r>
            <a:r>
              <a:rPr lang="en-US" altLang="zh-CN" b="1">
                <a:latin typeface="Arial" pitchFamily="34" charset="0"/>
              </a:rPr>
              <a:t>---------</a:t>
            </a:r>
            <a:r>
              <a:rPr lang="zh-CN" altLang="en-US" b="1">
                <a:latin typeface="Arial" pitchFamily="34" charset="0"/>
              </a:rPr>
              <a:t>。女也不爽，</a:t>
            </a:r>
            <a:r>
              <a:rPr lang="en-US" altLang="zh-CN" b="1">
                <a:latin typeface="Arial" pitchFamily="34" charset="0"/>
              </a:rPr>
              <a:t>--------</a:t>
            </a:r>
            <a:r>
              <a:rPr lang="zh-CN" altLang="en-US" b="1">
                <a:latin typeface="Arial" pitchFamily="34" charset="0"/>
              </a:rPr>
              <a:t>。</a:t>
            </a:r>
            <a:r>
              <a:rPr lang="en-US" altLang="zh-CN" b="1">
                <a:latin typeface="Arial" pitchFamily="34" charset="0"/>
              </a:rPr>
              <a:t>---------</a:t>
            </a:r>
            <a:r>
              <a:rPr lang="zh-CN" altLang="en-US" b="1">
                <a:latin typeface="Arial" pitchFamily="34" charset="0"/>
              </a:rPr>
              <a:t>，二三其德。</a:t>
            </a:r>
            <a:r>
              <a:rPr lang="en-US" altLang="zh-CN" b="1">
                <a:latin typeface="Arial" pitchFamily="34" charset="0"/>
              </a:rPr>
              <a:t> </a:t>
            </a:r>
            <a:br>
              <a:rPr lang="en-US" altLang="zh-CN" b="1">
                <a:latin typeface="Arial" pitchFamily="34" charset="0"/>
              </a:rPr>
            </a:br>
            <a:br>
              <a:rPr lang="en-US" altLang="zh-CN" sz="2000" b="1">
                <a:latin typeface="Arial" pitchFamily="34" charset="0"/>
              </a:rPr>
            </a:br>
            <a:endParaRPr lang="en-US" altLang="zh-CN" sz="2000" b="1">
              <a:latin typeface="Arial" pitchFamily="34" charset="0"/>
            </a:endParaRPr>
          </a:p>
        </p:txBody>
      </p:sp>
      <p:sp>
        <p:nvSpPr>
          <p:cNvPr id="65545" name="文本框 65544"/>
          <p:cNvSpPr txBox="1"/>
          <p:nvPr/>
        </p:nvSpPr>
        <p:spPr>
          <a:xfrm>
            <a:off x="539750" y="4221163"/>
            <a:ext cx="6911975" cy="18780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b="1">
                <a:latin typeface="Arial" pitchFamily="34" charset="0"/>
              </a:rPr>
              <a:t>5</a:t>
            </a:r>
            <a:r>
              <a:rPr lang="zh-CN" altLang="en-US" b="1">
                <a:latin typeface="Arial" pitchFamily="34" charset="0"/>
              </a:rPr>
              <a:t>、三岁为妇，靡室劳矣；</a:t>
            </a:r>
            <a:r>
              <a:rPr lang="en-US" altLang="zh-CN" b="1">
                <a:latin typeface="Arial" pitchFamily="34" charset="0"/>
              </a:rPr>
              <a:t>---------</a:t>
            </a:r>
            <a:r>
              <a:rPr lang="zh-CN" altLang="en-US" b="1">
                <a:latin typeface="Arial" pitchFamily="34" charset="0"/>
              </a:rPr>
              <a:t>，</a:t>
            </a:r>
            <a:r>
              <a:rPr lang="en-US" altLang="zh-CN" b="1">
                <a:latin typeface="Arial" pitchFamily="34" charset="0"/>
              </a:rPr>
              <a:t>---------</a:t>
            </a:r>
            <a:r>
              <a:rPr lang="zh-CN" altLang="en-US" b="1">
                <a:latin typeface="Arial" pitchFamily="34" charset="0"/>
              </a:rPr>
              <a:t>。言既遂矣，至于暴矣。兄弟不知，</a:t>
            </a:r>
            <a:r>
              <a:rPr lang="en-US" altLang="zh-CN" b="1">
                <a:latin typeface="Arial" pitchFamily="34" charset="0"/>
              </a:rPr>
              <a:t>----------</a:t>
            </a:r>
            <a:r>
              <a:rPr lang="zh-CN" altLang="en-US" b="1">
                <a:latin typeface="Arial" pitchFamily="34" charset="0"/>
              </a:rPr>
              <a:t>。静言思之，</a:t>
            </a:r>
            <a:r>
              <a:rPr lang="en-US" altLang="zh-CN" b="1">
                <a:latin typeface="Arial" pitchFamily="34" charset="0"/>
              </a:rPr>
              <a:t>----------</a:t>
            </a:r>
            <a:r>
              <a:rPr lang="zh-CN" altLang="en-US" b="1">
                <a:latin typeface="Arial" pitchFamily="34" charset="0"/>
              </a:rPr>
              <a:t>。</a:t>
            </a:r>
            <a:r>
              <a:rPr lang="en-US" altLang="zh-CN" b="1">
                <a:latin typeface="Arial" pitchFamily="34" charset="0"/>
              </a:rPr>
              <a:t> </a:t>
            </a:r>
            <a:br>
              <a:rPr lang="en-US" altLang="zh-CN" b="1">
                <a:latin typeface="Arial" pitchFamily="34" charset="0"/>
              </a:rPr>
            </a:br>
            <a:br>
              <a:rPr lang="en-US" altLang="zh-CN" b="1">
                <a:latin typeface="Arial" pitchFamily="34" charset="0"/>
              </a:rPr>
            </a:br>
            <a:r>
              <a:rPr lang="en-US" altLang="zh-CN" b="1">
                <a:latin typeface="Arial" pitchFamily="34" charset="0"/>
              </a:rPr>
              <a:t>6</a:t>
            </a:r>
            <a:r>
              <a:rPr lang="zh-CN" altLang="en-US" b="1">
                <a:latin typeface="Arial" pitchFamily="34" charset="0"/>
              </a:rPr>
              <a:t>、及尔偕老，老使我怨。淇则有岸，</a:t>
            </a:r>
            <a:r>
              <a:rPr lang="en-US" altLang="zh-CN" b="1">
                <a:latin typeface="Arial" pitchFamily="34" charset="0"/>
              </a:rPr>
              <a:t>---------</a:t>
            </a:r>
            <a:r>
              <a:rPr lang="zh-CN" altLang="en-US" b="1">
                <a:latin typeface="Arial" pitchFamily="34" charset="0"/>
              </a:rPr>
              <a:t>。总角之宴，</a:t>
            </a:r>
            <a:r>
              <a:rPr lang="en-US" altLang="zh-CN" b="1">
                <a:latin typeface="Arial" pitchFamily="34" charset="0"/>
              </a:rPr>
              <a:t>----------</a:t>
            </a:r>
            <a:r>
              <a:rPr lang="zh-CN" altLang="en-US" b="1">
                <a:latin typeface="Arial" pitchFamily="34" charset="0"/>
              </a:rPr>
              <a:t>。</a:t>
            </a:r>
            <a:r>
              <a:rPr lang="en-US" altLang="zh-CN" b="1">
                <a:latin typeface="Arial" pitchFamily="34" charset="0"/>
              </a:rPr>
              <a:t>---------</a:t>
            </a:r>
            <a:r>
              <a:rPr lang="zh-CN" altLang="en-US" b="1">
                <a:latin typeface="Arial" pitchFamily="34" charset="0"/>
              </a:rPr>
              <a:t>，</a:t>
            </a:r>
            <a:r>
              <a:rPr lang="en-US" altLang="zh-CN" b="1">
                <a:latin typeface="Arial" pitchFamily="34" charset="0"/>
              </a:rPr>
              <a:t>----------</a:t>
            </a:r>
            <a:r>
              <a:rPr lang="zh-CN" altLang="en-US" b="1">
                <a:latin typeface="Arial" pitchFamily="34" charset="0"/>
              </a:rPr>
              <a:t>。反是不思，亦已焉哉！ </a:t>
            </a:r>
            <a:endParaRPr lang="zh-CN" altLang="en-US" b="1">
              <a:latin typeface="Arial" pitchFamily="34" charset="0"/>
            </a:endParaRPr>
          </a:p>
          <a:p>
            <a:pPr>
              <a:spcBef>
                <a:spcPct val="50000"/>
              </a:spcBef>
            </a:pPr>
            <a:endParaRPr lang="zh-CN" altLang="en-US" b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标题 31745"/>
          <p:cNvSpPr/>
          <p:nvPr>
            <p:ph type="title"/>
          </p:nvPr>
        </p:nvSpPr>
        <p:spPr>
          <a:xfrm>
            <a:off x="304800" y="990600"/>
            <a:ext cx="8540750" cy="1143000"/>
          </a:xfrm>
        </p:spPr>
        <p:txBody>
          <a:bodyPr anchor="ctr" anchorCtr="0"/>
          <a:lstStyle/>
          <a:p>
            <a:r>
              <a:rPr lang="zh-CN" altLang="en-US" sz="6600" b="1"/>
              <a:t>拓展阅读</a:t>
            </a:r>
            <a:endParaRPr lang="zh-CN" altLang="en-US" sz="6600" b="1"/>
          </a:p>
        </p:txBody>
      </p:sp>
      <p:sp>
        <p:nvSpPr>
          <p:cNvPr id="31747" name="文本占位符 31746"/>
          <p:cNvSpPr/>
          <p:nvPr>
            <p:ph type="body" idx="4294967295"/>
          </p:nvPr>
        </p:nvSpPr>
        <p:spPr>
          <a:xfrm>
            <a:off x="914400" y="2438400"/>
            <a:ext cx="7315200" cy="1927225"/>
          </a:xfrm>
        </p:spPr>
        <p:txBody>
          <a:bodyPr/>
          <a:lstStyle/>
          <a:p>
            <a:r>
              <a:rPr lang="zh-CN" altLang="en-US" sz="4400" b="1"/>
              <a:t>阅读舒婷的诗</a:t>
            </a:r>
            <a:r>
              <a:rPr lang="en-US" altLang="zh-CN" sz="4400" b="1"/>
              <a:t>《</a:t>
            </a:r>
            <a:r>
              <a:rPr lang="zh-CN" altLang="en-US" sz="4400" b="1"/>
              <a:t>致橡树</a:t>
            </a:r>
            <a:r>
              <a:rPr lang="en-US" altLang="zh-CN" sz="4400" b="1"/>
              <a:t>》</a:t>
            </a:r>
            <a:r>
              <a:rPr lang="zh-CN" altLang="en-US" sz="4400" b="1"/>
              <a:t>，把握其中的女性形象，体会它的主题思想。</a:t>
            </a:r>
            <a:endParaRPr lang="zh-CN" altLang="en-US" sz="44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/>
      <p:bldP spid="3174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https://d.book118.com/718042116054006035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宋体</vt:lpstr>
      <vt:lpstr>Times New Roman</vt:lpstr>
      <vt:lpstr>隶书</vt:lpstr>
      <vt:lpstr>楷体_GB2312</vt:lpstr>
      <vt:lpstr>华文新魏</vt:lpstr>
      <vt:lpstr>幼圆</vt:lpstr>
      <vt:lpstr>华文行楷</vt:lpstr>
      <vt:lpstr>华文楷体</vt:lpstr>
      <vt:lpstr>Wingdings</vt:lpstr>
      <vt:lpstr>方正隶书_GBK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结构图：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拓展阅读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2024-09-14T04:29:51.336</cp:lastPrinted>
  <dcterms:created xsi:type="dcterms:W3CDTF">2024-09-13T20:29:51Z</dcterms:created>
  <dcterms:modified xsi:type="dcterms:W3CDTF">2024-09-13T20:29:52Z</dcterms:modified>
</cp:coreProperties>
</file>