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doc" ContentType="application/msword"/>
  <Default Extension="png" ContentType="image/png"/>
  <Default Extension="tiff" ContentType="image/tif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hyperlink" Target="https://sigmaai.feishu.cn/docs/doccnUAwFuL5pnQGZ4IQgwJFdBg" TargetMode="Externa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4.tiff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4.xml" TargetMode="Internal" /><Relationship Id="rId7" Type="http://schemas.openxmlformats.org/officeDocument/2006/relationships/slide" Target="../slides/slide5.xml" TargetMode="Internal" /><Relationship Id="rId8" Type="http://schemas.openxmlformats.org/officeDocument/2006/relationships/image" Target="../media/image4.tiff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image" Target="../media/image4.tiff" /><Relationship Id="rId8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slideMaster" Target="../slideMasters/slideMaster2.xml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slide" Target="../slides/slide3.xml" TargetMode="Internal" /><Relationship Id="rId8" Type="http://schemas.openxmlformats.org/officeDocument/2006/relationships/slide" Target="../slides/slide4.xml" TargetMode="Internal" /><Relationship Id="rId9" Type="http://schemas.openxmlformats.org/officeDocument/2006/relationships/image" Target="../media/image4.tiff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slideMaster" Target="../slideMasters/slideMaster2.xml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slide" Target="../slides/slide3.xml" TargetMode="Internal" /><Relationship Id="rId8" Type="http://schemas.openxmlformats.org/officeDocument/2006/relationships/slide" Target="../slides/slide4.xml" TargetMode="Internal" /><Relationship Id="rId9" Type="http://schemas.openxmlformats.org/officeDocument/2006/relationships/image" Target="../media/image4.tiff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slideMaster" Target="../slideMasters/slideMaster2.xml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slide" Target="../slides/slide3.xml" TargetMode="Internal" /><Relationship Id="rId8" Type="http://schemas.openxmlformats.org/officeDocument/2006/relationships/slide" Target="../slides/slide4.xml" TargetMode="Internal" /><Relationship Id="rId9" Type="http://schemas.openxmlformats.org/officeDocument/2006/relationships/image" Target="../media/image4.tiff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slideMaster" Target="../slideMasters/slideMaster2.xml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slide" Target="../slides/slide3.xml" TargetMode="Internal" /><Relationship Id="rId8" Type="http://schemas.openxmlformats.org/officeDocument/2006/relationships/slide" Target="../slides/slide4.xml" TargetMode="Internal" /><Relationship Id="rId9" Type="http://schemas.openxmlformats.org/officeDocument/2006/relationships/image" Target="../media/image4.tiff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slideMaster" Target="../slideMasters/slideMaster2.xml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slide" Target="../slides/slide3.xml" TargetMode="Internal" /><Relationship Id="rId8" Type="http://schemas.openxmlformats.org/officeDocument/2006/relationships/slide" Target="../slides/slide4.xml" TargetMode="Internal" /><Relationship Id="rId9" Type="http://schemas.openxmlformats.org/officeDocument/2006/relationships/image" Target="../media/image4.tiff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slideMaster" Target="../slideMasters/slideMaster2.xml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slide" Target="../slides/slide3.xml" TargetMode="Internal" /><Relationship Id="rId8" Type="http://schemas.openxmlformats.org/officeDocument/2006/relationships/slide" Target="../slides/slide4.xml" TargetMode="Internal" /><Relationship Id="rId9" Type="http://schemas.openxmlformats.org/officeDocument/2006/relationships/image" Target="../media/image4.tiff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slideMaster" Target="../slideMasters/slideMaster2.xml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7.xml" TargetMode="Internal" /><Relationship Id="rId4" Type="http://schemas.openxmlformats.org/officeDocument/2006/relationships/slide" Target="../slides/slide9.xml" TargetMode="Internal" /><Relationship Id="rId5" Type="http://schemas.openxmlformats.org/officeDocument/2006/relationships/slide" Target="../slides/slide12.xml" TargetMode="Internal" /><Relationship Id="rId6" Type="http://schemas.openxmlformats.org/officeDocument/2006/relationships/slide" Target="../slides/slide5.xml" TargetMode="Internal" /><Relationship Id="rId7" Type="http://schemas.openxmlformats.org/officeDocument/2006/relationships/slide" Target="../slides/slide3.xml" TargetMode="Internal" /><Relationship Id="rId8" Type="http://schemas.openxmlformats.org/officeDocument/2006/relationships/slide" Target="../slides/slide4.xml" TargetMode="Internal" /><Relationship Id="rId9" Type="http://schemas.openxmlformats.org/officeDocument/2006/relationships/image" Target="../media/image4.tiff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tags" Target="../tags/tag3.xml" /><Relationship Id="rId3" Type="http://schemas.openxmlformats.org/officeDocument/2006/relationships/tags" Target="../tags/tag4.xm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BE48C-2035-48ED-A861-8080D3B1B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B8DCC-1256-44C8-8D6B-EC254C3D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7F2B9-6129-44D3-BB62-0B422752A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74FF7-0C67-407F-86CB-B8258EB09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01D28-9FD7-4905-A0EB-0BB1AA537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28C95-9B21-4B5F-BCD8-6DD1F52C8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48579-45B1-4158-8AB5-6078C9061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3D204-0477-40EC-BEFE-19FABDB51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F3738-9B05-4170-8450-AE8E5123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1893D-173F-45BA-A5B3-1E5E3E41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312B7-02D4-4265-A69B-53DF6361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AE2D9EEC-F16D-7334-C49B-E88E93255C92}"/>
              </a:ext>
            </a:extLst>
          </p:cNvPr>
          <p:cNvSpPr txBox="1"/>
          <p:nvPr userDrawn="1">
            <p:custDataLst>
              <p:tags r:id="rId2"/>
            </p:custDataLst>
          </p:nvPr>
        </p:nvSpPr>
        <p:spPr>
          <a:xfrm>
            <a:off x="4404360" y="793115"/>
            <a:ext cx="338264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 b="1" spc="600">
                <a:solidFill>
                  <a:schemeClr val="bg1"/>
                </a:solidFill>
                <a:uFillTx/>
              </a:rPr>
              <a:t>课件使用说明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8B5419F8-9E3A-DF2D-59D2-9291745A2F7F}"/>
              </a:ext>
            </a:extLst>
          </p:cNvPr>
          <p:cNvSpPr txBox="1"/>
          <p:nvPr userDrawn="1">
            <p:custDataLst>
              <p:tags r:id="rId3"/>
            </p:custDataLst>
          </p:nvPr>
        </p:nvSpPr>
        <p:spPr>
          <a:xfrm>
            <a:off x="957943" y="1349284"/>
            <a:ext cx="10348685" cy="4454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1.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本课件使用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OFFICE 2016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制作，请使用相应软件打开及使用。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2.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本课件全部内容均可编辑，点击文本框后即可进行编辑修改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3.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本课件理科版本公式采用文本框内可编辑微软公式制作，如果您是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OFFICE 2007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及以下版本，或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WPS 2021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年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4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月份以前版本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，会出现包含公式及数字的文本框无法编辑的情况，请您升级软件享受更优质体验。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4.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由于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WPS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软件问题，少量电脑可能存在理科部分答案动画无法显示的问题，请您安装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OFFICE 2016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或以上版本以解决该问题。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5.OFFICE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安装包及安装说明，请点击本链接：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  <a:hlinkClick r:id="rId4" action="ppaction://hlinkfile"/>
              </a:rPr>
              <a:t>https://sigmaai.feishu.cn/docs/doccnUAwFuL5pnQGZ4IQgwJFdBg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6.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本课件欢迎大家的建议和指正。</a:t>
            </a:r>
          </a:p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咨询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QQ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2789885290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         咨询时间：上午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8:00-12:00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，下午</a:t>
            </a:r>
            <a:r>
              <a:rPr kumimoji="0" lang="en-US" altLang="zh-CN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13:30-17:30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宋体" panose="02010600030101010101" pitchFamily="2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57968854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3画板 8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635" y="0"/>
            <a:ext cx="121843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05414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10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571612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13" name="文本框 12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116355441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33750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21007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46270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83260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519458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56448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r:id="rId6" action="ppaction://hlinksldjump"/>
          </p:cNvPr>
          <p:cNvSpPr/>
          <p:nvPr userDrawn="1"/>
        </p:nvSpPr>
        <p:spPr>
          <a:xfrm>
            <a:off x="3379583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7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7" name="圆角矩形 16">
            <a:hlinkClick action="ppaction://hlinksldjump?num=26"/>
          </p:cNvPr>
          <p:cNvSpPr/>
          <p:nvPr userDrawn="1"/>
        </p:nvSpPr>
        <p:spPr>
          <a:xfrm>
            <a:off x="424345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8"/>
          </p:cNvPr>
          <p:cNvSpPr/>
          <p:nvPr userDrawn="1"/>
        </p:nvSpPr>
        <p:spPr>
          <a:xfrm>
            <a:off x="468044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2" name="圆角矩形 21">
            <a:hlinkClick action="ppaction://hlinksldjump?num=22"/>
          </p:cNvPr>
          <p:cNvSpPr/>
          <p:nvPr userDrawn="1"/>
        </p:nvSpPr>
        <p:spPr>
          <a:xfrm>
            <a:off x="3817872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28" name="文本框 27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333084782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22733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506395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43385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66520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4345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8044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17872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26" name="文本框 25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235153032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367648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20144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57134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160597776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378665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57134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314026394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22733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231025024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356631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58667438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22733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57134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76691608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22733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12519418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389682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4198725525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22733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308065794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11716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3094160167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11716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0" name="圆角矩形 19">
            <a:hlinkClick r:id="rId7" action="ppaction://hlinksldjump"/>
          </p:cNvPr>
          <p:cNvSpPr/>
          <p:nvPr userDrawn="1"/>
        </p:nvSpPr>
        <p:spPr>
          <a:xfrm>
            <a:off x="5090517" y="6453368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圆角矩形 20">
            <a:hlinkClick r:id="rId8" action="ppaction://hlinksldjump"/>
          </p:cNvPr>
          <p:cNvSpPr/>
          <p:nvPr userDrawn="1"/>
        </p:nvSpPr>
        <p:spPr>
          <a:xfrm>
            <a:off x="552750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8" name="圆角矩形 27">
            <a:hlinkClick action="ppaction://hlinksldjump?num=29"/>
          </p:cNvPr>
          <p:cNvSpPr/>
          <p:nvPr userDrawn="1"/>
        </p:nvSpPr>
        <p:spPr>
          <a:xfrm>
            <a:off x="596370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7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2077921573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22733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0" name="圆角矩形 19">
            <a:hlinkClick r:id="rId7" action="ppaction://hlinksldjump"/>
          </p:cNvPr>
          <p:cNvSpPr/>
          <p:nvPr userDrawn="1"/>
        </p:nvSpPr>
        <p:spPr>
          <a:xfrm>
            <a:off x="509051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圆角矩形 20">
            <a:hlinkClick r:id="rId8" action="ppaction://hlinksldjump"/>
          </p:cNvPr>
          <p:cNvSpPr/>
          <p:nvPr userDrawn="1"/>
        </p:nvSpPr>
        <p:spPr>
          <a:xfrm>
            <a:off x="5527507" y="6453368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8" name="圆角矩形 27">
            <a:hlinkClick action="ppaction://hlinksldjump?num=29"/>
          </p:cNvPr>
          <p:cNvSpPr/>
          <p:nvPr userDrawn="1"/>
        </p:nvSpPr>
        <p:spPr>
          <a:xfrm>
            <a:off x="596370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7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3312368" cy="380151"/>
          </a:xfrm>
          <a:prstGeom prst="rect">
            <a:avLst/>
          </a:prstGeom>
        </p:spPr>
      </p:pic>
      <p:sp>
        <p:nvSpPr>
          <p:cNvPr id="30" name="文本框 29"/>
          <p:cNvSpPr txBox="1"/>
          <p:nvPr userDrawn="1"/>
        </p:nvSpPr>
        <p:spPr>
          <a:xfrm>
            <a:off x="773081" y="-1097"/>
            <a:ext cx="34703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课下提升任务</a:t>
            </a:r>
            <a:r>
              <a:rPr lang="zh-CN" altLang="en-US" sz="2000" b="1" baseline="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落实与巩固</a:t>
            </a:r>
          </a:p>
        </p:txBody>
      </p:sp>
    </p:spTree>
    <p:extLst>
      <p:ext uri="{BB962C8B-B14F-4D97-AF65-F5344CB8AC3E}">
        <p14:creationId xmlns:p14="http://schemas.microsoft.com/office/powerpoint/2010/main" val="4138475501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2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22733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0" name="圆角矩形 19">
            <a:hlinkClick r:id="rId7" action="ppaction://hlinksldjump"/>
          </p:cNvPr>
          <p:cNvSpPr/>
          <p:nvPr userDrawn="1"/>
        </p:nvSpPr>
        <p:spPr>
          <a:xfrm>
            <a:off x="509051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圆角矩形 20">
            <a:hlinkClick r:id="rId8" action="ppaction://hlinksldjump"/>
          </p:cNvPr>
          <p:cNvSpPr/>
          <p:nvPr userDrawn="1"/>
        </p:nvSpPr>
        <p:spPr>
          <a:xfrm>
            <a:off x="552750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2" name="圆角矩形 21">
            <a:hlinkClick action="ppaction://hlinksldjump?num=29"/>
          </p:cNvPr>
          <p:cNvSpPr/>
          <p:nvPr userDrawn="1"/>
        </p:nvSpPr>
        <p:spPr>
          <a:xfrm>
            <a:off x="5950642" y="6453368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6" name="图片 25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1854249" cy="380151"/>
          </a:xfrm>
          <a:prstGeom prst="rect">
            <a:avLst/>
          </a:prstGeom>
        </p:spPr>
      </p:pic>
      <p:sp>
        <p:nvSpPr>
          <p:cNvPr id="27" name="文本框 26"/>
          <p:cNvSpPr txBox="1"/>
          <p:nvPr userDrawn="1"/>
        </p:nvSpPr>
        <p:spPr>
          <a:xfrm>
            <a:off x="695399" y="33609"/>
            <a:ext cx="18002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课后达标 检测</a:t>
            </a:r>
          </a:p>
        </p:txBody>
      </p:sp>
    </p:spTree>
    <p:extLst>
      <p:ext uri="{BB962C8B-B14F-4D97-AF65-F5344CB8AC3E}">
        <p14:creationId xmlns:p14="http://schemas.microsoft.com/office/powerpoint/2010/main" val="4123114504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2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22733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0" name="圆角矩形 19">
            <a:hlinkClick r:id="rId7" action="ppaction://hlinksldjump"/>
          </p:cNvPr>
          <p:cNvSpPr/>
          <p:nvPr userDrawn="1"/>
        </p:nvSpPr>
        <p:spPr>
          <a:xfrm>
            <a:off x="509051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圆角矩形 20">
            <a:hlinkClick r:id="rId8" action="ppaction://hlinksldjump"/>
          </p:cNvPr>
          <p:cNvSpPr/>
          <p:nvPr userDrawn="1"/>
        </p:nvSpPr>
        <p:spPr>
          <a:xfrm>
            <a:off x="552750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圆角矩形 23">
            <a:hlinkClick action="ppaction://noaction"/>
          </p:cNvPr>
          <p:cNvSpPr/>
          <p:nvPr userDrawn="1"/>
        </p:nvSpPr>
        <p:spPr>
          <a:xfrm>
            <a:off x="6411889" y="6449184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9" name="圆角矩形 28">
            <a:hlinkClick action="ppaction://hlinksldjump?num=29"/>
          </p:cNvPr>
          <p:cNvSpPr/>
          <p:nvPr userDrawn="1"/>
        </p:nvSpPr>
        <p:spPr>
          <a:xfrm>
            <a:off x="596370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7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1854249" cy="380151"/>
          </a:xfrm>
          <a:prstGeom prst="rect">
            <a:avLst/>
          </a:prstGeom>
        </p:spPr>
      </p:pic>
      <p:sp>
        <p:nvSpPr>
          <p:cNvPr id="26" name="文本框 25"/>
          <p:cNvSpPr txBox="1"/>
          <p:nvPr userDrawn="1"/>
        </p:nvSpPr>
        <p:spPr>
          <a:xfrm>
            <a:off x="695399" y="33609"/>
            <a:ext cx="18002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课后达标 检测</a:t>
            </a:r>
          </a:p>
        </p:txBody>
      </p:sp>
    </p:spTree>
    <p:extLst>
      <p:ext uri="{BB962C8B-B14F-4D97-AF65-F5344CB8AC3E}">
        <p14:creationId xmlns:p14="http://schemas.microsoft.com/office/powerpoint/2010/main" val="2676346361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2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33750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0" name="圆角矩形 19">
            <a:hlinkClick r:id="rId7" action="ppaction://hlinksldjump"/>
          </p:cNvPr>
          <p:cNvSpPr/>
          <p:nvPr userDrawn="1"/>
        </p:nvSpPr>
        <p:spPr>
          <a:xfrm>
            <a:off x="509051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圆角矩形 20">
            <a:hlinkClick r:id="rId8" action="ppaction://hlinksldjump"/>
          </p:cNvPr>
          <p:cNvSpPr/>
          <p:nvPr userDrawn="1"/>
        </p:nvSpPr>
        <p:spPr>
          <a:xfrm>
            <a:off x="552750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圆角矩形 23">
            <a:hlinkClick action="ppaction://noaction"/>
          </p:cNvPr>
          <p:cNvSpPr/>
          <p:nvPr userDrawn="1"/>
        </p:nvSpPr>
        <p:spPr>
          <a:xfrm>
            <a:off x="6411889" y="6449184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5" name="圆角矩形 24">
            <a:hlinkClick action="ppaction://hlinksldjump?num=29"/>
          </p:cNvPr>
          <p:cNvSpPr/>
          <p:nvPr userDrawn="1"/>
        </p:nvSpPr>
        <p:spPr>
          <a:xfrm>
            <a:off x="6848879" y="6449184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6" name="圆角矩形 25">
            <a:hlinkClick action="ppaction://noaction"/>
          </p:cNvPr>
          <p:cNvSpPr/>
          <p:nvPr userDrawn="1"/>
        </p:nvSpPr>
        <p:spPr>
          <a:xfrm>
            <a:off x="7272014" y="6449184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7" name="圆角矩形 26">
            <a:hlinkClick action="ppaction://noaction"/>
          </p:cNvPr>
          <p:cNvSpPr/>
          <p:nvPr userDrawn="1"/>
        </p:nvSpPr>
        <p:spPr>
          <a:xfrm>
            <a:off x="7709004" y="6449184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9" name="圆角矩形 28">
            <a:hlinkClick action="ppaction://hlinksldjump?num=29"/>
          </p:cNvPr>
          <p:cNvSpPr/>
          <p:nvPr userDrawn="1"/>
        </p:nvSpPr>
        <p:spPr>
          <a:xfrm>
            <a:off x="596370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7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33" name="图片 32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1854249" cy="380151"/>
          </a:xfrm>
          <a:prstGeom prst="rect">
            <a:avLst/>
          </a:prstGeom>
        </p:spPr>
      </p:pic>
      <p:sp>
        <p:nvSpPr>
          <p:cNvPr id="34" name="文本框 33"/>
          <p:cNvSpPr txBox="1"/>
          <p:nvPr userDrawn="1"/>
        </p:nvSpPr>
        <p:spPr>
          <a:xfrm>
            <a:off x="695399" y="33609"/>
            <a:ext cx="18002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课后达标 检测</a:t>
            </a:r>
          </a:p>
        </p:txBody>
      </p:sp>
    </p:spTree>
    <p:extLst>
      <p:ext uri="{BB962C8B-B14F-4D97-AF65-F5344CB8AC3E}">
        <p14:creationId xmlns:p14="http://schemas.microsoft.com/office/powerpoint/2010/main" val="3677996864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2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33750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0" name="圆角矩形 19">
            <a:hlinkClick r:id="rId7" action="ppaction://hlinksldjump"/>
          </p:cNvPr>
          <p:cNvSpPr/>
          <p:nvPr userDrawn="1"/>
        </p:nvSpPr>
        <p:spPr>
          <a:xfrm>
            <a:off x="509051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圆角矩形 20">
            <a:hlinkClick r:id="rId8" action="ppaction://hlinksldjump"/>
          </p:cNvPr>
          <p:cNvSpPr/>
          <p:nvPr userDrawn="1"/>
        </p:nvSpPr>
        <p:spPr>
          <a:xfrm>
            <a:off x="552750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圆角矩形 23">
            <a:hlinkClick action="ppaction://noaction"/>
          </p:cNvPr>
          <p:cNvSpPr/>
          <p:nvPr userDrawn="1"/>
        </p:nvSpPr>
        <p:spPr>
          <a:xfrm>
            <a:off x="6411889" y="6449184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5" name="圆角矩形 24">
            <a:hlinkClick action="ppaction://hlinksldjump?num=29"/>
          </p:cNvPr>
          <p:cNvSpPr/>
          <p:nvPr userDrawn="1"/>
        </p:nvSpPr>
        <p:spPr>
          <a:xfrm>
            <a:off x="6848879" y="6449184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6" name="圆角矩形 25">
            <a:hlinkClick action="ppaction://noaction"/>
          </p:cNvPr>
          <p:cNvSpPr/>
          <p:nvPr userDrawn="1"/>
        </p:nvSpPr>
        <p:spPr>
          <a:xfrm>
            <a:off x="7272014" y="6449184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7" name="圆角矩形 26">
            <a:hlinkClick action="ppaction://noaction"/>
          </p:cNvPr>
          <p:cNvSpPr/>
          <p:nvPr userDrawn="1"/>
        </p:nvSpPr>
        <p:spPr>
          <a:xfrm>
            <a:off x="7709004" y="6449184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9" name="圆角矩形 28">
            <a:hlinkClick action="ppaction://hlinksldjump?num=29"/>
          </p:cNvPr>
          <p:cNvSpPr/>
          <p:nvPr userDrawn="1"/>
        </p:nvSpPr>
        <p:spPr>
          <a:xfrm>
            <a:off x="596370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7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33" name="图片 32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1854249" cy="380151"/>
          </a:xfrm>
          <a:prstGeom prst="rect">
            <a:avLst/>
          </a:prstGeom>
        </p:spPr>
      </p:pic>
      <p:sp>
        <p:nvSpPr>
          <p:cNvPr id="34" name="文本框 33"/>
          <p:cNvSpPr txBox="1"/>
          <p:nvPr userDrawn="1"/>
        </p:nvSpPr>
        <p:spPr>
          <a:xfrm>
            <a:off x="695399" y="33609"/>
            <a:ext cx="18002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课后达标 检测</a:t>
            </a:r>
          </a:p>
        </p:txBody>
      </p:sp>
    </p:spTree>
    <p:extLst>
      <p:ext uri="{BB962C8B-B14F-4D97-AF65-F5344CB8AC3E}">
        <p14:creationId xmlns:p14="http://schemas.microsoft.com/office/powerpoint/2010/main" val="4091463465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2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7"/>
            <a:ext cx="12192000" cy="6833713"/>
          </a:xfrm>
          <a:prstGeom prst="rect">
            <a:avLst/>
          </a:prstGeom>
        </p:spPr>
      </p:pic>
      <p:sp>
        <p:nvSpPr>
          <p:cNvPr id="6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210000" y="1433750"/>
            <a:ext cx="11772000" cy="6568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2800" b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圆角矩形 6">
            <a:hlinkClick r:id="rId2" action="ppaction://hlinksldjump"/>
          </p:cNvPr>
          <p:cNvSpPr/>
          <p:nvPr userDrawn="1"/>
        </p:nvSpPr>
        <p:spPr>
          <a:xfrm>
            <a:off x="77308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圆角矩形 7">
            <a:hlinkClick r:id="rId3" action="ppaction://hlinksldjump"/>
          </p:cNvPr>
          <p:cNvSpPr/>
          <p:nvPr userDrawn="1"/>
        </p:nvSpPr>
        <p:spPr>
          <a:xfrm>
            <a:off x="1197009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>
            <a:hlinkClick r:id="rId4" action="ppaction://hlinksldjump"/>
          </p:cNvPr>
          <p:cNvSpPr/>
          <p:nvPr userDrawn="1"/>
        </p:nvSpPr>
        <p:spPr>
          <a:xfrm>
            <a:off x="163320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圆角矩形 9">
            <a:hlinkClick r:id="rId5" action="ppaction://hlinksldjump"/>
          </p:cNvPr>
          <p:cNvSpPr/>
          <p:nvPr userDrawn="1"/>
        </p:nvSpPr>
        <p:spPr>
          <a:xfrm>
            <a:off x="207019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圆角矩形 11">
            <a:hlinkClick action="ppaction://hlinksldjump?num=16"/>
          </p:cNvPr>
          <p:cNvSpPr/>
          <p:nvPr userDrawn="1"/>
        </p:nvSpPr>
        <p:spPr>
          <a:xfrm>
            <a:off x="249333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圆角矩形 12">
            <a:hlinkClick action="ppaction://hlinksldjump?num=17"/>
          </p:cNvPr>
          <p:cNvSpPr/>
          <p:nvPr userDrawn="1"/>
        </p:nvSpPr>
        <p:spPr>
          <a:xfrm>
            <a:off x="2930322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圆角矩形 13">
            <a:hlinkClick action="ppaction://hlinksldjump?num=20"/>
          </p:cNvPr>
          <p:cNvSpPr/>
          <p:nvPr userDrawn="1"/>
        </p:nvSpPr>
        <p:spPr>
          <a:xfrm>
            <a:off x="3353457" y="644466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6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圆角矩形 14">
            <a:hlinkClick r:id="rId6" action="ppaction://hlinksldjump"/>
          </p:cNvPr>
          <p:cNvSpPr/>
          <p:nvPr userDrawn="1"/>
        </p:nvSpPr>
        <p:spPr>
          <a:xfrm>
            <a:off x="347499" y="6436121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圆角矩形 17">
            <a:hlinkClick action="ppaction://hlinksldjump?num=26"/>
          </p:cNvPr>
          <p:cNvSpPr/>
          <p:nvPr userDrawn="1"/>
        </p:nvSpPr>
        <p:spPr>
          <a:xfrm>
            <a:off x="423039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10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9" name="圆角矩形 18">
            <a:hlinkClick action="ppaction://hlinksldjump?num=28"/>
          </p:cNvPr>
          <p:cNvSpPr/>
          <p:nvPr userDrawn="1"/>
        </p:nvSpPr>
        <p:spPr>
          <a:xfrm>
            <a:off x="4667382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11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0" name="圆角矩形 19">
            <a:hlinkClick r:id="rId7" action="ppaction://hlinksldjump"/>
          </p:cNvPr>
          <p:cNvSpPr/>
          <p:nvPr userDrawn="1"/>
        </p:nvSpPr>
        <p:spPr>
          <a:xfrm>
            <a:off x="509051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12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圆角矩形 20">
            <a:hlinkClick r:id="rId8" action="ppaction://hlinksldjump"/>
          </p:cNvPr>
          <p:cNvSpPr/>
          <p:nvPr userDrawn="1"/>
        </p:nvSpPr>
        <p:spPr>
          <a:xfrm>
            <a:off x="5527507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13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圆角矩形 22">
            <a:hlinkClick action="ppaction://hlinksldjump?num=22"/>
          </p:cNvPr>
          <p:cNvSpPr/>
          <p:nvPr userDrawn="1"/>
        </p:nvSpPr>
        <p:spPr>
          <a:xfrm>
            <a:off x="3804809" y="644482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36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9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" name="圆角矩形 23">
            <a:hlinkClick action="ppaction://noaction"/>
          </p:cNvPr>
          <p:cNvSpPr/>
          <p:nvPr userDrawn="1"/>
        </p:nvSpPr>
        <p:spPr>
          <a:xfrm>
            <a:off x="6411889" y="6449184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15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5" name="圆角矩形 24">
            <a:hlinkClick action="ppaction://hlinksldjump?num=29"/>
          </p:cNvPr>
          <p:cNvSpPr/>
          <p:nvPr userDrawn="1"/>
        </p:nvSpPr>
        <p:spPr>
          <a:xfrm>
            <a:off x="6848879" y="6449184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16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6" name="圆角矩形 25">
            <a:hlinkClick action="ppaction://noaction"/>
          </p:cNvPr>
          <p:cNvSpPr/>
          <p:nvPr userDrawn="1"/>
        </p:nvSpPr>
        <p:spPr>
          <a:xfrm>
            <a:off x="7272014" y="6449184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rgbClr val="BFBFBF"/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>
                    <a:lumMod val="50000"/>
                  </a:sys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17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ysClr val="window" lastClr="FFFFFF">
                  <a:lumMod val="50000"/>
                </a:sys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7" name="圆角矩形 26">
            <a:hlinkClick action="ppaction://noaction"/>
          </p:cNvPr>
          <p:cNvSpPr/>
          <p:nvPr userDrawn="1"/>
        </p:nvSpPr>
        <p:spPr>
          <a:xfrm>
            <a:off x="7709004" y="6449184"/>
            <a:ext cx="288000" cy="288000"/>
          </a:xfrm>
          <a:prstGeom prst="roundRect">
            <a:avLst/>
          </a:prstGeom>
          <a:solidFill>
            <a:srgbClr val="2A964B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18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9" name="圆角矩形 28">
            <a:hlinkClick action="ppaction://hlinksldjump?num=29"/>
          </p:cNvPr>
          <p:cNvSpPr/>
          <p:nvPr userDrawn="1"/>
        </p:nvSpPr>
        <p:spPr>
          <a:xfrm>
            <a:off x="5963705" y="6453368"/>
            <a:ext cx="288000" cy="288000"/>
          </a:xfrm>
          <a:prstGeom prst="roundRect">
            <a:avLst/>
          </a:prstGeom>
          <a:noFill/>
          <a:ln w="12700" cap="flat" cmpd="sng" algn="ctr">
            <a:solidFill>
              <a:schemeClr val="bg1">
                <a:lumMod val="75000"/>
              </a:schemeClr>
            </a:solidFill>
            <a:prstDash val="solid"/>
            <a:miter lim="800000"/>
          </a:ln>
          <a:effectLst/>
        </p:spPr>
        <p:txBody>
          <a:bodyPr lIns="10800" tIns="0" rIns="360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600" b="0" i="0" u="none" strike="noStrike" kern="0" cap="none" spc="0" normalizeH="0" baseline="0" noProof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14</a:t>
            </a:r>
            <a:endParaRPr kumimoji="1" lang="zh-CN" altLang="en-US" sz="1600" b="0" i="0" u="none" strike="noStrike" kern="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DA1CB272-4ECD-E24F-CE57-CE312EDA2AF0}"/>
              </a:ext>
            </a:extLst>
          </p:cNvPr>
          <p:cNvSpPr txBox="1"/>
          <p:nvPr userDrawn="1"/>
        </p:nvSpPr>
        <p:spPr>
          <a:xfrm>
            <a:off x="641350" y="75847"/>
            <a:ext cx="2227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2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2024</a:t>
            </a:r>
            <a:r>
              <a:rPr lang="zh-CN" altLang="en-US" sz="1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ea"/>
              </a:rPr>
              <a:t>版高考总复习</a:t>
            </a:r>
            <a:endParaRPr lang="zh-CN" altLang="en-US" sz="1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ea"/>
            </a:endParaRPr>
          </a:p>
        </p:txBody>
      </p:sp>
      <p:pic>
        <p:nvPicPr>
          <p:cNvPr id="37" name="图片 36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516"/>
            <a:ext cx="1854249" cy="380151"/>
          </a:xfrm>
          <a:prstGeom prst="rect">
            <a:avLst/>
          </a:prstGeom>
        </p:spPr>
      </p:pic>
      <p:sp>
        <p:nvSpPr>
          <p:cNvPr id="38" name="文本框 37"/>
          <p:cNvSpPr txBox="1"/>
          <p:nvPr userDrawn="1"/>
        </p:nvSpPr>
        <p:spPr>
          <a:xfrm>
            <a:off x="695399" y="33609"/>
            <a:ext cx="18002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48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课后达标 检测</a:t>
            </a:r>
          </a:p>
        </p:txBody>
      </p:sp>
    </p:spTree>
    <p:extLst>
      <p:ext uri="{BB962C8B-B14F-4D97-AF65-F5344CB8AC3E}">
        <p14:creationId xmlns:p14="http://schemas.microsoft.com/office/powerpoint/2010/main" val="2606449874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3画板 19">
            <a:extLst>
              <a:ext uri="{FF2B5EF4-FFF2-40B4-BE49-F238E27FC236}">
                <a16:creationId xmlns:a16="http://schemas.microsoft.com/office/drawing/2014/main" id="{EB3DB621-CC24-76A8-2164-097F883DDA0A}"/>
              </a:ext>
            </a:extLst>
          </p:cNvPr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6510" y="-27000"/>
            <a:ext cx="12184380" cy="6858000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03CC5381-F45D-6581-85D9-00D5AFC2E10C}"/>
              </a:ext>
            </a:extLst>
          </p:cNvPr>
          <p:cNvSpPr txBox="1"/>
          <p:nvPr userDrawn="1">
            <p:custDataLst>
              <p:tags r:id="rId2"/>
            </p:custDataLst>
          </p:nvPr>
        </p:nvSpPr>
        <p:spPr>
          <a:xfrm>
            <a:off x="4441355" y="740836"/>
            <a:ext cx="33826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300" b="1" spc="600">
                <a:solidFill>
                  <a:schemeClr val="bg1"/>
                </a:solidFill>
                <a:uFillTx/>
              </a:rPr>
              <a:t>温馨提示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5FE88861-EDB9-622D-8129-FB0C540E9F45}"/>
              </a:ext>
            </a:extLst>
          </p:cNvPr>
          <p:cNvSpPr txBox="1"/>
          <p:nvPr userDrawn="1">
            <p:custDataLst>
              <p:tags r:id="rId3"/>
            </p:custDataLst>
          </p:nvPr>
        </p:nvSpPr>
        <p:spPr>
          <a:xfrm>
            <a:off x="1632000" y="2223722"/>
            <a:ext cx="8449310" cy="19972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</a:pPr>
            <a:r>
              <a:rPr lang="zh-CN" altLang="en-US" sz="2751" b="1" kern="0" smtClean="0">
                <a:solidFill>
                  <a:srgbClr val="373634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      本课件由</a:t>
            </a:r>
            <a:r>
              <a:rPr lang="zh-CN" altLang="en-US" sz="2751" b="1" kern="0">
                <a:solidFill>
                  <a:srgbClr val="373634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水浒</a:t>
            </a:r>
            <a:r>
              <a:rPr lang="zh-CN" altLang="en-US" sz="2751" b="1" kern="0" smtClean="0">
                <a:solidFill>
                  <a:srgbClr val="373634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传媒出品，</a:t>
            </a:r>
            <a:r>
              <a:rPr lang="zh-CN" altLang="en-US" sz="2751" b="1" kern="0">
                <a:solidFill>
                  <a:srgbClr val="373634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仅限教学</a:t>
            </a:r>
            <a:r>
              <a:rPr lang="zh-CN" altLang="en-US" sz="2751" b="1" kern="0" smtClean="0">
                <a:solidFill>
                  <a:srgbClr val="373634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使用，所有权</a:t>
            </a:r>
            <a:r>
              <a:rPr lang="zh-CN" altLang="en-US" sz="2751" b="1" kern="0">
                <a:solidFill>
                  <a:srgbClr val="373634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和著作权归本公司所有</a:t>
            </a:r>
            <a:r>
              <a:rPr lang="zh-CN" altLang="en-US" sz="2751" b="1" kern="0" smtClean="0">
                <a:solidFill>
                  <a:srgbClr val="373634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，任何</a:t>
            </a:r>
            <a:r>
              <a:rPr lang="zh-CN" altLang="en-US" sz="2751" b="1" kern="0">
                <a:solidFill>
                  <a:srgbClr val="373634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人不得以非法形式进行销售或传播，违者必究！</a:t>
            </a:r>
          </a:p>
        </p:txBody>
      </p:sp>
    </p:spTree>
    <p:extLst>
      <p:ext uri="{BB962C8B-B14F-4D97-AF65-F5344CB8AC3E}">
        <p14:creationId xmlns:p14="http://schemas.microsoft.com/office/powerpoint/2010/main" val="87510219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29448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6" r:id="rId13"/>
    <p:sldLayoutId id="2147483677" r:id="rId14"/>
    <p:sldLayoutId id="2147483678" r:id="rId15"/>
    <p:sldLayoutId id="2147483679" r:id="rId16"/>
    <p:sldLayoutId id="2147483680" r:id="rId17"/>
    <p:sldLayoutId id="2147483681" r:id="rId18"/>
    <p:sldLayoutId id="2147483682" r:id="rId19"/>
    <p:sldLayoutId id="2147483683" r:id="rId20"/>
    <p:sldLayoutId id="2147483684" r:id="rId21"/>
    <p:sldLayoutId id="2147483685" r:id="rId2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2.doc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7.emf" /><Relationship Id="rId4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8.emf" /><Relationship Id="rId4" Type="http://schemas.openxmlformats.org/officeDocument/2006/relationships/vmlDrawing" Target="../drawings/vmlDrawing4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oleObject" Target="../embeddings/oleObject4.doc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5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oleObject" Target="../embeddings/oleObject5.doc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6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6.doc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7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7.doc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8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8.doc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9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9.emf" /><Relationship Id="rId4" Type="http://schemas.openxmlformats.org/officeDocument/2006/relationships/vmlDrawing" Target="../drawings/vmlDrawing10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oleObject" Target="../embeddings/oleObject9.doc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11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10.doc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1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2137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814897964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19336" y="2688239"/>
            <a:ext cx="116652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6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6000" b="1"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6000" b="1">
                <a:latin typeface="微软雅黑" panose="020b0503020204020204" pitchFamily="34" charset="-122"/>
                <a:ea typeface="微软雅黑" panose="020b0503020204020204" pitchFamily="34" charset="-122"/>
              </a:rPr>
              <a:t>课　课下提升任务 落实与巩固</a:t>
            </a:r>
            <a:endParaRPr lang="en-US" altLang="zh-CN" sz="6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880264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203200" y="412205"/>
            <a:ext cx="11772000" cy="5909310"/>
          </a:xfrm>
        </p:spPr>
        <p:txBody>
          <a:bodyPr/>
          <a:lstStyle/>
          <a:p>
            <a:pPr indent="711200" algn="ctr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</a:t>
            </a:r>
            <a:r>
              <a:rPr lang="zh-CN" altLang="zh-CN" kern="100">
                <a:ea typeface="微软雅黑" panose="020b0503020204020204" pitchFamily="34" charset="-122"/>
              </a:rPr>
              <a:t>时间：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45</a:t>
            </a:r>
            <a:r>
              <a:rPr lang="zh-CN" altLang="zh-CN" kern="100">
                <a:ea typeface="微软雅黑" panose="020b0503020204020204" pitchFamily="34" charset="-122"/>
              </a:rPr>
              <a:t>分钟　分值：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45</a:t>
            </a:r>
            <a:r>
              <a:rPr lang="zh-CN" altLang="zh-CN" kern="100">
                <a:ea typeface="微软雅黑" panose="020b0503020204020204" pitchFamily="34" charset="-122"/>
              </a:rPr>
              <a:t>分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zh-CN" altLang="zh-CN" b="1" kern="100">
                <a:ea typeface="微软雅黑" panose="020b0503020204020204" pitchFamily="34" charset="-122"/>
              </a:rPr>
              <a:t>一、语言运用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(18</a:t>
            </a:r>
            <a:r>
              <a:rPr lang="zh-CN" altLang="zh-CN" kern="100">
                <a:ea typeface="微软雅黑" panose="020b0503020204020204" pitchFamily="34" charset="-122"/>
              </a:rPr>
              <a:t>分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zh-CN" altLang="zh-CN" kern="100">
                <a:ea typeface="微软雅黑" panose="020b0503020204020204" pitchFamily="34" charset="-122"/>
              </a:rPr>
              <a:t>阅读下面的文字，完成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1</a:t>
            </a:r>
            <a:r>
              <a:rPr lang="zh-CN" altLang="zh-CN" kern="100">
                <a:ea typeface="微软雅黑" panose="020b0503020204020204" pitchFamily="34" charset="-122"/>
              </a:rPr>
              <a:t>～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3</a:t>
            </a:r>
            <a:r>
              <a:rPr lang="zh-CN" altLang="zh-CN" kern="100">
                <a:ea typeface="微软雅黑" panose="020b0503020204020204" pitchFamily="34" charset="-122"/>
              </a:rPr>
              <a:t>题。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(9</a:t>
            </a:r>
            <a:r>
              <a:rPr lang="zh-CN" altLang="zh-CN" kern="100">
                <a:ea typeface="微软雅黑" panose="020b0503020204020204" pitchFamily="34" charset="-122"/>
              </a:rPr>
              <a:t>分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 algn="dist">
              <a:tabLst>
                <a:tab pos="2970530"/>
              </a:tabLst>
            </a:pPr>
            <a:r>
              <a:rPr lang="zh-CN" altLang="zh-CN" kern="100">
                <a:ea typeface="微软雅黑" panose="020b0503020204020204" pitchFamily="34" charset="-122"/>
              </a:rPr>
              <a:t>唐人的古诗趋向笔力驰骋、气象峥嵘、边幅开阔、语言明畅，不仅抒写波澜起伏的情感及心理活动，还直接叙述事件，刻画人物，铺排场景，生发议论，使诗歌表情达意的功能得到空前的发挥。</a:t>
            </a:r>
            <a:r>
              <a:rPr lang="zh-CN" altLang="zh-CN" u="sng" kern="100">
                <a:ea typeface="微软雅黑" panose="020b0503020204020204" pitchFamily="34" charset="-122"/>
              </a:rPr>
              <a:t>唐代诗人在前人创作实践的基础上增强了诗的表现范围，无论从思想和艺术技巧来看，唐诗的成就都明显超越了前代。</a:t>
            </a:r>
            <a:r>
              <a:rPr lang="zh-CN" altLang="zh-CN" kern="100">
                <a:ea typeface="微软雅黑" panose="020b0503020204020204" pitchFamily="34" charset="-122"/>
              </a:rPr>
              <a:t>体裁上也有明显改进。同属唐人古体，五言和七言又有所差别，这个问题比较微妙，须细心体察</a:t>
            </a:r>
            <a:r>
              <a:rPr lang="zh-CN" altLang="zh-CN" kern="100" smtClean="0">
                <a:ea typeface="微软雅黑" panose="020b0503020204020204" pitchFamily="34" charset="-122"/>
              </a:rPr>
              <a:t>。</a:t>
            </a:r>
            <a:r>
              <a:rPr lang="zh-CN" altLang="en-US" kern="100">
                <a:ea typeface="微软雅黑" panose="020b0503020204020204" pitchFamily="34" charset="-122"/>
              </a:rPr>
              <a:t>我们看五七言的区分，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2507762"/>
              </p:ext>
            </p:extLst>
          </p:nvPr>
        </p:nvGraphicFramePr>
        <p:xfrm>
          <a:off x="203200" y="-406400"/>
          <a:ext cx="11669713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Document" r:id="rId2" imgW="11799930" imgH="814837" progId="Word.Document.8">
                  <p:embed/>
                </p:oleObj>
              </mc:Choice>
              <mc:Fallback>
                <p:oleObj name="Document" r:id="rId2" imgW="11799930" imgH="81483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3200" y="-406400"/>
                        <a:ext cx="11669713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13619193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214164" y="424905"/>
            <a:ext cx="11772000" cy="5828519"/>
          </a:xfrm>
        </p:spPr>
        <p:txBody>
          <a:bodyPr/>
          <a:lstStyle/>
          <a:p>
            <a:pPr>
              <a:tabLst>
                <a:tab pos="2970530"/>
              </a:tabLst>
            </a:pPr>
            <a:r>
              <a:rPr lang="zh-CN" altLang="zh-CN" kern="100">
                <a:ea typeface="微软雅黑" panose="020b0503020204020204" pitchFamily="34" charset="-122"/>
              </a:rPr>
              <a:t>虽只在每句相差两个字上，但造成的节奏感和韵调感却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</a:t>
            </a:r>
            <a:r>
              <a:rPr lang="en-US" altLang="zh-CN" u="sng" kern="100">
                <a:latin typeface="宋体" panose="02010600030101010101" pitchFamily="2" charset="-122"/>
                <a:ea typeface="微软雅黑" panose="020b0503020204020204" pitchFamily="34" charset="-122"/>
              </a:rPr>
              <a:t>①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</a:t>
            </a:r>
            <a:r>
              <a:rPr lang="zh-CN" altLang="zh-CN" kern="100">
                <a:ea typeface="微软雅黑" panose="020b0503020204020204" pitchFamily="34" charset="-122"/>
              </a:rPr>
              <a:t>。五言字少，念起来有一种安详舒缓的韵律，近乎平实的语调；七言音促，上口时会给人以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</a:t>
            </a:r>
            <a:r>
              <a:rPr lang="en-US" altLang="zh-CN" u="sng" kern="100">
                <a:latin typeface="宋体" panose="02010600030101010101" pitchFamily="2" charset="-122"/>
                <a:ea typeface="微软雅黑" panose="020b0503020204020204" pitchFamily="34" charset="-122"/>
              </a:rPr>
              <a:t>②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</a:t>
            </a:r>
            <a:r>
              <a:rPr lang="zh-CN" altLang="zh-CN" kern="100">
                <a:ea typeface="微软雅黑" panose="020b0503020204020204" pitchFamily="34" charset="-122"/>
              </a:rPr>
              <a:t>的感觉，类似于朗诵或歌唱表演的声腔。试读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暮投石壕村，有吏夜捉人。老翁逾墙走，老妇出门看</a:t>
            </a:r>
            <a:r>
              <a:rPr lang="zh-CN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这样的句子，口气何等自然平实，不带任何拖腔。但如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少陵野老吞声哭，春日潜行曲江曲。江头宫殿锁千门，细柳新蒲为谁绿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，念起来则有一种异乎寻常说话的调门，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</a:t>
            </a:r>
            <a:r>
              <a:rPr lang="en-US" altLang="zh-CN" u="sng" kern="100">
                <a:latin typeface="宋体" panose="02010600030101010101" pitchFamily="2" charset="-122"/>
                <a:ea typeface="微软雅黑" panose="020b0503020204020204" pitchFamily="34" charset="-122"/>
              </a:rPr>
              <a:t>③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</a:t>
            </a:r>
            <a:r>
              <a:rPr lang="zh-CN" altLang="zh-CN" kern="100">
                <a:ea typeface="微软雅黑" panose="020b0503020204020204" pitchFamily="34" charset="-122"/>
              </a:rPr>
              <a:t>，铿锵成韵。我国古代传统上有读诗和歌诗的区分，西洋歌剧音乐亦有宣叙调与咏叹调的歧异，五言和七言在调式上的分别大抵如此。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</a:t>
            </a:r>
            <a:r>
              <a:rPr lang="zh-CN" altLang="zh-CN" kern="100">
                <a:ea typeface="微软雅黑" panose="020b0503020204020204" pitchFamily="34" charset="-122"/>
              </a:rPr>
              <a:t>　　　　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r>
              <a:rPr lang="zh-CN" altLang="zh-CN" kern="100" smtClean="0">
                <a:ea typeface="微软雅黑" panose="020b0503020204020204" pitchFamily="34" charset="-122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2507762"/>
              </p:ext>
            </p:extLst>
          </p:nvPr>
        </p:nvGraphicFramePr>
        <p:xfrm>
          <a:off x="203200" y="-406400"/>
          <a:ext cx="11669713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Document" r:id="rId2" imgW="11799930" imgH="814837" progId="Word.Document.8">
                  <p:embed/>
                </p:oleObj>
              </mc:Choice>
              <mc:Fallback>
                <p:oleObj name="Document" r:id="rId2" imgW="11799930" imgH="81483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3200" y="-406400"/>
                        <a:ext cx="11669713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1355586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189260" y="3789040"/>
            <a:ext cx="11772000" cy="657872"/>
          </a:xfrm>
        </p:spPr>
        <p:txBody>
          <a:bodyPr/>
          <a:lstStyle/>
          <a:p>
            <a:pPr indent="711200">
              <a:tabLst>
                <a:tab pos="2970530"/>
              </a:tabLst>
            </a:pPr>
            <a:r>
              <a:rPr lang="zh-CN" altLang="zh-CN" kern="100">
                <a:solidFill>
                  <a:srgbClr val="FF0000"/>
                </a:solidFill>
                <a:ea typeface="微软雅黑" panose="020b0503020204020204" pitchFamily="34" charset="-122"/>
              </a:rPr>
              <a:t>答案：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</a:t>
            </a:r>
            <a:r>
              <a:rPr lang="zh-CN" altLang="zh-CN" kern="100">
                <a:ea typeface="微软雅黑" panose="020b0503020204020204" pitchFamily="34" charset="-122"/>
              </a:rPr>
              <a:t>示例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①</a:t>
            </a:r>
            <a:r>
              <a:rPr lang="zh-CN" altLang="zh-CN" kern="100">
                <a:ea typeface="微软雅黑" panose="020b0503020204020204" pitchFamily="34" charset="-122"/>
              </a:rPr>
              <a:t>大相径庭　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②</a:t>
            </a:r>
            <a:r>
              <a:rPr lang="zh-CN" altLang="zh-CN" kern="100">
                <a:ea typeface="微软雅黑" panose="020b0503020204020204" pitchFamily="34" charset="-122"/>
              </a:rPr>
              <a:t>发扬蹈厉　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③</a:t>
            </a:r>
            <a:r>
              <a:rPr lang="zh-CN" altLang="zh-CN" kern="100" smtClean="0">
                <a:ea typeface="微软雅黑" panose="020b0503020204020204" pitchFamily="34" charset="-122"/>
              </a:rPr>
              <a:t>抑扬顿挫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8846594"/>
              </p:ext>
            </p:extLst>
          </p:nvPr>
        </p:nvGraphicFramePr>
        <p:xfrm>
          <a:off x="190500" y="546100"/>
          <a:ext cx="11633200" cy="3200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Document" r:id="rId2" imgW="11799930" imgH="3249642" progId="Word.Document.8">
                  <p:embed/>
                </p:oleObj>
              </mc:Choice>
              <mc:Fallback>
                <p:oleObj name="Document" r:id="rId2" imgW="11799930" imgH="3249642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90500" y="546100"/>
                        <a:ext cx="11633200" cy="3200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854041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420000" y="2780928"/>
            <a:ext cx="11772000" cy="3243196"/>
          </a:xfrm>
        </p:spPr>
        <p:txBody>
          <a:bodyPr/>
          <a:lstStyle/>
          <a:p>
            <a:pPr indent="711200">
              <a:tabLst>
                <a:tab pos="2970530"/>
              </a:tabLst>
            </a:pPr>
            <a:r>
              <a:rPr lang="zh-CN" altLang="zh-CN" kern="100">
                <a:solidFill>
                  <a:srgbClr val="FF00FF"/>
                </a:solidFill>
                <a:ea typeface="微软雅黑" panose="020b0503020204020204" pitchFamily="34" charset="-122"/>
              </a:rPr>
              <a:t>解析：</a:t>
            </a:r>
            <a:r>
              <a:rPr lang="zh-CN" altLang="zh-CN" kern="100">
                <a:ea typeface="微软雅黑" panose="020b0503020204020204" pitchFamily="34" charset="-122"/>
              </a:rPr>
              <a:t>原句有两处语病：一是搭配不当，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增强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和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范围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搭配不当，应把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增强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改成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扩大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；二是关联词搭配不当，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无论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不能跟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和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搭配，应把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和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改成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还是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zh-CN" altLang="zh-CN" kern="100">
                <a:solidFill>
                  <a:srgbClr val="FF0000"/>
                </a:solidFill>
                <a:ea typeface="微软雅黑" panose="020b0503020204020204" pitchFamily="34" charset="-122"/>
              </a:rPr>
              <a:t>答案：</a:t>
            </a:r>
            <a:r>
              <a:rPr lang="zh-CN" altLang="zh-CN" kern="100">
                <a:ea typeface="微软雅黑" panose="020b0503020204020204" pitchFamily="34" charset="-122"/>
              </a:rPr>
              <a:t>唐代诗人在前人创作实践的基础上扩大了诗的表现范围，无论从思想还是艺术技巧来看，唐诗的成就都明显超越了前代</a:t>
            </a:r>
            <a:r>
              <a:rPr lang="zh-CN" altLang="zh-CN" kern="100" smtClean="0">
                <a:ea typeface="微软雅黑" panose="020b0503020204020204" pitchFamily="34" charset="-122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5542983"/>
              </p:ext>
            </p:extLst>
          </p:nvPr>
        </p:nvGraphicFramePr>
        <p:xfrm>
          <a:off x="266700" y="406400"/>
          <a:ext cx="11633200" cy="2527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Document" r:id="rId2" imgW="11799930" imgH="2567077" progId="Word.Document.8">
                  <p:embed/>
                </p:oleObj>
              </mc:Choice>
              <mc:Fallback>
                <p:oleObj name="Document" r:id="rId2" imgW="11799930" imgH="256707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66700" y="406400"/>
                        <a:ext cx="11633200" cy="25273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17976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4"/>
          <p:cNvSpPr txBox="1"/>
          <p:nvPr/>
        </p:nvSpPr>
        <p:spPr>
          <a:xfrm>
            <a:off x="839416" y="3717032"/>
            <a:ext cx="551433" cy="66159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299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203200" y="382117"/>
            <a:ext cx="11772000" cy="5828519"/>
          </a:xfrm>
        </p:spPr>
        <p:txBody>
          <a:bodyPr/>
          <a:lstStyle/>
          <a:p>
            <a:pPr indent="711200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3</a:t>
            </a:r>
            <a:r>
              <a:rPr lang="zh-CN" altLang="zh-CN" kern="100">
                <a:ea typeface="微软雅黑" panose="020b0503020204020204" pitchFamily="34" charset="-122"/>
              </a:rPr>
              <a:t>．下列填入文中括号内的语句，衔接最恰当的一项是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(3</a:t>
            </a:r>
            <a:r>
              <a:rPr lang="zh-CN" altLang="zh-CN" kern="100">
                <a:ea typeface="微软雅黑" panose="020b0503020204020204" pitchFamily="34" charset="-122"/>
              </a:rPr>
              <a:t>分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)(</a:t>
            </a:r>
            <a:r>
              <a:rPr lang="zh-CN" altLang="zh-CN" kern="100">
                <a:ea typeface="微软雅黑" panose="020b0503020204020204" pitchFamily="34" charset="-122"/>
              </a:rPr>
              <a:t>　　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A</a:t>
            </a:r>
            <a:r>
              <a:rPr lang="zh-CN" altLang="zh-CN" kern="100">
                <a:ea typeface="微软雅黑" panose="020b0503020204020204" pitchFamily="34" charset="-122"/>
              </a:rPr>
              <a:t>．五言诗日渐脱离民乐取得独立的发展，七言诗却长期停留在歌行体的范围内合乐歌唱，这就是五七言古诗起源于民歌的缘故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B</a:t>
            </a:r>
            <a:r>
              <a:rPr lang="zh-CN" altLang="zh-CN" kern="100">
                <a:ea typeface="微软雅黑" panose="020b0503020204020204" pitchFamily="34" charset="-122"/>
              </a:rPr>
              <a:t>．七言诗长期停留在歌行体的范围内合乐歌唱，五言诗却日渐脱离民乐取得独立的发展，这就是五七言古诗起源于民歌的缘故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C</a:t>
            </a:r>
            <a:r>
              <a:rPr lang="zh-CN" altLang="zh-CN" kern="100">
                <a:ea typeface="微软雅黑" panose="020b0503020204020204" pitchFamily="34" charset="-122"/>
              </a:rPr>
              <a:t>．这就是五七言古诗尽管都起源于民歌，而五言诗日渐脱离民乐取得独立的发展，七言诗却长期停留在歌行体的范围内合乐歌唱的缘故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D</a:t>
            </a:r>
            <a:r>
              <a:rPr lang="zh-CN" altLang="zh-CN" kern="100">
                <a:ea typeface="微软雅黑" panose="020b0503020204020204" pitchFamily="34" charset="-122"/>
              </a:rPr>
              <a:t>．这就是五七言古诗尽管都起源于民歌，而七言诗长期停留在歌行体的范围内合乐歌唱，五言诗却日渐脱离民乐取得独立的发展的</a:t>
            </a:r>
            <a:r>
              <a:rPr lang="zh-CN" altLang="zh-CN" kern="100" smtClean="0">
                <a:ea typeface="微软雅黑" panose="020b0503020204020204" pitchFamily="34" charset="-122"/>
              </a:rPr>
              <a:t>缘故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2507762"/>
              </p:ext>
            </p:extLst>
          </p:nvPr>
        </p:nvGraphicFramePr>
        <p:xfrm>
          <a:off x="203200" y="-406400"/>
          <a:ext cx="11669713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Document" r:id="rId2" imgW="11799930" imgH="814837" progId="Word.Document.8">
                  <p:embed/>
                </p:oleObj>
              </mc:Choice>
              <mc:Fallback>
                <p:oleObj name="Document" r:id="rId2" imgW="11799930" imgH="81483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3200" y="-406400"/>
                        <a:ext cx="11669713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010096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203200" y="1556792"/>
            <a:ext cx="11772000" cy="2600199"/>
          </a:xfrm>
        </p:spPr>
        <p:txBody>
          <a:bodyPr/>
          <a:lstStyle/>
          <a:p>
            <a:pPr indent="711200">
              <a:tabLst>
                <a:tab pos="2970530"/>
              </a:tabLst>
            </a:pPr>
            <a:r>
              <a:rPr lang="zh-CN" altLang="zh-CN" kern="100">
                <a:solidFill>
                  <a:srgbClr val="FF00FF"/>
                </a:solidFill>
                <a:ea typeface="微软雅黑" panose="020b0503020204020204" pitchFamily="34" charset="-122"/>
              </a:rPr>
              <a:t>解析</a:t>
            </a:r>
            <a:r>
              <a:rPr lang="zh-CN" altLang="zh-CN" kern="100" smtClean="0">
                <a:solidFill>
                  <a:srgbClr val="FF00FF"/>
                </a:solidFill>
                <a:ea typeface="微软雅黑" panose="020b0503020204020204" pitchFamily="34" charset="-122"/>
              </a:rPr>
              <a:t>：</a:t>
            </a:r>
            <a:r>
              <a:rPr lang="zh-CN" altLang="zh-CN" kern="100" smtClean="0">
                <a:ea typeface="微软雅黑" panose="020b0503020204020204" pitchFamily="34" charset="-122"/>
              </a:rPr>
              <a:t>语</a:t>
            </a:r>
            <a:r>
              <a:rPr lang="zh-CN" altLang="zh-CN" kern="100">
                <a:ea typeface="微软雅黑" panose="020b0503020204020204" pitchFamily="34" charset="-122"/>
              </a:rPr>
              <a:t>段内容分析的是五七言古诗走向不同道路的原因，而不是两者起源于民歌的原因，故排除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A</a:t>
            </a:r>
            <a:r>
              <a:rPr lang="zh-CN" altLang="zh-CN" kern="100">
                <a:ea typeface="微软雅黑" panose="020b0503020204020204" pitchFamily="34" charset="-122"/>
              </a:rPr>
              <a:t>、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B</a:t>
            </a:r>
            <a:r>
              <a:rPr lang="zh-CN" altLang="zh-CN" kern="100">
                <a:ea typeface="微软雅黑" panose="020b0503020204020204" pitchFamily="34" charset="-122"/>
              </a:rPr>
              <a:t>两项</a:t>
            </a:r>
            <a:r>
              <a:rPr lang="zh-CN" altLang="zh-CN" kern="100" smtClean="0">
                <a:ea typeface="微软雅黑" panose="020b0503020204020204" pitchFamily="34" charset="-122"/>
              </a:rPr>
              <a:t>。</a:t>
            </a:r>
            <a:endParaRPr lang="en-US" altLang="zh-CN" kern="100" smtClean="0">
              <a:ea typeface="微软雅黑" panose="020b0503020204020204" pitchFamily="34" charset="-122"/>
            </a:endParaRPr>
          </a:p>
          <a:p>
            <a:pPr indent="711200">
              <a:tabLst>
                <a:tab pos="2970530"/>
              </a:tabLst>
            </a:pPr>
            <a:r>
              <a:rPr lang="zh-CN" altLang="zh-CN" kern="100" smtClean="0">
                <a:ea typeface="微软雅黑" panose="020b0503020204020204" pitchFamily="34" charset="-122"/>
              </a:rPr>
              <a:t>文</a:t>
            </a:r>
            <a:r>
              <a:rPr lang="zh-CN" altLang="zh-CN" kern="100">
                <a:ea typeface="微软雅黑" panose="020b0503020204020204" pitchFamily="34" charset="-122"/>
              </a:rPr>
              <a:t>段在论述五七言的区别时都是先说五言再说七言，故选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C</a:t>
            </a:r>
            <a:r>
              <a:rPr lang="zh-CN" altLang="zh-CN" kern="100">
                <a:ea typeface="微软雅黑" panose="020b0503020204020204" pitchFamily="34" charset="-122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hangingPunct="0">
              <a:tabLst>
                <a:tab pos="5311140"/>
              </a:tabLst>
            </a:pPr>
            <a:endParaRPr lang="en-US" altLang="zh-CN" kern="100">
              <a:ea typeface="微软雅黑" panose="020b0503020204020204" pitchFamily="34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2507762"/>
              </p:ext>
            </p:extLst>
          </p:nvPr>
        </p:nvGraphicFramePr>
        <p:xfrm>
          <a:off x="203200" y="-406400"/>
          <a:ext cx="11669713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Document" r:id="rId2" imgW="11799930" imgH="814837" progId="Word.Document.8">
                  <p:embed/>
                </p:oleObj>
              </mc:Choice>
              <mc:Fallback>
                <p:oleObj name="Document" r:id="rId2" imgW="11799930" imgH="81483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3200" y="-406400"/>
                        <a:ext cx="11669713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462181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210000" y="764704"/>
            <a:ext cx="11772000" cy="3892861"/>
          </a:xfrm>
        </p:spPr>
        <p:txBody>
          <a:bodyPr/>
          <a:lstStyle/>
          <a:p>
            <a:pPr indent="711200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4</a:t>
            </a:r>
            <a:r>
              <a:rPr lang="zh-CN" altLang="zh-CN" kern="100">
                <a:ea typeface="微软雅黑" panose="020b0503020204020204" pitchFamily="34" charset="-122"/>
              </a:rPr>
              <a:t>．依次填入下面一段文字横线处的语句，衔接最恰当的一组是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(3</a:t>
            </a:r>
            <a:r>
              <a:rPr lang="zh-CN" altLang="zh-CN" kern="100">
                <a:ea typeface="微软雅黑" panose="020b0503020204020204" pitchFamily="34" charset="-122"/>
              </a:rPr>
              <a:t>分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)(</a:t>
            </a:r>
            <a:r>
              <a:rPr lang="zh-CN" altLang="zh-CN" kern="100">
                <a:ea typeface="微软雅黑" panose="020b0503020204020204" pitchFamily="34" charset="-122"/>
              </a:rPr>
              <a:t>　　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zh-CN" altLang="zh-CN" kern="100">
                <a:ea typeface="微软雅黑" panose="020b0503020204020204" pitchFamily="34" charset="-122"/>
              </a:rPr>
              <a:t>《诗经》是我国最早的一部诗歌总集，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________</a:t>
            </a:r>
            <a:r>
              <a:rPr lang="zh-CN" altLang="zh-CN" kern="100">
                <a:ea typeface="微软雅黑" panose="020b0503020204020204" pitchFamily="34" charset="-122"/>
              </a:rPr>
              <a:t>。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________</a:t>
            </a:r>
            <a:r>
              <a:rPr lang="zh-CN" altLang="zh-CN" kern="100">
                <a:ea typeface="微软雅黑" panose="020b0503020204020204" pitchFamily="34" charset="-122"/>
              </a:rPr>
              <a:t>，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________</a:t>
            </a:r>
            <a:r>
              <a:rPr lang="zh-CN" altLang="zh-CN" kern="100">
                <a:ea typeface="微软雅黑" panose="020b0503020204020204" pitchFamily="34" charset="-122"/>
              </a:rPr>
              <a:t>。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________</a:t>
            </a:r>
            <a:r>
              <a:rPr lang="zh-CN" altLang="zh-CN" kern="100">
                <a:ea typeface="微软雅黑" panose="020b0503020204020204" pitchFamily="34" charset="-122"/>
              </a:rPr>
              <a:t>，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________</a:t>
            </a:r>
            <a:r>
              <a:rPr lang="zh-CN" altLang="zh-CN" kern="100">
                <a:ea typeface="微软雅黑" panose="020b0503020204020204" pitchFamily="34" charset="-122"/>
              </a:rPr>
              <a:t>。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________</a:t>
            </a:r>
            <a:r>
              <a:rPr lang="zh-CN" altLang="zh-CN" kern="100">
                <a:ea typeface="微软雅黑" panose="020b0503020204020204" pitchFamily="34" charset="-122"/>
              </a:rPr>
              <a:t>。东汉以后，齐、鲁、韩三家先后亡失，仅存《毛诗外传》。毛诗盛行于东汉以后，并流传至今。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hangingPunct="0">
              <a:tabLst>
                <a:tab pos="5311140"/>
              </a:tabLst>
            </a:pPr>
            <a:endParaRPr lang="en-US" altLang="zh-CN" kern="100">
              <a:ea typeface="微软雅黑" panose="020b0503020204020204" pitchFamily="34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2507762"/>
              </p:ext>
            </p:extLst>
          </p:nvPr>
        </p:nvGraphicFramePr>
        <p:xfrm>
          <a:off x="203200" y="-406400"/>
          <a:ext cx="11669713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Document" r:id="rId2" imgW="11799930" imgH="814837" progId="Word.Document.8">
                  <p:embed/>
                </p:oleObj>
              </mc:Choice>
              <mc:Fallback>
                <p:oleObj name="Document" r:id="rId2" imgW="11799930" imgH="81483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3200" y="-406400"/>
                        <a:ext cx="11669713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4685842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34"/>
          <p:cNvSpPr txBox="1"/>
          <p:nvPr/>
        </p:nvSpPr>
        <p:spPr>
          <a:xfrm>
            <a:off x="911424" y="5366340"/>
            <a:ext cx="551433" cy="66159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299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210000" y="764704"/>
            <a:ext cx="11772000" cy="5262979"/>
          </a:xfrm>
        </p:spPr>
        <p:txBody>
          <a:bodyPr/>
          <a:lstStyle/>
          <a:p>
            <a:pPr indent="711200">
              <a:tabLst>
                <a:tab pos="2970530"/>
              </a:tabLst>
            </a:pP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①</a:t>
            </a:r>
            <a:r>
              <a:rPr lang="zh-CN" altLang="zh-CN" kern="100">
                <a:ea typeface="微软雅黑" panose="020b0503020204020204" pitchFamily="34" charset="-122"/>
              </a:rPr>
              <a:t>到西汉时，被尊为儒家经典，才称为《诗经》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②</a:t>
            </a:r>
            <a:r>
              <a:rPr lang="zh-CN" altLang="zh-CN" kern="100">
                <a:ea typeface="微软雅黑" panose="020b0503020204020204" pitchFamily="34" charset="-122"/>
              </a:rPr>
              <a:t>是周代社会生活的一面镜子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③</a:t>
            </a:r>
            <a:r>
              <a:rPr lang="zh-CN" altLang="zh-CN" kern="100">
                <a:ea typeface="微软雅黑" panose="020b0503020204020204" pitchFamily="34" charset="-122"/>
              </a:rPr>
              <a:t>收集和保存了古代诗歌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305</a:t>
            </a:r>
            <a:r>
              <a:rPr lang="zh-CN" altLang="zh-CN" kern="100">
                <a:ea typeface="微软雅黑" panose="020b0503020204020204" pitchFamily="34" charset="-122"/>
              </a:rPr>
              <a:t>首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④</a:t>
            </a:r>
            <a:r>
              <a:rPr lang="zh-CN" altLang="zh-CN" kern="100">
                <a:ea typeface="微软雅黑" panose="020b0503020204020204" pitchFamily="34" charset="-122"/>
              </a:rPr>
              <a:t>《诗经》最初只称为《诗》或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诗三百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⑤</a:t>
            </a:r>
            <a:r>
              <a:rPr lang="zh-CN" altLang="zh-CN" kern="100">
                <a:ea typeface="微软雅黑" panose="020b0503020204020204" pitchFamily="34" charset="-122"/>
              </a:rPr>
              <a:t>《诗经》是按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风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”“</a:t>
            </a:r>
            <a:r>
              <a:rPr lang="zh-CN" altLang="zh-CN" kern="100">
                <a:ea typeface="微软雅黑" panose="020b0503020204020204" pitchFamily="34" charset="-122"/>
              </a:rPr>
              <a:t>雅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”“</a:t>
            </a:r>
            <a:r>
              <a:rPr lang="zh-CN" altLang="zh-CN" kern="100">
                <a:ea typeface="微软雅黑" panose="020b0503020204020204" pitchFamily="34" charset="-122"/>
              </a:rPr>
              <a:t>颂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三部分编辑的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⑥</a:t>
            </a:r>
            <a:r>
              <a:rPr lang="zh-CN" altLang="zh-CN" kern="100">
                <a:ea typeface="微软雅黑" panose="020b0503020204020204" pitchFamily="34" charset="-122"/>
              </a:rPr>
              <a:t>汉代传授《诗经》的有齐、鲁、韩、毛四家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A</a:t>
            </a:r>
            <a:r>
              <a:rPr lang="zh-CN" altLang="zh-CN" kern="100">
                <a:ea typeface="微软雅黑" panose="020b0503020204020204" pitchFamily="34" charset="-122"/>
              </a:rPr>
              <a:t>．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①⑥②⑤③④</a:t>
            </a:r>
            <a:r>
              <a:rPr lang="zh-CN" altLang="zh-CN" kern="100">
                <a:ea typeface="微软雅黑" panose="020b0503020204020204" pitchFamily="34" charset="-122"/>
              </a:rPr>
              <a:t>　　　　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	B</a:t>
            </a:r>
            <a:r>
              <a:rPr lang="zh-CN" altLang="zh-CN" kern="100">
                <a:ea typeface="微软雅黑" panose="020b0503020204020204" pitchFamily="34" charset="-122"/>
              </a:rPr>
              <a:t>．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②④①⑥⑤③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C</a:t>
            </a:r>
            <a:r>
              <a:rPr lang="zh-CN" altLang="zh-CN" kern="100">
                <a:ea typeface="微软雅黑" panose="020b0503020204020204" pitchFamily="34" charset="-122"/>
              </a:rPr>
              <a:t>．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③④①⑤②⑥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    	</a:t>
            </a:r>
            <a:r>
              <a:rPr lang="en-US" altLang="zh-CN" kern="100" smtClean="0">
                <a:ea typeface="微软雅黑" panose="020b0503020204020204" pitchFamily="34" charset="-122"/>
                <a:cs typeface="Courier New" panose="02070309020205020404" pitchFamily="49" charset="0"/>
              </a:rPr>
              <a:t>	D</a:t>
            </a:r>
            <a:r>
              <a:rPr lang="zh-CN" altLang="zh-CN" kern="100">
                <a:ea typeface="微软雅黑" panose="020b0503020204020204" pitchFamily="34" charset="-122"/>
              </a:rPr>
              <a:t>．</a:t>
            </a:r>
            <a:r>
              <a:rPr lang="en-US" altLang="zh-CN" kern="100" smtClean="0">
                <a:latin typeface="宋体" panose="02010600030101010101" pitchFamily="2" charset="-122"/>
                <a:ea typeface="微软雅黑" panose="020b0503020204020204" pitchFamily="34" charset="-122"/>
              </a:rPr>
              <a:t>④①②③⑤⑥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2507762"/>
              </p:ext>
            </p:extLst>
          </p:nvPr>
        </p:nvGraphicFramePr>
        <p:xfrm>
          <a:off x="203200" y="-406400"/>
          <a:ext cx="11669713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Document" r:id="rId2" imgW="11799930" imgH="814837" progId="Word.Document.8">
                  <p:embed/>
                </p:oleObj>
              </mc:Choice>
              <mc:Fallback>
                <p:oleObj name="Document" r:id="rId2" imgW="11799930" imgH="81483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3200" y="-406400"/>
                        <a:ext cx="11669713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303381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203200" y="1124744"/>
            <a:ext cx="11772000" cy="2677656"/>
          </a:xfrm>
        </p:spPr>
        <p:txBody>
          <a:bodyPr/>
          <a:lstStyle/>
          <a:p>
            <a:pPr indent="711200">
              <a:tabLst>
                <a:tab pos="2970530"/>
              </a:tabLst>
            </a:pPr>
            <a:r>
              <a:rPr lang="zh-CN" altLang="zh-CN" kern="100">
                <a:solidFill>
                  <a:srgbClr val="FF00FF"/>
                </a:solidFill>
                <a:ea typeface="微软雅黑" panose="020b0503020204020204" pitchFamily="34" charset="-122"/>
              </a:rPr>
              <a:t>解析</a:t>
            </a:r>
            <a:r>
              <a:rPr lang="zh-CN" altLang="zh-CN" kern="100" smtClean="0">
                <a:solidFill>
                  <a:srgbClr val="FF00FF"/>
                </a:solidFill>
                <a:ea typeface="微软雅黑" panose="020b0503020204020204" pitchFamily="34" charset="-122"/>
              </a:rPr>
              <a:t>：</a:t>
            </a:r>
            <a:r>
              <a:rPr lang="zh-CN" altLang="zh-CN" kern="100" smtClean="0">
                <a:ea typeface="微软雅黑" panose="020b0503020204020204" pitchFamily="34" charset="-122"/>
              </a:rPr>
              <a:t>从</a:t>
            </a:r>
            <a:r>
              <a:rPr lang="zh-CN" altLang="zh-CN" kern="100">
                <a:ea typeface="微软雅黑" panose="020b0503020204020204" pitchFamily="34" charset="-122"/>
              </a:rPr>
              <a:t>横线后的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东汉以后，齐、鲁、韩三家先后亡失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来看，横线处的最后一空应填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⑥</a:t>
            </a:r>
            <a:r>
              <a:rPr lang="zh-CN" altLang="zh-CN" kern="100">
                <a:ea typeface="微软雅黑" panose="020b0503020204020204" pitchFamily="34" charset="-122"/>
              </a:rPr>
              <a:t>，据此排除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A</a:t>
            </a:r>
            <a:r>
              <a:rPr lang="zh-CN" altLang="zh-CN" kern="100">
                <a:ea typeface="微软雅黑" panose="020b0503020204020204" pitchFamily="34" charset="-122"/>
              </a:rPr>
              <a:t>、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B</a:t>
            </a:r>
            <a:r>
              <a:rPr lang="zh-CN" altLang="zh-CN" kern="100">
                <a:ea typeface="微软雅黑" panose="020b0503020204020204" pitchFamily="34" charset="-122"/>
              </a:rPr>
              <a:t>两项</a:t>
            </a:r>
            <a:r>
              <a:rPr lang="zh-CN" altLang="zh-CN" kern="100" smtClean="0">
                <a:ea typeface="微软雅黑" panose="020b0503020204020204" pitchFamily="34" charset="-122"/>
              </a:rPr>
              <a:t>。</a:t>
            </a:r>
            <a:endParaRPr lang="en-US" altLang="zh-CN" kern="100" smtClean="0">
              <a:ea typeface="微软雅黑" panose="020b0503020204020204" pitchFamily="34" charset="-122"/>
            </a:endParaRPr>
          </a:p>
          <a:p>
            <a:pPr indent="711200">
              <a:tabLst>
                <a:tab pos="2970530"/>
              </a:tabLst>
            </a:pPr>
            <a:r>
              <a:rPr lang="zh-CN" altLang="zh-CN" kern="100" smtClean="0">
                <a:ea typeface="微软雅黑" panose="020b0503020204020204" pitchFamily="34" charset="-122"/>
              </a:rPr>
              <a:t>正</a:t>
            </a:r>
            <a:r>
              <a:rPr lang="zh-CN" altLang="zh-CN" kern="100">
                <a:ea typeface="微软雅黑" panose="020b0503020204020204" pitchFamily="34" charset="-122"/>
              </a:rPr>
              <a:t>因为《诗经》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收集和保存了古代诗歌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305</a:t>
            </a:r>
            <a:r>
              <a:rPr lang="zh-CN" altLang="zh-CN" kern="100">
                <a:ea typeface="微软雅黑" panose="020b0503020204020204" pitchFamily="34" charset="-122"/>
              </a:rPr>
              <a:t>首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，才会有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“</a:t>
            </a:r>
            <a:r>
              <a:rPr lang="zh-CN" altLang="zh-CN" kern="100">
                <a:ea typeface="微软雅黑" panose="020b0503020204020204" pitchFamily="34" charset="-122"/>
              </a:rPr>
              <a:t>诗三百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”</a:t>
            </a:r>
            <a:r>
              <a:rPr lang="zh-CN" altLang="zh-CN" kern="100">
                <a:ea typeface="微软雅黑" panose="020b0503020204020204" pitchFamily="34" charset="-122"/>
              </a:rPr>
              <a:t>的称谓，故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③</a:t>
            </a:r>
            <a:r>
              <a:rPr lang="zh-CN" altLang="zh-CN" kern="100">
                <a:ea typeface="微软雅黑" panose="020b0503020204020204" pitchFamily="34" charset="-122"/>
              </a:rPr>
              <a:t>应在</a:t>
            </a:r>
            <a:r>
              <a:rPr lang="en-US" altLang="zh-CN" kern="100">
                <a:latin typeface="宋体" panose="02010600030101010101" pitchFamily="2" charset="-122"/>
                <a:ea typeface="微软雅黑" panose="020b0503020204020204" pitchFamily="34" charset="-122"/>
              </a:rPr>
              <a:t>④</a:t>
            </a:r>
            <a:r>
              <a:rPr lang="zh-CN" altLang="zh-CN" kern="100">
                <a:ea typeface="微软雅黑" panose="020b0503020204020204" pitchFamily="34" charset="-122"/>
              </a:rPr>
              <a:t>前，据此排除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D</a:t>
            </a:r>
            <a:r>
              <a:rPr lang="zh-CN" altLang="zh-CN" kern="100">
                <a:ea typeface="微软雅黑" panose="020b0503020204020204" pitchFamily="34" charset="-122"/>
              </a:rPr>
              <a:t>项。故选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C</a:t>
            </a:r>
            <a:r>
              <a:rPr lang="zh-CN" altLang="zh-CN" kern="100">
                <a:ea typeface="微软雅黑" panose="020b0503020204020204" pitchFamily="34" charset="-122"/>
              </a:rPr>
              <a:t>。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2507762"/>
              </p:ext>
            </p:extLst>
          </p:nvPr>
        </p:nvGraphicFramePr>
        <p:xfrm>
          <a:off x="203200" y="-406400"/>
          <a:ext cx="11669713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Document" r:id="rId2" imgW="11799930" imgH="814837" progId="Word.Document.8">
                  <p:embed/>
                </p:oleObj>
              </mc:Choice>
              <mc:Fallback>
                <p:oleObj name="Document" r:id="rId2" imgW="11799930" imgH="81483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3200" y="-406400"/>
                        <a:ext cx="11669713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432340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9514555"/>
              </p:ext>
            </p:extLst>
          </p:nvPr>
        </p:nvGraphicFramePr>
        <p:xfrm>
          <a:off x="119336" y="908720"/>
          <a:ext cx="11633200" cy="4610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Document" r:id="rId2" imgW="11799930" imgH="4668328" progId="Word.Document.8">
                  <p:embed/>
                </p:oleObj>
              </mc:Choice>
              <mc:Fallback>
                <p:oleObj name="Document" r:id="rId2" imgW="11799930" imgH="4668328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9336" y="908720"/>
                        <a:ext cx="11633200" cy="4610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98378134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210220" y="1556792"/>
            <a:ext cx="11772000" cy="2551724"/>
          </a:xfrm>
        </p:spPr>
        <p:txBody>
          <a:bodyPr/>
          <a:lstStyle/>
          <a:p>
            <a:pPr indent="711200">
              <a:tabLst>
                <a:tab pos="2970530"/>
              </a:tabLst>
            </a:pPr>
            <a:r>
              <a:rPr lang="zh-CN" altLang="zh-CN" kern="100">
                <a:solidFill>
                  <a:srgbClr val="FF0000"/>
                </a:solidFill>
                <a:ea typeface="微软雅黑" panose="020b0503020204020204" pitchFamily="34" charset="-122"/>
              </a:rPr>
              <a:t>答案：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</a:t>
            </a:r>
            <a:r>
              <a:rPr lang="zh-CN" altLang="zh-CN" kern="100">
                <a:ea typeface="微软雅黑" panose="020b0503020204020204" pitchFamily="34" charset="-122"/>
              </a:rPr>
              <a:t>示例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r>
              <a:rPr lang="zh-CN" altLang="zh-CN" kern="100">
                <a:ea typeface="微软雅黑" panose="020b0503020204020204" pitchFamily="34" charset="-122"/>
              </a:rPr>
              <a:t>一首好诗，就像一朵浪花，叫你去想象大海的浩瀚；就像一钩弯月，叫你去想象夜空的宁静；就像一颗露珠，叫你去想象黎明的清新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——</a:t>
            </a:r>
            <a:r>
              <a:rPr lang="zh-CN" altLang="zh-CN" kern="100">
                <a:ea typeface="微软雅黑" panose="020b0503020204020204" pitchFamily="34" charset="-122"/>
              </a:rPr>
              <a:t>它总是能够最大限度地刺激和调动你的想象。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hangingPunct="0">
              <a:lnSpc>
                <a:spcPct val="135000"/>
              </a:lnSpc>
              <a:spcAft>
                <a:spcPct val="0"/>
              </a:spcAft>
              <a:tabLst>
                <a:tab pos="5311140"/>
              </a:tabLst>
            </a:pPr>
            <a:endParaRPr lang="en-US" altLang="zh-CN" kern="100">
              <a:ea typeface="微软雅黑" panose="020b0503020204020204" pitchFamily="34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2507762"/>
              </p:ext>
            </p:extLst>
          </p:nvPr>
        </p:nvGraphicFramePr>
        <p:xfrm>
          <a:off x="203200" y="-406400"/>
          <a:ext cx="11669713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Document" r:id="rId2" imgW="11799930" imgH="814837" progId="Word.Document.8">
                  <p:embed/>
                </p:oleObj>
              </mc:Choice>
              <mc:Fallback>
                <p:oleObj name="Document" r:id="rId2" imgW="11799930" imgH="81483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3200" y="-406400"/>
                        <a:ext cx="11669713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11015931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203200" y="1052736"/>
            <a:ext cx="11772000" cy="4539191"/>
          </a:xfrm>
        </p:spPr>
        <p:txBody>
          <a:bodyPr/>
          <a:lstStyle/>
          <a:p>
            <a:pPr indent="711200">
              <a:tabLst>
                <a:tab pos="2970530"/>
              </a:tabLst>
            </a:pPr>
            <a:r>
              <a:rPr lang="zh-CN" altLang="zh-CN" b="1" kern="100">
                <a:ea typeface="微软雅黑" panose="020b0503020204020204" pitchFamily="34" charset="-122"/>
              </a:rPr>
              <a:t>二、阅读提升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(27</a:t>
            </a:r>
            <a:r>
              <a:rPr lang="zh-CN" altLang="zh-CN" kern="100">
                <a:ea typeface="微软雅黑" panose="020b0503020204020204" pitchFamily="34" charset="-122"/>
              </a:rPr>
              <a:t>分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>
              <a:tabLst>
                <a:tab pos="2970530"/>
              </a:tabLst>
            </a:pP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</a:t>
            </a:r>
            <a:r>
              <a:rPr lang="zh-CN" altLang="zh-CN" kern="100">
                <a:ea typeface="微软雅黑" panose="020b0503020204020204" pitchFamily="34" charset="-122"/>
              </a:rPr>
              <a:t>一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r>
              <a:rPr lang="zh-CN" altLang="zh-CN" kern="100">
                <a:ea typeface="微软雅黑" panose="020b0503020204020204" pitchFamily="34" charset="-122"/>
              </a:rPr>
              <a:t>阅读下面的古诗，完成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6</a:t>
            </a:r>
            <a:r>
              <a:rPr lang="zh-CN" altLang="zh-CN" kern="100">
                <a:ea typeface="微软雅黑" panose="020b0503020204020204" pitchFamily="34" charset="-122"/>
              </a:rPr>
              <a:t>～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7</a:t>
            </a:r>
            <a:r>
              <a:rPr lang="zh-CN" altLang="zh-CN" kern="100">
                <a:ea typeface="微软雅黑" panose="020b0503020204020204" pitchFamily="34" charset="-122"/>
              </a:rPr>
              <a:t>题。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(9</a:t>
            </a:r>
            <a:r>
              <a:rPr lang="zh-CN" altLang="zh-CN" kern="100">
                <a:ea typeface="微软雅黑" panose="020b0503020204020204" pitchFamily="34" charset="-122"/>
              </a:rPr>
              <a:t>分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 algn="ctr">
              <a:tabLst>
                <a:tab pos="2970530"/>
              </a:tabLst>
            </a:pPr>
            <a:r>
              <a:rPr lang="zh-CN" altLang="zh-CN" b="1" kern="100">
                <a:ea typeface="微软雅黑" panose="020b0503020204020204" pitchFamily="34" charset="-122"/>
              </a:rPr>
              <a:t>桃　夭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 algn="ctr">
              <a:tabLst>
                <a:tab pos="2970530"/>
              </a:tabLst>
            </a:pPr>
            <a:r>
              <a:rPr lang="zh-CN" altLang="zh-CN" kern="100">
                <a:ea typeface="微软雅黑" panose="020b0503020204020204" pitchFamily="34" charset="-122"/>
              </a:rPr>
              <a:t>《诗经</a:t>
            </a:r>
            <a:r>
              <a:rPr lang="en-US" altLang="zh-CN" kern="100">
                <a:ea typeface="微软雅黑" panose="020b0503020204020204" pitchFamily="34" charset="-122"/>
                <a:cs typeface="Courier New" panose="02070309020205020404" pitchFamily="49" charset="0"/>
              </a:rPr>
              <a:t>·</a:t>
            </a:r>
            <a:r>
              <a:rPr lang="zh-CN" altLang="zh-CN" kern="100">
                <a:ea typeface="微软雅黑" panose="020b0503020204020204" pitchFamily="34" charset="-122"/>
              </a:rPr>
              <a:t>周南》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 algn="ctr">
              <a:tabLst>
                <a:tab pos="2970530"/>
              </a:tabLst>
            </a:pPr>
            <a:r>
              <a:rPr lang="zh-CN" altLang="zh-CN" kern="100">
                <a:ea typeface="微软雅黑" panose="020b0503020204020204" pitchFamily="34" charset="-122"/>
              </a:rPr>
              <a:t>桃之夭夭，灼灼其华。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 algn="ctr">
              <a:tabLst>
                <a:tab pos="2970530"/>
              </a:tabLst>
            </a:pPr>
            <a:r>
              <a:rPr lang="zh-CN" altLang="zh-CN" kern="100">
                <a:ea typeface="微软雅黑" panose="020b0503020204020204" pitchFamily="34" charset="-122"/>
              </a:rPr>
              <a:t>之子于归</a:t>
            </a:r>
            <a:r>
              <a:rPr lang="en-US" altLang="zh-CN" kern="100" baseline="30000">
                <a:latin typeface="宋体" panose="02010600030101010101" pitchFamily="2" charset="-122"/>
                <a:ea typeface="微软雅黑" panose="020b0503020204020204" pitchFamily="34" charset="-122"/>
              </a:rPr>
              <a:t>①</a:t>
            </a:r>
            <a:r>
              <a:rPr lang="zh-CN" altLang="zh-CN" kern="100">
                <a:ea typeface="微软雅黑" panose="020b0503020204020204" pitchFamily="34" charset="-122"/>
              </a:rPr>
              <a:t>，宜其室家。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endParaRPr lang="zh-CN" altLang="en-US"/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2507762"/>
              </p:ext>
            </p:extLst>
          </p:nvPr>
        </p:nvGraphicFramePr>
        <p:xfrm>
          <a:off x="203200" y="-406400"/>
          <a:ext cx="11669713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Document" r:id="rId2" imgW="11799930" imgH="814837" progId="Word.Document.8">
                  <p:embed/>
                </p:oleObj>
              </mc:Choice>
              <mc:Fallback>
                <p:oleObj name="Document" r:id="rId2" imgW="11799930" imgH="81483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3200" y="-406400"/>
                        <a:ext cx="11669713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84860774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https://d.book118.com/718052137072006032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等线 Light</vt:lpstr>
      <vt:lpstr>等线</vt:lpstr>
      <vt:lpstr>微软雅黑</vt:lpstr>
      <vt:lpstr>宋体</vt:lpstr>
      <vt:lpstr>Times New Roman</vt:lpstr>
      <vt:lpstr>Courier New</vt:lpstr>
      <vt:lpstr>华文细黑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2024-09-10T02:15:58.322</cp:lastPrinted>
  <dcterms:created xsi:type="dcterms:W3CDTF">2024-09-09T18:15:58Z</dcterms:created>
  <dcterms:modified xsi:type="dcterms:W3CDTF">2024-09-09T18:16:00Z</dcterms:modified>
</cp:coreProperties>
</file>