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51435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1644F-D2B4-4B6C-A7AC-DF826178C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8EC60-204E-494E-9887-2A1FF9A11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027F5-1BB3-4BC7-9B33-DFBBBA2F1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57E7E-6EFD-41F8-9610-82CC314B6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E7E6F-AEE5-4DAC-A4D7-D980681A8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2B41C5-7B03-42C1-9BF6-C514D39D9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77ECC4-9C10-4027-A234-B4D3F5CFE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30F49-1D83-4EE2-8417-1F124279B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2A278-9836-4C9F-AB1D-717331BA9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3DA26-F72E-4296-AA22-0AF36B0ED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95466-A7E1-41F8-ADF1-F8CDD7713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AF5AE-2E0F-409A-8E23-AB5175A1EB63}" type="datetimeFigureOut">
              <a:rPr lang="zh-CN" altLang="en-US" smtClean="0"/>
              <a:t>2020/7/20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B4C5C-6577-4D17-874D-74C56C5016A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AF5AE-2E0F-409A-8E23-AB5175A1EB63}" type="datetimeFigureOut">
              <a:rPr lang="zh-CN" altLang="en-US" smtClean="0"/>
              <a:t>2020/7/20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B4C5C-6577-4D17-874D-74C56C5016A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AF5AE-2E0F-409A-8E23-AB5175A1EB63}" type="datetimeFigureOut">
              <a:rPr lang="zh-CN" altLang="en-US" smtClean="0"/>
              <a:t>2020/7/20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B4C5C-6577-4D17-874D-74C56C5016A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AF5AE-2E0F-409A-8E23-AB5175A1EB63}" type="datetimeFigureOut">
              <a:rPr lang="zh-CN" altLang="en-US" smtClean="0"/>
              <a:t>2020/7/20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B4C5C-6577-4D17-874D-74C56C5016A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AF5AE-2E0F-409A-8E23-AB5175A1EB63}" type="datetimeFigureOut">
              <a:rPr lang="zh-CN" altLang="en-US" smtClean="0"/>
              <a:t>2020/7/20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B4C5C-6577-4D17-874D-74C56C5016A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AF5AE-2E0F-409A-8E23-AB5175A1EB63}" type="datetimeFigureOut">
              <a:rPr lang="zh-CN" altLang="en-US" smtClean="0"/>
              <a:t>2020/7/20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B4C5C-6577-4D17-874D-74C56C5016A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AF5AE-2E0F-409A-8E23-AB5175A1EB63}" type="datetimeFigureOut">
              <a:rPr lang="zh-CN" altLang="en-US" smtClean="0"/>
              <a:t>2020/7/20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B4C5C-6577-4D17-874D-74C56C5016A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AF5AE-2E0F-409A-8E23-AB5175A1EB63}" type="datetimeFigureOut">
              <a:rPr lang="zh-CN" altLang="en-US" smtClean="0"/>
              <a:t>2020/7/20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B4C5C-6577-4D17-874D-74C56C5016A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AF5AE-2E0F-409A-8E23-AB5175A1EB63}" type="datetimeFigureOut">
              <a:rPr lang="zh-CN" altLang="en-US" smtClean="0"/>
              <a:t>2020/7/20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B4C5C-6577-4D17-874D-74C56C5016A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AF5AE-2E0F-409A-8E23-AB5175A1EB63}" type="datetimeFigureOut">
              <a:rPr lang="zh-CN" altLang="en-US" smtClean="0"/>
              <a:t>2020/7/20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B4C5C-6577-4D17-874D-74C56C5016A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AF5AE-2E0F-409A-8E23-AB5175A1EB63}" type="datetimeFigureOut">
              <a:rPr lang="zh-CN" altLang="en-US" smtClean="0"/>
              <a:t>2020/7/20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B4C5C-6577-4D17-874D-74C56C5016A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9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76732"/>
            <a:ext cx="337457" cy="567004"/>
          </a:xfrm>
          <a:prstGeom prst="rect">
            <a:avLst/>
          </a:prstGeom>
        </p:spPr>
      </p:pic>
      <p:pic>
        <p:nvPicPr>
          <p:cNvPr id="81" name="图片 8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" r="-801"/>
          <a:stretch>
            <a:fillRect/>
          </a:stretch>
        </p:blipFill>
        <p:spPr>
          <a:xfrm>
            <a:off x="-405580" y="4145880"/>
            <a:ext cx="9723752" cy="99762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A4AF5AE-2E0F-409A-8E23-AB5175A1EB63}" type="datetimeFigureOut">
              <a:rPr lang="zh-CN" altLang="en-US" smtClean="0"/>
              <a:t>2020/7/20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ct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BEB4C5C-6577-4D17-874D-74C56C5016A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  <a:cs typeface="宋体" panose="02010600030101010101" pitchFamily="2" charset="-122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  <a:cs typeface="宋体" panose="02010600030101010101" pitchFamily="2" charset="-122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  <a:cs typeface="宋体" panose="02010600030101010101" pitchFamily="2" charset="-122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  <a:cs typeface="宋体" panose="02010600030101010101" pitchFamily="2" charset="-122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  <a:cs typeface="宋体" panose="02010600030101010101" pitchFamily="2" charset="-122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  <a:cs typeface="宋体" panose="02010600030101010101" pitchFamily="2" charset="-122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slide" Target="slide3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2.png" /><Relationship Id="rId3" Type="http://schemas.openxmlformats.org/officeDocument/2006/relationships/image" Target="../media/image23.png" /><Relationship Id="rId4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6.png" /><Relationship Id="rId3" Type="http://schemas.openxmlformats.org/officeDocument/2006/relationships/image" Target="../media/image24.png" /><Relationship Id="rId4" Type="http://schemas.openxmlformats.org/officeDocument/2006/relationships/image" Target="../media/image13.png" /><Relationship Id="rId5" Type="http://schemas.openxmlformats.org/officeDocument/2006/relationships/slide" Target="slide3.xml" TargetMode="Internal" /><Relationship Id="rId6" Type="http://schemas.openxmlformats.org/officeDocument/2006/relationships/image" Target="../media/image15.jpeg" /><Relationship Id="rId7" Type="http://schemas.openxmlformats.org/officeDocument/2006/relationships/audio" Target="../media/audio111111111.wav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audio" Target="../media/audio111111111.wav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5.png" /><Relationship Id="rId3" Type="http://schemas.openxmlformats.org/officeDocument/2006/relationships/image" Target="../media/image2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7.jpe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Relationship Id="rId6" Type="http://schemas.openxmlformats.org/officeDocument/2006/relationships/image" Target="../media/image2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1.png" /><Relationship Id="rId3" Type="http://schemas.openxmlformats.org/officeDocument/2006/relationships/image" Target="../media/image2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1.png" /><Relationship Id="rId3" Type="http://schemas.openxmlformats.org/officeDocument/2006/relationships/image" Target="../media/image2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1.png" /><Relationship Id="rId3" Type="http://schemas.openxmlformats.org/officeDocument/2006/relationships/image" Target="../media/image2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2.png" /><Relationship Id="rId3" Type="http://schemas.openxmlformats.org/officeDocument/2006/relationships/image" Target="../media/image2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3.png" /><Relationship Id="rId3" Type="http://schemas.openxmlformats.org/officeDocument/2006/relationships/image" Target="../media/image26.png" /><Relationship Id="rId4" Type="http://schemas.openxmlformats.org/officeDocument/2006/relationships/image" Target="../media/image13.png" /><Relationship Id="rId5" Type="http://schemas.openxmlformats.org/officeDocument/2006/relationships/slide" Target="slide3.xml" TargetMode="Interna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5414202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Rectangle 32"/>
          <p:cNvSpPr/>
          <p:nvPr/>
        </p:nvSpPr>
        <p:spPr>
          <a:xfrm>
            <a:off x="0" y="3752850"/>
            <a:ext cx="9144000" cy="1390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 sz="1800"/>
          </a:p>
        </p:txBody>
      </p:sp>
      <p:pic>
        <p:nvPicPr>
          <p:cNvPr id="3" name="图片 2" descr="timg (21)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146" y="897750"/>
            <a:ext cx="4412333" cy="3282773"/>
          </a:xfrm>
          <a:prstGeom prst="rect">
            <a:avLst/>
          </a:prstGeom>
        </p:spPr>
      </p:pic>
      <p:sp>
        <p:nvSpPr>
          <p:cNvPr id="6" name="文本框 1"/>
          <p:cNvSpPr txBox="1"/>
          <p:nvPr/>
        </p:nvSpPr>
        <p:spPr>
          <a:xfrm>
            <a:off x="4434130" y="924347"/>
            <a:ext cx="4713890" cy="1962076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第一单元 圆</a:t>
            </a:r>
            <a:endParaRPr lang="en-US" altLang="zh-CN" sz="41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4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圆的认识（二）</a:t>
            </a:r>
            <a:endParaRPr lang="zh-CN" altLang="en-US" sz="41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0" y="4448175"/>
            <a:ext cx="9144000" cy="4142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175" indent="-257175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1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264263" y="291748"/>
            <a:ext cx="1584809" cy="3924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课前准备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151" name="TextBox 17"/>
          <p:cNvSpPr txBox="1"/>
          <p:nvPr/>
        </p:nvSpPr>
        <p:spPr>
          <a:xfrm>
            <a:off x="1936444" y="1553848"/>
            <a:ext cx="5267158" cy="4847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800" b="1" spc="75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教学分析</a:t>
            </a:r>
            <a:endParaRPr lang="id-ID" sz="1800" b="1" spc="750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55" name="文本框 154"/>
          <p:cNvSpPr txBox="1"/>
          <p:nvPr/>
        </p:nvSpPr>
        <p:spPr>
          <a:xfrm>
            <a:off x="907257" y="1206212"/>
            <a:ext cx="7599050" cy="48387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8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学习重点：</a:t>
            </a:r>
            <a:r>
              <a:rPr lang="zh-CN" altLang="zh-CN" sz="1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体会圆的对称性，找出圆心。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907257" y="1912014"/>
            <a:ext cx="7599050" cy="48387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8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学习难点：</a:t>
            </a:r>
            <a:r>
              <a:rPr lang="zh-CN" altLang="zh-CN" sz="1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进一步理解轴对称图形的特征，体会圆的对称性。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907257" y="2617817"/>
            <a:ext cx="7793831" cy="48387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8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学习方法：</a:t>
            </a:r>
            <a:r>
              <a:rPr lang="zh-CN" altLang="zh-CN" sz="1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通过动手操作、探究讨论等活动，体会圆的对称性，找出圆心。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907257" y="3323619"/>
            <a:ext cx="7239476" cy="48387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800" b="1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学具准备：</a:t>
            </a:r>
            <a:r>
              <a:rPr lang="zh-CN" altLang="zh-CN" sz="1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多媒体课件、圆规、圆形纸片等。 </a:t>
            </a:r>
          </a:p>
        </p:txBody>
      </p:sp>
      <p:pic>
        <p:nvPicPr>
          <p:cNvPr id="15" name="图片 14" descr="ccef441e771dd480327654c57b326da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57863" y="25242"/>
            <a:ext cx="2331244" cy="1221581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14121" y="304724"/>
            <a:ext cx="1584809" cy="3924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教学内容</a:t>
            </a:r>
          </a:p>
        </p:txBody>
      </p:sp>
      <p:grpSp>
        <p:nvGrpSpPr>
          <p:cNvPr id="76" name="组合 75"/>
          <p:cNvGrpSpPr/>
          <p:nvPr/>
        </p:nvGrpSpPr>
        <p:grpSpPr>
          <a:xfrm>
            <a:off x="1140493" y="1792073"/>
            <a:ext cx="938213" cy="866775"/>
            <a:chOff x="990159" y="1862891"/>
            <a:chExt cx="1250951" cy="1155700"/>
          </a:xfrm>
        </p:grpSpPr>
        <p:sp>
          <p:nvSpPr>
            <p:cNvPr id="77" name="Freeform 6"/>
            <p:cNvSpPr/>
            <p:nvPr/>
          </p:nvSpPr>
          <p:spPr bwMode="auto">
            <a:xfrm rot="1800000">
              <a:off x="990159" y="1862891"/>
              <a:ext cx="1250951" cy="1155700"/>
            </a:xfrm>
            <a:custGeom>
              <a:gdLst>
                <a:gd name="T0" fmla="*/ 1730 w 2851"/>
                <a:gd name="T1" fmla="*/ 2494 h 2627"/>
                <a:gd name="T2" fmla="*/ 1425 w 2851"/>
                <a:gd name="T3" fmla="*/ 2423 h 2627"/>
                <a:gd name="T4" fmla="*/ 1120 w 2851"/>
                <a:gd name="T5" fmla="*/ 2493 h 2627"/>
                <a:gd name="T6" fmla="*/ 553 w 2851"/>
                <a:gd name="T7" fmla="*/ 2162 h 2627"/>
                <a:gd name="T8" fmla="*/ 462 w 2851"/>
                <a:gd name="T9" fmla="*/ 1867 h 2627"/>
                <a:gd name="T10" fmla="*/ 252 w 2851"/>
                <a:gd name="T11" fmla="*/ 1640 h 2627"/>
                <a:gd name="T12" fmla="*/ 252 w 2851"/>
                <a:gd name="T13" fmla="*/ 982 h 2627"/>
                <a:gd name="T14" fmla="*/ 462 w 2851"/>
                <a:gd name="T15" fmla="*/ 755 h 2627"/>
                <a:gd name="T16" fmla="*/ 553 w 2851"/>
                <a:gd name="T17" fmla="*/ 460 h 2627"/>
                <a:gd name="T18" fmla="*/ 1126 w 2851"/>
                <a:gd name="T19" fmla="*/ 132 h 2627"/>
                <a:gd name="T20" fmla="*/ 1425 w 2851"/>
                <a:gd name="T21" fmla="*/ 200 h 2627"/>
                <a:gd name="T22" fmla="*/ 1726 w 2851"/>
                <a:gd name="T23" fmla="*/ 131 h 2627"/>
                <a:gd name="T24" fmla="*/ 2109 w 2851"/>
                <a:gd name="T25" fmla="*/ 135 h 2627"/>
                <a:gd name="T26" fmla="*/ 2296 w 2851"/>
                <a:gd name="T27" fmla="*/ 460 h 2627"/>
                <a:gd name="T28" fmla="*/ 2387 w 2851"/>
                <a:gd name="T29" fmla="*/ 755 h 2627"/>
                <a:gd name="T30" fmla="*/ 2598 w 2851"/>
                <a:gd name="T31" fmla="*/ 982 h 2627"/>
                <a:gd name="T32" fmla="*/ 2600 w 2851"/>
                <a:gd name="T33" fmla="*/ 1639 h 2627"/>
                <a:gd name="T34" fmla="*/ 2387 w 2851"/>
                <a:gd name="T35" fmla="*/ 1867 h 2627"/>
                <a:gd name="T36" fmla="*/ 2297 w 2851"/>
                <a:gd name="T37" fmla="*/ 2164 h 2627"/>
                <a:gd name="T38" fmla="*/ 1730 w 2851"/>
                <a:gd name="T39" fmla="*/ 2494 h 26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851" h="2627">
                  <a:moveTo>
                    <a:pt x="1730" y="2494"/>
                  </a:moveTo>
                  <a:cubicBezTo>
                    <a:pt x="1638" y="2448"/>
                    <a:pt x="1534" y="2423"/>
                    <a:pt x="1425" y="2423"/>
                  </a:cubicBezTo>
                  <a:cubicBezTo>
                    <a:pt x="1315" y="2423"/>
                    <a:pt x="1212" y="2448"/>
                    <a:pt x="1120" y="2493"/>
                  </a:cubicBezTo>
                  <a:cubicBezTo>
                    <a:pt x="848" y="2627"/>
                    <a:pt x="575" y="2461"/>
                    <a:pt x="553" y="2162"/>
                  </a:cubicBezTo>
                  <a:cubicBezTo>
                    <a:pt x="546" y="2061"/>
                    <a:pt x="516" y="1960"/>
                    <a:pt x="462" y="1867"/>
                  </a:cubicBezTo>
                  <a:cubicBezTo>
                    <a:pt x="408" y="1773"/>
                    <a:pt x="336" y="1697"/>
                    <a:pt x="252" y="1640"/>
                  </a:cubicBezTo>
                  <a:cubicBezTo>
                    <a:pt x="0" y="1470"/>
                    <a:pt x="0" y="1152"/>
                    <a:pt x="252" y="982"/>
                  </a:cubicBezTo>
                  <a:cubicBezTo>
                    <a:pt x="336" y="925"/>
                    <a:pt x="408" y="849"/>
                    <a:pt x="462" y="755"/>
                  </a:cubicBezTo>
                  <a:cubicBezTo>
                    <a:pt x="516" y="662"/>
                    <a:pt x="546" y="561"/>
                    <a:pt x="553" y="460"/>
                  </a:cubicBezTo>
                  <a:cubicBezTo>
                    <a:pt x="575" y="152"/>
                    <a:pt x="851" y="0"/>
                    <a:pt x="1126" y="132"/>
                  </a:cubicBezTo>
                  <a:cubicBezTo>
                    <a:pt x="1217" y="175"/>
                    <a:pt x="1318" y="200"/>
                    <a:pt x="1425" y="200"/>
                  </a:cubicBezTo>
                  <a:cubicBezTo>
                    <a:pt x="1533" y="200"/>
                    <a:pt x="1635" y="175"/>
                    <a:pt x="1726" y="131"/>
                  </a:cubicBezTo>
                  <a:cubicBezTo>
                    <a:pt x="1865" y="63"/>
                    <a:pt x="2003" y="72"/>
                    <a:pt x="2109" y="135"/>
                  </a:cubicBezTo>
                  <a:cubicBezTo>
                    <a:pt x="2213" y="198"/>
                    <a:pt x="2286" y="313"/>
                    <a:pt x="2296" y="460"/>
                  </a:cubicBezTo>
                  <a:cubicBezTo>
                    <a:pt x="2304" y="561"/>
                    <a:pt x="2333" y="662"/>
                    <a:pt x="2387" y="755"/>
                  </a:cubicBezTo>
                  <a:cubicBezTo>
                    <a:pt x="2441" y="849"/>
                    <a:pt x="2514" y="925"/>
                    <a:pt x="2598" y="982"/>
                  </a:cubicBezTo>
                  <a:cubicBezTo>
                    <a:pt x="2846" y="1150"/>
                    <a:pt x="2851" y="1470"/>
                    <a:pt x="2600" y="1639"/>
                  </a:cubicBezTo>
                  <a:cubicBezTo>
                    <a:pt x="2515" y="1696"/>
                    <a:pt x="2442" y="1772"/>
                    <a:pt x="2387" y="1867"/>
                  </a:cubicBezTo>
                  <a:cubicBezTo>
                    <a:pt x="2333" y="1961"/>
                    <a:pt x="2304" y="2062"/>
                    <a:pt x="2297" y="2164"/>
                  </a:cubicBezTo>
                  <a:cubicBezTo>
                    <a:pt x="2275" y="2460"/>
                    <a:pt x="2000" y="2627"/>
                    <a:pt x="1730" y="2494"/>
                  </a:cubicBezTo>
                  <a:close/>
                </a:path>
              </a:pathLst>
            </a:cu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grpSp>
          <p:nvGrpSpPr>
            <p:cNvPr id="78" name="组合 77"/>
            <p:cNvGrpSpPr/>
            <p:nvPr/>
          </p:nvGrpSpPr>
          <p:grpSpPr>
            <a:xfrm>
              <a:off x="1085500" y="1950144"/>
              <a:ext cx="1060270" cy="981196"/>
              <a:chOff x="1085500" y="1950144"/>
              <a:chExt cx="1060270" cy="981196"/>
            </a:xfrm>
          </p:grpSpPr>
          <p:sp>
            <p:nvSpPr>
              <p:cNvPr id="79" name="Freeform 7"/>
              <p:cNvSpPr/>
              <p:nvPr/>
            </p:nvSpPr>
            <p:spPr bwMode="auto">
              <a:xfrm rot="1800000">
                <a:off x="1085500" y="1950144"/>
                <a:ext cx="1060270" cy="981196"/>
              </a:xfrm>
              <a:custGeom>
                <a:gdLst>
                  <a:gd name="T0" fmla="*/ 1297 w 2136"/>
                  <a:gd name="T1" fmla="*/ 1868 h 1968"/>
                  <a:gd name="T2" fmla="*/ 1068 w 2136"/>
                  <a:gd name="T3" fmla="*/ 1815 h 1968"/>
                  <a:gd name="T4" fmla="*/ 839 w 2136"/>
                  <a:gd name="T5" fmla="*/ 1868 h 1968"/>
                  <a:gd name="T6" fmla="*/ 415 w 2136"/>
                  <a:gd name="T7" fmla="*/ 1620 h 1968"/>
                  <a:gd name="T8" fmla="*/ 347 w 2136"/>
                  <a:gd name="T9" fmla="*/ 1399 h 1968"/>
                  <a:gd name="T10" fmla="*/ 189 w 2136"/>
                  <a:gd name="T11" fmla="*/ 1229 h 1968"/>
                  <a:gd name="T12" fmla="*/ 189 w 2136"/>
                  <a:gd name="T13" fmla="*/ 736 h 1968"/>
                  <a:gd name="T14" fmla="*/ 347 w 2136"/>
                  <a:gd name="T15" fmla="*/ 566 h 1968"/>
                  <a:gd name="T16" fmla="*/ 415 w 2136"/>
                  <a:gd name="T17" fmla="*/ 345 h 1968"/>
                  <a:gd name="T18" fmla="*/ 844 w 2136"/>
                  <a:gd name="T19" fmla="*/ 99 h 1968"/>
                  <a:gd name="T20" fmla="*/ 1068 w 2136"/>
                  <a:gd name="T21" fmla="*/ 150 h 1968"/>
                  <a:gd name="T22" fmla="*/ 1293 w 2136"/>
                  <a:gd name="T23" fmla="*/ 98 h 1968"/>
                  <a:gd name="T24" fmla="*/ 1580 w 2136"/>
                  <a:gd name="T25" fmla="*/ 102 h 1968"/>
                  <a:gd name="T26" fmla="*/ 1721 w 2136"/>
                  <a:gd name="T27" fmla="*/ 345 h 1968"/>
                  <a:gd name="T28" fmla="*/ 1789 w 2136"/>
                  <a:gd name="T29" fmla="*/ 566 h 1968"/>
                  <a:gd name="T30" fmla="*/ 1947 w 2136"/>
                  <a:gd name="T31" fmla="*/ 736 h 1968"/>
                  <a:gd name="T32" fmla="*/ 1948 w 2136"/>
                  <a:gd name="T33" fmla="*/ 1228 h 1968"/>
                  <a:gd name="T34" fmla="*/ 1789 w 2136"/>
                  <a:gd name="T35" fmla="*/ 1399 h 1968"/>
                  <a:gd name="T36" fmla="*/ 1721 w 2136"/>
                  <a:gd name="T37" fmla="*/ 1621 h 1968"/>
                  <a:gd name="T38" fmla="*/ 1297 w 2136"/>
                  <a:gd name="T39" fmla="*/ 1868 h 19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136" h="1968">
                    <a:moveTo>
                      <a:pt x="1297" y="1868"/>
                    </a:moveTo>
                    <a:cubicBezTo>
                      <a:pt x="1228" y="1834"/>
                      <a:pt x="1150" y="1815"/>
                      <a:pt x="1068" y="1815"/>
                    </a:cubicBezTo>
                    <a:cubicBezTo>
                      <a:pt x="986" y="1815"/>
                      <a:pt x="908" y="1834"/>
                      <a:pt x="839" y="1868"/>
                    </a:cubicBezTo>
                    <a:cubicBezTo>
                      <a:pt x="636" y="1968"/>
                      <a:pt x="431" y="1843"/>
                      <a:pt x="415" y="1620"/>
                    </a:cubicBezTo>
                    <a:cubicBezTo>
                      <a:pt x="409" y="1544"/>
                      <a:pt x="387" y="1469"/>
                      <a:pt x="347" y="1399"/>
                    </a:cubicBezTo>
                    <a:cubicBezTo>
                      <a:pt x="306" y="1329"/>
                      <a:pt x="252" y="1271"/>
                      <a:pt x="189" y="1229"/>
                    </a:cubicBezTo>
                    <a:cubicBezTo>
                      <a:pt x="0" y="1101"/>
                      <a:pt x="1" y="863"/>
                      <a:pt x="189" y="736"/>
                    </a:cubicBezTo>
                    <a:cubicBezTo>
                      <a:pt x="252" y="693"/>
                      <a:pt x="306" y="636"/>
                      <a:pt x="347" y="566"/>
                    </a:cubicBezTo>
                    <a:cubicBezTo>
                      <a:pt x="387" y="496"/>
                      <a:pt x="409" y="420"/>
                      <a:pt x="415" y="345"/>
                    </a:cubicBezTo>
                    <a:cubicBezTo>
                      <a:pt x="431" y="114"/>
                      <a:pt x="638" y="0"/>
                      <a:pt x="844" y="99"/>
                    </a:cubicBezTo>
                    <a:cubicBezTo>
                      <a:pt x="912" y="131"/>
                      <a:pt x="988" y="150"/>
                      <a:pt x="1068" y="150"/>
                    </a:cubicBezTo>
                    <a:cubicBezTo>
                      <a:pt x="1149" y="150"/>
                      <a:pt x="1225" y="131"/>
                      <a:pt x="1293" y="98"/>
                    </a:cubicBezTo>
                    <a:cubicBezTo>
                      <a:pt x="1397" y="48"/>
                      <a:pt x="1501" y="54"/>
                      <a:pt x="1580" y="102"/>
                    </a:cubicBezTo>
                    <a:cubicBezTo>
                      <a:pt x="1658" y="148"/>
                      <a:pt x="1713" y="235"/>
                      <a:pt x="1721" y="345"/>
                    </a:cubicBezTo>
                    <a:cubicBezTo>
                      <a:pt x="1726" y="420"/>
                      <a:pt x="1748" y="496"/>
                      <a:pt x="1789" y="566"/>
                    </a:cubicBezTo>
                    <a:cubicBezTo>
                      <a:pt x="1829" y="636"/>
                      <a:pt x="1884" y="693"/>
                      <a:pt x="1947" y="736"/>
                    </a:cubicBezTo>
                    <a:cubicBezTo>
                      <a:pt x="2132" y="862"/>
                      <a:pt x="2136" y="1102"/>
                      <a:pt x="1948" y="1228"/>
                    </a:cubicBezTo>
                    <a:cubicBezTo>
                      <a:pt x="1885" y="1270"/>
                      <a:pt x="1829" y="1328"/>
                      <a:pt x="1789" y="1399"/>
                    </a:cubicBezTo>
                    <a:cubicBezTo>
                      <a:pt x="1748" y="1469"/>
                      <a:pt x="1726" y="1545"/>
                      <a:pt x="1721" y="1621"/>
                    </a:cubicBezTo>
                    <a:cubicBezTo>
                      <a:pt x="1705" y="1843"/>
                      <a:pt x="1499" y="1968"/>
                      <a:pt x="1297" y="1868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endParaRPr>
              </a:p>
            </p:txBody>
          </p:sp>
          <p:sp>
            <p:nvSpPr>
              <p:cNvPr id="80" name="TextBox 50"/>
              <p:cNvSpPr txBox="1"/>
              <p:nvPr/>
            </p:nvSpPr>
            <p:spPr>
              <a:xfrm>
                <a:off x="1337363" y="1957671"/>
                <a:ext cx="556544" cy="92333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50000"/>
                  </a:lnSpc>
                </a:pPr>
                <a:r>
                  <a:rPr lang="en-US" altLang="zh-CN" sz="3000">
                    <a:solidFill>
                      <a:schemeClr val="bg1"/>
                    </a:solidFill>
                    <a:latin typeface="宋体" panose="02010600030101010101" pitchFamily="2" charset="-122"/>
                    <a:ea typeface="微软雅黑" panose="020b0503020204020204" pitchFamily="34" charset="-122"/>
                    <a:cs typeface="宋体" panose="02010600030101010101" pitchFamily="2" charset="-122"/>
                  </a:rPr>
                  <a:t>01</a:t>
                </a:r>
              </a:p>
            </p:txBody>
          </p:sp>
        </p:grpSp>
      </p:grpSp>
      <p:sp>
        <p:nvSpPr>
          <p:cNvPr id="82" name="TextBox 43"/>
          <p:cNvSpPr txBox="1"/>
          <p:nvPr/>
        </p:nvSpPr>
        <p:spPr>
          <a:xfrm>
            <a:off x="2272204" y="1812700"/>
            <a:ext cx="1679639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2000" b="1" kern="12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accent1"/>
              </a:buClr>
            </a:pPr>
            <a:r>
              <a:rPr lang="zh-CN" altLang="en-US" sz="1800" spc="225">
                <a:solidFill>
                  <a:schemeClr val="tx1">
                    <a:lumMod val="95000"/>
                    <a:lumOff val="5000"/>
                  </a:schemeClr>
                </a:solidFill>
                <a:cs typeface="宋体" panose="02010600030101010101" pitchFamily="2" charset="-122"/>
                <a:sym typeface="Arial" pitchFamily="34" charset="0"/>
              </a:rPr>
              <a:t>情景引入</a:t>
            </a:r>
            <a:endParaRPr lang="zh-CN" altLang="en-US" sz="1800" spc="225">
              <a:solidFill>
                <a:schemeClr val="tx1">
                  <a:lumMod val="95000"/>
                  <a:lumOff val="5000"/>
                </a:schemeClr>
              </a:solidFill>
              <a:cs typeface="宋体" panose="02010600030101010101" pitchFamily="2" charset="-122"/>
              <a:sym typeface="Arial" pitchFamily="34" charset="0"/>
            </a:endParaRPr>
          </a:p>
        </p:txBody>
      </p:sp>
      <p:grpSp>
        <p:nvGrpSpPr>
          <p:cNvPr id="83" name="组合 82"/>
          <p:cNvGrpSpPr/>
          <p:nvPr/>
        </p:nvGrpSpPr>
        <p:grpSpPr>
          <a:xfrm>
            <a:off x="1157020" y="2967730"/>
            <a:ext cx="938213" cy="866775"/>
            <a:chOff x="990159" y="3430434"/>
            <a:chExt cx="1250951" cy="1155700"/>
          </a:xfrm>
        </p:grpSpPr>
        <p:sp>
          <p:nvSpPr>
            <p:cNvPr id="84" name="Freeform 6"/>
            <p:cNvSpPr/>
            <p:nvPr/>
          </p:nvSpPr>
          <p:spPr bwMode="auto">
            <a:xfrm rot="1800000">
              <a:off x="990159" y="3430434"/>
              <a:ext cx="1250951" cy="1155700"/>
            </a:xfrm>
            <a:custGeom>
              <a:gdLst>
                <a:gd name="T0" fmla="*/ 1730 w 2851"/>
                <a:gd name="T1" fmla="*/ 2494 h 2627"/>
                <a:gd name="T2" fmla="*/ 1425 w 2851"/>
                <a:gd name="T3" fmla="*/ 2423 h 2627"/>
                <a:gd name="T4" fmla="*/ 1120 w 2851"/>
                <a:gd name="T5" fmla="*/ 2493 h 2627"/>
                <a:gd name="T6" fmla="*/ 553 w 2851"/>
                <a:gd name="T7" fmla="*/ 2162 h 2627"/>
                <a:gd name="T8" fmla="*/ 462 w 2851"/>
                <a:gd name="T9" fmla="*/ 1867 h 2627"/>
                <a:gd name="T10" fmla="*/ 252 w 2851"/>
                <a:gd name="T11" fmla="*/ 1640 h 2627"/>
                <a:gd name="T12" fmla="*/ 252 w 2851"/>
                <a:gd name="T13" fmla="*/ 982 h 2627"/>
                <a:gd name="T14" fmla="*/ 462 w 2851"/>
                <a:gd name="T15" fmla="*/ 755 h 2627"/>
                <a:gd name="T16" fmla="*/ 553 w 2851"/>
                <a:gd name="T17" fmla="*/ 460 h 2627"/>
                <a:gd name="T18" fmla="*/ 1126 w 2851"/>
                <a:gd name="T19" fmla="*/ 132 h 2627"/>
                <a:gd name="T20" fmla="*/ 1425 w 2851"/>
                <a:gd name="T21" fmla="*/ 200 h 2627"/>
                <a:gd name="T22" fmla="*/ 1726 w 2851"/>
                <a:gd name="T23" fmla="*/ 131 h 2627"/>
                <a:gd name="T24" fmla="*/ 2109 w 2851"/>
                <a:gd name="T25" fmla="*/ 135 h 2627"/>
                <a:gd name="T26" fmla="*/ 2296 w 2851"/>
                <a:gd name="T27" fmla="*/ 460 h 2627"/>
                <a:gd name="T28" fmla="*/ 2387 w 2851"/>
                <a:gd name="T29" fmla="*/ 755 h 2627"/>
                <a:gd name="T30" fmla="*/ 2598 w 2851"/>
                <a:gd name="T31" fmla="*/ 982 h 2627"/>
                <a:gd name="T32" fmla="*/ 2600 w 2851"/>
                <a:gd name="T33" fmla="*/ 1639 h 2627"/>
                <a:gd name="T34" fmla="*/ 2387 w 2851"/>
                <a:gd name="T35" fmla="*/ 1867 h 2627"/>
                <a:gd name="T36" fmla="*/ 2297 w 2851"/>
                <a:gd name="T37" fmla="*/ 2164 h 2627"/>
                <a:gd name="T38" fmla="*/ 1730 w 2851"/>
                <a:gd name="T39" fmla="*/ 2494 h 26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851" h="2627">
                  <a:moveTo>
                    <a:pt x="1730" y="2494"/>
                  </a:moveTo>
                  <a:cubicBezTo>
                    <a:pt x="1638" y="2448"/>
                    <a:pt x="1534" y="2423"/>
                    <a:pt x="1425" y="2423"/>
                  </a:cubicBezTo>
                  <a:cubicBezTo>
                    <a:pt x="1315" y="2423"/>
                    <a:pt x="1212" y="2448"/>
                    <a:pt x="1120" y="2493"/>
                  </a:cubicBezTo>
                  <a:cubicBezTo>
                    <a:pt x="848" y="2627"/>
                    <a:pt x="575" y="2461"/>
                    <a:pt x="553" y="2162"/>
                  </a:cubicBezTo>
                  <a:cubicBezTo>
                    <a:pt x="546" y="2061"/>
                    <a:pt x="516" y="1960"/>
                    <a:pt x="462" y="1867"/>
                  </a:cubicBezTo>
                  <a:cubicBezTo>
                    <a:pt x="408" y="1773"/>
                    <a:pt x="336" y="1697"/>
                    <a:pt x="252" y="1640"/>
                  </a:cubicBezTo>
                  <a:cubicBezTo>
                    <a:pt x="0" y="1470"/>
                    <a:pt x="0" y="1152"/>
                    <a:pt x="252" y="982"/>
                  </a:cubicBezTo>
                  <a:cubicBezTo>
                    <a:pt x="336" y="925"/>
                    <a:pt x="408" y="849"/>
                    <a:pt x="462" y="755"/>
                  </a:cubicBezTo>
                  <a:cubicBezTo>
                    <a:pt x="516" y="662"/>
                    <a:pt x="546" y="561"/>
                    <a:pt x="553" y="460"/>
                  </a:cubicBezTo>
                  <a:cubicBezTo>
                    <a:pt x="575" y="152"/>
                    <a:pt x="851" y="0"/>
                    <a:pt x="1126" y="132"/>
                  </a:cubicBezTo>
                  <a:cubicBezTo>
                    <a:pt x="1217" y="175"/>
                    <a:pt x="1318" y="200"/>
                    <a:pt x="1425" y="200"/>
                  </a:cubicBezTo>
                  <a:cubicBezTo>
                    <a:pt x="1533" y="200"/>
                    <a:pt x="1635" y="175"/>
                    <a:pt x="1726" y="131"/>
                  </a:cubicBezTo>
                  <a:cubicBezTo>
                    <a:pt x="1865" y="63"/>
                    <a:pt x="2003" y="72"/>
                    <a:pt x="2109" y="135"/>
                  </a:cubicBezTo>
                  <a:cubicBezTo>
                    <a:pt x="2213" y="198"/>
                    <a:pt x="2286" y="313"/>
                    <a:pt x="2296" y="460"/>
                  </a:cubicBezTo>
                  <a:cubicBezTo>
                    <a:pt x="2304" y="561"/>
                    <a:pt x="2333" y="662"/>
                    <a:pt x="2387" y="755"/>
                  </a:cubicBezTo>
                  <a:cubicBezTo>
                    <a:pt x="2441" y="849"/>
                    <a:pt x="2514" y="925"/>
                    <a:pt x="2598" y="982"/>
                  </a:cubicBezTo>
                  <a:cubicBezTo>
                    <a:pt x="2846" y="1150"/>
                    <a:pt x="2851" y="1470"/>
                    <a:pt x="2600" y="1639"/>
                  </a:cubicBezTo>
                  <a:cubicBezTo>
                    <a:pt x="2515" y="1696"/>
                    <a:pt x="2442" y="1772"/>
                    <a:pt x="2387" y="1867"/>
                  </a:cubicBezTo>
                  <a:cubicBezTo>
                    <a:pt x="2333" y="1961"/>
                    <a:pt x="2304" y="2062"/>
                    <a:pt x="2297" y="2164"/>
                  </a:cubicBezTo>
                  <a:cubicBezTo>
                    <a:pt x="2275" y="2460"/>
                    <a:pt x="2000" y="2627"/>
                    <a:pt x="1730" y="2494"/>
                  </a:cubicBezTo>
                  <a:close/>
                </a:path>
              </a:pathLst>
            </a:cu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grpSp>
          <p:nvGrpSpPr>
            <p:cNvPr id="85" name="组合 84"/>
            <p:cNvGrpSpPr/>
            <p:nvPr/>
          </p:nvGrpSpPr>
          <p:grpSpPr>
            <a:xfrm>
              <a:off x="1085500" y="3517686"/>
              <a:ext cx="1060270" cy="981196"/>
              <a:chOff x="1085500" y="3517686"/>
              <a:chExt cx="1060270" cy="981196"/>
            </a:xfrm>
          </p:grpSpPr>
          <p:sp>
            <p:nvSpPr>
              <p:cNvPr id="86" name="Freeform 7"/>
              <p:cNvSpPr/>
              <p:nvPr/>
            </p:nvSpPr>
            <p:spPr bwMode="auto">
              <a:xfrm rot="1800000">
                <a:off x="1085500" y="3517686"/>
                <a:ext cx="1060270" cy="981196"/>
              </a:xfrm>
              <a:custGeom>
                <a:gdLst>
                  <a:gd name="T0" fmla="*/ 1297 w 2136"/>
                  <a:gd name="T1" fmla="*/ 1868 h 1968"/>
                  <a:gd name="T2" fmla="*/ 1068 w 2136"/>
                  <a:gd name="T3" fmla="*/ 1815 h 1968"/>
                  <a:gd name="T4" fmla="*/ 839 w 2136"/>
                  <a:gd name="T5" fmla="*/ 1868 h 1968"/>
                  <a:gd name="T6" fmla="*/ 415 w 2136"/>
                  <a:gd name="T7" fmla="*/ 1620 h 1968"/>
                  <a:gd name="T8" fmla="*/ 347 w 2136"/>
                  <a:gd name="T9" fmla="*/ 1399 h 1968"/>
                  <a:gd name="T10" fmla="*/ 189 w 2136"/>
                  <a:gd name="T11" fmla="*/ 1229 h 1968"/>
                  <a:gd name="T12" fmla="*/ 189 w 2136"/>
                  <a:gd name="T13" fmla="*/ 736 h 1968"/>
                  <a:gd name="T14" fmla="*/ 347 w 2136"/>
                  <a:gd name="T15" fmla="*/ 566 h 1968"/>
                  <a:gd name="T16" fmla="*/ 415 w 2136"/>
                  <a:gd name="T17" fmla="*/ 345 h 1968"/>
                  <a:gd name="T18" fmla="*/ 844 w 2136"/>
                  <a:gd name="T19" fmla="*/ 99 h 1968"/>
                  <a:gd name="T20" fmla="*/ 1068 w 2136"/>
                  <a:gd name="T21" fmla="*/ 150 h 1968"/>
                  <a:gd name="T22" fmla="*/ 1293 w 2136"/>
                  <a:gd name="T23" fmla="*/ 98 h 1968"/>
                  <a:gd name="T24" fmla="*/ 1580 w 2136"/>
                  <a:gd name="T25" fmla="*/ 102 h 1968"/>
                  <a:gd name="T26" fmla="*/ 1721 w 2136"/>
                  <a:gd name="T27" fmla="*/ 345 h 1968"/>
                  <a:gd name="T28" fmla="*/ 1789 w 2136"/>
                  <a:gd name="T29" fmla="*/ 566 h 1968"/>
                  <a:gd name="T30" fmla="*/ 1947 w 2136"/>
                  <a:gd name="T31" fmla="*/ 736 h 1968"/>
                  <a:gd name="T32" fmla="*/ 1948 w 2136"/>
                  <a:gd name="T33" fmla="*/ 1228 h 1968"/>
                  <a:gd name="T34" fmla="*/ 1789 w 2136"/>
                  <a:gd name="T35" fmla="*/ 1399 h 1968"/>
                  <a:gd name="T36" fmla="*/ 1721 w 2136"/>
                  <a:gd name="T37" fmla="*/ 1621 h 1968"/>
                  <a:gd name="T38" fmla="*/ 1297 w 2136"/>
                  <a:gd name="T39" fmla="*/ 1868 h 19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136" h="1968">
                    <a:moveTo>
                      <a:pt x="1297" y="1868"/>
                    </a:moveTo>
                    <a:cubicBezTo>
                      <a:pt x="1228" y="1834"/>
                      <a:pt x="1150" y="1815"/>
                      <a:pt x="1068" y="1815"/>
                    </a:cubicBezTo>
                    <a:cubicBezTo>
                      <a:pt x="986" y="1815"/>
                      <a:pt x="908" y="1834"/>
                      <a:pt x="839" y="1868"/>
                    </a:cubicBezTo>
                    <a:cubicBezTo>
                      <a:pt x="636" y="1968"/>
                      <a:pt x="431" y="1843"/>
                      <a:pt x="415" y="1620"/>
                    </a:cubicBezTo>
                    <a:cubicBezTo>
                      <a:pt x="409" y="1544"/>
                      <a:pt x="387" y="1469"/>
                      <a:pt x="347" y="1399"/>
                    </a:cubicBezTo>
                    <a:cubicBezTo>
                      <a:pt x="306" y="1329"/>
                      <a:pt x="252" y="1271"/>
                      <a:pt x="189" y="1229"/>
                    </a:cubicBezTo>
                    <a:cubicBezTo>
                      <a:pt x="0" y="1101"/>
                      <a:pt x="1" y="863"/>
                      <a:pt x="189" y="736"/>
                    </a:cubicBezTo>
                    <a:cubicBezTo>
                      <a:pt x="252" y="693"/>
                      <a:pt x="306" y="636"/>
                      <a:pt x="347" y="566"/>
                    </a:cubicBezTo>
                    <a:cubicBezTo>
                      <a:pt x="387" y="496"/>
                      <a:pt x="409" y="420"/>
                      <a:pt x="415" y="345"/>
                    </a:cubicBezTo>
                    <a:cubicBezTo>
                      <a:pt x="431" y="114"/>
                      <a:pt x="638" y="0"/>
                      <a:pt x="844" y="99"/>
                    </a:cubicBezTo>
                    <a:cubicBezTo>
                      <a:pt x="912" y="131"/>
                      <a:pt x="988" y="150"/>
                      <a:pt x="1068" y="150"/>
                    </a:cubicBezTo>
                    <a:cubicBezTo>
                      <a:pt x="1149" y="150"/>
                      <a:pt x="1225" y="131"/>
                      <a:pt x="1293" y="98"/>
                    </a:cubicBezTo>
                    <a:cubicBezTo>
                      <a:pt x="1397" y="48"/>
                      <a:pt x="1501" y="54"/>
                      <a:pt x="1580" y="102"/>
                    </a:cubicBezTo>
                    <a:cubicBezTo>
                      <a:pt x="1658" y="148"/>
                      <a:pt x="1713" y="235"/>
                      <a:pt x="1721" y="345"/>
                    </a:cubicBezTo>
                    <a:cubicBezTo>
                      <a:pt x="1726" y="420"/>
                      <a:pt x="1748" y="496"/>
                      <a:pt x="1789" y="566"/>
                    </a:cubicBezTo>
                    <a:cubicBezTo>
                      <a:pt x="1829" y="636"/>
                      <a:pt x="1884" y="693"/>
                      <a:pt x="1947" y="736"/>
                    </a:cubicBezTo>
                    <a:cubicBezTo>
                      <a:pt x="2132" y="862"/>
                      <a:pt x="2136" y="1102"/>
                      <a:pt x="1948" y="1228"/>
                    </a:cubicBezTo>
                    <a:cubicBezTo>
                      <a:pt x="1885" y="1270"/>
                      <a:pt x="1829" y="1328"/>
                      <a:pt x="1789" y="1399"/>
                    </a:cubicBezTo>
                    <a:cubicBezTo>
                      <a:pt x="1748" y="1469"/>
                      <a:pt x="1726" y="1545"/>
                      <a:pt x="1721" y="1621"/>
                    </a:cubicBezTo>
                    <a:cubicBezTo>
                      <a:pt x="1705" y="1843"/>
                      <a:pt x="1499" y="1968"/>
                      <a:pt x="1297" y="1868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endParaRPr>
              </a:p>
            </p:txBody>
          </p:sp>
          <p:sp>
            <p:nvSpPr>
              <p:cNvPr id="87" name="TextBox 50"/>
              <p:cNvSpPr txBox="1"/>
              <p:nvPr/>
            </p:nvSpPr>
            <p:spPr>
              <a:xfrm>
                <a:off x="1337363" y="3529991"/>
                <a:ext cx="556544" cy="92333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50000"/>
                  </a:lnSpc>
                </a:pPr>
                <a:r>
                  <a:rPr lang="en-US" altLang="zh-CN" sz="3000">
                    <a:solidFill>
                      <a:schemeClr val="bg1"/>
                    </a:solidFill>
                    <a:latin typeface="宋体" panose="02010600030101010101" pitchFamily="2" charset="-122"/>
                    <a:ea typeface="微软雅黑" panose="020b0503020204020204" pitchFamily="34" charset="-122"/>
                    <a:cs typeface="宋体" panose="02010600030101010101" pitchFamily="2" charset="-122"/>
                  </a:rPr>
                  <a:t>02</a:t>
                </a:r>
              </a:p>
            </p:txBody>
          </p:sp>
        </p:grpSp>
      </p:grpSp>
      <p:sp>
        <p:nvSpPr>
          <p:cNvPr id="89" name="TextBox 43"/>
          <p:cNvSpPr txBox="1"/>
          <p:nvPr/>
        </p:nvSpPr>
        <p:spPr>
          <a:xfrm>
            <a:off x="2288730" y="3024937"/>
            <a:ext cx="1679639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2000" b="1" kern="12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accent1"/>
              </a:buClr>
            </a:pPr>
            <a:r>
              <a:rPr lang="zh-CN" altLang="en-US" sz="1800" spc="225">
                <a:solidFill>
                  <a:schemeClr val="tx1">
                    <a:lumMod val="95000"/>
                    <a:lumOff val="5000"/>
                  </a:schemeClr>
                </a:solidFill>
                <a:cs typeface="宋体" panose="02010600030101010101" pitchFamily="2" charset="-122"/>
                <a:sym typeface="Arial" pitchFamily="34" charset="0"/>
              </a:rPr>
              <a:t>互动新授</a:t>
            </a:r>
            <a:endParaRPr lang="zh-CN" altLang="en-US" sz="1800" spc="225">
              <a:solidFill>
                <a:schemeClr val="tx1">
                  <a:lumMod val="95000"/>
                  <a:lumOff val="5000"/>
                </a:schemeClr>
              </a:solidFill>
              <a:cs typeface="宋体" panose="02010600030101010101" pitchFamily="2" charset="-122"/>
              <a:sym typeface="Arial" pitchFamily="34" charset="0"/>
            </a:endParaRPr>
          </a:p>
        </p:txBody>
      </p:sp>
      <p:grpSp>
        <p:nvGrpSpPr>
          <p:cNvPr id="90" name="组合 89"/>
          <p:cNvGrpSpPr/>
          <p:nvPr/>
        </p:nvGrpSpPr>
        <p:grpSpPr>
          <a:xfrm>
            <a:off x="4874838" y="1792073"/>
            <a:ext cx="938213" cy="866775"/>
            <a:chOff x="6485268" y="1862891"/>
            <a:chExt cx="1250951" cy="1155700"/>
          </a:xfrm>
        </p:grpSpPr>
        <p:sp>
          <p:nvSpPr>
            <p:cNvPr id="91" name="Freeform 6"/>
            <p:cNvSpPr/>
            <p:nvPr/>
          </p:nvSpPr>
          <p:spPr bwMode="auto">
            <a:xfrm rot="1800000">
              <a:off x="6485268" y="1862891"/>
              <a:ext cx="1250951" cy="1155700"/>
            </a:xfrm>
            <a:custGeom>
              <a:gdLst>
                <a:gd name="T0" fmla="*/ 1730 w 2851"/>
                <a:gd name="T1" fmla="*/ 2494 h 2627"/>
                <a:gd name="T2" fmla="*/ 1425 w 2851"/>
                <a:gd name="T3" fmla="*/ 2423 h 2627"/>
                <a:gd name="T4" fmla="*/ 1120 w 2851"/>
                <a:gd name="T5" fmla="*/ 2493 h 2627"/>
                <a:gd name="T6" fmla="*/ 553 w 2851"/>
                <a:gd name="T7" fmla="*/ 2162 h 2627"/>
                <a:gd name="T8" fmla="*/ 462 w 2851"/>
                <a:gd name="T9" fmla="*/ 1867 h 2627"/>
                <a:gd name="T10" fmla="*/ 252 w 2851"/>
                <a:gd name="T11" fmla="*/ 1640 h 2627"/>
                <a:gd name="T12" fmla="*/ 252 w 2851"/>
                <a:gd name="T13" fmla="*/ 982 h 2627"/>
                <a:gd name="T14" fmla="*/ 462 w 2851"/>
                <a:gd name="T15" fmla="*/ 755 h 2627"/>
                <a:gd name="T16" fmla="*/ 553 w 2851"/>
                <a:gd name="T17" fmla="*/ 460 h 2627"/>
                <a:gd name="T18" fmla="*/ 1126 w 2851"/>
                <a:gd name="T19" fmla="*/ 132 h 2627"/>
                <a:gd name="T20" fmla="*/ 1425 w 2851"/>
                <a:gd name="T21" fmla="*/ 200 h 2627"/>
                <a:gd name="T22" fmla="*/ 1726 w 2851"/>
                <a:gd name="T23" fmla="*/ 131 h 2627"/>
                <a:gd name="T24" fmla="*/ 2109 w 2851"/>
                <a:gd name="T25" fmla="*/ 135 h 2627"/>
                <a:gd name="T26" fmla="*/ 2296 w 2851"/>
                <a:gd name="T27" fmla="*/ 460 h 2627"/>
                <a:gd name="T28" fmla="*/ 2387 w 2851"/>
                <a:gd name="T29" fmla="*/ 755 h 2627"/>
                <a:gd name="T30" fmla="*/ 2598 w 2851"/>
                <a:gd name="T31" fmla="*/ 982 h 2627"/>
                <a:gd name="T32" fmla="*/ 2600 w 2851"/>
                <a:gd name="T33" fmla="*/ 1639 h 2627"/>
                <a:gd name="T34" fmla="*/ 2387 w 2851"/>
                <a:gd name="T35" fmla="*/ 1867 h 2627"/>
                <a:gd name="T36" fmla="*/ 2297 w 2851"/>
                <a:gd name="T37" fmla="*/ 2164 h 2627"/>
                <a:gd name="T38" fmla="*/ 1730 w 2851"/>
                <a:gd name="T39" fmla="*/ 2494 h 26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851" h="2627">
                  <a:moveTo>
                    <a:pt x="1730" y="2494"/>
                  </a:moveTo>
                  <a:cubicBezTo>
                    <a:pt x="1638" y="2448"/>
                    <a:pt x="1534" y="2423"/>
                    <a:pt x="1425" y="2423"/>
                  </a:cubicBezTo>
                  <a:cubicBezTo>
                    <a:pt x="1315" y="2423"/>
                    <a:pt x="1212" y="2448"/>
                    <a:pt x="1120" y="2493"/>
                  </a:cubicBezTo>
                  <a:cubicBezTo>
                    <a:pt x="848" y="2627"/>
                    <a:pt x="575" y="2461"/>
                    <a:pt x="553" y="2162"/>
                  </a:cubicBezTo>
                  <a:cubicBezTo>
                    <a:pt x="546" y="2061"/>
                    <a:pt x="516" y="1960"/>
                    <a:pt x="462" y="1867"/>
                  </a:cubicBezTo>
                  <a:cubicBezTo>
                    <a:pt x="408" y="1773"/>
                    <a:pt x="336" y="1697"/>
                    <a:pt x="252" y="1640"/>
                  </a:cubicBezTo>
                  <a:cubicBezTo>
                    <a:pt x="0" y="1470"/>
                    <a:pt x="0" y="1152"/>
                    <a:pt x="252" y="982"/>
                  </a:cubicBezTo>
                  <a:cubicBezTo>
                    <a:pt x="336" y="925"/>
                    <a:pt x="408" y="849"/>
                    <a:pt x="462" y="755"/>
                  </a:cubicBezTo>
                  <a:cubicBezTo>
                    <a:pt x="516" y="662"/>
                    <a:pt x="546" y="561"/>
                    <a:pt x="553" y="460"/>
                  </a:cubicBezTo>
                  <a:cubicBezTo>
                    <a:pt x="575" y="152"/>
                    <a:pt x="851" y="0"/>
                    <a:pt x="1126" y="132"/>
                  </a:cubicBezTo>
                  <a:cubicBezTo>
                    <a:pt x="1217" y="175"/>
                    <a:pt x="1318" y="200"/>
                    <a:pt x="1425" y="200"/>
                  </a:cubicBezTo>
                  <a:cubicBezTo>
                    <a:pt x="1533" y="200"/>
                    <a:pt x="1635" y="175"/>
                    <a:pt x="1726" y="131"/>
                  </a:cubicBezTo>
                  <a:cubicBezTo>
                    <a:pt x="1865" y="63"/>
                    <a:pt x="2003" y="72"/>
                    <a:pt x="2109" y="135"/>
                  </a:cubicBezTo>
                  <a:cubicBezTo>
                    <a:pt x="2213" y="198"/>
                    <a:pt x="2286" y="313"/>
                    <a:pt x="2296" y="460"/>
                  </a:cubicBezTo>
                  <a:cubicBezTo>
                    <a:pt x="2304" y="561"/>
                    <a:pt x="2333" y="662"/>
                    <a:pt x="2387" y="755"/>
                  </a:cubicBezTo>
                  <a:cubicBezTo>
                    <a:pt x="2441" y="849"/>
                    <a:pt x="2514" y="925"/>
                    <a:pt x="2598" y="982"/>
                  </a:cubicBezTo>
                  <a:cubicBezTo>
                    <a:pt x="2846" y="1150"/>
                    <a:pt x="2851" y="1470"/>
                    <a:pt x="2600" y="1639"/>
                  </a:cubicBezTo>
                  <a:cubicBezTo>
                    <a:pt x="2515" y="1696"/>
                    <a:pt x="2442" y="1772"/>
                    <a:pt x="2387" y="1867"/>
                  </a:cubicBezTo>
                  <a:cubicBezTo>
                    <a:pt x="2333" y="1961"/>
                    <a:pt x="2304" y="2062"/>
                    <a:pt x="2297" y="2164"/>
                  </a:cubicBezTo>
                  <a:cubicBezTo>
                    <a:pt x="2275" y="2460"/>
                    <a:pt x="2000" y="2627"/>
                    <a:pt x="1730" y="2494"/>
                  </a:cubicBezTo>
                  <a:close/>
                </a:path>
              </a:pathLst>
            </a:cu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92" name="Freeform 7"/>
            <p:cNvSpPr/>
            <p:nvPr/>
          </p:nvSpPr>
          <p:spPr bwMode="auto">
            <a:xfrm rot="1800000">
              <a:off x="6580609" y="1950144"/>
              <a:ext cx="1060270" cy="981196"/>
            </a:xfrm>
            <a:custGeom>
              <a:gdLst>
                <a:gd name="T0" fmla="*/ 1297 w 2136"/>
                <a:gd name="T1" fmla="*/ 1868 h 1968"/>
                <a:gd name="T2" fmla="*/ 1068 w 2136"/>
                <a:gd name="T3" fmla="*/ 1815 h 1968"/>
                <a:gd name="T4" fmla="*/ 839 w 2136"/>
                <a:gd name="T5" fmla="*/ 1868 h 1968"/>
                <a:gd name="T6" fmla="*/ 415 w 2136"/>
                <a:gd name="T7" fmla="*/ 1620 h 1968"/>
                <a:gd name="T8" fmla="*/ 347 w 2136"/>
                <a:gd name="T9" fmla="*/ 1399 h 1968"/>
                <a:gd name="T10" fmla="*/ 189 w 2136"/>
                <a:gd name="T11" fmla="*/ 1229 h 1968"/>
                <a:gd name="T12" fmla="*/ 189 w 2136"/>
                <a:gd name="T13" fmla="*/ 736 h 1968"/>
                <a:gd name="T14" fmla="*/ 347 w 2136"/>
                <a:gd name="T15" fmla="*/ 566 h 1968"/>
                <a:gd name="T16" fmla="*/ 415 w 2136"/>
                <a:gd name="T17" fmla="*/ 345 h 1968"/>
                <a:gd name="T18" fmla="*/ 844 w 2136"/>
                <a:gd name="T19" fmla="*/ 99 h 1968"/>
                <a:gd name="T20" fmla="*/ 1068 w 2136"/>
                <a:gd name="T21" fmla="*/ 150 h 1968"/>
                <a:gd name="T22" fmla="*/ 1293 w 2136"/>
                <a:gd name="T23" fmla="*/ 98 h 1968"/>
                <a:gd name="T24" fmla="*/ 1580 w 2136"/>
                <a:gd name="T25" fmla="*/ 102 h 1968"/>
                <a:gd name="T26" fmla="*/ 1721 w 2136"/>
                <a:gd name="T27" fmla="*/ 345 h 1968"/>
                <a:gd name="T28" fmla="*/ 1789 w 2136"/>
                <a:gd name="T29" fmla="*/ 566 h 1968"/>
                <a:gd name="T30" fmla="*/ 1947 w 2136"/>
                <a:gd name="T31" fmla="*/ 736 h 1968"/>
                <a:gd name="T32" fmla="*/ 1948 w 2136"/>
                <a:gd name="T33" fmla="*/ 1228 h 1968"/>
                <a:gd name="T34" fmla="*/ 1789 w 2136"/>
                <a:gd name="T35" fmla="*/ 1399 h 1968"/>
                <a:gd name="T36" fmla="*/ 1721 w 2136"/>
                <a:gd name="T37" fmla="*/ 1621 h 1968"/>
                <a:gd name="T38" fmla="*/ 1297 w 2136"/>
                <a:gd name="T39" fmla="*/ 1868 h 19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136" h="1968">
                  <a:moveTo>
                    <a:pt x="1297" y="1868"/>
                  </a:moveTo>
                  <a:cubicBezTo>
                    <a:pt x="1228" y="1834"/>
                    <a:pt x="1150" y="1815"/>
                    <a:pt x="1068" y="1815"/>
                  </a:cubicBezTo>
                  <a:cubicBezTo>
                    <a:pt x="986" y="1815"/>
                    <a:pt x="908" y="1834"/>
                    <a:pt x="839" y="1868"/>
                  </a:cubicBezTo>
                  <a:cubicBezTo>
                    <a:pt x="636" y="1968"/>
                    <a:pt x="431" y="1843"/>
                    <a:pt x="415" y="1620"/>
                  </a:cubicBezTo>
                  <a:cubicBezTo>
                    <a:pt x="409" y="1544"/>
                    <a:pt x="387" y="1469"/>
                    <a:pt x="347" y="1399"/>
                  </a:cubicBezTo>
                  <a:cubicBezTo>
                    <a:pt x="306" y="1329"/>
                    <a:pt x="252" y="1271"/>
                    <a:pt x="189" y="1229"/>
                  </a:cubicBezTo>
                  <a:cubicBezTo>
                    <a:pt x="0" y="1101"/>
                    <a:pt x="1" y="863"/>
                    <a:pt x="189" y="736"/>
                  </a:cubicBezTo>
                  <a:cubicBezTo>
                    <a:pt x="252" y="693"/>
                    <a:pt x="306" y="636"/>
                    <a:pt x="347" y="566"/>
                  </a:cubicBezTo>
                  <a:cubicBezTo>
                    <a:pt x="387" y="496"/>
                    <a:pt x="409" y="420"/>
                    <a:pt x="415" y="345"/>
                  </a:cubicBezTo>
                  <a:cubicBezTo>
                    <a:pt x="431" y="114"/>
                    <a:pt x="638" y="0"/>
                    <a:pt x="844" y="99"/>
                  </a:cubicBezTo>
                  <a:cubicBezTo>
                    <a:pt x="912" y="131"/>
                    <a:pt x="988" y="150"/>
                    <a:pt x="1068" y="150"/>
                  </a:cubicBezTo>
                  <a:cubicBezTo>
                    <a:pt x="1149" y="150"/>
                    <a:pt x="1225" y="131"/>
                    <a:pt x="1293" y="98"/>
                  </a:cubicBezTo>
                  <a:cubicBezTo>
                    <a:pt x="1397" y="48"/>
                    <a:pt x="1501" y="54"/>
                    <a:pt x="1580" y="102"/>
                  </a:cubicBezTo>
                  <a:cubicBezTo>
                    <a:pt x="1658" y="148"/>
                    <a:pt x="1713" y="235"/>
                    <a:pt x="1721" y="345"/>
                  </a:cubicBezTo>
                  <a:cubicBezTo>
                    <a:pt x="1726" y="420"/>
                    <a:pt x="1748" y="496"/>
                    <a:pt x="1789" y="566"/>
                  </a:cubicBezTo>
                  <a:cubicBezTo>
                    <a:pt x="1829" y="636"/>
                    <a:pt x="1884" y="693"/>
                    <a:pt x="1947" y="736"/>
                  </a:cubicBezTo>
                  <a:cubicBezTo>
                    <a:pt x="2132" y="862"/>
                    <a:pt x="2136" y="1102"/>
                    <a:pt x="1948" y="1228"/>
                  </a:cubicBezTo>
                  <a:cubicBezTo>
                    <a:pt x="1885" y="1270"/>
                    <a:pt x="1829" y="1328"/>
                    <a:pt x="1789" y="1399"/>
                  </a:cubicBezTo>
                  <a:cubicBezTo>
                    <a:pt x="1748" y="1469"/>
                    <a:pt x="1726" y="1545"/>
                    <a:pt x="1721" y="1621"/>
                  </a:cubicBezTo>
                  <a:cubicBezTo>
                    <a:pt x="1705" y="1843"/>
                    <a:pt x="1499" y="1968"/>
                    <a:pt x="1297" y="1868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93" name="TextBox 50"/>
            <p:cNvSpPr txBox="1"/>
            <p:nvPr/>
          </p:nvSpPr>
          <p:spPr>
            <a:xfrm>
              <a:off x="6828325" y="1949984"/>
              <a:ext cx="556544" cy="92332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altLang="zh-CN" sz="3000">
                  <a:solidFill>
                    <a:schemeClr val="bg1"/>
                  </a:solidFill>
                  <a:latin typeface="宋体" panose="02010600030101010101" pitchFamily="2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03</a:t>
              </a:r>
              <a:endParaRPr lang="en-US" altLang="zh-CN" sz="3000">
                <a:solidFill>
                  <a:schemeClr val="bg1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  <p:sp>
        <p:nvSpPr>
          <p:cNvPr id="95" name="TextBox 43"/>
          <p:cNvSpPr txBox="1"/>
          <p:nvPr/>
        </p:nvSpPr>
        <p:spPr>
          <a:xfrm>
            <a:off x="5971441" y="1812700"/>
            <a:ext cx="1679639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2000" b="1" kern="12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accent1"/>
              </a:buClr>
            </a:pPr>
            <a:r>
              <a:rPr lang="zh-CN" altLang="en-US" sz="1800" spc="225">
                <a:solidFill>
                  <a:schemeClr val="tx1">
                    <a:lumMod val="95000"/>
                    <a:lumOff val="5000"/>
                  </a:schemeClr>
                </a:solidFill>
                <a:cs typeface="宋体" panose="02010600030101010101" pitchFamily="2" charset="-122"/>
                <a:sym typeface="Arial" pitchFamily="34" charset="0"/>
              </a:rPr>
              <a:t>巩固扩展</a:t>
            </a:r>
            <a:endParaRPr lang="zh-CN" altLang="en-US" sz="1800" spc="225">
              <a:solidFill>
                <a:schemeClr val="tx1">
                  <a:lumMod val="95000"/>
                  <a:lumOff val="5000"/>
                </a:schemeClr>
              </a:solidFill>
              <a:cs typeface="宋体" panose="02010600030101010101" pitchFamily="2" charset="-122"/>
              <a:sym typeface="Arial" pitchFamily="34" charset="0"/>
            </a:endParaRPr>
          </a:p>
        </p:txBody>
      </p:sp>
      <p:grpSp>
        <p:nvGrpSpPr>
          <p:cNvPr id="96" name="组合 95"/>
          <p:cNvGrpSpPr/>
          <p:nvPr/>
        </p:nvGrpSpPr>
        <p:grpSpPr>
          <a:xfrm>
            <a:off x="4874838" y="2967730"/>
            <a:ext cx="938213" cy="866775"/>
            <a:chOff x="6485268" y="3430434"/>
            <a:chExt cx="1250951" cy="1155700"/>
          </a:xfrm>
        </p:grpSpPr>
        <p:sp>
          <p:nvSpPr>
            <p:cNvPr id="97" name="Freeform 6"/>
            <p:cNvSpPr/>
            <p:nvPr/>
          </p:nvSpPr>
          <p:spPr bwMode="auto">
            <a:xfrm rot="1800000">
              <a:off x="6485268" y="3430434"/>
              <a:ext cx="1250951" cy="1155700"/>
            </a:xfrm>
            <a:custGeom>
              <a:gdLst>
                <a:gd name="T0" fmla="*/ 1730 w 2851"/>
                <a:gd name="T1" fmla="*/ 2494 h 2627"/>
                <a:gd name="T2" fmla="*/ 1425 w 2851"/>
                <a:gd name="T3" fmla="*/ 2423 h 2627"/>
                <a:gd name="T4" fmla="*/ 1120 w 2851"/>
                <a:gd name="T5" fmla="*/ 2493 h 2627"/>
                <a:gd name="T6" fmla="*/ 553 w 2851"/>
                <a:gd name="T7" fmla="*/ 2162 h 2627"/>
                <a:gd name="T8" fmla="*/ 462 w 2851"/>
                <a:gd name="T9" fmla="*/ 1867 h 2627"/>
                <a:gd name="T10" fmla="*/ 252 w 2851"/>
                <a:gd name="T11" fmla="*/ 1640 h 2627"/>
                <a:gd name="T12" fmla="*/ 252 w 2851"/>
                <a:gd name="T13" fmla="*/ 982 h 2627"/>
                <a:gd name="T14" fmla="*/ 462 w 2851"/>
                <a:gd name="T15" fmla="*/ 755 h 2627"/>
                <a:gd name="T16" fmla="*/ 553 w 2851"/>
                <a:gd name="T17" fmla="*/ 460 h 2627"/>
                <a:gd name="T18" fmla="*/ 1126 w 2851"/>
                <a:gd name="T19" fmla="*/ 132 h 2627"/>
                <a:gd name="T20" fmla="*/ 1425 w 2851"/>
                <a:gd name="T21" fmla="*/ 200 h 2627"/>
                <a:gd name="T22" fmla="*/ 1726 w 2851"/>
                <a:gd name="T23" fmla="*/ 131 h 2627"/>
                <a:gd name="T24" fmla="*/ 2109 w 2851"/>
                <a:gd name="T25" fmla="*/ 135 h 2627"/>
                <a:gd name="T26" fmla="*/ 2296 w 2851"/>
                <a:gd name="T27" fmla="*/ 460 h 2627"/>
                <a:gd name="T28" fmla="*/ 2387 w 2851"/>
                <a:gd name="T29" fmla="*/ 755 h 2627"/>
                <a:gd name="T30" fmla="*/ 2598 w 2851"/>
                <a:gd name="T31" fmla="*/ 982 h 2627"/>
                <a:gd name="T32" fmla="*/ 2600 w 2851"/>
                <a:gd name="T33" fmla="*/ 1639 h 2627"/>
                <a:gd name="T34" fmla="*/ 2387 w 2851"/>
                <a:gd name="T35" fmla="*/ 1867 h 2627"/>
                <a:gd name="T36" fmla="*/ 2297 w 2851"/>
                <a:gd name="T37" fmla="*/ 2164 h 2627"/>
                <a:gd name="T38" fmla="*/ 1730 w 2851"/>
                <a:gd name="T39" fmla="*/ 2494 h 26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851" h="2627">
                  <a:moveTo>
                    <a:pt x="1730" y="2494"/>
                  </a:moveTo>
                  <a:cubicBezTo>
                    <a:pt x="1638" y="2448"/>
                    <a:pt x="1534" y="2423"/>
                    <a:pt x="1425" y="2423"/>
                  </a:cubicBezTo>
                  <a:cubicBezTo>
                    <a:pt x="1315" y="2423"/>
                    <a:pt x="1212" y="2448"/>
                    <a:pt x="1120" y="2493"/>
                  </a:cubicBezTo>
                  <a:cubicBezTo>
                    <a:pt x="848" y="2627"/>
                    <a:pt x="575" y="2461"/>
                    <a:pt x="553" y="2162"/>
                  </a:cubicBezTo>
                  <a:cubicBezTo>
                    <a:pt x="546" y="2061"/>
                    <a:pt x="516" y="1960"/>
                    <a:pt x="462" y="1867"/>
                  </a:cubicBezTo>
                  <a:cubicBezTo>
                    <a:pt x="408" y="1773"/>
                    <a:pt x="336" y="1697"/>
                    <a:pt x="252" y="1640"/>
                  </a:cubicBezTo>
                  <a:cubicBezTo>
                    <a:pt x="0" y="1470"/>
                    <a:pt x="0" y="1152"/>
                    <a:pt x="252" y="982"/>
                  </a:cubicBezTo>
                  <a:cubicBezTo>
                    <a:pt x="336" y="925"/>
                    <a:pt x="408" y="849"/>
                    <a:pt x="462" y="755"/>
                  </a:cubicBezTo>
                  <a:cubicBezTo>
                    <a:pt x="516" y="662"/>
                    <a:pt x="546" y="561"/>
                    <a:pt x="553" y="460"/>
                  </a:cubicBezTo>
                  <a:cubicBezTo>
                    <a:pt x="575" y="152"/>
                    <a:pt x="851" y="0"/>
                    <a:pt x="1126" y="132"/>
                  </a:cubicBezTo>
                  <a:cubicBezTo>
                    <a:pt x="1217" y="175"/>
                    <a:pt x="1318" y="200"/>
                    <a:pt x="1425" y="200"/>
                  </a:cubicBezTo>
                  <a:cubicBezTo>
                    <a:pt x="1533" y="200"/>
                    <a:pt x="1635" y="175"/>
                    <a:pt x="1726" y="131"/>
                  </a:cubicBezTo>
                  <a:cubicBezTo>
                    <a:pt x="1865" y="63"/>
                    <a:pt x="2003" y="72"/>
                    <a:pt x="2109" y="135"/>
                  </a:cubicBezTo>
                  <a:cubicBezTo>
                    <a:pt x="2213" y="198"/>
                    <a:pt x="2286" y="313"/>
                    <a:pt x="2296" y="460"/>
                  </a:cubicBezTo>
                  <a:cubicBezTo>
                    <a:pt x="2304" y="561"/>
                    <a:pt x="2333" y="662"/>
                    <a:pt x="2387" y="755"/>
                  </a:cubicBezTo>
                  <a:cubicBezTo>
                    <a:pt x="2441" y="849"/>
                    <a:pt x="2514" y="925"/>
                    <a:pt x="2598" y="982"/>
                  </a:cubicBezTo>
                  <a:cubicBezTo>
                    <a:pt x="2846" y="1150"/>
                    <a:pt x="2851" y="1470"/>
                    <a:pt x="2600" y="1639"/>
                  </a:cubicBezTo>
                  <a:cubicBezTo>
                    <a:pt x="2515" y="1696"/>
                    <a:pt x="2442" y="1772"/>
                    <a:pt x="2387" y="1867"/>
                  </a:cubicBezTo>
                  <a:cubicBezTo>
                    <a:pt x="2333" y="1961"/>
                    <a:pt x="2304" y="2062"/>
                    <a:pt x="2297" y="2164"/>
                  </a:cubicBezTo>
                  <a:cubicBezTo>
                    <a:pt x="2275" y="2460"/>
                    <a:pt x="2000" y="2627"/>
                    <a:pt x="1730" y="2494"/>
                  </a:cubicBezTo>
                  <a:close/>
                </a:path>
              </a:pathLst>
            </a:cu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98" name="Freeform 7"/>
            <p:cNvSpPr/>
            <p:nvPr/>
          </p:nvSpPr>
          <p:spPr bwMode="auto">
            <a:xfrm rot="1800000">
              <a:off x="6580609" y="3517686"/>
              <a:ext cx="1060270" cy="981196"/>
            </a:xfrm>
            <a:custGeom>
              <a:gdLst>
                <a:gd name="T0" fmla="*/ 1297 w 2136"/>
                <a:gd name="T1" fmla="*/ 1868 h 1968"/>
                <a:gd name="T2" fmla="*/ 1068 w 2136"/>
                <a:gd name="T3" fmla="*/ 1815 h 1968"/>
                <a:gd name="T4" fmla="*/ 839 w 2136"/>
                <a:gd name="T5" fmla="*/ 1868 h 1968"/>
                <a:gd name="T6" fmla="*/ 415 w 2136"/>
                <a:gd name="T7" fmla="*/ 1620 h 1968"/>
                <a:gd name="T8" fmla="*/ 347 w 2136"/>
                <a:gd name="T9" fmla="*/ 1399 h 1968"/>
                <a:gd name="T10" fmla="*/ 189 w 2136"/>
                <a:gd name="T11" fmla="*/ 1229 h 1968"/>
                <a:gd name="T12" fmla="*/ 189 w 2136"/>
                <a:gd name="T13" fmla="*/ 736 h 1968"/>
                <a:gd name="T14" fmla="*/ 347 w 2136"/>
                <a:gd name="T15" fmla="*/ 566 h 1968"/>
                <a:gd name="T16" fmla="*/ 415 w 2136"/>
                <a:gd name="T17" fmla="*/ 345 h 1968"/>
                <a:gd name="T18" fmla="*/ 844 w 2136"/>
                <a:gd name="T19" fmla="*/ 99 h 1968"/>
                <a:gd name="T20" fmla="*/ 1068 w 2136"/>
                <a:gd name="T21" fmla="*/ 150 h 1968"/>
                <a:gd name="T22" fmla="*/ 1293 w 2136"/>
                <a:gd name="T23" fmla="*/ 98 h 1968"/>
                <a:gd name="T24" fmla="*/ 1580 w 2136"/>
                <a:gd name="T25" fmla="*/ 102 h 1968"/>
                <a:gd name="T26" fmla="*/ 1721 w 2136"/>
                <a:gd name="T27" fmla="*/ 345 h 1968"/>
                <a:gd name="T28" fmla="*/ 1789 w 2136"/>
                <a:gd name="T29" fmla="*/ 566 h 1968"/>
                <a:gd name="T30" fmla="*/ 1947 w 2136"/>
                <a:gd name="T31" fmla="*/ 736 h 1968"/>
                <a:gd name="T32" fmla="*/ 1948 w 2136"/>
                <a:gd name="T33" fmla="*/ 1228 h 1968"/>
                <a:gd name="T34" fmla="*/ 1789 w 2136"/>
                <a:gd name="T35" fmla="*/ 1399 h 1968"/>
                <a:gd name="T36" fmla="*/ 1721 w 2136"/>
                <a:gd name="T37" fmla="*/ 1621 h 1968"/>
                <a:gd name="T38" fmla="*/ 1297 w 2136"/>
                <a:gd name="T39" fmla="*/ 1868 h 19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136" h="1968">
                  <a:moveTo>
                    <a:pt x="1297" y="1868"/>
                  </a:moveTo>
                  <a:cubicBezTo>
                    <a:pt x="1228" y="1834"/>
                    <a:pt x="1150" y="1815"/>
                    <a:pt x="1068" y="1815"/>
                  </a:cubicBezTo>
                  <a:cubicBezTo>
                    <a:pt x="986" y="1815"/>
                    <a:pt x="908" y="1834"/>
                    <a:pt x="839" y="1868"/>
                  </a:cubicBezTo>
                  <a:cubicBezTo>
                    <a:pt x="636" y="1968"/>
                    <a:pt x="431" y="1843"/>
                    <a:pt x="415" y="1620"/>
                  </a:cubicBezTo>
                  <a:cubicBezTo>
                    <a:pt x="409" y="1544"/>
                    <a:pt x="387" y="1469"/>
                    <a:pt x="347" y="1399"/>
                  </a:cubicBezTo>
                  <a:cubicBezTo>
                    <a:pt x="306" y="1329"/>
                    <a:pt x="252" y="1271"/>
                    <a:pt x="189" y="1229"/>
                  </a:cubicBezTo>
                  <a:cubicBezTo>
                    <a:pt x="0" y="1101"/>
                    <a:pt x="1" y="863"/>
                    <a:pt x="189" y="736"/>
                  </a:cubicBezTo>
                  <a:cubicBezTo>
                    <a:pt x="252" y="693"/>
                    <a:pt x="306" y="636"/>
                    <a:pt x="347" y="566"/>
                  </a:cubicBezTo>
                  <a:cubicBezTo>
                    <a:pt x="387" y="496"/>
                    <a:pt x="409" y="420"/>
                    <a:pt x="415" y="345"/>
                  </a:cubicBezTo>
                  <a:cubicBezTo>
                    <a:pt x="431" y="114"/>
                    <a:pt x="638" y="0"/>
                    <a:pt x="844" y="99"/>
                  </a:cubicBezTo>
                  <a:cubicBezTo>
                    <a:pt x="912" y="131"/>
                    <a:pt x="988" y="150"/>
                    <a:pt x="1068" y="150"/>
                  </a:cubicBezTo>
                  <a:cubicBezTo>
                    <a:pt x="1149" y="150"/>
                    <a:pt x="1225" y="131"/>
                    <a:pt x="1293" y="98"/>
                  </a:cubicBezTo>
                  <a:cubicBezTo>
                    <a:pt x="1397" y="48"/>
                    <a:pt x="1501" y="54"/>
                    <a:pt x="1580" y="102"/>
                  </a:cubicBezTo>
                  <a:cubicBezTo>
                    <a:pt x="1658" y="148"/>
                    <a:pt x="1713" y="235"/>
                    <a:pt x="1721" y="345"/>
                  </a:cubicBezTo>
                  <a:cubicBezTo>
                    <a:pt x="1726" y="420"/>
                    <a:pt x="1748" y="496"/>
                    <a:pt x="1789" y="566"/>
                  </a:cubicBezTo>
                  <a:cubicBezTo>
                    <a:pt x="1829" y="636"/>
                    <a:pt x="1884" y="693"/>
                    <a:pt x="1947" y="736"/>
                  </a:cubicBezTo>
                  <a:cubicBezTo>
                    <a:pt x="2132" y="862"/>
                    <a:pt x="2136" y="1102"/>
                    <a:pt x="1948" y="1228"/>
                  </a:cubicBezTo>
                  <a:cubicBezTo>
                    <a:pt x="1885" y="1270"/>
                    <a:pt x="1829" y="1328"/>
                    <a:pt x="1789" y="1399"/>
                  </a:cubicBezTo>
                  <a:cubicBezTo>
                    <a:pt x="1748" y="1469"/>
                    <a:pt x="1726" y="1545"/>
                    <a:pt x="1721" y="1621"/>
                  </a:cubicBezTo>
                  <a:cubicBezTo>
                    <a:pt x="1705" y="1843"/>
                    <a:pt x="1499" y="1968"/>
                    <a:pt x="1297" y="1868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99" name="TextBox 50"/>
            <p:cNvSpPr txBox="1"/>
            <p:nvPr/>
          </p:nvSpPr>
          <p:spPr>
            <a:xfrm>
              <a:off x="6832471" y="3519459"/>
              <a:ext cx="556544" cy="923329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altLang="zh-CN" sz="3000">
                  <a:solidFill>
                    <a:schemeClr val="bg1"/>
                  </a:solidFill>
                  <a:latin typeface="宋体" panose="02010600030101010101" pitchFamily="2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04</a:t>
              </a:r>
            </a:p>
          </p:txBody>
        </p:sp>
      </p:grpSp>
      <p:sp>
        <p:nvSpPr>
          <p:cNvPr id="101" name="TextBox 43"/>
          <p:cNvSpPr txBox="1"/>
          <p:nvPr/>
        </p:nvSpPr>
        <p:spPr>
          <a:xfrm>
            <a:off x="5971441" y="3024937"/>
            <a:ext cx="1679639" cy="4154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2000" b="1" kern="12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accent1"/>
              </a:buClr>
            </a:pPr>
            <a:r>
              <a:rPr lang="zh-CN" altLang="en-US" sz="1800" spc="225">
                <a:solidFill>
                  <a:schemeClr val="tx1">
                    <a:lumMod val="95000"/>
                    <a:lumOff val="5000"/>
                  </a:schemeClr>
                </a:solidFill>
                <a:cs typeface="宋体" panose="02010600030101010101" pitchFamily="2" charset="-122"/>
                <a:sym typeface="Arial" pitchFamily="34" charset="0"/>
              </a:rPr>
              <a:t>课堂小结</a:t>
            </a:r>
            <a:endParaRPr lang="zh-CN" altLang="en-US" sz="1800" spc="225">
              <a:solidFill>
                <a:schemeClr val="tx1">
                  <a:lumMod val="95000"/>
                  <a:lumOff val="5000"/>
                </a:schemeClr>
              </a:solidFill>
              <a:cs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6" name="椭圆形标注 5"/>
          <p:cNvSpPr/>
          <p:nvPr/>
        </p:nvSpPr>
        <p:spPr>
          <a:xfrm>
            <a:off x="3304241" y="1596760"/>
            <a:ext cx="964096" cy="43187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452613" y="1668251"/>
            <a:ext cx="725557" cy="2846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点我喔</a:t>
            </a:r>
            <a:endParaRPr lang="zh-CN" altLang="en-US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" grpId="0"/>
      <p:bldP spid="89" grpId="0"/>
      <p:bldP spid="95" grpId="0"/>
      <p:bldP spid="101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264263" y="291748"/>
            <a:ext cx="1584809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情景引入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352449" y="3711892"/>
            <a:ext cx="937736" cy="2846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771323" y="3711892"/>
            <a:ext cx="937736" cy="2846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416743" y="3711892"/>
            <a:ext cx="937736" cy="2846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499236" y="3711892"/>
            <a:ext cx="937736" cy="2846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4322922" y="3711892"/>
            <a:ext cx="937736" cy="2846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5" name="图片 24" descr="timg (1)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09913" y="1285875"/>
            <a:ext cx="2971800" cy="1257776"/>
          </a:xfrm>
          <a:prstGeom prst="rect">
            <a:avLst/>
          </a:prstGeom>
        </p:spPr>
      </p:pic>
      <p:pic>
        <p:nvPicPr>
          <p:cNvPr id="26" name="图片 25" descr="timg (3)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30154" y="1629727"/>
            <a:ext cx="1517333" cy="1372553"/>
          </a:xfrm>
          <a:prstGeom prst="rect">
            <a:avLst/>
          </a:prstGeom>
        </p:spPr>
      </p:pic>
      <p:pic>
        <p:nvPicPr>
          <p:cNvPr id="27" name="图片 26" descr="tim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157" t="-22157" r="-1491"/>
          <a:stretch>
            <a:fillRect/>
          </a:stretch>
        </p:blipFill>
        <p:spPr>
          <a:xfrm>
            <a:off x="5007769" y="2668429"/>
            <a:ext cx="1911668" cy="1321594"/>
          </a:xfrm>
          <a:prstGeom prst="rect">
            <a:avLst/>
          </a:prstGeom>
        </p:spPr>
      </p:pic>
      <p:pic>
        <p:nvPicPr>
          <p:cNvPr id="28" name="图片 27" descr="timg (2)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4594" y="1484948"/>
            <a:ext cx="1640681" cy="1463516"/>
          </a:xfrm>
          <a:prstGeom prst="rect">
            <a:avLst/>
          </a:prstGeom>
        </p:spPr>
      </p:pic>
      <p:pic>
        <p:nvPicPr>
          <p:cNvPr id="29" name="图片 28" descr="timg (4)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6009" y="2776061"/>
            <a:ext cx="1966913" cy="1322070"/>
          </a:xfrm>
          <a:prstGeom prst="rect">
            <a:avLst/>
          </a:prstGeom>
        </p:spPr>
      </p:pic>
      <p:sp>
        <p:nvSpPr>
          <p:cNvPr id="30" name="文本框 29"/>
          <p:cNvSpPr txBox="1"/>
          <p:nvPr/>
        </p:nvSpPr>
        <p:spPr>
          <a:xfrm>
            <a:off x="1764030" y="723424"/>
            <a:ext cx="5663565" cy="437674"/>
          </a:xfrm>
          <a:prstGeom prst="rect">
            <a:avLst/>
          </a:prstGeom>
          <a:solidFill>
            <a:srgbClr val="92D050"/>
          </a:solidFill>
        </p:spPr>
        <p:txBody>
          <a:bodyPr wrap="square" lIns="68580" tIns="34290" rIns="68580" bIns="34290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仔细观察这几幅图，这几幅图有什么特点？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6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53979" y="1453992"/>
            <a:ext cx="2753201" cy="223885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624864" y="1454468"/>
            <a:ext cx="3750469" cy="1037749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1009"/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这些图形左右两边都是对称的，所以这几幅图都是轴对称图形。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4624864" y="2655094"/>
            <a:ext cx="3530441" cy="1037749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1009"/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轴对称图形沿某一条直线对折后，直线的左右两边能够完全重合。</a:t>
            </a:r>
            <a:endParaRPr lang="en-US" altLang="zh-CN" sz="21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64263" y="291748"/>
            <a:ext cx="1584809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情景引入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881063" y="544830"/>
            <a:ext cx="7543800" cy="1931194"/>
            <a:chOff x="1850" y="1144"/>
            <a:chExt cx="15840" cy="4055"/>
          </a:xfrm>
        </p:grpSpPr>
        <p:pic>
          <p:nvPicPr>
            <p:cNvPr id="5" name="图片 4" descr="download_777d467478cb1b39f4cfb071820953d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850" y="1144"/>
              <a:ext cx="15840" cy="4055"/>
            </a:xfrm>
            <a:prstGeom prst="rect">
              <a:avLst/>
            </a:prstGeom>
          </p:spPr>
        </p:pic>
        <p:sp>
          <p:nvSpPr>
            <p:cNvPr id="2" name="文本框 1"/>
            <p:cNvSpPr txBox="1"/>
            <p:nvPr/>
          </p:nvSpPr>
          <p:spPr>
            <a:xfrm>
              <a:off x="4283" y="3249"/>
              <a:ext cx="11949" cy="155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100"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那么圆是不是轴对称图形呢？这节课我们就来研究这个问题</a:t>
              </a: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5242084" y="2476024"/>
            <a:ext cx="1584484" cy="1753844"/>
            <a:chOff x="12296" y="3298"/>
            <a:chExt cx="3327" cy="5169"/>
          </a:xfrm>
        </p:grpSpPr>
        <p:sp>
          <p:nvSpPr>
            <p:cNvPr id="7" name="椭圆 6"/>
            <p:cNvSpPr/>
            <p:nvPr/>
          </p:nvSpPr>
          <p:spPr>
            <a:xfrm>
              <a:off x="12296" y="3298"/>
              <a:ext cx="3327" cy="3327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13142" y="7106"/>
              <a:ext cx="1787" cy="13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圆</a:t>
              </a:r>
            </a:p>
          </p:txBody>
        </p:sp>
      </p:grpSp>
      <p:pic>
        <p:nvPicPr>
          <p:cNvPr id="11" name="图片 10" descr="download_85e2a877ffa4c789c9443e0ecf4330fa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1063" y="2223611"/>
            <a:ext cx="2145030" cy="1982153"/>
          </a:xfrm>
          <a:prstGeom prst="rect">
            <a:avLst/>
          </a:prstGeom>
        </p:spPr>
      </p:pic>
      <p:sp>
        <p:nvSpPr>
          <p:cNvPr id="12" name="右箭头 11"/>
          <p:cNvSpPr/>
          <p:nvPr/>
        </p:nvSpPr>
        <p:spPr>
          <a:xfrm>
            <a:off x="2412207" y="2842260"/>
            <a:ext cx="2699861" cy="486251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64263" y="291748"/>
            <a:ext cx="1584809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情景引入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pic>
        <p:nvPicPr>
          <p:cNvPr id="10" name="图片 9">
            <a:hlinkClick r:id="rId5" action="ppaction://hlinksldjump?num=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25531" y="3919508"/>
            <a:ext cx="952381" cy="28571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f48a7838840912c8f04dc206c6611e0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5885" y="2064068"/>
            <a:ext cx="5853113" cy="1834515"/>
          </a:xfrm>
          <a:prstGeom prst="rect">
            <a:avLst/>
          </a:prstGeom>
        </p:spPr>
      </p:pic>
      <p:pic>
        <p:nvPicPr>
          <p:cNvPr id="2" name="内容占位符 1" descr="e74c5e9e27ad746d55fba4356ca86c7c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36922" y="387192"/>
            <a:ext cx="4907756" cy="1310164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2870835" y="1223486"/>
            <a:ext cx="3389948" cy="437674"/>
          </a:xfrm>
          <a:prstGeom prst="rect">
            <a:avLst/>
          </a:prstGeom>
          <a:solidFill>
            <a:srgbClr val="FF9B01"/>
          </a:solidFill>
        </p:spPr>
        <p:txBody>
          <a:bodyPr wrap="square" lIns="68580" tIns="34290" rIns="68580" bIns="34290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探究圆的对称性。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582228" y="2414112"/>
            <a:ext cx="3678555" cy="714851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认真观察并想一想，圆是轴对称图形吗？</a:t>
            </a:r>
          </a:p>
        </p:txBody>
      </p:sp>
      <p:sp>
        <p:nvSpPr>
          <p:cNvPr id="5" name="矩形 4"/>
          <p:cNvSpPr/>
          <p:nvPr/>
        </p:nvSpPr>
        <p:spPr>
          <a:xfrm>
            <a:off x="264263" y="291748"/>
            <a:ext cx="1584809" cy="3924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互动新授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7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Rectangle 30"/>
          <p:cNvSpPr/>
          <p:nvPr/>
        </p:nvSpPr>
        <p:spPr>
          <a:xfrm>
            <a:off x="2162414" y="692468"/>
            <a:ext cx="4602956" cy="3459956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  <p:txBody>
          <a:bodyPr wrap="none" lIns="67500" tIns="35100" rIns="67500" bIns="3510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endParaRPr lang="zh-CN" altLang="zh-CN" sz="21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1506" name="Oval 3"/>
          <p:cNvSpPr/>
          <p:nvPr/>
        </p:nvSpPr>
        <p:spPr>
          <a:xfrm rot="7990694">
            <a:off x="3572114" y="1127046"/>
            <a:ext cx="2645569" cy="2645569"/>
          </a:xfrm>
          <a:prstGeom prst="ellipse">
            <a:avLst/>
          </a:prstGeom>
          <a:solidFill>
            <a:srgbClr val="FFFFF5"/>
          </a:solidFill>
          <a:ln w="25400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  <p:txBody>
          <a:bodyPr wrap="none" lIns="67500" tIns="35100" rIns="67500" bIns="3510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1507" name="Text Box 4"/>
          <p:cNvSpPr txBox="1"/>
          <p:nvPr/>
        </p:nvSpPr>
        <p:spPr>
          <a:xfrm>
            <a:off x="1105376" y="863203"/>
            <a:ext cx="1057275" cy="441722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none" lIns="67500" tIns="35100" rIns="67500" bIns="3510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zh-CN" altLang="en-US" sz="2400">
                <a:solidFill>
                  <a:srgbClr val="D6009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折一折</a:t>
            </a:r>
          </a:p>
        </p:txBody>
      </p:sp>
      <p:grpSp>
        <p:nvGrpSpPr>
          <p:cNvPr id="11" name="Group 25"/>
          <p:cNvGrpSpPr/>
          <p:nvPr/>
        </p:nvGrpSpPr>
        <p:grpSpPr>
          <a:xfrm>
            <a:off x="3519727" y="1125856"/>
            <a:ext cx="2774156" cy="2755106"/>
            <a:chOff x="1746" y="1207"/>
            <a:chExt cx="2330" cy="2314"/>
          </a:xfrm>
        </p:grpSpPr>
        <p:sp>
          <p:nvSpPr>
            <p:cNvPr id="21509" name="PubChord"/>
            <p:cNvSpPr>
              <a:spLocks noEditPoints="1"/>
            </p:cNvSpPr>
            <p:nvPr/>
          </p:nvSpPr>
          <p:spPr>
            <a:xfrm rot="-2714634">
              <a:off x="1754" y="1199"/>
              <a:ext cx="2314" cy="2330"/>
            </a:xfrm>
            <a:custGeom>
              <a:cxnLst>
                <a:cxn ang="0">
                  <a:pos x="36" y="37"/>
                </a:cxn>
                <a:cxn ang="0">
                  <a:pos x="0" y="126"/>
                </a:cxn>
                <a:cxn ang="0">
                  <a:pos x="124" y="251"/>
                </a:cxn>
                <a:cxn ang="0">
                  <a:pos x="212" y="215"/>
                </a:cxn>
                <a:cxn ang="0">
                  <a:pos x="36" y="37"/>
                </a:cxn>
              </a:cxnLst>
              <a:rect l="0" t="0" r="0" b="0"/>
              <a:pathLst>
                <a:path w="21600" h="21600">
                  <a:moveTo>
                    <a:pt x="3163" y="3163"/>
                  </a:moveTo>
                  <a:cubicBezTo>
                    <a:pt x="1137" y="5188"/>
                    <a:pt x="0" y="7935"/>
                    <a:pt x="0" y="10799"/>
                  </a:cubicBezTo>
                  <a:cubicBezTo>
                    <a:pt x="0" y="16764"/>
                    <a:pt x="4835" y="21600"/>
                    <a:pt x="10800" y="21600"/>
                  </a:cubicBezTo>
                  <a:cubicBezTo>
                    <a:pt x="13664" y="21599"/>
                    <a:pt x="16411" y="20462"/>
                    <a:pt x="18436" y="18436"/>
                  </a:cubicBezTo>
                  <a:lnTo>
                    <a:pt x="3163" y="3163"/>
                  </a:lnTo>
                  <a:close/>
                </a:path>
              </a:pathLst>
            </a:custGeom>
            <a:solidFill>
              <a:srgbClr val="FFFFCC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21510" name="Line 9"/>
            <p:cNvSpPr/>
            <p:nvPr/>
          </p:nvSpPr>
          <p:spPr>
            <a:xfrm>
              <a:off x="1791" y="2342"/>
              <a:ext cx="2223" cy="0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23"/>
          <p:cNvGrpSpPr/>
          <p:nvPr/>
        </p:nvGrpSpPr>
        <p:grpSpPr>
          <a:xfrm>
            <a:off x="3306604" y="803196"/>
            <a:ext cx="1616869" cy="2159794"/>
            <a:chOff x="1020" y="1117"/>
            <a:chExt cx="1406" cy="1724"/>
          </a:xfrm>
        </p:grpSpPr>
        <p:sp>
          <p:nvSpPr>
            <p:cNvPr id="21512" name="Line 21"/>
            <p:cNvSpPr/>
            <p:nvPr/>
          </p:nvSpPr>
          <p:spPr>
            <a:xfrm flipH="1" flipV="1">
              <a:off x="2426" y="1389"/>
              <a:ext cx="0" cy="1089"/>
            </a:xfrm>
            <a:prstGeom prst="line">
              <a:avLst/>
            </a:prstGeom>
            <a:ln w="254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13" name="Rectangle 22"/>
            <p:cNvSpPr/>
            <p:nvPr/>
          </p:nvSpPr>
          <p:spPr>
            <a:xfrm>
              <a:off x="1020" y="1117"/>
              <a:ext cx="1406" cy="1724"/>
            </a:xfrm>
            <a:prstGeom prst="rect">
              <a:avLst/>
            </a:prstGeom>
            <a:solidFill>
              <a:srgbClr val="FFFFCC"/>
            </a:solidFill>
            <a:ln w="9525">
              <a:noFill/>
            </a:ln>
          </p:spPr>
          <p:txBody>
            <a:bodyPr wrap="none" lIns="90000" tIns="46800" rIns="90000" bIns="4680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 typeface="Arial" pitchFamily="34" charset="0"/>
              </a:pPr>
              <a:endPara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sp>
        <p:nvSpPr>
          <p:cNvPr id="17" name="Line 26"/>
          <p:cNvSpPr/>
          <p:nvPr/>
        </p:nvSpPr>
        <p:spPr>
          <a:xfrm flipH="1" flipV="1">
            <a:off x="4923473" y="1127046"/>
            <a:ext cx="0" cy="1350169"/>
          </a:xfrm>
          <a:prstGeom prst="line">
            <a:avLst/>
          </a:prstGeom>
          <a:ln w="25400" cap="flat" cmpd="sng">
            <a:solidFill>
              <a:srgbClr val="000000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Line 27"/>
          <p:cNvSpPr/>
          <p:nvPr/>
        </p:nvSpPr>
        <p:spPr>
          <a:xfrm flipH="1">
            <a:off x="3668554" y="2572465"/>
            <a:ext cx="2646760" cy="0"/>
          </a:xfrm>
          <a:prstGeom prst="line">
            <a:avLst/>
          </a:prstGeom>
          <a:ln w="25400" cap="flat" cmpd="sng">
            <a:solidFill>
              <a:srgbClr val="000000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Line 28"/>
          <p:cNvSpPr/>
          <p:nvPr/>
        </p:nvSpPr>
        <p:spPr>
          <a:xfrm flipH="1" flipV="1">
            <a:off x="4923473" y="2422446"/>
            <a:ext cx="0" cy="1350169"/>
          </a:xfrm>
          <a:prstGeom prst="line">
            <a:avLst/>
          </a:prstGeom>
          <a:ln w="25400" cap="flat" cmpd="sng">
            <a:solidFill>
              <a:srgbClr val="000000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val 29"/>
          <p:cNvSpPr/>
          <p:nvPr/>
        </p:nvSpPr>
        <p:spPr>
          <a:xfrm>
            <a:off x="4869895" y="2530078"/>
            <a:ext cx="108347" cy="108347"/>
          </a:xfrm>
          <a:prstGeom prst="ellipse">
            <a:avLst/>
          </a:prstGeom>
          <a:solidFill>
            <a:srgbClr val="FF0000"/>
          </a:solidFill>
          <a:ln w="9525">
            <a:noFill/>
          </a:ln>
        </p:spPr>
        <p:txBody>
          <a:bodyPr wrap="none" lIns="67500" tIns="35100" rIns="67500" bIns="3510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2" name="Rectangle 11"/>
          <p:cNvSpPr/>
          <p:nvPr/>
        </p:nvSpPr>
        <p:spPr>
          <a:xfrm>
            <a:off x="2162413" y="3640455"/>
            <a:ext cx="3414713" cy="394097"/>
          </a:xfrm>
          <a:prstGeom prst="rect">
            <a:avLst/>
          </a:prstGeom>
          <a:noFill/>
          <a:ln w="9525">
            <a:noFill/>
          </a:ln>
        </p:spPr>
        <p:txBody>
          <a:bodyPr lIns="67500" tIns="35100" rIns="67500" bIns="3510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30000"/>
              </a:spcBef>
              <a:buFont typeface="Arial" pitchFamily="34" charset="0"/>
            </a:pPr>
            <a:r>
              <a:rPr lang="zh-CN" altLang="en-US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圆是轴对称图形。</a:t>
            </a:r>
          </a:p>
        </p:txBody>
      </p:sp>
      <p:pic>
        <p:nvPicPr>
          <p:cNvPr id="35842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39065" y="671989"/>
            <a:ext cx="1273493" cy="609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264263" y="291748"/>
            <a:ext cx="1584809" cy="3924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互动新授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xit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5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21"/>
          <p:cNvSpPr/>
          <p:nvPr/>
        </p:nvSpPr>
        <p:spPr>
          <a:xfrm>
            <a:off x="1848327" y="713185"/>
            <a:ext cx="3483769" cy="3365897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  <p:txBody>
          <a:bodyPr wrap="none" lIns="67500" tIns="35100" rIns="67500" bIns="3510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endParaRPr lang="zh-CN" altLang="zh-CN" sz="21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" name="Oval 3"/>
          <p:cNvSpPr/>
          <p:nvPr/>
        </p:nvSpPr>
        <p:spPr>
          <a:xfrm rot="7990694">
            <a:off x="2313861" y="1182291"/>
            <a:ext cx="2645569" cy="2645569"/>
          </a:xfrm>
          <a:prstGeom prst="ellipse">
            <a:avLst/>
          </a:prstGeom>
          <a:solidFill>
            <a:srgbClr val="FFFFFF"/>
          </a:solidFill>
          <a:ln w="25400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  <p:txBody>
          <a:bodyPr wrap="none" lIns="67500" tIns="35100" rIns="67500" bIns="3510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" name="Oval 5"/>
          <p:cNvSpPr/>
          <p:nvPr/>
        </p:nvSpPr>
        <p:spPr>
          <a:xfrm>
            <a:off x="2316242" y="1184673"/>
            <a:ext cx="2646759" cy="2645569"/>
          </a:xfrm>
          <a:prstGeom prst="ellipse">
            <a:avLst/>
          </a:prstGeom>
          <a:solidFill>
            <a:srgbClr val="FFFFFF"/>
          </a:solidFill>
          <a:ln w="25400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  <p:txBody>
          <a:bodyPr wrap="none" lIns="67500" tIns="35100" rIns="67500" bIns="3510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1" name="Picture 6" descr="1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00739" y="1075135"/>
            <a:ext cx="3036094" cy="2921794"/>
          </a:xfrm>
          <a:prstGeom prst="rect">
            <a:avLst/>
          </a:prstGeom>
          <a:noFill/>
          <a:ln w="9525"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sp>
        <p:nvSpPr>
          <p:cNvPr id="22" name="PubChord"/>
          <p:cNvSpPr>
            <a:spLocks noEditPoints="1"/>
          </p:cNvSpPr>
          <p:nvPr/>
        </p:nvSpPr>
        <p:spPr>
          <a:xfrm rot="-2714634">
            <a:off x="2272189" y="1172767"/>
            <a:ext cx="2755106" cy="2774156"/>
          </a:xfrm>
          <a:custGeom>
            <a:cxnLst>
              <a:cxn ang="0">
                <a:pos x="91484153" y="92753572"/>
              </a:cxn>
              <a:cxn ang="0">
                <a:pos x="0" y="316676101"/>
              </a:cxn>
              <a:cxn ang="0">
                <a:pos x="312370885" y="633410938"/>
              </a:cxn>
              <a:cxn ang="0">
                <a:pos x="533228536" y="540627912"/>
              </a:cxn>
              <a:cxn ang="0">
                <a:pos x="91484153" y="92753572"/>
              </a:cxn>
            </a:cxnLst>
            <a:rect l="0" t="0" r="0" b="0"/>
            <a:pathLst>
              <a:path w="21600" h="21600">
                <a:moveTo>
                  <a:pt x="3163" y="3163"/>
                </a:moveTo>
                <a:cubicBezTo>
                  <a:pt x="1137" y="5188"/>
                  <a:pt x="0" y="7935"/>
                  <a:pt x="0" y="10799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3664" y="21599"/>
                  <a:pt x="16411" y="20462"/>
                  <a:pt x="18436" y="18436"/>
                </a:cubicBezTo>
                <a:lnTo>
                  <a:pt x="3163" y="3163"/>
                </a:lnTo>
                <a:close/>
              </a:path>
            </a:pathLst>
          </a:custGeom>
          <a:solidFill>
            <a:srgbClr val="FFFFCC"/>
          </a:solidFill>
          <a:ln w="9525">
            <a:noFill/>
          </a:ln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3" name="Oval 8"/>
          <p:cNvSpPr/>
          <p:nvPr/>
        </p:nvSpPr>
        <p:spPr>
          <a:xfrm rot="5400000">
            <a:off x="2312670" y="1179910"/>
            <a:ext cx="2646760" cy="2645569"/>
          </a:xfrm>
          <a:prstGeom prst="ellipse">
            <a:avLst/>
          </a:prstGeom>
          <a:solidFill>
            <a:srgbClr val="FFFFFF"/>
          </a:solidFill>
          <a:ln w="25400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  <p:txBody>
          <a:bodyPr wrap="none" lIns="67500" tIns="35100" rIns="67500" bIns="3510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4" name="Line 9"/>
          <p:cNvSpPr/>
          <p:nvPr/>
        </p:nvSpPr>
        <p:spPr>
          <a:xfrm>
            <a:off x="2316242" y="2480072"/>
            <a:ext cx="2646759" cy="0"/>
          </a:xfrm>
          <a:prstGeom prst="line">
            <a:avLst/>
          </a:prstGeom>
          <a:ln w="254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5" name="Picture 10" descr="1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49555" y="966788"/>
            <a:ext cx="2921794" cy="3036094"/>
          </a:xfrm>
          <a:prstGeom prst="rect">
            <a:avLst/>
          </a:prstGeom>
          <a:noFill/>
          <a:ln w="9525"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sp>
        <p:nvSpPr>
          <p:cNvPr id="26" name="PubChord"/>
          <p:cNvSpPr>
            <a:spLocks noEditPoints="1"/>
          </p:cNvSpPr>
          <p:nvPr/>
        </p:nvSpPr>
        <p:spPr>
          <a:xfrm rot="2685366">
            <a:off x="2207896" y="1109663"/>
            <a:ext cx="2755106" cy="2774156"/>
          </a:xfrm>
          <a:custGeom>
            <a:cxnLst>
              <a:cxn ang="0">
                <a:pos x="91484153" y="92753572"/>
              </a:cxn>
              <a:cxn ang="0">
                <a:pos x="0" y="316676101"/>
              </a:cxn>
              <a:cxn ang="0">
                <a:pos x="312370885" y="633410938"/>
              </a:cxn>
              <a:cxn ang="0">
                <a:pos x="533228536" y="540627912"/>
              </a:cxn>
              <a:cxn ang="0">
                <a:pos x="91484153" y="92753572"/>
              </a:cxn>
            </a:cxnLst>
            <a:rect l="0" t="0" r="0" b="0"/>
            <a:pathLst>
              <a:path w="21600" h="21600">
                <a:moveTo>
                  <a:pt x="3163" y="3163"/>
                </a:moveTo>
                <a:cubicBezTo>
                  <a:pt x="1137" y="5188"/>
                  <a:pt x="0" y="7935"/>
                  <a:pt x="0" y="10799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3664" y="21599"/>
                  <a:pt x="16411" y="20462"/>
                  <a:pt x="18436" y="18436"/>
                </a:cubicBezTo>
                <a:lnTo>
                  <a:pt x="3163" y="3163"/>
                </a:lnTo>
                <a:close/>
              </a:path>
            </a:pathLst>
          </a:custGeom>
          <a:solidFill>
            <a:srgbClr val="FFFFCC"/>
          </a:solidFill>
          <a:ln w="9525">
            <a:noFill/>
          </a:ln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7" name="Line 12"/>
          <p:cNvSpPr/>
          <p:nvPr/>
        </p:nvSpPr>
        <p:spPr>
          <a:xfrm rot="5400000">
            <a:off x="2290049" y="2506266"/>
            <a:ext cx="2645569" cy="0"/>
          </a:xfrm>
          <a:prstGeom prst="line">
            <a:avLst/>
          </a:prstGeom>
          <a:ln w="254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PubChord"/>
          <p:cNvSpPr>
            <a:spLocks noEditPoints="1"/>
          </p:cNvSpPr>
          <p:nvPr/>
        </p:nvSpPr>
        <p:spPr>
          <a:xfrm rot="5278949">
            <a:off x="2148364" y="908447"/>
            <a:ext cx="3025379" cy="3024188"/>
          </a:xfrm>
          <a:custGeom>
            <a:cxnLst>
              <a:cxn ang="0">
                <a:pos x="110313490" y="110226594"/>
              </a:cxn>
              <a:cxn ang="0">
                <a:pos x="0" y="376331759"/>
              </a:cxn>
              <a:cxn ang="0">
                <a:pos x="376663078" y="752733336"/>
              </a:cxn>
              <a:cxn ang="0">
                <a:pos x="642977744" y="642471833"/>
              </a:cxn>
              <a:cxn ang="0">
                <a:pos x="110313490" y="110226594"/>
              </a:cxn>
            </a:cxnLst>
            <a:rect l="0" t="0" r="0" b="0"/>
            <a:pathLst>
              <a:path w="21600" h="21600">
                <a:moveTo>
                  <a:pt x="3163" y="3163"/>
                </a:moveTo>
                <a:cubicBezTo>
                  <a:pt x="1137" y="5188"/>
                  <a:pt x="0" y="7935"/>
                  <a:pt x="0" y="10799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3664" y="21599"/>
                  <a:pt x="16411" y="20462"/>
                  <a:pt x="18436" y="18436"/>
                </a:cubicBezTo>
                <a:lnTo>
                  <a:pt x="3163" y="3163"/>
                </a:lnTo>
                <a:close/>
              </a:path>
            </a:pathLst>
          </a:custGeom>
          <a:solidFill>
            <a:srgbClr val="FFFFCC"/>
          </a:solidFill>
          <a:ln w="9525">
            <a:noFill/>
          </a:ln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9" name="Line 14"/>
          <p:cNvSpPr/>
          <p:nvPr/>
        </p:nvSpPr>
        <p:spPr>
          <a:xfrm rot="7991533" flipH="1">
            <a:off x="2291239" y="2503885"/>
            <a:ext cx="2640806" cy="0"/>
          </a:xfrm>
          <a:prstGeom prst="line">
            <a:avLst/>
          </a:prstGeom>
          <a:ln w="254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0" name="Picture 15" descr="1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554850">
            <a:off x="2154318" y="966788"/>
            <a:ext cx="2921794" cy="3038475"/>
          </a:xfrm>
          <a:prstGeom prst="rect">
            <a:avLst/>
          </a:prstGeom>
          <a:noFill/>
          <a:ln w="9525"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</p:spPr>
      </p:pic>
      <p:pic>
        <p:nvPicPr>
          <p:cNvPr id="32" name="Picture 17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38111" y="2559844"/>
            <a:ext cx="979884" cy="135016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3" name="Line 18"/>
          <p:cNvSpPr/>
          <p:nvPr/>
        </p:nvSpPr>
        <p:spPr>
          <a:xfrm rot="4356821" flipH="1">
            <a:off x="2292430" y="2503885"/>
            <a:ext cx="2640806" cy="0"/>
          </a:xfrm>
          <a:prstGeom prst="line">
            <a:avLst/>
          </a:prstGeom>
          <a:ln w="254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Line 19"/>
          <p:cNvSpPr/>
          <p:nvPr/>
        </p:nvSpPr>
        <p:spPr>
          <a:xfrm rot="-4127589" flipH="1">
            <a:off x="2288858" y="2476500"/>
            <a:ext cx="2640806" cy="1191"/>
          </a:xfrm>
          <a:prstGeom prst="line">
            <a:avLst/>
          </a:prstGeom>
          <a:ln w="254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Line 20"/>
          <p:cNvSpPr/>
          <p:nvPr/>
        </p:nvSpPr>
        <p:spPr>
          <a:xfrm rot="2414974" flipH="1">
            <a:off x="2316243" y="2532460"/>
            <a:ext cx="2640806" cy="1190"/>
          </a:xfrm>
          <a:prstGeom prst="line">
            <a:avLst/>
          </a:prstGeom>
          <a:ln w="254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39" name="组合 37"/>
          <p:cNvGrpSpPr/>
          <p:nvPr/>
        </p:nvGrpSpPr>
        <p:grpSpPr>
          <a:xfrm>
            <a:off x="5485686" y="857251"/>
            <a:ext cx="2313384" cy="1403747"/>
            <a:chOff x="5735822" y="644334"/>
            <a:chExt cx="3084328" cy="1871663"/>
          </a:xfrm>
        </p:grpSpPr>
        <p:sp>
          <p:nvSpPr>
            <p:cNvPr id="31" name="AutoShape 16"/>
            <p:cNvSpPr>
              <a:spLocks noChangeArrowheads="1"/>
            </p:cNvSpPr>
            <p:nvPr/>
          </p:nvSpPr>
          <p:spPr bwMode="auto">
            <a:xfrm>
              <a:off x="5735822" y="644334"/>
              <a:ext cx="3084328" cy="1871663"/>
            </a:xfrm>
            <a:prstGeom prst="cloudCallout">
              <a:avLst>
                <a:gd name="adj1" fmla="val -13834"/>
                <a:gd name="adj2" fmla="val 72139"/>
              </a:avLst>
            </a:prstGeom>
            <a:solidFill>
              <a:srgbClr val="FFFFCC"/>
            </a:solidFill>
            <a:ln w="9525">
              <a:solidFill>
                <a:srgbClr val="2D2D8A">
                  <a:lumMod val="75000"/>
                </a:srgbClr>
              </a:solidFill>
              <a:round/>
            </a:ln>
            <a:effectLst/>
          </p:spPr>
          <p:txBody>
            <a:bodyPr lIns="90000" tIns="46800" rIns="90000" bIns="4680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100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22548" name="矩形 36"/>
            <p:cNvSpPr/>
            <p:nvPr/>
          </p:nvSpPr>
          <p:spPr>
            <a:xfrm>
              <a:off x="6118326" y="984153"/>
              <a:ext cx="2366605" cy="1231107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 typeface="Arial" pitchFamily="34" charset="0"/>
              </a:pPr>
              <a:r>
                <a:rPr lang="zh-CN" altLang="en-US" sz="1800" b="1"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沿任意一条直径对折，都能完全重合。</a:t>
              </a:r>
            </a:p>
          </p:txBody>
        </p:sp>
      </p:grpSp>
      <p:sp>
        <p:nvSpPr>
          <p:cNvPr id="5" name="矩形 4"/>
          <p:cNvSpPr/>
          <p:nvPr/>
        </p:nvSpPr>
        <p:spPr>
          <a:xfrm>
            <a:off x="264263" y="291748"/>
            <a:ext cx="1584809" cy="3924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互动新授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8" presetClass="exit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2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*0.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h+1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2" presetClass="exit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4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  <p:cond evt="onBegin" delay="0">
                          <p:tn val="58"/>
                        </p:cond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7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  <p:cond evt="onBegin" delay="0">
                          <p:tn val="75"/>
                        </p:cond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xit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2" presetClass="exit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8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  <p:cond evt="onBegin" delay="0">
                          <p:tn val="85"/>
                        </p:cond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4" presetClass="entr" presetSubtype="3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4" presetClass="entr" presetSubtype="3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  <p:cond evt="onBegin" delay="0">
                          <p:tn val="96"/>
                        </p:cond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/>
        </p:nvGrpSpPr>
        <p:grpSpPr>
          <a:xfrm>
            <a:off x="1598534" y="1072991"/>
            <a:ext cx="3044428" cy="2986088"/>
            <a:chOff x="480790" y="860519"/>
            <a:chExt cx="4059146" cy="3981322"/>
          </a:xfrm>
          <a:solidFill>
            <a:srgbClr val="FFFFF5"/>
          </a:solidFill>
        </p:grpSpPr>
        <p:pic>
          <p:nvPicPr>
            <p:cNvPr id="10247" name="图片 7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EFD"/>
                </a:clrFrom>
                <a:clrTo>
                  <a:srgbClr val="FFFEFD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17759" y="2838924"/>
              <a:ext cx="2002917" cy="2002917"/>
            </a:xfrm>
            <a:prstGeom prst="rect">
              <a:avLst/>
            </a:prstGeom>
            <a:grpFill/>
            <a:ln w="9525">
              <a:noFill/>
            </a:ln>
          </p:spPr>
        </p:pic>
        <p:grpSp>
          <p:nvGrpSpPr>
            <p:cNvPr id="10248" name="组合 4"/>
            <p:cNvGrpSpPr/>
            <p:nvPr/>
          </p:nvGrpSpPr>
          <p:grpSpPr>
            <a:xfrm>
              <a:off x="480790" y="860519"/>
              <a:ext cx="4059146" cy="1614436"/>
              <a:chOff x="4264024" y="2493963"/>
              <a:chExt cx="3330781" cy="1731962"/>
            </a:xfrm>
            <a:grpFill/>
          </p:grpSpPr>
          <p:sp>
            <p:nvSpPr>
              <p:cNvPr id="3" name="圆角矩形标注 2"/>
              <p:cNvSpPr/>
              <p:nvPr/>
            </p:nvSpPr>
            <p:spPr bwMode="auto">
              <a:xfrm flipH="1">
                <a:off x="4264024" y="2493963"/>
                <a:ext cx="3330781" cy="1731962"/>
              </a:xfrm>
              <a:prstGeom prst="wedgeRoundRectCallout">
                <a:avLst>
                  <a:gd name="adj1" fmla="val 13015"/>
                  <a:gd name="adj2" fmla="val 71531"/>
                  <a:gd name="adj3" fmla="val 16667"/>
                </a:avLst>
              </a:prstGeom>
              <a:grpFill/>
              <a:ln w="25400" cap="flat" cmpd="sng" algn="ctr">
                <a:solidFill>
                  <a:srgbClr val="BBE0E3">
                    <a:shade val="50000"/>
                  </a:srgbClr>
                </a:solidFill>
                <a:prstDash val="solid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100">
                  <a:solidFill>
                    <a:srgbClr val="FFFFFF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endParaRPr>
              </a:p>
            </p:txBody>
          </p:sp>
          <p:sp>
            <p:nvSpPr>
              <p:cNvPr id="10250" name="文本框 3"/>
              <p:cNvSpPr txBox="1"/>
              <p:nvPr/>
            </p:nvSpPr>
            <p:spPr>
              <a:xfrm flipH="1">
                <a:off x="4335667" y="2617261"/>
                <a:ext cx="3187494" cy="1518787"/>
              </a:xfrm>
              <a:prstGeom prst="rect">
                <a:avLst/>
              </a:prstGeom>
              <a:grp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2100" b="1" noProof="1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2" charset="-122"/>
                  </a:rPr>
                  <a:t>我发现圆有很多条对称轴，每条直径都是它的一条对称轴。</a:t>
                </a:r>
              </a:p>
            </p:txBody>
          </p:sp>
        </p:grpSp>
      </p:grp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43124" y="2249329"/>
            <a:ext cx="1319213" cy="168473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4" name="组合 13"/>
          <p:cNvGrpSpPr/>
          <p:nvPr/>
        </p:nvGrpSpPr>
        <p:grpSpPr>
          <a:xfrm>
            <a:off x="4975384" y="1026793"/>
            <a:ext cx="2848421" cy="1210628"/>
            <a:chOff x="4264025" y="2493963"/>
            <a:chExt cx="3201823" cy="1731962"/>
          </a:xfrm>
          <a:solidFill>
            <a:srgbClr val="FFFFF5"/>
          </a:solidFill>
        </p:grpSpPr>
        <p:sp>
          <p:nvSpPr>
            <p:cNvPr id="15" name="圆角矩形标注 14"/>
            <p:cNvSpPr/>
            <p:nvPr/>
          </p:nvSpPr>
          <p:spPr bwMode="auto">
            <a:xfrm flipH="1">
              <a:off x="4264025" y="2493963"/>
              <a:ext cx="3201823" cy="1731962"/>
            </a:xfrm>
            <a:prstGeom prst="wedgeRoundRectCallout">
              <a:avLst>
                <a:gd name="adj1" fmla="val 13015"/>
                <a:gd name="adj2" fmla="val 71531"/>
                <a:gd name="adj3" fmla="val 16667"/>
              </a:avLst>
            </a:prstGeom>
            <a:grpFill/>
            <a:ln w="25400" cap="flat" cmpd="sng" algn="ctr">
              <a:solidFill>
                <a:srgbClr val="BBE0E3">
                  <a:shade val="50000"/>
                </a:srgbClr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1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10246" name="文本框 15"/>
            <p:cNvSpPr txBox="1"/>
            <p:nvPr/>
          </p:nvSpPr>
          <p:spPr>
            <a:xfrm flipH="1">
              <a:off x="4335760" y="2617285"/>
              <a:ext cx="3054105" cy="1519086"/>
            </a:xfrm>
            <a:prstGeom prst="rect">
              <a:avLst/>
            </a:prstGeom>
            <a:grp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100" b="1" noProof="1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将圆沿直径对折，正好完全重合。圆是轴对称图形。</a:t>
              </a:r>
            </a:p>
          </p:txBody>
        </p:sp>
      </p:grpSp>
      <p:sp>
        <p:nvSpPr>
          <p:cNvPr id="5" name="矩形 4"/>
          <p:cNvSpPr/>
          <p:nvPr/>
        </p:nvSpPr>
        <p:spPr>
          <a:xfrm>
            <a:off x="264263" y="291748"/>
            <a:ext cx="1584809" cy="3924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互动新授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31496" y="1741171"/>
            <a:ext cx="6534626" cy="714851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我们学过的图形中哪些是轴对称图形？有几条对称轴？做一做，填一填。</a:t>
            </a:r>
          </a:p>
        </p:txBody>
      </p:sp>
      <p:graphicFrame>
        <p:nvGraphicFramePr>
          <p:cNvPr id="25" name="内容占位符 24"/>
          <p:cNvGraphicFramePr>
            <a:graphicFrameLocks noGrp="1"/>
          </p:cNvGraphicFramePr>
          <p:nvPr>
            <p:ph idx="4294967295"/>
          </p:nvPr>
        </p:nvGraphicFramePr>
        <p:xfrm>
          <a:off x="623411" y="2634139"/>
          <a:ext cx="7714300" cy="1059180"/>
        </p:xfrm>
        <a:graphic>
          <a:graphicData uri="http://schemas.openxmlformats.org/drawingml/2006/table">
            <a:tbl>
              <a:tblPr firstRow="1" bandRow="1">
                <a:effectLst/>
                <a:tableStyleId>{5940675A-B579-460E-94D1-54222C63F5DA}</a:tableStyleId>
              </a:tblPr>
              <a:tblGrid>
                <a:gridCol w="1698784"/>
                <a:gridCol w="1090613"/>
                <a:gridCol w="904399"/>
                <a:gridCol w="1317308"/>
                <a:gridCol w="1117283"/>
                <a:gridCol w="957263"/>
                <a:gridCol w="628650"/>
              </a:tblGrid>
              <a:tr h="53721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1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图形名称</a:t>
                      </a: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12700" cmpd="sng">
                      <a:solidFill>
                        <a:srgbClr val="333399"/>
                      </a:solidFill>
                    </a:lnT>
                    <a:lnB w="25400" cmpd="sng">
                      <a:solidFill>
                        <a:srgbClr val="333399"/>
                      </a:solidFill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1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12700" cmpd="sng">
                      <a:solidFill>
                        <a:srgbClr val="333399"/>
                      </a:solidFill>
                    </a:lnT>
                    <a:lnB w="25400" cmpd="sng">
                      <a:solidFill>
                        <a:srgbClr val="333399"/>
                      </a:solidFill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1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12700" cmpd="sng">
                      <a:solidFill>
                        <a:srgbClr val="333399"/>
                      </a:solidFill>
                    </a:lnT>
                    <a:lnB w="25400" cmpd="sng">
                      <a:solidFill>
                        <a:srgbClr val="333399"/>
                      </a:solidFill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1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12700" cmpd="sng">
                      <a:solidFill>
                        <a:srgbClr val="333399"/>
                      </a:solidFill>
                    </a:lnT>
                    <a:lnB w="25400" cmpd="sng">
                      <a:solidFill>
                        <a:srgbClr val="333399"/>
                      </a:solidFill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1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12700" cmpd="sng">
                      <a:solidFill>
                        <a:srgbClr val="333399"/>
                      </a:solidFill>
                    </a:lnT>
                    <a:lnB w="25400" cmpd="sng">
                      <a:solidFill>
                        <a:srgbClr val="333399"/>
                      </a:solidFill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1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12700" cmpd="sng">
                      <a:solidFill>
                        <a:srgbClr val="333399"/>
                      </a:solidFill>
                    </a:lnT>
                    <a:lnB w="25400" cmpd="sng">
                      <a:solidFill>
                        <a:srgbClr val="333399"/>
                      </a:solidFill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1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12700" cmpd="sng">
                      <a:solidFill>
                        <a:srgbClr val="333399"/>
                      </a:solidFill>
                    </a:lnT>
                    <a:lnB w="25400" cmpd="sng">
                      <a:solidFill>
                        <a:srgbClr val="333399"/>
                      </a:solidFill>
                    </a:lnB>
                    <a:noFill/>
                  </a:tcPr>
                </a:tc>
              </a:tr>
              <a:tr h="52197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100" spc="-3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有几条对称轴</a:t>
                      </a: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25400" cap="flat" cmpd="sng" algn="ctr">
                      <a:solidFill>
                        <a:srgbClr val="333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rgbClr val="333399"/>
                      </a:solidFill>
                    </a:lnB>
                    <a:solidFill>
                      <a:srgbClr val="333399">
                        <a:alpha val="2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1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25400" cap="flat" cmpd="sng" algn="ctr">
                      <a:solidFill>
                        <a:srgbClr val="333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rgbClr val="333399"/>
                      </a:solidFill>
                    </a:lnB>
                    <a:solidFill>
                      <a:srgbClr val="333399">
                        <a:alpha val="2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1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25400" cap="flat" cmpd="sng" algn="ctr">
                      <a:solidFill>
                        <a:srgbClr val="333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rgbClr val="333399"/>
                      </a:solidFill>
                    </a:lnB>
                    <a:solidFill>
                      <a:srgbClr val="333399">
                        <a:alpha val="2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1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25400" cap="flat" cmpd="sng" algn="ctr">
                      <a:solidFill>
                        <a:srgbClr val="333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rgbClr val="333399"/>
                      </a:solidFill>
                    </a:lnB>
                    <a:solidFill>
                      <a:srgbClr val="333399">
                        <a:alpha val="2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1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25400" cap="flat" cmpd="sng" algn="ctr">
                      <a:solidFill>
                        <a:srgbClr val="333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rgbClr val="333399"/>
                      </a:solidFill>
                    </a:lnB>
                    <a:solidFill>
                      <a:srgbClr val="333399">
                        <a:alpha val="2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1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25400" cap="flat" cmpd="sng" algn="ctr">
                      <a:solidFill>
                        <a:srgbClr val="333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rgbClr val="333399"/>
                      </a:solidFill>
                    </a:lnB>
                    <a:solidFill>
                      <a:srgbClr val="333399">
                        <a:alpha val="2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1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2" marR="68582" marT="34301" marB="34301" anchor="ctr">
                    <a:lnL w="12700" cmpd="sng">
                      <a:solidFill>
                        <a:srgbClr val="333399"/>
                      </a:solidFill>
                    </a:lnL>
                    <a:lnR w="12700" cmpd="sng">
                      <a:solidFill>
                        <a:srgbClr val="333399"/>
                      </a:solidFill>
                    </a:lnR>
                    <a:lnT w="25400" cap="flat" cmpd="sng" algn="ctr">
                      <a:solidFill>
                        <a:srgbClr val="333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rgbClr val="333399"/>
                      </a:solidFill>
                    </a:lnB>
                    <a:solidFill>
                      <a:srgbClr val="333399">
                        <a:alpha val="2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26" name="TextBox 25"/>
          <p:cNvSpPr txBox="1"/>
          <p:nvPr/>
        </p:nvSpPr>
        <p:spPr>
          <a:xfrm>
            <a:off x="2270284" y="2736057"/>
            <a:ext cx="1135856" cy="3452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</a:pPr>
            <a:r>
              <a:rPr lang="zh-CN" altLang="en-US" sz="1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正方形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320891" y="2736057"/>
            <a:ext cx="1134428" cy="34528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 typeface="Arial" pitchFamily="34" charset="0"/>
            </a:pPr>
            <a:r>
              <a:rPr lang="zh-CN" altLang="en-US" sz="1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长方形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2449354" y="3173730"/>
            <a:ext cx="837248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</a:pPr>
            <a:r>
              <a:rPr lang="en-US" altLang="zh-CN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条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465672" y="3171349"/>
            <a:ext cx="839629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</a:pPr>
            <a:r>
              <a:rPr lang="en-US" altLang="zh-CN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条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212908" y="2747011"/>
            <a:ext cx="1553051" cy="345281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</a:pPr>
            <a:r>
              <a:rPr lang="zh-CN" altLang="en-US" sz="1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等腰三角形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190172" y="2747011"/>
            <a:ext cx="2006918" cy="345281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</a:pPr>
            <a:r>
              <a:rPr lang="zh-CN" altLang="en-US" sz="1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平行四边形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650356" y="2747011"/>
            <a:ext cx="1156811" cy="345281"/>
          </a:xfrm>
          <a:prstGeom prst="rect">
            <a:avLst/>
          </a:prstGeom>
          <a:noFill/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</a:pPr>
            <a:r>
              <a:rPr lang="zh-CN" altLang="en-US" sz="1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等腰梯形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770971" y="2747011"/>
            <a:ext cx="469583" cy="345281"/>
          </a:xfrm>
          <a:prstGeom prst="rect">
            <a:avLst/>
          </a:prstGeom>
          <a:noFill/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</a:pPr>
            <a:r>
              <a:rPr lang="zh-CN" altLang="en-US" sz="1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圆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4569142" y="3162776"/>
            <a:ext cx="787718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</a:pPr>
            <a:r>
              <a:rPr lang="en-US" altLang="zh-CN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条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5766435" y="3162776"/>
            <a:ext cx="811054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</a:pPr>
            <a:r>
              <a:rPr lang="en-US" altLang="zh-CN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条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6819424" y="3174682"/>
            <a:ext cx="723900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</a:pPr>
            <a:r>
              <a:rPr lang="en-US" altLang="zh-CN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条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7663339" y="3174682"/>
            <a:ext cx="758666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</a:pP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无数</a:t>
            </a:r>
          </a:p>
        </p:txBody>
      </p:sp>
      <p:pic>
        <p:nvPicPr>
          <p:cNvPr id="4" name="图片 3" descr="805d449be71ea5441b622555b54e08db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369" y="148114"/>
            <a:ext cx="2040731" cy="1474946"/>
          </a:xfrm>
          <a:prstGeom prst="rect">
            <a:avLst/>
          </a:prstGeom>
        </p:spPr>
      </p:pic>
      <p:pic>
        <p:nvPicPr>
          <p:cNvPr id="9" name="图片 8" descr="d16d34ebc08114b72d0793698e7aa54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97090" y="77629"/>
            <a:ext cx="1789271" cy="1340644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264263" y="291748"/>
            <a:ext cx="1584809" cy="3924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互动新授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pic>
        <p:nvPicPr>
          <p:cNvPr id="3" name="内容占位符 1" descr="e74c5e9e27ad746d55fba4356ca86c7c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36922" y="387192"/>
            <a:ext cx="4907756" cy="1310164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252186" y="1212533"/>
            <a:ext cx="4285298" cy="437674"/>
          </a:xfrm>
          <a:prstGeom prst="rect">
            <a:avLst/>
          </a:prstGeom>
          <a:solidFill>
            <a:srgbClr val="FF9B01"/>
          </a:solidFill>
        </p:spPr>
        <p:txBody>
          <a:bodyPr wrap="square" lIns="68580" tIns="34290" rIns="68580" bIns="34290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buClrTx/>
              <a:buSzTx/>
              <a:buFontTx/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二.找轴对称图形的对称轴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/>
      <p:bldP spid="27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椭圆 3"/>
          <p:cNvSpPr/>
          <p:nvPr/>
        </p:nvSpPr>
        <p:spPr>
          <a:xfrm>
            <a:off x="3424476" y="1606391"/>
            <a:ext cx="2200275" cy="2200275"/>
          </a:xfrm>
          <a:prstGeom prst="ellipse">
            <a:avLst/>
          </a:prstGeom>
          <a:solidFill>
            <a:srgbClr val="FFC000"/>
          </a:solidFill>
          <a:ln w="25400" cap="flat" cmpd="sng" algn="ctr">
            <a:solidFill>
              <a:srgbClr val="FFC000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cxnSp>
        <p:nvCxnSpPr>
          <p:cNvPr id="45" name="直接连接符 44"/>
          <p:cNvCxnSpPr/>
          <p:nvPr/>
        </p:nvCxnSpPr>
        <p:spPr>
          <a:xfrm rot="13800000" flipH="1" flipV="1">
            <a:off x="3436383" y="2708910"/>
            <a:ext cx="2199085" cy="1191"/>
          </a:xfrm>
          <a:prstGeom prst="line">
            <a:avLst/>
          </a:prstGeom>
          <a:noFill/>
          <a:ln w="38100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46" name="直接连接符 45"/>
          <p:cNvCxnSpPr/>
          <p:nvPr/>
        </p:nvCxnSpPr>
        <p:spPr>
          <a:xfrm rot="18000000" flipH="1" flipV="1">
            <a:off x="3442931" y="2720221"/>
            <a:ext cx="2200275" cy="1191"/>
          </a:xfrm>
          <a:prstGeom prst="line">
            <a:avLst/>
          </a:prstGeom>
          <a:noFill/>
          <a:ln w="38100" cap="flat" cmpd="sng" algn="ctr">
            <a:solidFill>
              <a:srgbClr val="7030A0"/>
            </a:solidFill>
            <a:prstDash val="sysDash"/>
          </a:ln>
          <a:effectLst/>
        </p:spPr>
      </p:cxnSp>
      <p:sp>
        <p:nvSpPr>
          <p:cNvPr id="17413" name="TextBox 23"/>
          <p:cNvSpPr txBox="1"/>
          <p:nvPr/>
        </p:nvSpPr>
        <p:spPr>
          <a:xfrm>
            <a:off x="1056799" y="1856423"/>
            <a:ext cx="2154555" cy="1730216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1009">
              <a:lnSpc>
                <a:spcPct val="150000"/>
              </a:lnSpc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你有办法找到一个圆的圆心吗？</a:t>
            </a:r>
          </a:p>
        </p:txBody>
      </p:sp>
      <p:cxnSp>
        <p:nvCxnSpPr>
          <p:cNvPr id="42" name="直接连接符 41"/>
          <p:cNvCxnSpPr/>
          <p:nvPr/>
        </p:nvCxnSpPr>
        <p:spPr>
          <a:xfrm rot="10800000" flipH="1">
            <a:off x="3424476" y="2706529"/>
            <a:ext cx="2200275" cy="1191"/>
          </a:xfrm>
          <a:prstGeom prst="line">
            <a:avLst/>
          </a:prstGeom>
          <a:noFill/>
          <a:ln w="38100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43" name="直接连接符 42"/>
          <p:cNvCxnSpPr/>
          <p:nvPr/>
        </p:nvCxnSpPr>
        <p:spPr>
          <a:xfrm rot="16200000" flipH="1" flipV="1">
            <a:off x="3448883" y="2708314"/>
            <a:ext cx="2200275" cy="1191"/>
          </a:xfrm>
          <a:prstGeom prst="line">
            <a:avLst/>
          </a:prstGeom>
          <a:noFill/>
          <a:ln w="38100" cap="flat" cmpd="sng" algn="ctr">
            <a:solidFill>
              <a:srgbClr val="7030A0"/>
            </a:solidFill>
            <a:prstDash val="sysDash"/>
          </a:ln>
          <a:effectLst/>
        </p:spPr>
      </p:cxnSp>
      <p:sp>
        <p:nvSpPr>
          <p:cNvPr id="44" name="椭圆 43"/>
          <p:cNvSpPr/>
          <p:nvPr/>
        </p:nvSpPr>
        <p:spPr>
          <a:xfrm>
            <a:off x="4511517" y="2675573"/>
            <a:ext cx="54769" cy="54769"/>
          </a:xfrm>
          <a:prstGeom prst="ellipse">
            <a:avLst/>
          </a:prstGeom>
          <a:solidFill>
            <a:srgbClr val="FF0000"/>
          </a:solidFill>
          <a:ln w="25400" cap="flat" cmpd="sng" algn="ctr">
            <a:solidFill>
              <a:srgbClr val="FF0000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pic>
        <p:nvPicPr>
          <p:cNvPr id="35842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12395" y="742950"/>
            <a:ext cx="1273493" cy="609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7" name="图片 8"/>
          <p:cNvPicPr>
            <a:picLocks noChangeAspect="1"/>
          </p:cNvPicPr>
          <p:nvPr/>
        </p:nvPicPr>
        <p:blipFill>
          <a:blip r:embed="rId3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35550" y="2420109"/>
            <a:ext cx="1319267" cy="140894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矩形 8"/>
          <p:cNvSpPr/>
          <p:nvPr/>
        </p:nvSpPr>
        <p:spPr>
          <a:xfrm>
            <a:off x="264263" y="291748"/>
            <a:ext cx="1584809" cy="3924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互动新授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pic>
        <p:nvPicPr>
          <p:cNvPr id="10" name="图片 9">
            <a:hlinkClick r:id="rId5" action="ppaction://hlinksldjump?num=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25531" y="3919508"/>
            <a:ext cx="952381" cy="285714"/>
          </a:xfrm>
          <a:prstGeom prst="rect">
            <a:avLst/>
          </a:prstGeom>
        </p:spPr>
      </p:pic>
      <p:pic>
        <p:nvPicPr>
          <p:cNvPr id="3" name="内容占位符 1" descr="e74c5e9e27ad746d55fba4356ca86c7c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36922" y="279559"/>
            <a:ext cx="4907756" cy="1310164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359819" y="1092994"/>
            <a:ext cx="4151948" cy="437674"/>
          </a:xfrm>
          <a:prstGeom prst="rect">
            <a:avLst/>
          </a:prstGeom>
          <a:solidFill>
            <a:srgbClr val="FF9B01"/>
          </a:solidFill>
        </p:spPr>
        <p:txBody>
          <a:bodyPr wrap="square" lIns="68580" tIns="34290" rIns="68580" bIns="34290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buClrTx/>
              <a:buSzTx/>
              <a:buFontTx/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三.探究寻找圆心的方法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9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7413" grpId="0"/>
      <p:bldP spid="44" grpId="0"/>
      <p:bldP spid="44" grpId="1"/>
      <p:bldP spid="44" grpId="2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27"/>
          <p:cNvSpPr/>
          <p:nvPr/>
        </p:nvSpPr>
        <p:spPr>
          <a:xfrm>
            <a:off x="1773317" y="2205276"/>
            <a:ext cx="696516" cy="696516"/>
          </a:xfrm>
          <a:prstGeom prst="rect">
            <a:avLst/>
          </a:prstGeom>
          <a:noFill/>
          <a:ln w="25400" cap="flat" cmpd="sng" algn="ctr">
            <a:solidFill>
              <a:srgbClr val="000000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29" name="椭圆 28"/>
          <p:cNvSpPr/>
          <p:nvPr/>
        </p:nvSpPr>
        <p:spPr>
          <a:xfrm>
            <a:off x="1620918" y="2054067"/>
            <a:ext cx="998935" cy="998935"/>
          </a:xfrm>
          <a:prstGeom prst="ellipse">
            <a:avLst/>
          </a:prstGeom>
          <a:noFill/>
          <a:ln w="25400" cap="flat" cmpd="sng" algn="ctr">
            <a:solidFill>
              <a:srgbClr val="000000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3188970" y="2035017"/>
            <a:ext cx="998935" cy="998935"/>
          </a:xfrm>
          <a:prstGeom prst="rect">
            <a:avLst/>
          </a:prstGeom>
          <a:noFill/>
          <a:ln w="25400" cap="flat" cmpd="sng" algn="ctr">
            <a:solidFill>
              <a:srgbClr val="000000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31" name="椭圆 30"/>
          <p:cNvSpPr/>
          <p:nvPr/>
        </p:nvSpPr>
        <p:spPr>
          <a:xfrm>
            <a:off x="3185399" y="2035017"/>
            <a:ext cx="998935" cy="998935"/>
          </a:xfrm>
          <a:prstGeom prst="ellipse">
            <a:avLst/>
          </a:prstGeom>
          <a:noFill/>
          <a:ln w="25400" cap="flat" cmpd="sng" algn="ctr">
            <a:solidFill>
              <a:srgbClr val="000000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32" name="椭圆 31"/>
          <p:cNvSpPr/>
          <p:nvPr/>
        </p:nvSpPr>
        <p:spPr>
          <a:xfrm>
            <a:off x="4685586" y="2054067"/>
            <a:ext cx="998935" cy="998935"/>
          </a:xfrm>
          <a:prstGeom prst="ellipse">
            <a:avLst/>
          </a:prstGeom>
          <a:noFill/>
          <a:ln w="25400" cap="flat" cmpd="sng" algn="ctr">
            <a:solidFill>
              <a:srgbClr val="000000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33" name="椭圆 32"/>
          <p:cNvSpPr/>
          <p:nvPr/>
        </p:nvSpPr>
        <p:spPr>
          <a:xfrm>
            <a:off x="6238161" y="2054067"/>
            <a:ext cx="998935" cy="998935"/>
          </a:xfrm>
          <a:prstGeom prst="ellipse">
            <a:avLst/>
          </a:prstGeom>
          <a:noFill/>
          <a:ln w="25400" cap="flat" cmpd="sng" algn="ctr">
            <a:solidFill>
              <a:srgbClr val="000000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34" name="六边形 33"/>
          <p:cNvSpPr/>
          <p:nvPr/>
        </p:nvSpPr>
        <p:spPr>
          <a:xfrm>
            <a:off x="4682014" y="2140983"/>
            <a:ext cx="998935" cy="837010"/>
          </a:xfrm>
          <a:prstGeom prst="hexagon">
            <a:avLst>
              <a:gd name="adj" fmla="val 29398"/>
              <a:gd name="vf" fmla="val 115470"/>
            </a:avLst>
          </a:prstGeom>
          <a:noFill/>
          <a:ln w="25400" cap="flat" cmpd="sng" algn="ctr">
            <a:solidFill>
              <a:srgbClr val="000000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35" name="六边形 34"/>
          <p:cNvSpPr/>
          <p:nvPr/>
        </p:nvSpPr>
        <p:spPr>
          <a:xfrm>
            <a:off x="6166724" y="2054067"/>
            <a:ext cx="1133475" cy="998935"/>
          </a:xfrm>
          <a:prstGeom prst="hexagon">
            <a:avLst/>
          </a:prstGeom>
          <a:noFill/>
          <a:ln w="25400" cap="flat" cmpd="sng" algn="ctr">
            <a:solidFill>
              <a:srgbClr val="000000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  <a:latin typeface="宋体" panose="02010600030101010101" pitchFamily="2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cxnSp>
        <p:nvCxnSpPr>
          <p:cNvPr id="37" name="直接连接符 36"/>
          <p:cNvCxnSpPr/>
          <p:nvPr/>
        </p:nvCxnSpPr>
        <p:spPr>
          <a:xfrm rot="5400000">
            <a:off x="1445300" y="2548771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38" name="直接连接符 37"/>
          <p:cNvCxnSpPr/>
          <p:nvPr/>
        </p:nvCxnSpPr>
        <p:spPr>
          <a:xfrm>
            <a:off x="1444705" y="2556510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39" name="直接连接符 38"/>
          <p:cNvCxnSpPr/>
          <p:nvPr/>
        </p:nvCxnSpPr>
        <p:spPr>
          <a:xfrm rot="2700000">
            <a:off x="1441728" y="2557106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41" name="直接连接符 40"/>
          <p:cNvCxnSpPr/>
          <p:nvPr/>
        </p:nvCxnSpPr>
        <p:spPr>
          <a:xfrm rot="18900000" flipV="1">
            <a:off x="1441728" y="2565440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47" name="直接连接符 46"/>
          <p:cNvCxnSpPr/>
          <p:nvPr/>
        </p:nvCxnSpPr>
        <p:spPr>
          <a:xfrm rot="5400000">
            <a:off x="3014544" y="2530912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48" name="直接连接符 47"/>
          <p:cNvCxnSpPr/>
          <p:nvPr/>
        </p:nvCxnSpPr>
        <p:spPr>
          <a:xfrm>
            <a:off x="3012758" y="2538651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49" name="直接连接符 48"/>
          <p:cNvCxnSpPr/>
          <p:nvPr/>
        </p:nvCxnSpPr>
        <p:spPr>
          <a:xfrm rot="2700000">
            <a:off x="2902030" y="2535079"/>
            <a:ext cx="1565672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50" name="直接连接符 49"/>
          <p:cNvCxnSpPr/>
          <p:nvPr/>
        </p:nvCxnSpPr>
        <p:spPr>
          <a:xfrm rot="18900000" flipV="1">
            <a:off x="2915722" y="2533293"/>
            <a:ext cx="1566863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51" name="直接连接符 50"/>
          <p:cNvCxnSpPr/>
          <p:nvPr/>
        </p:nvCxnSpPr>
        <p:spPr>
          <a:xfrm rot="5400000">
            <a:off x="4507587" y="2548771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52" name="直接连接符 51"/>
          <p:cNvCxnSpPr/>
          <p:nvPr/>
        </p:nvCxnSpPr>
        <p:spPr>
          <a:xfrm>
            <a:off x="4515326" y="2556510"/>
            <a:ext cx="134897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54" name="直接连接符 53"/>
          <p:cNvCxnSpPr/>
          <p:nvPr/>
        </p:nvCxnSpPr>
        <p:spPr>
          <a:xfrm rot="16200000" flipH="1">
            <a:off x="4587360" y="2185630"/>
            <a:ext cx="1160860" cy="728663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56" name="直接连接符 55"/>
          <p:cNvCxnSpPr/>
          <p:nvPr/>
        </p:nvCxnSpPr>
        <p:spPr>
          <a:xfrm rot="5400000" flipH="1" flipV="1">
            <a:off x="4601647" y="2201108"/>
            <a:ext cx="1166813" cy="7250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57" name="直接连接符 56"/>
          <p:cNvCxnSpPr/>
          <p:nvPr/>
        </p:nvCxnSpPr>
        <p:spPr>
          <a:xfrm rot="5400000">
            <a:off x="6061353" y="2548771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58" name="直接连接符 57"/>
          <p:cNvCxnSpPr/>
          <p:nvPr/>
        </p:nvCxnSpPr>
        <p:spPr>
          <a:xfrm>
            <a:off x="6059568" y="2556510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59" name="直接连接符 58"/>
          <p:cNvCxnSpPr/>
          <p:nvPr/>
        </p:nvCxnSpPr>
        <p:spPr>
          <a:xfrm rot="16200000" flipH="1">
            <a:off x="6068497" y="2095143"/>
            <a:ext cx="1332310" cy="890588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60" name="直接连接符 59"/>
          <p:cNvCxnSpPr/>
          <p:nvPr/>
        </p:nvCxnSpPr>
        <p:spPr>
          <a:xfrm rot="5400000" flipH="1" flipV="1">
            <a:off x="6063734" y="2116574"/>
            <a:ext cx="1339454" cy="890588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63" name="直接连接符 62"/>
          <p:cNvCxnSpPr/>
          <p:nvPr/>
        </p:nvCxnSpPr>
        <p:spPr>
          <a:xfrm rot="1800000">
            <a:off x="4497467" y="2546985"/>
            <a:ext cx="134897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71" name="直接连接符 70"/>
          <p:cNvCxnSpPr/>
          <p:nvPr/>
        </p:nvCxnSpPr>
        <p:spPr>
          <a:xfrm rot="19800000" flipH="1">
            <a:off x="4509374" y="2561273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72" name="直接连接符 71"/>
          <p:cNvCxnSpPr/>
          <p:nvPr/>
        </p:nvCxnSpPr>
        <p:spPr>
          <a:xfrm rot="1800000">
            <a:off x="6071474" y="2566035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73" name="直接连接符 72"/>
          <p:cNvCxnSpPr/>
          <p:nvPr/>
        </p:nvCxnSpPr>
        <p:spPr>
          <a:xfrm rot="9000000">
            <a:off x="6032183" y="2574370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sp>
        <p:nvSpPr>
          <p:cNvPr id="74" name="TextBox 73"/>
          <p:cNvSpPr txBox="1"/>
          <p:nvPr/>
        </p:nvSpPr>
        <p:spPr>
          <a:xfrm>
            <a:off x="1818562" y="3481627"/>
            <a:ext cx="629840" cy="392906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en-US" sz="2100" b="1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条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3373518" y="3491152"/>
            <a:ext cx="629840" cy="39171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0" b="1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en-US" sz="2100" b="1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条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4867751" y="3481627"/>
            <a:ext cx="629841" cy="392906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0" b="1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en-US" sz="2100" b="1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条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20326" y="3481627"/>
            <a:ext cx="629841" cy="392906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0" b="1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en-US" sz="2100" b="1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条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858679" y="981075"/>
            <a:ext cx="4822031" cy="39147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请找出下面各图的对称轴，与同伴交流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sp>
        <p:nvSpPr>
          <p:cNvPr id="5" name="矩形 4"/>
          <p:cNvSpPr/>
          <p:nvPr/>
        </p:nvSpPr>
        <p:spPr>
          <a:xfrm>
            <a:off x="264263" y="291748"/>
            <a:ext cx="1584809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巩固扩展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9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5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63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9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8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6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 nodeType="clickPar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 nodeType="clickPar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 nodeType="clickPar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 nodeType="clickPar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 nodeType="clickPar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 nodeType="clickPar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 nodeType="clickPar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 nodeType="clickPar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 nodeType="clickPar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 nodeType="clickPar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 nodeType="clickPar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 nodeType="clickPar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 nodeType="clickPar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 nodeType="clickPar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 nodeType="clickPar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29" grpId="1"/>
      <p:bldP spid="31" grpId="0"/>
      <p:bldP spid="31" grpId="1"/>
      <p:bldP spid="32" grpId="0"/>
      <p:bldP spid="32" grpId="1"/>
      <p:bldP spid="33" grpId="0"/>
      <p:bldP spid="33" grpId="1"/>
      <p:bldP spid="74" grpId="0"/>
      <p:bldP spid="75" grpId="0"/>
      <p:bldP spid="76" grpId="0"/>
      <p:bldP spid="7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TextBox 23"/>
          <p:cNvSpPr txBox="1"/>
          <p:nvPr/>
        </p:nvSpPr>
        <p:spPr>
          <a:xfrm>
            <a:off x="1343978" y="1501379"/>
            <a:ext cx="6322219" cy="484584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下面的图形是轴对称图形吗？画出轴对称图形的</a:t>
            </a: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条对称轴。</a:t>
            </a:r>
          </a:p>
        </p:txBody>
      </p:sp>
      <p:pic>
        <p:nvPicPr>
          <p:cNvPr id="19459" name="图片 27" descr="1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90400" y="2519363"/>
            <a:ext cx="6287690" cy="108585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30" name="直接连接符 29"/>
          <p:cNvCxnSpPr/>
          <p:nvPr/>
        </p:nvCxnSpPr>
        <p:spPr>
          <a:xfrm rot="5400000">
            <a:off x="1182648" y="3075979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32" name="直接连接符 31"/>
          <p:cNvCxnSpPr/>
          <p:nvPr/>
        </p:nvCxnSpPr>
        <p:spPr>
          <a:xfrm>
            <a:off x="1343978" y="2731294"/>
            <a:ext cx="1107281" cy="750094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34" name="直接连接符 33"/>
          <p:cNvCxnSpPr/>
          <p:nvPr/>
        </p:nvCxnSpPr>
        <p:spPr>
          <a:xfrm rot="5400000">
            <a:off x="2831664" y="3035498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36" name="直接连接符 35"/>
          <p:cNvCxnSpPr/>
          <p:nvPr/>
        </p:nvCxnSpPr>
        <p:spPr>
          <a:xfrm flipV="1">
            <a:off x="2812018" y="2720579"/>
            <a:ext cx="1348979" cy="837010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38" name="直接连接符 37"/>
          <p:cNvCxnSpPr/>
          <p:nvPr/>
        </p:nvCxnSpPr>
        <p:spPr>
          <a:xfrm rot="10800000">
            <a:off x="2863215" y="2737247"/>
            <a:ext cx="1348979" cy="810816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39" name="直接连接符 38"/>
          <p:cNvCxnSpPr/>
          <p:nvPr/>
        </p:nvCxnSpPr>
        <p:spPr>
          <a:xfrm rot="5400000">
            <a:off x="4623555" y="3075979"/>
            <a:ext cx="135016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47" name="直接连接符 46"/>
          <p:cNvCxnSpPr/>
          <p:nvPr/>
        </p:nvCxnSpPr>
        <p:spPr>
          <a:xfrm>
            <a:off x="4476512" y="3118247"/>
            <a:ext cx="1644254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48" name="直接连接符 47"/>
          <p:cNvCxnSpPr/>
          <p:nvPr/>
        </p:nvCxnSpPr>
        <p:spPr>
          <a:xfrm rot="5400000">
            <a:off x="6331506" y="2992041"/>
            <a:ext cx="1348979" cy="1191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49" name="直接连接符 48"/>
          <p:cNvCxnSpPr/>
          <p:nvPr/>
        </p:nvCxnSpPr>
        <p:spPr>
          <a:xfrm flipV="1">
            <a:off x="6311265" y="2657475"/>
            <a:ext cx="1348979" cy="837010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cxnSp>
        <p:nvCxnSpPr>
          <p:cNvPr id="50" name="直接连接符 49"/>
          <p:cNvCxnSpPr/>
          <p:nvPr/>
        </p:nvCxnSpPr>
        <p:spPr>
          <a:xfrm rot="10800000">
            <a:off x="6362462" y="2684860"/>
            <a:ext cx="1348979" cy="809625"/>
          </a:xfrm>
          <a:prstGeom prst="line">
            <a:avLst/>
          </a:prstGeom>
          <a:noFill/>
          <a:ln w="28575" cap="flat" cmpd="sng" algn="ctr">
            <a:solidFill>
              <a:srgbClr val="7030A0"/>
            </a:solidFill>
            <a:prstDash val="sysDash"/>
          </a:ln>
          <a:effectLst/>
        </p:spPr>
      </p:cxnSp>
      <p:pic>
        <p:nvPicPr>
          <p:cNvPr id="3" name="图片 7" descr="17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7508" y="627222"/>
            <a:ext cx="1344215" cy="59412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264263" y="291748"/>
            <a:ext cx="1584809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巩固扩展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TextBox 23"/>
          <p:cNvSpPr txBox="1"/>
          <p:nvPr/>
        </p:nvSpPr>
        <p:spPr>
          <a:xfrm>
            <a:off x="967264" y="1232298"/>
            <a:ext cx="6322219" cy="552926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小组合作，量一量，填一填。</a:t>
            </a:r>
          </a:p>
        </p:txBody>
      </p:sp>
      <p:sp>
        <p:nvSpPr>
          <p:cNvPr id="20487" name="TextBox 23"/>
          <p:cNvSpPr txBox="1"/>
          <p:nvPr/>
        </p:nvSpPr>
        <p:spPr>
          <a:xfrm>
            <a:off x="967264" y="1712119"/>
            <a:ext cx="6322219" cy="48474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⑴</a:t>
            </a: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元硬币的直径是</a:t>
            </a:r>
            <a:r>
              <a:rPr lang="zh-CN" altLang="en-US" sz="18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</a:t>
            </a: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mm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4184809" y="1518761"/>
            <a:ext cx="3761899" cy="1945958"/>
            <a:chOff x="4219" y="130"/>
            <a:chExt cx="8716" cy="8754"/>
          </a:xfrm>
        </p:grpSpPr>
        <p:grpSp>
          <p:nvGrpSpPr>
            <p:cNvPr id="2" name="组合 1"/>
            <p:cNvGrpSpPr/>
            <p:nvPr/>
          </p:nvGrpSpPr>
          <p:grpSpPr>
            <a:xfrm>
              <a:off x="4219" y="130"/>
              <a:ext cx="8717" cy="8755"/>
              <a:chOff x="4219" y="130"/>
              <a:chExt cx="8717" cy="8755"/>
            </a:xfrm>
          </p:grpSpPr>
          <p:pic>
            <p:nvPicPr>
              <p:cNvPr id="17417" name="Picture 2" descr="http://img1.gtimg.com/henan/pics/hv1/201/47/1032/67117986.jpg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r="-102"/>
              <a:stretch>
                <a:fillRect/>
              </a:stretch>
            </p:blipFill>
            <p:spPr>
              <a:xfrm>
                <a:off x="6711" y="6900"/>
                <a:ext cx="1418" cy="1455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17418" name="Picture 22" descr="I:\朱育红\F盘\图片\8.png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4219" y="5060"/>
                <a:ext cx="2617" cy="349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17419" name="Picture 23" descr="I:\朱育红\F盘\图片\3.png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r="-130"/>
              <a:stretch>
                <a:fillRect/>
              </a:stretch>
            </p:blipFill>
            <p:spPr>
              <a:xfrm>
                <a:off x="8106" y="130"/>
                <a:ext cx="4830" cy="8163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17420" name="Picture 25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659" y="8283"/>
                <a:ext cx="4477" cy="602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cxnSp>
          <p:nvCxnSpPr>
            <p:cNvPr id="33" name="直接连接符 32"/>
            <p:cNvCxnSpPr/>
            <p:nvPr/>
          </p:nvCxnSpPr>
          <p:spPr>
            <a:xfrm>
              <a:off x="6751" y="8293"/>
              <a:ext cx="1360" cy="3"/>
            </a:xfrm>
            <a:prstGeom prst="line">
              <a:avLst/>
            </a:prstGeom>
            <a:noFill/>
            <a:ln w="38100" cap="flat" cmpd="sng" algn="ctr">
              <a:solidFill>
                <a:srgbClr val="FF0000"/>
              </a:solidFill>
              <a:prstDash val="solid"/>
            </a:ln>
            <a:effectLst/>
          </p:spPr>
        </p:cxnSp>
      </p:grpSp>
      <p:sp>
        <p:nvSpPr>
          <p:cNvPr id="34" name="TextBox 33"/>
          <p:cNvSpPr txBox="1"/>
          <p:nvPr/>
        </p:nvSpPr>
        <p:spPr>
          <a:xfrm>
            <a:off x="3358991" y="1729979"/>
            <a:ext cx="648891" cy="392906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25</a:t>
            </a:r>
            <a:endParaRPr lang="zh-CN" altLang="en-US" sz="2100" b="1">
              <a:solidFill>
                <a:srgbClr val="7030A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5" name="TextBox 23"/>
          <p:cNvSpPr txBox="1"/>
          <p:nvPr/>
        </p:nvSpPr>
        <p:spPr>
          <a:xfrm>
            <a:off x="967264" y="2519839"/>
            <a:ext cx="3839528" cy="483870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⑵</a:t>
            </a: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角硬币的直径是</a:t>
            </a:r>
            <a:r>
              <a:rPr lang="zh-CN" altLang="en-US" sz="18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</a:t>
            </a: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mm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sp>
        <p:nvSpPr>
          <p:cNvPr id="36" name="TextBox 23"/>
          <p:cNvSpPr txBox="1"/>
          <p:nvPr/>
        </p:nvSpPr>
        <p:spPr>
          <a:xfrm>
            <a:off x="967264" y="3193733"/>
            <a:ext cx="3728561" cy="483870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⑶</a:t>
            </a: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角硬币的直径是</a:t>
            </a:r>
            <a:r>
              <a:rPr lang="zh-CN" altLang="en-US" sz="18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</a:t>
            </a: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mm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3358991" y="2573655"/>
            <a:ext cx="648891" cy="392906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19</a:t>
            </a:r>
            <a:endParaRPr lang="zh-CN" altLang="en-US" sz="2100" b="1">
              <a:solidFill>
                <a:srgbClr val="7030A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3358992" y="3261836"/>
            <a:ext cx="1361599" cy="391478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20.5</a:t>
            </a:r>
            <a:endParaRPr lang="zh-CN" altLang="en-US" sz="2100" b="1">
              <a:solidFill>
                <a:srgbClr val="7030A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4" name="图片 7" descr="17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7508" y="627222"/>
            <a:ext cx="1344215" cy="59412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264263" y="291748"/>
            <a:ext cx="1584809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巩固扩展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4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  <p:bldP spid="20487" grpId="0"/>
      <p:bldP spid="34" grpId="0"/>
      <p:bldP spid="35" grpId="0"/>
      <p:bldP spid="36" grpId="0"/>
      <p:bldP spid="37" grpId="0"/>
      <p:bldP spid="3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89" name="TextBox 23"/>
          <p:cNvSpPr txBox="1"/>
          <p:nvPr/>
        </p:nvSpPr>
        <p:spPr>
          <a:xfrm>
            <a:off x="1505427" y="1124665"/>
            <a:ext cx="6979444" cy="55245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1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3.图中圆的位置发生了什么变化？</a:t>
            </a:r>
          </a:p>
        </p:txBody>
      </p:sp>
      <p:pic>
        <p:nvPicPr>
          <p:cNvPr id="37891" name="图片 32" descr="1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737" t="11990"/>
          <a:stretch>
            <a:fillRect/>
          </a:stretch>
        </p:blipFill>
        <p:spPr>
          <a:xfrm>
            <a:off x="2322195" y="1604486"/>
            <a:ext cx="4104085" cy="1625204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7892" name="TextBox 23"/>
          <p:cNvSpPr txBox="1"/>
          <p:nvPr/>
        </p:nvSpPr>
        <p:spPr>
          <a:xfrm>
            <a:off x="1451848" y="3214211"/>
            <a:ext cx="5699522" cy="103822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⑴从位置</a:t>
            </a:r>
            <a:r>
              <a:rPr lang="en-US" altLang="zh-CN" sz="2100" i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向</a:t>
            </a:r>
            <a:r>
              <a:rPr lang="zh-CN" altLang="en-US" sz="21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平移</a:t>
            </a:r>
            <a:r>
              <a:rPr lang="zh-CN" altLang="en-US" sz="21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个方格到位置</a:t>
            </a:r>
            <a:r>
              <a:rPr lang="en-US" altLang="zh-CN" sz="2100" i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，再向      平移</a:t>
            </a:r>
            <a:r>
              <a:rPr lang="zh-CN" altLang="en-US" sz="21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个方格到位置</a:t>
            </a:r>
            <a:r>
              <a:rPr lang="en-US" altLang="zh-CN" sz="2100" i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sp>
        <p:nvSpPr>
          <p:cNvPr id="8" name="矩形 7"/>
          <p:cNvSpPr/>
          <p:nvPr/>
        </p:nvSpPr>
        <p:spPr>
          <a:xfrm>
            <a:off x="3038952" y="3157061"/>
            <a:ext cx="451247" cy="4572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</a:pPr>
            <a:r>
              <a:rPr lang="zh-CN" altLang="en-US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右</a:t>
            </a:r>
          </a:p>
        </p:txBody>
      </p:sp>
      <p:sp>
        <p:nvSpPr>
          <p:cNvPr id="9" name="矩形 8"/>
          <p:cNvSpPr/>
          <p:nvPr/>
        </p:nvSpPr>
        <p:spPr>
          <a:xfrm>
            <a:off x="4109323" y="3207068"/>
            <a:ext cx="451247" cy="4572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</a:pPr>
            <a:r>
              <a:rPr lang="en-US" altLang="zh-CN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endParaRPr lang="zh-CN" altLang="en-US" sz="2100">
              <a:solidFill>
                <a:srgbClr val="FF3C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176373" y="3259455"/>
            <a:ext cx="451247" cy="4572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</a:pPr>
            <a:r>
              <a:rPr lang="zh-CN" altLang="en-US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右</a:t>
            </a:r>
          </a:p>
        </p:txBody>
      </p:sp>
      <p:sp>
        <p:nvSpPr>
          <p:cNvPr id="11" name="矩形 10"/>
          <p:cNvSpPr/>
          <p:nvPr/>
        </p:nvSpPr>
        <p:spPr>
          <a:xfrm>
            <a:off x="2182892" y="3716655"/>
            <a:ext cx="451247" cy="45601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</a:pPr>
            <a:r>
              <a:rPr lang="en-US" altLang="zh-CN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endParaRPr lang="zh-CN" altLang="en-US" sz="2100">
              <a:solidFill>
                <a:srgbClr val="FF3C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7097792" y="3614261"/>
            <a:ext cx="539354" cy="0"/>
          </a:xfrm>
          <a:prstGeom prst="line">
            <a:avLst/>
          </a:prstGeom>
          <a:noFill/>
          <a:ln w="12700" cap="flat" cmpd="sng" algn="ctr">
            <a:solidFill>
              <a:srgbClr val="000000"/>
            </a:solidFill>
            <a:prstDash val="solid"/>
          </a:ln>
          <a:effectLst/>
        </p:spPr>
      </p:cxnSp>
      <p:pic>
        <p:nvPicPr>
          <p:cNvPr id="2" name="图片 7" descr="17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7508" y="627222"/>
            <a:ext cx="1344215" cy="59412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264263" y="291748"/>
            <a:ext cx="1584809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巩固扩展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500"/>
                                        <p:tgtEl>
                                          <p:spTgt spid="37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dur="5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89" grpId="0"/>
      <p:bldP spid="37892" grpId="0"/>
      <p:bldP spid="8" grpId="0"/>
      <p:bldP spid="9" grpId="0"/>
      <p:bldP spid="10" grpId="0"/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7" name="TextBox 23"/>
          <p:cNvSpPr txBox="1"/>
          <p:nvPr/>
        </p:nvSpPr>
        <p:spPr>
          <a:xfrm>
            <a:off x="1182529" y="1178481"/>
            <a:ext cx="6979444" cy="55245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1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3.图中圆的位置发生了什么变化？</a:t>
            </a:r>
          </a:p>
        </p:txBody>
      </p:sp>
      <p:pic>
        <p:nvPicPr>
          <p:cNvPr id="39939" name="图片 32" descr="1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737" t="11990"/>
          <a:stretch>
            <a:fillRect/>
          </a:stretch>
        </p:blipFill>
        <p:spPr>
          <a:xfrm>
            <a:off x="1999298" y="1658302"/>
            <a:ext cx="4104085" cy="1625204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9940" name="TextBox 23"/>
          <p:cNvSpPr txBox="1"/>
          <p:nvPr/>
        </p:nvSpPr>
        <p:spPr>
          <a:xfrm>
            <a:off x="995839" y="3391853"/>
            <a:ext cx="8038624" cy="1037749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⑵从位置</a:t>
            </a:r>
            <a:r>
              <a:rPr lang="en-US" altLang="zh-CN" sz="2100" i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向</a:t>
            </a:r>
            <a:r>
              <a:rPr lang="zh-CN" altLang="en-US" sz="21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平移</a:t>
            </a:r>
            <a:r>
              <a:rPr lang="zh-CN" altLang="en-US" sz="21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个方格到位置</a:t>
            </a:r>
            <a:r>
              <a:rPr lang="en-US" altLang="zh-CN" sz="2100" i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，再向</a:t>
            </a:r>
            <a:r>
              <a:rPr lang="zh-CN" altLang="en-US" sz="21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平移</a:t>
            </a:r>
            <a:r>
              <a:rPr lang="zh-CN" altLang="en-US" sz="21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</a:t>
            </a:r>
            <a:endParaRPr lang="en-US" altLang="zh-CN" sz="2100" u="sng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1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个方格到位置</a:t>
            </a:r>
            <a:r>
              <a:rPr lang="en-US" altLang="zh-CN" sz="2100" i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E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sp>
        <p:nvSpPr>
          <p:cNvPr id="12" name="矩形 11"/>
          <p:cNvSpPr/>
          <p:nvPr/>
        </p:nvSpPr>
        <p:spPr>
          <a:xfrm>
            <a:off x="2672001" y="3391853"/>
            <a:ext cx="451247" cy="45601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</a:pPr>
            <a:r>
              <a:rPr lang="zh-CN" altLang="en-US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下</a:t>
            </a:r>
          </a:p>
        </p:txBody>
      </p:sp>
      <p:sp>
        <p:nvSpPr>
          <p:cNvPr id="13" name="矩形 12"/>
          <p:cNvSpPr/>
          <p:nvPr/>
        </p:nvSpPr>
        <p:spPr>
          <a:xfrm>
            <a:off x="4169807" y="3401378"/>
            <a:ext cx="451247" cy="4572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</a:pPr>
            <a:r>
              <a:rPr lang="en-US" altLang="zh-CN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endParaRPr lang="zh-CN" altLang="en-US" sz="2100">
              <a:solidFill>
                <a:srgbClr val="FF3C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419023" y="3401378"/>
            <a:ext cx="451247" cy="4572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</a:pPr>
            <a:r>
              <a:rPr lang="zh-CN" altLang="en-US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左</a:t>
            </a:r>
          </a:p>
        </p:txBody>
      </p:sp>
      <p:sp>
        <p:nvSpPr>
          <p:cNvPr id="15" name="矩形 14"/>
          <p:cNvSpPr/>
          <p:nvPr/>
        </p:nvSpPr>
        <p:spPr>
          <a:xfrm>
            <a:off x="1440657" y="3863340"/>
            <a:ext cx="451247" cy="45720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</a:pPr>
            <a:r>
              <a:rPr lang="en-US" altLang="zh-CN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endParaRPr lang="zh-CN" altLang="en-US" sz="2100">
              <a:solidFill>
                <a:srgbClr val="FF3C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3" name="图片 7" descr="17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7508" y="627222"/>
            <a:ext cx="1344215" cy="59412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264263" y="291748"/>
            <a:ext cx="1584809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巩固扩展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5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7" grpId="0"/>
      <p:bldP spid="39940" grpId="0"/>
      <p:bldP spid="12" grpId="0"/>
      <p:bldP spid="13" grpId="0"/>
      <p:bldP spid="14" grpId="0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5" name="TextBox 23"/>
          <p:cNvSpPr txBox="1"/>
          <p:nvPr/>
        </p:nvSpPr>
        <p:spPr>
          <a:xfrm>
            <a:off x="1451610" y="963216"/>
            <a:ext cx="6979444" cy="552450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1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3.图中圆的位置发生了什么变化？</a:t>
            </a:r>
          </a:p>
        </p:txBody>
      </p:sp>
      <p:pic>
        <p:nvPicPr>
          <p:cNvPr id="41987" name="图片 32" descr="1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737" t="11990"/>
          <a:stretch>
            <a:fillRect/>
          </a:stretch>
        </p:blipFill>
        <p:spPr>
          <a:xfrm>
            <a:off x="2268379" y="1443037"/>
            <a:ext cx="4104085" cy="1625204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1988" name="TextBox 23"/>
          <p:cNvSpPr txBox="1"/>
          <p:nvPr/>
        </p:nvSpPr>
        <p:spPr>
          <a:xfrm>
            <a:off x="1432560" y="3319463"/>
            <a:ext cx="7038975" cy="392906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⑶从位置</a:t>
            </a:r>
            <a:r>
              <a:rPr lang="en-US" altLang="zh-CN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到位置</a:t>
            </a:r>
            <a:r>
              <a:rPr lang="en-US" altLang="zh-CN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F</a:t>
            </a:r>
            <a:r>
              <a:rPr lang="zh-CN" altLang="en-US" sz="2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，可以怎样平移？</a:t>
            </a:r>
          </a:p>
        </p:txBody>
      </p:sp>
      <p:sp>
        <p:nvSpPr>
          <p:cNvPr id="16" name="矩形 15"/>
          <p:cNvSpPr/>
          <p:nvPr/>
        </p:nvSpPr>
        <p:spPr>
          <a:xfrm>
            <a:off x="1805226" y="3763566"/>
            <a:ext cx="5280422" cy="845344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</a:pPr>
            <a:r>
              <a:rPr lang="en-US" altLang="zh-CN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</a:t>
            </a:r>
            <a:r>
              <a:rPr lang="zh-CN" altLang="en-US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答案不唯一</a:t>
            </a:r>
            <a:r>
              <a:rPr lang="en-US" altLang="zh-CN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r>
              <a:rPr lang="zh-CN" altLang="en-US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从位置</a:t>
            </a:r>
            <a:r>
              <a:rPr lang="en-US" altLang="zh-CN" sz="2100" i="1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altLang="en-US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向右平移</a:t>
            </a:r>
            <a:r>
              <a:rPr lang="en-US" altLang="zh-CN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</a:t>
            </a:r>
            <a:r>
              <a:rPr lang="zh-CN" altLang="en-US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格，再向下平移</a:t>
            </a:r>
            <a:r>
              <a:rPr lang="en-US" altLang="zh-CN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格到位置</a:t>
            </a:r>
            <a:r>
              <a:rPr lang="en-US" altLang="zh-CN" sz="2100" i="1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F</a:t>
            </a:r>
            <a:r>
              <a:rPr lang="zh-CN" altLang="en-US" sz="2100">
                <a:solidFill>
                  <a:srgbClr val="FF3C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pic>
        <p:nvPicPr>
          <p:cNvPr id="3" name="图片 7" descr="17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7508" y="627222"/>
            <a:ext cx="1344215" cy="59412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264263" y="291748"/>
            <a:ext cx="1584809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巩固扩展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033" name="图片 28" descr="17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5" b="-159"/>
          <a:stretch>
            <a:fillRect/>
          </a:stretch>
        </p:blipFill>
        <p:spPr>
          <a:xfrm>
            <a:off x="1243727" y="2665810"/>
            <a:ext cx="6376988" cy="162163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4034" name="TextBox 23"/>
          <p:cNvSpPr txBox="1"/>
          <p:nvPr/>
        </p:nvSpPr>
        <p:spPr>
          <a:xfrm>
            <a:off x="1290162" y="1229916"/>
            <a:ext cx="6484144" cy="1522809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1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4.剪下附页图1的圆、正方形和等边三角形，标出中心点A，并将各个图形分别与下面相对应的图形重合，然后沿中心点A转动图形，你发现了什么？</a:t>
            </a:r>
          </a:p>
        </p:txBody>
      </p:sp>
      <p:pic>
        <p:nvPicPr>
          <p:cNvPr id="3" name="图片 7" descr="17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7508" y="627222"/>
            <a:ext cx="1344215" cy="59412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264263" y="291748"/>
            <a:ext cx="1584809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巩固扩展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8c70fce58be26fc0ac7442a1d732982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39240" y="-511493"/>
            <a:ext cx="10619899" cy="5271135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1337310" y="1041559"/>
            <a:ext cx="6253163" cy="2781776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</a:pPr>
            <a:r>
              <a:rPr lang="zh-CN" altLang="en-US" sz="2100"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发现：</a:t>
            </a:r>
          </a:p>
          <a:p>
            <a:pPr>
              <a:lnSpc>
                <a:spcPct val="120000"/>
              </a:lnSpc>
              <a:buFont typeface="Arial" pitchFamily="34" charset="0"/>
            </a:pPr>
            <a:r>
              <a:rPr lang="en-US" altLang="zh-CN" sz="2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(1)</a:t>
            </a:r>
            <a:r>
              <a:rPr lang="zh-CN" altLang="en-US" sz="2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正方形旋转</a:t>
            </a:r>
            <a:r>
              <a:rPr lang="en-US" altLang="zh-CN" sz="2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90°</a:t>
            </a:r>
            <a:r>
              <a:rPr lang="zh-CN" altLang="en-US" sz="2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后与原图形重合；等边三角形旋转</a:t>
            </a:r>
            <a:r>
              <a:rPr lang="en-US" altLang="zh-CN" sz="2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120°</a:t>
            </a:r>
            <a:r>
              <a:rPr lang="zh-CN" altLang="en-US" sz="2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后与原图形重合；圆无论旋转多少度都与原图形重合，所以圆有很好的旋转对称性。</a:t>
            </a:r>
          </a:p>
          <a:p>
            <a:pPr>
              <a:lnSpc>
                <a:spcPct val="120000"/>
              </a:lnSpc>
              <a:buFont typeface="Arial" pitchFamily="34" charset="0"/>
            </a:pPr>
            <a:r>
              <a:rPr lang="en-US" altLang="zh-CN" sz="2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(2)</a:t>
            </a:r>
            <a:r>
              <a:rPr lang="zh-CN" altLang="en-US" sz="2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正方形旋转一周，与原图形重合</a:t>
            </a:r>
            <a:r>
              <a:rPr lang="en-US" altLang="zh-CN" sz="2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en-US" sz="2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次；等边三角形旋转一周，与原图形重合</a:t>
            </a:r>
            <a:r>
              <a:rPr lang="en-US" altLang="zh-CN" sz="2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en-US" sz="21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次；圆旋转一周，与原图形重合无数次。</a:t>
            </a:r>
          </a:p>
        </p:txBody>
      </p:sp>
      <p:pic>
        <p:nvPicPr>
          <p:cNvPr id="7" name="图片 7" descr="17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7508" y="519589"/>
            <a:ext cx="1344215" cy="59412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矩形 8"/>
          <p:cNvSpPr/>
          <p:nvPr/>
        </p:nvSpPr>
        <p:spPr>
          <a:xfrm>
            <a:off x="264263" y="291748"/>
            <a:ext cx="1584809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 spc="45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巩固扩展</a:t>
            </a:r>
            <a:endParaRPr lang="zh-CN" altLang="en-US" sz="2100" b="1" spc="45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pic>
        <p:nvPicPr>
          <p:cNvPr id="10" name="图片 9">
            <a:hlinkClick r:id="rId5" action="ppaction://hlinksldjump?num=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25531" y="3919508"/>
            <a:ext cx="952381" cy="28571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https://d.book118.com/718054142021006047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SLIDE_MODEL_TYPE" val="cover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自定义 3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159F18"/>
      </a:accent1>
      <a:accent2>
        <a:srgbClr val="6DC01A"/>
      </a:accent2>
      <a:accent3>
        <a:srgbClr val="5EB408"/>
      </a:accent3>
      <a:accent4>
        <a:srgbClr val="8BBD1D"/>
      </a:accent4>
      <a:accent5>
        <a:srgbClr val="8ABF13"/>
      </a:accent5>
      <a:accent6>
        <a:srgbClr val="ACEB0F"/>
      </a:accent6>
      <a:hlink>
        <a:srgbClr val="000000"/>
      </a:hlink>
      <a:folHlink>
        <a:srgbClr val="BFBFBF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等线 Light</vt:lpstr>
      <vt:lpstr>等线</vt:lpstr>
      <vt:lpstr>宋体</vt:lpstr>
      <vt:lpstr>黑体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2024-09-28T08:09:57.564</cp:lastPrinted>
  <dcterms:created xsi:type="dcterms:W3CDTF">2024-09-28T00:09:57Z</dcterms:created>
  <dcterms:modified xsi:type="dcterms:W3CDTF">2024-09-28T00:09:59Z</dcterms:modified>
</cp:coreProperties>
</file>