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096750" cy="684022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TargetMode="Internal" /><Relationship Id="rId10" Type="http://schemas.openxmlformats.org/officeDocument/2006/relationships/slide" Target="../slides/slide13.xml" TargetMode="Internal" /><Relationship Id="rId11" Type="http://schemas.openxmlformats.org/officeDocument/2006/relationships/slide" Target="../slides/slide14.xml" TargetMode="Internal" /><Relationship Id="rId12" Type="http://schemas.openxmlformats.org/officeDocument/2006/relationships/slide" Target="../slides/slide15.xml" TargetMode="Internal" /><Relationship Id="rId13" Type="http://schemas.openxmlformats.org/officeDocument/2006/relationships/slide" Target="../slides/slide17.xml" TargetMode="Internal" /><Relationship Id="rId14" Type="http://schemas.openxmlformats.org/officeDocument/2006/relationships/slide" Target="../slides/slide18.xml" TargetMode="Internal" /><Relationship Id="rId15" Type="http://schemas.openxmlformats.org/officeDocument/2006/relationships/slide" Target="../slides/slide20.xml" TargetMode="Internal" /><Relationship Id="rId16" Type="http://schemas.openxmlformats.org/officeDocument/2006/relationships/slideMaster" Target="../slideMasters/slideMaster2.xml" /><Relationship Id="rId2" Type="http://schemas.openxmlformats.org/officeDocument/2006/relationships/slide" Target="../slides/slide3.xml" TargetMode="Internal" /><Relationship Id="rId3" Type="http://schemas.openxmlformats.org/officeDocument/2006/relationships/slide" Target="../slides/slide5.xml" TargetMode="Internal" /><Relationship Id="rId4" Type="http://schemas.openxmlformats.org/officeDocument/2006/relationships/slide" Target="../slides/slide6.xml" TargetMode="Internal" /><Relationship Id="rId5" Type="http://schemas.openxmlformats.org/officeDocument/2006/relationships/slide" Target="../slides/slide7.xml" TargetMode="Internal" /><Relationship Id="rId6" Type="http://schemas.openxmlformats.org/officeDocument/2006/relationships/slide" Target="../slides/slide8.xml" TargetMode="Internal" /><Relationship Id="rId7" Type="http://schemas.openxmlformats.org/officeDocument/2006/relationships/slide" Target="../slides/slide9.xml" TargetMode="Internal" /><Relationship Id="rId8" Type="http://schemas.openxmlformats.org/officeDocument/2006/relationships/slide" Target="../slides/slide10.xml" TargetMode="Internal" /><Relationship Id="rId9" Type="http://schemas.openxmlformats.org/officeDocument/2006/relationships/slide" Target="../slides/slide12.xml" TargetMode="Interna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ECAAC-B8F7-491F-915F-75700520E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0F9B8-E2AF-41A1-A6AB-C5D95C0D7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EF30E-6277-4752-A3D0-376A6B4AF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52DF1-70BC-4177-9AB7-E9E33C0D5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42F311-853A-4008-8EA3-C0B5C1E5F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62243F-2502-4A16-978D-3754B17BA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86D07B-E806-464B-8351-4CE567BCA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697FF-FF88-4F69-8A3C-6F5B9DA97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D89CB-A9AF-4ED1-B0E8-D83395ACD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2E3F6-CCC2-4235-ADA8-B33B07B79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3AE86-CF8C-448C-915C-6E64F2FF3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hexin?subject=geography#pid=64b66c8537e7448f8e70a036#tid=64b9064dbc669800094897db#sourcefrom=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#mc=目录配置2#bf33ef420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C_0#auto_editor_catalog_0?linknodeid=1cea7b8ba&amp;catalogrefid=1cea7b8ba&amp;vbahtmlprocessed=1">
            <a:hlinkClick r:id="rId1" action="ppaction://hlinksldjump"/>
          </p:cNvPr>
          <p:cNvSpPr/>
          <p:nvPr/>
        </p:nvSpPr>
        <p:spPr>
          <a:xfrm>
            <a:off x="1508760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</a:t>
            </a:r>
            <a:endParaRPr lang="en-US" sz="1800"/>
          </a:p>
        </p:txBody>
      </p:sp>
      <p:sp>
        <p:nvSpPr>
          <p:cNvPr id="4" name="C_0#auto_editor_catalog_0?linknodeid=988b5974f&amp;catalogrefid=988b5974f&amp;vbahtmlprocessed=1">
            <a:hlinkClick r:id="rId2" action="ppaction://hlinksldjump"/>
          </p:cNvPr>
          <p:cNvSpPr/>
          <p:nvPr/>
        </p:nvSpPr>
        <p:spPr>
          <a:xfrm>
            <a:off x="2121408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</a:t>
            </a:r>
            <a:endParaRPr lang="en-US" sz="1800"/>
          </a:p>
        </p:txBody>
      </p:sp>
      <p:sp>
        <p:nvSpPr>
          <p:cNvPr id="5" name="C_0#auto_editor_catalog_0?linknodeid=d92976d6b&amp;catalogrefid=d92976d6b&amp;vbahtmlprocessed=1">
            <a:hlinkClick r:id="rId3" action="ppaction://hlinksldjump"/>
          </p:cNvPr>
          <p:cNvSpPr/>
          <p:nvPr/>
        </p:nvSpPr>
        <p:spPr>
          <a:xfrm>
            <a:off x="2734056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3</a:t>
            </a:r>
            <a:endParaRPr lang="en-US" sz="1800"/>
          </a:p>
        </p:txBody>
      </p:sp>
      <p:sp>
        <p:nvSpPr>
          <p:cNvPr id="6" name="C_0#auto_editor_catalog_0?linknodeid=18e5de257&amp;catalogrefid=18e5de257&amp;vbahtmlprocessed=1">
            <a:hlinkClick r:id="rId4" action="ppaction://hlinksldjump"/>
          </p:cNvPr>
          <p:cNvSpPr/>
          <p:nvPr/>
        </p:nvSpPr>
        <p:spPr>
          <a:xfrm>
            <a:off x="3337560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4</a:t>
            </a:r>
            <a:endParaRPr lang="en-US" sz="1800"/>
          </a:p>
        </p:txBody>
      </p:sp>
      <p:sp>
        <p:nvSpPr>
          <p:cNvPr id="7" name="C_0#auto_editor_catalog_0?linknodeid=431f11e18&amp;catalogrefid=431f11e18&amp;vbahtmlprocessed=1">
            <a:hlinkClick r:id="rId4" action="ppaction://hlinksldjump"/>
          </p:cNvPr>
          <p:cNvSpPr/>
          <p:nvPr/>
        </p:nvSpPr>
        <p:spPr>
          <a:xfrm>
            <a:off x="3950208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5</a:t>
            </a:r>
            <a:endParaRPr lang="en-US" sz="1800"/>
          </a:p>
        </p:txBody>
      </p:sp>
      <p:sp>
        <p:nvSpPr>
          <p:cNvPr id="8" name="C_0#auto_editor_catalog_0?linknodeid=51254f79d&amp;catalogrefid=51254f79d&amp;vbahtmlprocessed=1">
            <a:hlinkClick r:id="rId4" action="ppaction://hlinksldjump"/>
          </p:cNvPr>
          <p:cNvSpPr/>
          <p:nvPr/>
        </p:nvSpPr>
        <p:spPr>
          <a:xfrm>
            <a:off x="4562856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6</a:t>
            </a:r>
            <a:endParaRPr lang="en-US" sz="1800"/>
          </a:p>
        </p:txBody>
      </p:sp>
      <p:sp>
        <p:nvSpPr>
          <p:cNvPr id="9" name="C_0#auto_editor_catalog_0?linknodeid=f41b6643b&amp;catalogrefid=f41b6643b&amp;vbahtmlprocessed=1">
            <a:hlinkClick r:id="rId5" action="ppaction://hlinksldjump"/>
          </p:cNvPr>
          <p:cNvSpPr/>
          <p:nvPr/>
        </p:nvSpPr>
        <p:spPr>
          <a:xfrm>
            <a:off x="5175504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7</a:t>
            </a:r>
            <a:endParaRPr lang="en-US" sz="1800"/>
          </a:p>
        </p:txBody>
      </p:sp>
      <p:sp>
        <p:nvSpPr>
          <p:cNvPr id="10" name="C_0#auto_editor_catalog_0?linknodeid=cae99b536&amp;catalogrefid=cae99b536&amp;vbahtmlprocessed=1">
            <a:hlinkClick r:id="rId6" action="ppaction://hlinksldjump"/>
          </p:cNvPr>
          <p:cNvSpPr/>
          <p:nvPr/>
        </p:nvSpPr>
        <p:spPr>
          <a:xfrm>
            <a:off x="5788152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8</a:t>
            </a:r>
            <a:endParaRPr lang="en-US" sz="1800"/>
          </a:p>
        </p:txBody>
      </p:sp>
      <p:sp>
        <p:nvSpPr>
          <p:cNvPr id="11" name="C_0#auto_editor_catalog_0?linknodeid=f2497469b&amp;catalogrefid=f2497469b&amp;vbahtmlprocessed=1">
            <a:hlinkClick r:id="rId6" action="ppaction://hlinksldjump"/>
          </p:cNvPr>
          <p:cNvSpPr/>
          <p:nvPr/>
        </p:nvSpPr>
        <p:spPr>
          <a:xfrm>
            <a:off x="6400800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9</a:t>
            </a:r>
            <a:endParaRPr lang="en-US" sz="1800"/>
          </a:p>
        </p:txBody>
      </p:sp>
      <p:sp>
        <p:nvSpPr>
          <p:cNvPr id="12" name="C_0#auto_editor_catalog_0?linknodeid=e1a1710a2&amp;catalogrefid=e1a1710a2&amp;vbahtmlprocessed=1">
            <a:hlinkClick r:id="rId7" action="ppaction://hlinksldjump"/>
          </p:cNvPr>
          <p:cNvSpPr/>
          <p:nvPr/>
        </p:nvSpPr>
        <p:spPr>
          <a:xfrm>
            <a:off x="7013448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10</a:t>
            </a:r>
            <a:endParaRPr lang="en-US" sz="1800"/>
          </a:p>
        </p:txBody>
      </p:sp>
      <p:sp>
        <p:nvSpPr>
          <p:cNvPr id="13" name="C_0#auto_editor_catalog_0?linknodeid=d4fd5ba2c&amp;catalogrefid=d4fd5ba2c&amp;vbahtmlprocessed=1">
            <a:hlinkClick r:id="rId8" action="ppaction://hlinksldjump"/>
          </p:cNvPr>
          <p:cNvSpPr/>
          <p:nvPr/>
        </p:nvSpPr>
        <p:spPr>
          <a:xfrm>
            <a:off x="7626096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11</a:t>
            </a:r>
            <a:endParaRPr lang="en-US" sz="1800"/>
          </a:p>
        </p:txBody>
      </p:sp>
      <p:sp>
        <p:nvSpPr>
          <p:cNvPr id="14" name="C_0#auto_editor_catalog_0?linknodeid=ccc0f1432&amp;catalogrefid=ccc0f1432&amp;vbahtmlprocessed=1">
            <a:hlinkClick r:id="rId8" action="ppaction://hlinksldjump"/>
          </p:cNvPr>
          <p:cNvSpPr/>
          <p:nvPr/>
        </p:nvSpPr>
        <p:spPr>
          <a:xfrm>
            <a:off x="8238744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12</a:t>
            </a:r>
            <a:endParaRPr lang="en-US" sz="1800"/>
          </a:p>
        </p:txBody>
      </p:sp>
      <p:sp>
        <p:nvSpPr>
          <p:cNvPr id="15" name="C_0#auto_editor_catalog_0?linknodeid=8fc67474b&amp;catalogrefid=8fc67474b&amp;vbahtmlprocessed=1">
            <a:hlinkClick r:id="rId9" action="ppaction://hlinksldjump"/>
          </p:cNvPr>
          <p:cNvSpPr/>
          <p:nvPr/>
        </p:nvSpPr>
        <p:spPr>
          <a:xfrm>
            <a:off x="8851392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13</a:t>
            </a:r>
            <a:endParaRPr lang="en-US" sz="1800"/>
          </a:p>
        </p:txBody>
      </p:sp>
      <p:sp>
        <p:nvSpPr>
          <p:cNvPr id="16" name="C_0#auto_editor_catalog_0?linknodeid=d5581baa0&amp;catalogrefid=d5581baa0&amp;vbahtmlprocessed=1">
            <a:hlinkClick r:id="rId9" action="ppaction://hlinksldjump"/>
          </p:cNvPr>
          <p:cNvSpPr/>
          <p:nvPr/>
        </p:nvSpPr>
        <p:spPr>
          <a:xfrm>
            <a:off x="9464040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14</a:t>
            </a:r>
            <a:endParaRPr lang="en-US" sz="1800"/>
          </a:p>
        </p:txBody>
      </p:sp>
      <p:sp>
        <p:nvSpPr>
          <p:cNvPr id="17" name="C_0#auto_editor_catalog_0?linknodeid=1cb0a28f6&amp;catalogrefid=1cb0a28f6&amp;vbahtmlprocessed=1">
            <a:hlinkClick r:id="rId10" action="ppaction://hlinksldjump"/>
          </p:cNvPr>
          <p:cNvSpPr/>
          <p:nvPr/>
        </p:nvSpPr>
        <p:spPr>
          <a:xfrm>
            <a:off x="10067544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15</a:t>
            </a:r>
            <a:endParaRPr lang="en-US" sz="1800"/>
          </a:p>
        </p:txBody>
      </p:sp>
      <p:sp>
        <p:nvSpPr>
          <p:cNvPr id="18" name="C_0#auto_editor_catalog_0?linknodeid=997b0c622&amp;catalogrefid=997b0c622&amp;vbahtmlprocessed=1">
            <a:hlinkClick r:id="rId11" action="ppaction://hlinksldjump"/>
          </p:cNvPr>
          <p:cNvSpPr/>
          <p:nvPr/>
        </p:nvSpPr>
        <p:spPr>
          <a:xfrm>
            <a:off x="1508760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16</a:t>
            </a:r>
            <a:endParaRPr lang="en-US" sz="1800"/>
          </a:p>
        </p:txBody>
      </p:sp>
      <p:sp>
        <p:nvSpPr>
          <p:cNvPr id="19" name="C_0#auto_editor_catalog_0?linknodeid=f3b3586d0&amp;catalogrefid=f3b3586d0&amp;vbahtmlprocessed=1">
            <a:hlinkClick r:id="rId11" action="ppaction://hlinksldjump"/>
          </p:cNvPr>
          <p:cNvSpPr/>
          <p:nvPr/>
        </p:nvSpPr>
        <p:spPr>
          <a:xfrm>
            <a:off x="2121408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17</a:t>
            </a:r>
            <a:endParaRPr lang="en-US" sz="1800"/>
          </a:p>
        </p:txBody>
      </p:sp>
      <p:sp>
        <p:nvSpPr>
          <p:cNvPr id="20" name="C_0#auto_editor_catalog_0?linknodeid=2dc2e8d1e&amp;catalogrefid=2dc2e8d1e&amp;vbahtmlprocessed=1">
            <a:hlinkClick r:id="rId12" action="ppaction://hlinksldjump"/>
          </p:cNvPr>
          <p:cNvSpPr/>
          <p:nvPr/>
        </p:nvSpPr>
        <p:spPr>
          <a:xfrm>
            <a:off x="2734056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18</a:t>
            </a:r>
            <a:endParaRPr lang="en-US" sz="1800"/>
          </a:p>
        </p:txBody>
      </p:sp>
      <p:sp>
        <p:nvSpPr>
          <p:cNvPr id="21" name="C_0#auto_editor_catalog_0?linknodeid=2c2c53879&amp;catalogrefid=2c2c53879&amp;vbahtmlprocessed=1">
            <a:hlinkClick r:id="rId12" action="ppaction://hlinksldjump"/>
          </p:cNvPr>
          <p:cNvSpPr/>
          <p:nvPr/>
        </p:nvSpPr>
        <p:spPr>
          <a:xfrm>
            <a:off x="3337560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19</a:t>
            </a:r>
            <a:endParaRPr lang="en-US" sz="1800"/>
          </a:p>
        </p:txBody>
      </p:sp>
      <p:sp>
        <p:nvSpPr>
          <p:cNvPr id="22" name="C_0#auto_editor_catalog_0?linknodeid=afed97ba4&amp;catalogrefid=afed97ba4&amp;vbahtmlprocessed=1">
            <a:hlinkClick r:id="rId13" action="ppaction://hlinksldjump"/>
          </p:cNvPr>
          <p:cNvSpPr/>
          <p:nvPr/>
        </p:nvSpPr>
        <p:spPr>
          <a:xfrm>
            <a:off x="3950208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20</a:t>
            </a:r>
            <a:endParaRPr lang="en-US" sz="1800"/>
          </a:p>
        </p:txBody>
      </p:sp>
      <p:sp>
        <p:nvSpPr>
          <p:cNvPr id="23" name="C_0#auto_editor_catalog_0?linknodeid=e79784b92&amp;catalogrefid=e79784b92&amp;vbahtmlprocessed=1">
            <a:hlinkClick r:id="rId13" action="ppaction://hlinksldjump"/>
          </p:cNvPr>
          <p:cNvSpPr/>
          <p:nvPr/>
        </p:nvSpPr>
        <p:spPr>
          <a:xfrm>
            <a:off x="4562856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21</a:t>
            </a:r>
            <a:endParaRPr lang="en-US" sz="1800"/>
          </a:p>
        </p:txBody>
      </p:sp>
      <p:sp>
        <p:nvSpPr>
          <p:cNvPr id="24" name="C_0#auto_editor_catalog_0?linknodeid=c8301bff1&amp;catalogrefid=c8301bff1&amp;vbahtmlprocessed=1">
            <a:hlinkClick r:id="rId13" action="ppaction://hlinksldjump"/>
          </p:cNvPr>
          <p:cNvSpPr/>
          <p:nvPr/>
        </p:nvSpPr>
        <p:spPr>
          <a:xfrm>
            <a:off x="5175504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22</a:t>
            </a:r>
            <a:endParaRPr lang="en-US" sz="1800"/>
          </a:p>
        </p:txBody>
      </p:sp>
      <p:sp>
        <p:nvSpPr>
          <p:cNvPr id="25" name="C_0#auto_editor_catalog_0?linknodeid=dd8d27121&amp;catalogrefid=dd8d27121&amp;vbahtmlprocessed=1">
            <a:hlinkClick r:id="rId14" action="ppaction://hlinksldjump"/>
          </p:cNvPr>
          <p:cNvSpPr/>
          <p:nvPr/>
        </p:nvSpPr>
        <p:spPr>
          <a:xfrm>
            <a:off x="5788152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23</a:t>
            </a:r>
            <a:endParaRPr lang="en-US" sz="1800"/>
          </a:p>
        </p:txBody>
      </p:sp>
      <p:sp>
        <p:nvSpPr>
          <p:cNvPr id="26" name="C_0#auto_editor_catalog_0?linknodeid=ba82d8eaf&amp;catalogrefid=ba82d8eaf&amp;vbahtmlprocessed=1">
            <a:hlinkClick r:id="rId15" action="ppaction://hlinksldjump"/>
          </p:cNvPr>
          <p:cNvSpPr/>
          <p:nvPr/>
        </p:nvSpPr>
        <p:spPr>
          <a:xfrm>
            <a:off x="6400800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24</a:t>
            </a:r>
            <a:endParaRPr lang="en-US" sz="1800"/>
          </a:p>
        </p:txBody>
      </p:sp>
      <p:sp>
        <p:nvSpPr>
          <p:cNvPr id="27" name="C_0#auto_editor_catalog_0?linknodeid=dba03fb29&amp;catalogrefid=dba03fb29&amp;vbahtmlprocessed=1">
            <a:hlinkClick action="ppaction://hlinksldjump?num=21"/>
          </p:cNvPr>
          <p:cNvSpPr/>
          <p:nvPr/>
        </p:nvSpPr>
        <p:spPr>
          <a:xfrm>
            <a:off x="7013448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25</a:t>
            </a:r>
            <a:endParaRPr lang="en-US" sz="1800"/>
          </a:p>
        </p:txBody>
      </p:sp>
      <p:sp>
        <p:nvSpPr>
          <p:cNvPr id="28" name="C_0#auto_editor_catalog_0?linknodeid=afecdf5ad&amp;catalogrefid=afecdf5ad&amp;vbahtmlprocessed=1">
            <a:hlinkClick action="ppaction://hlinksldjump?num=22"/>
          </p:cNvPr>
          <p:cNvSpPr/>
          <p:nvPr/>
        </p:nvSpPr>
        <p:spPr>
          <a:xfrm>
            <a:off x="7626096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26</a:t>
            </a:r>
            <a:endParaRPr lang="en-US" sz="1800"/>
          </a:p>
        </p:txBody>
      </p:sp>
      <p:sp>
        <p:nvSpPr>
          <p:cNvPr id="29" name="C_0#auto_editor_catalog_0?linknodeid=b29a2bb9a&amp;catalogrefid=b29a2bb9a&amp;vbahtmlprocessed=1">
            <a:hlinkClick action="ppaction://hlinksldjump?num=25"/>
          </p:cNvPr>
          <p:cNvSpPr/>
          <p:nvPr/>
        </p:nvSpPr>
        <p:spPr>
          <a:xfrm>
            <a:off x="8238744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27</a:t>
            </a:r>
            <a:endParaRPr lang="en-US" sz="1800"/>
          </a:p>
        </p:txBody>
      </p:sp>
      <p:sp>
        <p:nvSpPr>
          <p:cNvPr id="30" name="C_0#auto_editor_catalog_0?linknodeid=f0908fd1f&amp;catalogrefid=f0908fd1f&amp;vbahtmlprocessed=1">
            <a:hlinkClick action="ppaction://hlinksldjump?num=27"/>
          </p:cNvPr>
          <p:cNvSpPr/>
          <p:nvPr/>
        </p:nvSpPr>
        <p:spPr>
          <a:xfrm>
            <a:off x="8851392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28</a:t>
            </a:r>
            <a:endParaRPr lang="en-US" sz="1800"/>
          </a:p>
        </p:txBody>
      </p:sp>
      <p:sp>
        <p:nvSpPr>
          <p:cNvPr id="31" name="C_0#auto_editor_catalog_0?linknodeid=9255f060f&amp;catalogrefid=9255f060f&amp;vbahtmlprocessed=1">
            <a:hlinkClick action="ppaction://hlinksldjump?num=31"/>
          </p:cNvPr>
          <p:cNvSpPr/>
          <p:nvPr/>
        </p:nvSpPr>
        <p:spPr>
          <a:xfrm>
            <a:off x="9464040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29</a:t>
            </a:r>
            <a:endParaRPr lang="en-US" sz="1800"/>
          </a:p>
        </p:txBody>
      </p:sp>
      <p:sp>
        <p:nvSpPr>
          <p:cNvPr id="32" name="C_0#auto_editor_catalog_0?linknodeid=e33ed2ac0&amp;catalogrefid=e33ed2ac0&amp;vbahtmlprocessed=1">
            <a:hlinkClick action="ppaction://hlinksldjump?num=37"/>
          </p:cNvPr>
          <p:cNvSpPr/>
          <p:nvPr/>
        </p:nvSpPr>
        <p:spPr>
          <a:xfrm>
            <a:off x="10067544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30</a:t>
            </a:r>
            <a:endParaRPr lang="en-US" sz="18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7.jpeg" /><Relationship Id="rId7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1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1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56067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1_BD#bf33ef420.fixed?vbadefaultcenterpage=1&amp;vbahtmlprocessed=1"/>
          <p:cNvSpPr/>
          <p:nvPr/>
        </p:nvSpPr>
        <p:spPr>
          <a:xfrm>
            <a:off x="0" y="2743200"/>
            <a:ext cx="12097512" cy="101498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50000"/>
              </a:lnSpc>
            </a:pPr>
            <a:r>
              <a:rPr lang="en-US" altLang="zh-CN" sz="4000" b="1" i="0">
                <a:solidFill>
                  <a:srgbClr val="0054A5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期末核心素养测评</a:t>
            </a:r>
            <a:endParaRPr lang="en-US" altLang="zh-CN" sz="4000"/>
          </a:p>
        </p:txBody>
      </p:sp>
    </p:spTree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2_BD#4e7ce6f98?vbadefaultcenterpage=1&amp;parentnodeid=bf33ef420&amp;vbahtmlprocessed=1"/>
          <p:cNvSpPr/>
          <p:nvPr/>
        </p:nvSpPr>
        <p:spPr>
          <a:xfrm>
            <a:off x="557784" y="539986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时间：60分钟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满分：100分</a:t>
            </a:r>
            <a:endParaRPr lang="en-US" altLang="zh-CN" sz="2400"/>
          </a:p>
        </p:txBody>
      </p:sp>
      <p:sp>
        <p:nvSpPr>
          <p:cNvPr id="3" name="C_2_BD#e778b9123?vbadefaultcenterpage=1&amp;parentnodeid=bf33ef420&amp;vbahtmlprocessed=1"/>
          <p:cNvSpPr/>
          <p:nvPr/>
        </p:nvSpPr>
        <p:spPr>
          <a:xfrm>
            <a:off x="557784" y="1114788"/>
            <a:ext cx="10991088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1ADC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一、选择题（每小题2分，共50分）</a:t>
            </a:r>
            <a:endParaRPr lang="en-US" altLang="zh-CN" sz="2800"/>
          </a:p>
        </p:txBody>
      </p:sp>
      <p:sp>
        <p:nvSpPr>
          <p:cNvPr id="4" name="QC_3_BD.1_1#1cea7b8ba?vbadefaultcenterpage=1&amp;parentnodeid=e778b9123&amp;vbahtmlprocessed=1&amp;hasbroken=1"/>
          <p:cNvSpPr/>
          <p:nvPr/>
        </p:nvSpPr>
        <p:spPr>
          <a:xfrm>
            <a:off x="557784" y="1755385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学习地理带给我们的益处有很多。下列说法错误的是(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5" name="QC_3_AN.2_1#1cea7b8ba.bracket?vbadefaultcenterpage=1&amp;parentnodeid=e778b9123&amp;vbapositionanswer=1&amp;vbahtmlprocessed=1"/>
          <p:cNvSpPr/>
          <p:nvPr/>
        </p:nvSpPr>
        <p:spPr>
          <a:xfrm>
            <a:off x="8139684" y="1755385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6" name="QC_3_BD.3_1#1cea7b8ba.choices?vbadefaultcenterpage=1&amp;parentnodeid=e778b9123&amp;vbahtmlprocessed=1"/>
          <p:cNvSpPr/>
          <p:nvPr/>
        </p:nvSpPr>
        <p:spPr>
          <a:xfrm>
            <a:off x="557784" y="2311000"/>
            <a:ext cx="10991088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A.尊重自然规律，做大自然的朋友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B.会用综合和动态的眼光看待分析问题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C.去任何旅游景点都可随意涂写刻画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D.学会读图、用图，增强生活技能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M_3_BD.4_1#572cd408f?vbadefaultcenterpage=1&amp;parentnodeid=e778b9123&amp;vbahtmlprocessed=1"/>
          <p:cNvSpPr/>
          <p:nvPr/>
        </p:nvSpPr>
        <p:spPr>
          <a:xfrm>
            <a:off x="557784" y="905064"/>
            <a:ext cx="10991088" cy="158330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我国领土东西距离约5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200千米，南北距离约5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500千米。下图为学生手绘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“点亮中国”的宫灯设计图，图中的甲、乙分别为粤港澳大湾区示意图和中国地图。据此完成2～4题。</a:t>
            </a:r>
            <a:endParaRPr lang="en-US" altLang="zh-CN" sz="2400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518" y="2488373"/>
            <a:ext cx="5012129" cy="2907163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0096" y="2488374"/>
            <a:ext cx="3478327" cy="3041932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QC_4_BD.5_1#988b5974f?hastextimagelayout=1&amp;vbadefaultcenterpage=1&amp;parentnodeid=572cd408f&amp;vbahtmlprocessed=1&amp;hasbroken=1"/>
          <p:cNvSpPr/>
          <p:nvPr/>
        </p:nvSpPr>
        <p:spPr>
          <a:xfrm>
            <a:off x="557784" y="2256735"/>
            <a:ext cx="6831013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乙图中，图上1厘米代表的实地距离约为(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8" name="QC_4_BD.5_2#988b5974f.choices?hastextimagelayout=1&amp;vbadefaultcenterpage=1&amp;parentnodeid=572cd408f&amp;vbahtmlprocessed=1"/>
          <p:cNvSpPr/>
          <p:nvPr/>
        </p:nvSpPr>
        <p:spPr>
          <a:xfrm>
            <a:off x="554401" y="2809503"/>
            <a:ext cx="10987947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323596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A.50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err="1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千米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B.200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千米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323596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C.500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 err="1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千米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D.2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000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千米</a:t>
            </a:r>
            <a:endParaRPr lang="en-US" altLang="zh-CN" sz="2400"/>
          </a:p>
        </p:txBody>
      </p:sp>
      <p:sp>
        <p:nvSpPr>
          <p:cNvPr id="9" name="QC_4_AN.6_1#988b5974f.bracket?vbadefaultcenterpage=1&amp;parentnodeid=572cd408f&amp;vbapositionanswer=2&amp;vbahtmlprocessed=1"/>
          <p:cNvSpPr/>
          <p:nvPr/>
        </p:nvSpPr>
        <p:spPr>
          <a:xfrm>
            <a:off x="6475984" y="2256735"/>
            <a:ext cx="271463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4_BD.7_1#d92976d6b?vbadefaultcenterpage=1&amp;parentnodeid=572cd408f&amp;vbahtmlprocessed=1&amp;hasbroken=1"/>
          <p:cNvSpPr/>
          <p:nvPr/>
        </p:nvSpPr>
        <p:spPr>
          <a:xfrm>
            <a:off x="557784" y="2303036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3.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下列关于宫灯设计图中甲、乙两图的叙述，正确的是(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4_BD.7_2#d92976d6b.choices?vbadefaultcenterpage=1&amp;parentnodeid=572cd408f&amp;vbahtmlprocessed=1"/>
          <p:cNvSpPr/>
          <p:nvPr/>
        </p:nvSpPr>
        <p:spPr>
          <a:xfrm>
            <a:off x="557784" y="2854850"/>
            <a:ext cx="10991088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①甲图的比例尺更大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②乙图的内容更简略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③甲图的实地范围更小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④乙图的图幅更大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A.①②③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B.①②④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C.①③④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D.②③④</a:t>
            </a:r>
            <a:endParaRPr lang="en-US" altLang="zh-CN" sz="2400"/>
          </a:p>
        </p:txBody>
      </p:sp>
      <p:sp>
        <p:nvSpPr>
          <p:cNvPr id="4" name="QC_4_AN.8_1#d92976d6b.bracket?vbadefaultcenterpage=1&amp;parentnodeid=572cd408f&amp;vbapositionanswer=3&amp;vbahtmlprocessed=1"/>
          <p:cNvSpPr/>
          <p:nvPr/>
        </p:nvSpPr>
        <p:spPr>
          <a:xfrm>
            <a:off x="8139684" y="2303036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4_BD.9_1#18e5de257?vbadefaultcenterpage=1&amp;parentnodeid=572cd408f&amp;vbahtmlprocessed=1&amp;hasbroken=1"/>
          <p:cNvSpPr/>
          <p:nvPr/>
        </p:nvSpPr>
        <p:spPr>
          <a:xfrm>
            <a:off x="557784" y="1197048"/>
            <a:ext cx="10991088" cy="403733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3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4.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在乙图中绘制北京与香港之间的京九铁路，应该选择的图例是(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4_AN.10_1#18e5de257.bracket?vbadefaultcenterpage=1&amp;parentnodeid=572cd408f&amp;vbapositionanswer=4&amp;vbahtmlprocessed=1"/>
          <p:cNvSpPr/>
          <p:nvPr/>
        </p:nvSpPr>
        <p:spPr>
          <a:xfrm>
            <a:off x="9358884" y="1197048"/>
            <a:ext cx="288925" cy="40773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3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4" name="QC_4_BD.11_1#18e5de257.choices?vbadefaultcenterpage=1&amp;parentnodeid=572cd408f&amp;vbahtmlprocessed=1"/>
          <p:cNvSpPr/>
          <p:nvPr/>
        </p:nvSpPr>
        <p:spPr>
          <a:xfrm>
            <a:off x="557784" y="2070100"/>
            <a:ext cx="10991088" cy="403733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2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</a:t>
            </a:r>
            <a:endParaRPr lang="en-US" altLang="zh-CN" sz="2400"/>
          </a:p>
        </p:txBody>
      </p:sp>
      <p:pic>
        <p:nvPicPr>
          <p:cNvPr id="5" name="QC_4_BD.11_2#18e5de257?vbadefaultcenterpage=1&amp;parentnodeid=572cd408f&amp;vbahtmlprocessed=1" descr="preencoded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74869" y="1932421"/>
            <a:ext cx="1207008" cy="37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p:pic>
        <p:nvPicPr>
          <p:cNvPr id="6" name="QC_4_BD.11_3#18e5de257?vbadefaultcenterpage=1&amp;parentnodeid=572cd408f&amp;vbahtmlprocessed=1" descr="preencoded.png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067646" y="1937650"/>
            <a:ext cx="1124712" cy="37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p:pic>
        <p:nvPicPr>
          <p:cNvPr id="7" name="QC_4_BD.11_4#18e5de257?vbadefaultcenterpage=1&amp;parentnodeid=572cd408f&amp;vbahtmlprocessed=1" descr="preencoded.png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978127" y="2003435"/>
            <a:ext cx="1225296" cy="37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p:pic>
        <p:nvPicPr>
          <p:cNvPr id="8" name="QC_4_BD.11_5#18e5de257?vbadefaultcenterpage=1&amp;parentnodeid=572cd408f&amp;vbahtmlprocessed=1" descr="preencoded.png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814873" y="2036643"/>
            <a:ext cx="1207008" cy="37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p:sp>
        <p:nvSpPr>
          <p:cNvPr id="9" name="QM_3_BD.12_1#142a6d5f5?vbadefaultcenterpage=1&amp;parentnodeid=e778b9123&amp;vbahtmlprocessed=1"/>
          <p:cNvSpPr/>
          <p:nvPr/>
        </p:nvSpPr>
        <p:spPr>
          <a:xfrm>
            <a:off x="557784" y="2532443"/>
            <a:ext cx="10991088" cy="403733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2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读全球部分区域光照图（图中阴影部分表示黑夜），完成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5～6题。</a:t>
            </a:r>
            <a:endParaRPr lang="en-US" altLang="zh-CN" sz="2400"/>
          </a:p>
        </p:txBody>
      </p:sp>
      <p:pic>
        <p:nvPicPr>
          <p:cNvPr id="10" name="QM_3_BD.12_2#142a6d5f5?hastextimagelayout=1&amp;vbadefaultcenterpage=1&amp;parentnodeid=e778b9123&amp;vbahtmlprocessed=1" descr="preencoded.png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644740" y="3073855"/>
            <a:ext cx="2615184" cy="1975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p:sp>
        <p:nvSpPr>
          <p:cNvPr id="11" name="QC_4_BD.13_1#431f11e18?hastextimagelayout=1&amp;vbadefaultcenterpage=1&amp;parentnodeid=142a6d5f5&amp;vbahtmlprocessed=1&amp;hasbroken=1"/>
          <p:cNvSpPr/>
          <p:nvPr/>
        </p:nvSpPr>
        <p:spPr>
          <a:xfrm>
            <a:off x="557784" y="3002343"/>
            <a:ext cx="8284464" cy="403733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3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5.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图中①点的地理坐标是(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12" name="QC_4_BD.13_2#431f11e18.choices?hastextimagelayout=1&amp;vbadefaultcenterpage=1&amp;parentnodeid=142a6d5f5&amp;vbahtmlprocessed=1"/>
          <p:cNvSpPr/>
          <p:nvPr/>
        </p:nvSpPr>
        <p:spPr>
          <a:xfrm>
            <a:off x="557784" y="3451933"/>
            <a:ext cx="8284464" cy="84264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20000"/>
              </a:lnSpc>
              <a:tabLst>
                <a:tab pos="415480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A.（66.5°S，90°E）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B.（66.5°N，90°W）</a:t>
            </a:r>
            <a:endParaRPr lang="en-US" altLang="zh-CN" sz="2400"/>
          </a:p>
          <a:p>
            <a:pPr latinLnBrk="1">
              <a:lnSpc>
                <a:spcPct val="120000"/>
              </a:lnSpc>
              <a:tabLst>
                <a:tab pos="415480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C.（66.5°N，90°E）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D.（66.5°S，90°W）</a:t>
            </a:r>
            <a:endParaRPr lang="en-US" altLang="zh-CN" sz="2400"/>
          </a:p>
        </p:txBody>
      </p:sp>
      <p:sp>
        <p:nvSpPr>
          <p:cNvPr id="13" name="QC_4_AN.14_1#431f11e18.bracket?vbadefaultcenterpage=1&amp;parentnodeid=142a6d5f5&amp;vbapositionanswer=5&amp;vbahtmlprocessed=1"/>
          <p:cNvSpPr/>
          <p:nvPr/>
        </p:nvSpPr>
        <p:spPr>
          <a:xfrm>
            <a:off x="4177284" y="3002343"/>
            <a:ext cx="288925" cy="40773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3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14" name="QC_4_BD.15_1#51254f79d?hastextimagelayout=1&amp;vbadefaultcenterpage=1&amp;parentnodeid=142a6d5f5&amp;vbahtmlprocessed=1&amp;hasbroken=1"/>
          <p:cNvSpPr/>
          <p:nvPr/>
        </p:nvSpPr>
        <p:spPr>
          <a:xfrm>
            <a:off x="557784" y="4361243"/>
            <a:ext cx="8284464" cy="403733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3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6.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下列关于图中①②③三点的叙述，正确的是(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15" name="QC_4_BD.15_2#51254f79d.choices?hastextimagelayout=1&amp;vbadefaultcenterpage=1&amp;parentnodeid=142a6d5f5&amp;vbahtmlprocessed=1"/>
          <p:cNvSpPr/>
          <p:nvPr/>
        </p:nvSpPr>
        <p:spPr>
          <a:xfrm>
            <a:off x="557784" y="4810834"/>
            <a:ext cx="8284464" cy="84264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20000"/>
              </a:lnSpc>
              <a:tabLst>
                <a:tab pos="415480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A.①点位于中纬度地区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B.②点位于东半球</a:t>
            </a:r>
            <a:endParaRPr lang="en-US" altLang="zh-CN" sz="2400"/>
          </a:p>
          <a:p>
            <a:pPr latinLnBrk="1">
              <a:lnSpc>
                <a:spcPct val="120000"/>
              </a:lnSpc>
              <a:tabLst>
                <a:tab pos="415480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C.③点有极夜现象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D.②点位于③点的东北方向</a:t>
            </a:r>
            <a:endParaRPr lang="en-US" altLang="zh-CN" sz="2400"/>
          </a:p>
        </p:txBody>
      </p:sp>
      <p:sp>
        <p:nvSpPr>
          <p:cNvPr id="16" name="QC_4_AN.16_1#51254f79d.bracket?vbadefaultcenterpage=1&amp;parentnodeid=142a6d5f5&amp;vbapositionanswer=6&amp;vbahtmlprocessed=1"/>
          <p:cNvSpPr/>
          <p:nvPr/>
        </p:nvSpPr>
        <p:spPr>
          <a:xfrm>
            <a:off x="6933184" y="4361243"/>
            <a:ext cx="271463" cy="40773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3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13" grpId="0" uiExpand="1" build="p" animBg="1"/>
      <p:bldP spid="16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QM_3_BD.17_2#fbee2a52b?hastextimagelayout=1&amp;vbadefaultcenterpage=1&amp;parentnodeid=e778b9123&amp;vbahtmlprocessed=1"/>
          <p:cNvSpPr/>
          <p:nvPr/>
        </p:nvSpPr>
        <p:spPr>
          <a:xfrm>
            <a:off x="557784" y="921815"/>
            <a:ext cx="6583680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“阿尔卑斯——滑雪者的终极梦想”，人们总是这样形容这座欧洲雪山。读图，完成7～9题。</a:t>
            </a:r>
            <a:endParaRPr lang="en-US" altLang="zh-CN" sz="2400"/>
          </a:p>
        </p:txBody>
      </p:sp>
      <p:sp>
        <p:nvSpPr>
          <p:cNvPr id="4" name="QC_4_BD.18_1#f41b6643b?hastextimagelayout=1&amp;vbadefaultcenterpage=1&amp;parentnodeid=fbee2a52b&amp;vbahtmlprocessed=1&amp;hasbroken=1"/>
          <p:cNvSpPr/>
          <p:nvPr/>
        </p:nvSpPr>
        <p:spPr>
          <a:xfrm>
            <a:off x="557784" y="2029890"/>
            <a:ext cx="6583680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7.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阿尔卑斯山脉的形成与板块运动密不可分，与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阿尔卑斯山脉的形成密切相关的板块是(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5" name="QC_4_BD.18_2#f41b6643b.choices?hastextimagelayout=1&amp;vbadefaultcenterpage=1&amp;parentnodeid=fbee2a52b&amp;vbahtmlprocessed=1"/>
          <p:cNvSpPr/>
          <p:nvPr/>
        </p:nvSpPr>
        <p:spPr>
          <a:xfrm>
            <a:off x="557784" y="3134790"/>
            <a:ext cx="6583680" cy="213595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A.欧亚板块与非洲板块</a:t>
            </a:r>
            <a:endParaRPr lang="en-US" altLang="zh-CN" sz="2400"/>
          </a:p>
          <a:p>
            <a:pPr marL="0"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B.欧亚板块与印度洋板块</a:t>
            </a:r>
            <a:endParaRPr lang="en-US" altLang="zh-CN" sz="2400"/>
          </a:p>
          <a:p>
            <a:pPr marL="0"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C.印度洋板块与美洲板块</a:t>
            </a:r>
            <a:endParaRPr lang="en-US" altLang="zh-CN" sz="2400"/>
          </a:p>
          <a:p>
            <a:pPr marL="0"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D.非洲板块与印度洋板块</a:t>
            </a:r>
            <a:endParaRPr lang="en-US" altLang="zh-CN" sz="2400"/>
          </a:p>
        </p:txBody>
      </p:sp>
      <p:sp>
        <p:nvSpPr>
          <p:cNvPr id="6" name="QC_4_AN.19_1#f41b6643b.bracket?vbadefaultcenterpage=1&amp;parentnodeid=fbee2a52b&amp;vbapositionanswer=7&amp;vbahtmlprocessed=1"/>
          <p:cNvSpPr/>
          <p:nvPr/>
        </p:nvSpPr>
        <p:spPr>
          <a:xfrm>
            <a:off x="6082284" y="2575990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1464" y="921815"/>
            <a:ext cx="4364867" cy="2928023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4_BD.20_1#cae99b536?vbadefaultcenterpage=1&amp;parentnodeid=fbee2a52b&amp;vbahtmlprocessed=1&amp;hasbroken=1"/>
          <p:cNvSpPr/>
          <p:nvPr/>
        </p:nvSpPr>
        <p:spPr>
          <a:xfrm>
            <a:off x="557784" y="1477060"/>
            <a:ext cx="10991088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8.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某同学根据所学的板块知识，对阿尔卑斯山脉及其周围的地理事物进行了大胆猜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测，下列观点错误的是(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4_AN.21_1#cae99b536.bracket?vbadefaultcenterpage=1&amp;parentnodeid=fbee2a52b&amp;vbapositionanswer=8&amp;vbahtmlprocessed=1"/>
          <p:cNvSpPr/>
          <p:nvPr/>
        </p:nvSpPr>
        <p:spPr>
          <a:xfrm>
            <a:off x="3948684" y="2023160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4" name="QC_4_BD.22_1#cae99b536.choices?vbadefaultcenterpage=1&amp;parentnodeid=fbee2a52b&amp;vbahtmlprocessed=1"/>
          <p:cNvSpPr/>
          <p:nvPr/>
        </p:nvSpPr>
        <p:spPr>
          <a:xfrm>
            <a:off x="557784" y="2585134"/>
            <a:ext cx="10991088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A.地中海将会逐渐缩小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B.非洲和欧洲将会连成一体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C.地中海、阿尔卑斯山区多地震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D.阿尔卑斯山脉将不再发生变化</a:t>
            </a:r>
            <a:endParaRPr lang="en-US" altLang="zh-CN" sz="2400"/>
          </a:p>
        </p:txBody>
      </p:sp>
      <p:sp>
        <p:nvSpPr>
          <p:cNvPr id="5" name="QC_4_BD.23_1#f2497469b?vbadefaultcenterpage=1&amp;parentnodeid=fbee2a52b&amp;vbahtmlprocessed=1&amp;hasbroken=1"/>
          <p:cNvSpPr/>
          <p:nvPr/>
        </p:nvSpPr>
        <p:spPr>
          <a:xfrm>
            <a:off x="557784" y="3683366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9.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六大板块中几乎全位于海洋的是(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6" name="QC_4_AN.24_1#f2497469b.bracket?vbadefaultcenterpage=1&amp;parentnodeid=fbee2a52b&amp;vbapositionanswer=9&amp;vbahtmlprocessed=1"/>
          <p:cNvSpPr/>
          <p:nvPr/>
        </p:nvSpPr>
        <p:spPr>
          <a:xfrm>
            <a:off x="5409184" y="3683366"/>
            <a:ext cx="271463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7" name="QC_4_BD.25_1#f2497469b.choices?vbadefaultcenterpage=1&amp;parentnodeid=fbee2a52b&amp;vbahtmlprocessed=1"/>
          <p:cNvSpPr/>
          <p:nvPr/>
        </p:nvSpPr>
        <p:spPr>
          <a:xfrm>
            <a:off x="557784" y="4229466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A.欧亚板块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B.太平洋板块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C.美洲板块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D.印度洋板块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6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M_3_BD.26_1#bb17a0955?vbadefaultcenterpage=1&amp;parentnodeid=e778b9123&amp;vbahtmlprocessed=1"/>
          <p:cNvSpPr/>
          <p:nvPr/>
        </p:nvSpPr>
        <p:spPr>
          <a:xfrm>
            <a:off x="557784" y="1121427"/>
            <a:ext cx="10991088" cy="158330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2022年北京冬奥会和冬残奥会招募了近4万名志愿者，要求志愿者能使用汉语或某外语进行交流、具备志愿服务所需基本知识技能等五项基本条件。图1为2022年北京冬奥会会徽“冬梦”，图2为欧洲瑞典代表团入场照片。据此完成10～12题。</a:t>
            </a:r>
            <a:endParaRPr lang="en-US" altLang="zh-CN" sz="2400"/>
          </a:p>
        </p:txBody>
      </p:sp>
      <p:pic>
        <p:nvPicPr>
          <p:cNvPr id="3" name="QM_3_BD.26_2#bb17a0955?hastextimagelayout=1&amp;vbadefaultcenterpage=1&amp;parentnodeid=e778b9123&amp;vbahtmlprocessed=1" descr="preencoded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99432" y="2839991"/>
            <a:ext cx="5495544" cy="2231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p:sp>
        <p:nvSpPr>
          <p:cNvPr id="4" name="QC_4_BD.27_1#e1a1710a2?hastextimagelayout=1&amp;vbadefaultcenterpage=1&amp;parentnodeid=bb17a0955&amp;vbahtmlprocessed=1&amp;hasbroken=1"/>
          <p:cNvSpPr/>
          <p:nvPr/>
        </p:nvSpPr>
        <p:spPr>
          <a:xfrm>
            <a:off x="557784" y="2775602"/>
            <a:ext cx="5394960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10.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会徽“冬梦”可以体现中华文化中的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5" name="QC_4_BD.27_2#e1a1710a2.choices?hastextimagelayout=1&amp;vbadefaultcenterpage=1&amp;parentnodeid=bb17a0955&amp;vbahtmlprocessed=1"/>
          <p:cNvSpPr/>
          <p:nvPr/>
        </p:nvSpPr>
        <p:spPr>
          <a:xfrm>
            <a:off x="557784" y="3880502"/>
            <a:ext cx="5394960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271018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A.汉字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B.服饰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271018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C.饮食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D.交通方式</a:t>
            </a:r>
            <a:endParaRPr lang="en-US" altLang="zh-CN" sz="2400"/>
          </a:p>
        </p:txBody>
      </p:sp>
      <p:sp>
        <p:nvSpPr>
          <p:cNvPr id="6" name="QC_4_AN.28_1#e1a1710a2.bracket?vbadefaultcenterpage=1&amp;parentnodeid=bb17a0955&amp;vbapositionanswer=10&amp;vbahtmlprocessed=1"/>
          <p:cNvSpPr/>
          <p:nvPr/>
        </p:nvSpPr>
        <p:spPr>
          <a:xfrm>
            <a:off x="900684" y="3321702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4_BD.29_1#d4fd5ba2c?vbadefaultcenterpage=1&amp;parentnodeid=bb17a0955&amp;vbahtmlprocessed=1&amp;hasbroken=1"/>
          <p:cNvSpPr/>
          <p:nvPr/>
        </p:nvSpPr>
        <p:spPr>
          <a:xfrm>
            <a:off x="557784" y="1756936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11.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冬奥会志愿者要能使用汉语或某外语进行交流，“某外语”最可能是(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4_AN.30_1#d4fd5ba2c.bracket?vbadefaultcenterpage=1&amp;parentnodeid=bb17a0955&amp;vbapositionanswer=11&amp;vbahtmlprocessed=1"/>
          <p:cNvSpPr/>
          <p:nvPr/>
        </p:nvSpPr>
        <p:spPr>
          <a:xfrm>
            <a:off x="10087356" y="1756936"/>
            <a:ext cx="271463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4" name="QC_4_BD.31_1#d4fd5ba2c.choices?vbadefaultcenterpage=1&amp;parentnodeid=bb17a0955&amp;vbahtmlprocessed=1"/>
          <p:cNvSpPr/>
          <p:nvPr/>
        </p:nvSpPr>
        <p:spPr>
          <a:xfrm>
            <a:off x="557784" y="2302082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A.俄语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B.英语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C.德语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D.法语</a:t>
            </a:r>
            <a:endParaRPr lang="en-US" altLang="zh-CN" sz="2400"/>
          </a:p>
        </p:txBody>
      </p:sp>
      <p:sp>
        <p:nvSpPr>
          <p:cNvPr id="5" name="QC_4_BD.32_1#ccc0f1432?vbadefaultcenterpage=1&amp;parentnodeid=bb17a0955&amp;vbahtmlprocessed=1&amp;hasbroken=1"/>
          <p:cNvSpPr/>
          <p:nvPr/>
        </p:nvSpPr>
        <p:spPr>
          <a:xfrm>
            <a:off x="557784" y="2848182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12.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图2中欧洲瑞典代表团和中国引导员分别属于(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6" name="QC_4_AN.33_1#ccc0f1432.bracket?vbadefaultcenterpage=1&amp;parentnodeid=bb17a0955&amp;vbapositionanswer=12&amp;vbahtmlprocessed=1"/>
          <p:cNvSpPr/>
          <p:nvPr/>
        </p:nvSpPr>
        <p:spPr>
          <a:xfrm>
            <a:off x="7225284" y="2848182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sp>
        <p:nvSpPr>
          <p:cNvPr id="7" name="QC_4_BD.34_1#ccc0f1432.choices?vbadefaultcenterpage=1&amp;parentnodeid=bb17a0955&amp;vbahtmlprocessed=1"/>
          <p:cNvSpPr/>
          <p:nvPr/>
        </p:nvSpPr>
        <p:spPr>
          <a:xfrm>
            <a:off x="557784" y="3400950"/>
            <a:ext cx="10991088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A.白色人种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黄色人种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B.黑色人种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黄色人种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C.白色人种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混血人种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D.黄色人种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白色人种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6" grpId="0" uiExpand="1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QM_3_BD.35_2#28dd649ae?hastextimagelayout=1&amp;vbadefaultcenterpage=1&amp;parentnodeid=e778b9123&amp;vbahtmlprocessed=1"/>
          <p:cNvSpPr/>
          <p:nvPr/>
        </p:nvSpPr>
        <p:spPr>
          <a:xfrm>
            <a:off x="557784" y="1624093"/>
            <a:ext cx="5541264" cy="268058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“地球一小时”熄灯活动提倡在当地时间20：30熄灭不需要的电灯及耗电产品一小时。2022年“地球一小时”熄灯接力活动于3月26日20：30-21：30在全球依次展开。读图，完成13～14题。</a:t>
            </a:r>
            <a:endParaRPr lang="en-US" altLang="zh-CN" sz="240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9073" y="1774228"/>
            <a:ext cx="4619916" cy="2530454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4_BD.36_1#8fc67474b?vbadefaultcenterpage=1&amp;parentnodeid=28dd649ae&amp;vbahtmlprocessed=1&amp;hasbroken=1"/>
          <p:cNvSpPr/>
          <p:nvPr/>
        </p:nvSpPr>
        <p:spPr>
          <a:xfrm>
            <a:off x="557784" y="549197"/>
            <a:ext cx="10991088" cy="45859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0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13.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下列关于这次熄灯接力活动的说法，正确的是(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4_AN.37_1#8fc67474b.bracket?vbadefaultcenterpage=1&amp;parentnodeid=28dd649ae&amp;vbapositionanswer=13&amp;vbahtmlprocessed=1"/>
          <p:cNvSpPr/>
          <p:nvPr/>
        </p:nvSpPr>
        <p:spPr>
          <a:xfrm>
            <a:off x="7377684" y="549197"/>
            <a:ext cx="288925" cy="462598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39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4" name="QC_4_BD.38_1#8fc67474b.choices?vbadefaultcenterpage=1&amp;parentnodeid=28dd649ae&amp;vbahtmlprocessed=1"/>
          <p:cNvSpPr/>
          <p:nvPr/>
        </p:nvSpPr>
        <p:spPr>
          <a:xfrm>
            <a:off x="557784" y="1066467"/>
            <a:ext cx="10991088" cy="199879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4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A.图示线路依次经过大洋洲、亚洲、欧洲、美洲、非洲</a:t>
            </a:r>
            <a:endParaRPr lang="en-US" altLang="zh-CN" sz="2400"/>
          </a:p>
          <a:p>
            <a:pPr algn="l" latinLnBrk="1">
              <a:lnSpc>
                <a:spcPct val="14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B.熄灯顺序的大致方向是自东向西，与地球自转方向一致</a:t>
            </a:r>
            <a:endParaRPr lang="en-US" altLang="zh-CN" sz="2400"/>
          </a:p>
          <a:p>
            <a:pPr algn="l" latinLnBrk="1">
              <a:lnSpc>
                <a:spcPct val="14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C.“地球一小时”活动进行时，各国会同时熄灯</a:t>
            </a:r>
            <a:endParaRPr lang="en-US" altLang="zh-CN" sz="2400"/>
          </a:p>
          <a:p>
            <a:pPr algn="l" latinLnBrk="1">
              <a:lnSpc>
                <a:spcPct val="14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D.亚洲国家比美洲国家更早迎来熄灯活动</a:t>
            </a:r>
            <a:endParaRPr lang="en-US" altLang="zh-CN" sz="2400"/>
          </a:p>
        </p:txBody>
      </p:sp>
      <p:sp>
        <p:nvSpPr>
          <p:cNvPr id="5" name="QC_4_BD.39_1#d5581baa0?vbadefaultcenterpage=1&amp;parentnodeid=28dd649ae&amp;vbahtmlprocessed=1&amp;hasbroken=1"/>
          <p:cNvSpPr/>
          <p:nvPr/>
        </p:nvSpPr>
        <p:spPr>
          <a:xfrm>
            <a:off x="557784" y="3126343"/>
            <a:ext cx="10991088" cy="45859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0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14.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下列信息表述不正确的是(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6" name="QC_4_AN.40_1#d5581baa0.bracket?vbadefaultcenterpage=1&amp;parentnodeid=28dd649ae&amp;vbapositionanswer=14&amp;vbahtmlprocessed=1"/>
          <p:cNvSpPr/>
          <p:nvPr/>
        </p:nvSpPr>
        <p:spPr>
          <a:xfrm>
            <a:off x="4647184" y="3126343"/>
            <a:ext cx="271463" cy="462598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39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7" name="QC_4_BD.41_1#d5581baa0.choices?vbadefaultcenterpage=1&amp;parentnodeid=28dd649ae&amp;vbahtmlprocessed=1"/>
          <p:cNvSpPr/>
          <p:nvPr/>
        </p:nvSpPr>
        <p:spPr>
          <a:xfrm>
            <a:off x="557784" y="3644567"/>
            <a:ext cx="10991088" cy="199879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4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A.①地区居民普遍信仰的宗教发源于④地区</a:t>
            </a:r>
            <a:endParaRPr lang="en-US" altLang="zh-CN" sz="2400"/>
          </a:p>
          <a:p>
            <a:pPr algn="l" latinLnBrk="1">
              <a:lnSpc>
                <a:spcPct val="14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B.②和③所在大洲的分界线是苏伊士运河</a:t>
            </a:r>
            <a:endParaRPr lang="en-US" altLang="zh-CN" sz="2400"/>
          </a:p>
          <a:p>
            <a:pPr algn="l" latinLnBrk="1">
              <a:lnSpc>
                <a:spcPct val="14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C.⑤地区居民主要为黄色人种</a:t>
            </a:r>
            <a:endParaRPr lang="en-US" altLang="zh-CN" sz="2400"/>
          </a:p>
          <a:p>
            <a:pPr algn="l" latinLnBrk="1">
              <a:lnSpc>
                <a:spcPct val="14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D.⑥地区主要通行英语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6" grpId="0" uiExpand="1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QC_3_BD.42_1#1cb0a28f6?hastextimagelayout=1&amp;vbadefaultcenterpage=1&amp;parentnodeid=e778b9123&amp;vbahtmlprocessed=1" descr="preencoded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247888" y="1806719"/>
            <a:ext cx="3300984" cy="2249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p:sp>
        <p:nvSpPr>
          <p:cNvPr id="3" name="QC_3_BD.42_2#1cb0a28f6?hastextimagelayout=1&amp;vbadefaultcenterpage=1&amp;parentnodeid=e778b9123&amp;vbahtmlprocessed=1&amp;hasbroken=1"/>
          <p:cNvSpPr/>
          <p:nvPr/>
        </p:nvSpPr>
        <p:spPr>
          <a:xfrm>
            <a:off x="557784" y="1751856"/>
            <a:ext cx="7598664" cy="158330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15.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我国某地民居就地取材，用竹木扎制屋架，茅草覆顶，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建造的传统民居远看像船底，被称为船形屋。该民居所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在地的气候特点是(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4" name="QC_3_AN.43_1#1cb0a28f6.bracket?vbadefaultcenterpage=1&amp;parentnodeid=e778b9123&amp;vbapositionanswer=15&amp;vbahtmlprocessed=1"/>
          <p:cNvSpPr/>
          <p:nvPr/>
        </p:nvSpPr>
        <p:spPr>
          <a:xfrm>
            <a:off x="3339084" y="2844056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sp>
        <p:nvSpPr>
          <p:cNvPr id="5" name="QC_3_BD.44_1#1cb0a28f6.choices?hastextimagelayout=1&amp;vbadefaultcenterpage=1&amp;parentnodeid=e778b9123&amp;vbahtmlprocessed=1"/>
          <p:cNvSpPr/>
          <p:nvPr/>
        </p:nvSpPr>
        <p:spPr>
          <a:xfrm>
            <a:off x="557784" y="3406030"/>
            <a:ext cx="7598664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38608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A.全年高温，分旱、雨两季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B.全年温和湿润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38608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C.全年高温，分干、湿两季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D.终年炎热干燥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QM_3_BD.45_2#32462d1c8?hastextimagelayout=1&amp;vbadefaultcenterpage=1&amp;parentnodeid=e778b9123&amp;vbahtmlprocessed=1"/>
          <p:cNvSpPr/>
          <p:nvPr/>
        </p:nvSpPr>
        <p:spPr>
          <a:xfrm>
            <a:off x="557784" y="926355"/>
            <a:ext cx="7123176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小明常关注天气预报，下面是他查到的烟台近期天气预报图。据图完成16～17题。</a:t>
            </a:r>
            <a:endParaRPr lang="en-US" altLang="zh-CN" sz="2400"/>
          </a:p>
        </p:txBody>
      </p:sp>
      <p:sp>
        <p:nvSpPr>
          <p:cNvPr id="4" name="QC_4_BD.46_1#997b0c622?hastextimagelayout=1&amp;vbadefaultcenterpage=1&amp;parentnodeid=32462d1c8&amp;vbahtmlprocessed=1&amp;hasbroken=1"/>
          <p:cNvSpPr/>
          <p:nvPr/>
        </p:nvSpPr>
        <p:spPr>
          <a:xfrm>
            <a:off x="557784" y="2027762"/>
            <a:ext cx="7123176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16.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以下对烟台天气预报的判读，错误的是(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5" name="QC_4_BD.46_2#997b0c622.choices?hastextimagelayout=1&amp;vbadefaultcenterpage=1&amp;parentnodeid=32462d1c8&amp;vbahtmlprocessed=1"/>
          <p:cNvSpPr/>
          <p:nvPr/>
        </p:nvSpPr>
        <p:spPr>
          <a:xfrm>
            <a:off x="557784" y="2580530"/>
            <a:ext cx="7123176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32512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A.星期三气温有所下降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B.星期四气温日较差最小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32512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C.星期六降水概率大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D.未来几天以偏南风为主</a:t>
            </a:r>
            <a:endParaRPr lang="en-US" altLang="zh-CN" sz="2400"/>
          </a:p>
        </p:txBody>
      </p:sp>
      <p:sp>
        <p:nvSpPr>
          <p:cNvPr id="6" name="QC_4_AN.47_1#997b0c622.bracket?vbadefaultcenterpage=1&amp;parentnodeid=32462d1c8&amp;vbapositionanswer=16&amp;vbahtmlprocessed=1"/>
          <p:cNvSpPr/>
          <p:nvPr/>
        </p:nvSpPr>
        <p:spPr>
          <a:xfrm>
            <a:off x="6475984" y="2027762"/>
            <a:ext cx="271463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7" name="QC_4_BD.48_1#f3b3586d0?hastextimagelayout=1&amp;vbadefaultcenterpage=1&amp;parentnodeid=32462d1c8&amp;vbahtmlprocessed=1&amp;hasbroken=1"/>
          <p:cNvSpPr/>
          <p:nvPr/>
        </p:nvSpPr>
        <p:spPr>
          <a:xfrm>
            <a:off x="557784" y="3678763"/>
            <a:ext cx="7123176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17.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根据天气预报，以下活动安排较合理的是(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8" name="QC_4_BD.48_2#f3b3586d0.choices?hastextimagelayout=1&amp;vbadefaultcenterpage=1&amp;parentnodeid=32462d1c8&amp;vbahtmlprocessed=1"/>
          <p:cNvSpPr/>
          <p:nvPr/>
        </p:nvSpPr>
        <p:spPr>
          <a:xfrm>
            <a:off x="557784" y="4231530"/>
            <a:ext cx="7123176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357378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A.星期三外出要增加衣物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B.星期四出海捕鱼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357378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C.星期五晚上观星空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D.星期六白天去郊游</a:t>
            </a:r>
            <a:endParaRPr lang="en-US" altLang="zh-CN" sz="2400"/>
          </a:p>
        </p:txBody>
      </p:sp>
      <p:sp>
        <p:nvSpPr>
          <p:cNvPr id="9" name="QC_4_AN.49_1#f3b3586d0.bracket?vbadefaultcenterpage=1&amp;parentnodeid=32462d1c8&amp;vbapositionanswer=17&amp;vbahtmlprocessed=1"/>
          <p:cNvSpPr/>
          <p:nvPr/>
        </p:nvSpPr>
        <p:spPr>
          <a:xfrm>
            <a:off x="6768085" y="3678763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0960" y="920531"/>
            <a:ext cx="3597332" cy="2960247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  <p:bldP spid="9" grpId="0" uiExpand="1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QM_3_BD.50_1#e1b4b9662?hastextimagelayout=1&amp;vbadefaultcenterpage=1&amp;parentnodeid=e778b9123&amp;vbahtmlprocessed=1" descr="preencoded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294664" y="1817673"/>
            <a:ext cx="292608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p:sp>
        <p:nvSpPr>
          <p:cNvPr id="3" name="QM_3_BD.50_2#e1b4b9662?hastextimagelayout=1&amp;vbadefaultcenterpage=1&amp;parentnodeid=e778b9123&amp;vbahtmlprocessed=1"/>
          <p:cNvSpPr/>
          <p:nvPr/>
        </p:nvSpPr>
        <p:spPr>
          <a:xfrm>
            <a:off x="557784" y="1762809"/>
            <a:ext cx="797356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读等高线图，完成18～19题。</a:t>
            </a:r>
            <a:endParaRPr lang="en-US" altLang="zh-CN" sz="2400"/>
          </a:p>
        </p:txBody>
      </p:sp>
      <p:sp>
        <p:nvSpPr>
          <p:cNvPr id="4" name="QC_4_BD.51_1#2dc2e8d1e?hastextimagelayout=1&amp;vbadefaultcenterpage=1&amp;parentnodeid=e1b4b9662&amp;vbahtmlprocessed=1&amp;hasbroken=1"/>
          <p:cNvSpPr/>
          <p:nvPr/>
        </p:nvSpPr>
        <p:spPr>
          <a:xfrm>
            <a:off x="557784" y="2305416"/>
            <a:ext cx="797356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18.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已知B点的气温为16℃，那么A点的气温约为(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5" name="QC_4_BD.51_2#2dc2e8d1e.choices?hastextimagelayout=1&amp;vbadefaultcenterpage=1&amp;parentnodeid=e1b4b9662&amp;vbahtmlprocessed=1"/>
          <p:cNvSpPr/>
          <p:nvPr/>
        </p:nvSpPr>
        <p:spPr>
          <a:xfrm>
            <a:off x="557784" y="2851516"/>
            <a:ext cx="797356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2069465"/>
                <a:tab pos="4126230"/>
                <a:tab pos="61829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A.14.8℃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B.15.4℃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C.16.6℃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D.17.2℃</a:t>
            </a:r>
            <a:endParaRPr lang="en-US" altLang="zh-CN" sz="2400"/>
          </a:p>
        </p:txBody>
      </p:sp>
      <p:sp>
        <p:nvSpPr>
          <p:cNvPr id="6" name="QC_4_AN.52_1#2dc2e8d1e.bracket?vbadefaultcenterpage=1&amp;parentnodeid=e1b4b9662&amp;vbapositionanswer=18&amp;vbahtmlprocessed=1"/>
          <p:cNvSpPr/>
          <p:nvPr/>
        </p:nvSpPr>
        <p:spPr>
          <a:xfrm>
            <a:off x="7191947" y="2305416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7" name="QC_4_BD.53_1#2c2c53879?hastextimagelayout=1&amp;vbadefaultcenterpage=1&amp;parentnodeid=e1b4b9662&amp;vbahtmlprocessed=1&amp;hasbroken=1"/>
          <p:cNvSpPr/>
          <p:nvPr/>
        </p:nvSpPr>
        <p:spPr>
          <a:xfrm>
            <a:off x="557784" y="3397616"/>
            <a:ext cx="797356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19.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一般来说，图中降水量最多的是(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8" name="QC_4_BD.53_2#2c2c53879.choices?hastextimagelayout=1&amp;vbadefaultcenterpage=1&amp;parentnodeid=e1b4b9662&amp;vbahtmlprocessed=1"/>
          <p:cNvSpPr/>
          <p:nvPr/>
        </p:nvSpPr>
        <p:spPr>
          <a:xfrm>
            <a:off x="557784" y="3943716"/>
            <a:ext cx="797356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2069465"/>
                <a:tab pos="4126230"/>
                <a:tab pos="61829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A.A地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B.B地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C.C地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D.D地</a:t>
            </a:r>
            <a:endParaRPr lang="en-US" altLang="zh-CN" sz="2400"/>
          </a:p>
        </p:txBody>
      </p:sp>
      <p:sp>
        <p:nvSpPr>
          <p:cNvPr id="9" name="QC_4_AN.54_1#2c2c53879.bracket?vbadefaultcenterpage=1&amp;parentnodeid=e1b4b9662&amp;vbapositionanswer=19&amp;vbahtmlprocessed=1"/>
          <p:cNvSpPr/>
          <p:nvPr/>
        </p:nvSpPr>
        <p:spPr>
          <a:xfrm>
            <a:off x="5561584" y="3397616"/>
            <a:ext cx="271463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  <p:bldP spid="9" grpId="0" uiExpand="1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QM_3_BD.55_2#75eb84255?hastextimagelayout=1&amp;vbadefaultcenterpage=1&amp;parentnodeid=e778b9123&amp;vbahtmlprocessed=1"/>
          <p:cNvSpPr/>
          <p:nvPr/>
        </p:nvSpPr>
        <p:spPr>
          <a:xfrm>
            <a:off x="557784" y="1651525"/>
            <a:ext cx="5394960" cy="213194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《马可·波罗游记》是人类历史上西方人感知东方的第一部著作，它向整个欧洲打开了神秘的东方之门。读马可·波罗游历线路图，完成20～22题。</a:t>
            </a:r>
            <a:endParaRPr lang="en-US" altLang="zh-CN" sz="240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2595" y="1426357"/>
            <a:ext cx="5042614" cy="2680605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QC_4_BD.56_2#afed97ba4?hastextimagelayout=1&amp;vbadefaultcenterpage=1&amp;parentnodeid=75eb84255&amp;vbahtmlprocessed=1&amp;hasbroken=1"/>
          <p:cNvSpPr/>
          <p:nvPr/>
        </p:nvSpPr>
        <p:spPr>
          <a:xfrm>
            <a:off x="557784" y="661434"/>
            <a:ext cx="5394960" cy="84264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34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20.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从莎车经敦煌到上都，马可波罗依次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latinLnBrk="1">
              <a:lnSpc>
                <a:spcPts val="3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能看到的自然景观是(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4" name="QC_4_AN.57_1#afed97ba4.bracket?vbadefaultcenterpage=1&amp;parentnodeid=75eb84255&amp;vbapositionanswer=20&amp;vbahtmlprocessed=1"/>
          <p:cNvSpPr/>
          <p:nvPr/>
        </p:nvSpPr>
        <p:spPr>
          <a:xfrm>
            <a:off x="3643884" y="1093234"/>
            <a:ext cx="288925" cy="40773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5" name="QC_4_BD.58_1#afed97ba4.choices?hastextimagelayout=1&amp;vbadefaultcenterpage=1&amp;parentnodeid=75eb84255&amp;vbahtmlprocessed=1"/>
          <p:cNvSpPr/>
          <p:nvPr/>
        </p:nvSpPr>
        <p:spPr>
          <a:xfrm>
            <a:off x="557784" y="1551576"/>
            <a:ext cx="5404104" cy="84264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20000"/>
              </a:lnSpc>
              <a:tabLst>
                <a:tab pos="271462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A.①②③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B.①②④</a:t>
            </a:r>
            <a:endParaRPr lang="en-US" altLang="zh-CN" sz="2400" b="0" i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34" charset="-120"/>
            </a:endParaRPr>
          </a:p>
          <a:p>
            <a:pPr latinLnBrk="1">
              <a:lnSpc>
                <a:spcPct val="120000"/>
              </a:lnSpc>
              <a:tabLst>
                <a:tab pos="271462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C.①③②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D.①③④</a:t>
            </a:r>
            <a:endParaRPr lang="en-US" altLang="zh-CN" sz="2400"/>
          </a:p>
        </p:txBody>
      </p:sp>
      <p:sp>
        <p:nvSpPr>
          <p:cNvPr id="6" name="QC_4_BD.59_1#e79784b92?hastextimagelayout=1&amp;vbadefaultcenterpage=1&amp;parentnodeid=75eb84255&amp;vbahtmlprocessed=1&amp;hasbroken=1"/>
          <p:cNvSpPr/>
          <p:nvPr/>
        </p:nvSpPr>
        <p:spPr>
          <a:xfrm>
            <a:off x="557784" y="2440576"/>
            <a:ext cx="5404104" cy="84264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34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21.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导致从莎车到上都沿线自然景观变化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3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的主要影响因素是(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7" name="QC_4_BD.59_2#e79784b92.choices?hastextimagelayout=1&amp;vbadefaultcenterpage=1&amp;parentnodeid=75eb84255&amp;vbahtmlprocessed=1"/>
          <p:cNvSpPr/>
          <p:nvPr/>
        </p:nvSpPr>
        <p:spPr>
          <a:xfrm>
            <a:off x="557784" y="3329576"/>
            <a:ext cx="5404104" cy="84264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20000"/>
              </a:lnSpc>
              <a:tabLst>
                <a:tab pos="271462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A.纬度位置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B.海陆分布</a:t>
            </a:r>
            <a:endParaRPr lang="en-US" altLang="zh-CN" sz="2400" b="0" i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34" charset="-120"/>
            </a:endParaRPr>
          </a:p>
          <a:p>
            <a:pPr latinLnBrk="1">
              <a:lnSpc>
                <a:spcPct val="120000"/>
              </a:lnSpc>
              <a:tabLst>
                <a:tab pos="271462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C.地形地势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D.人类活动</a:t>
            </a:r>
            <a:endParaRPr lang="en-US" altLang="zh-CN" sz="2400"/>
          </a:p>
        </p:txBody>
      </p:sp>
      <p:sp>
        <p:nvSpPr>
          <p:cNvPr id="8" name="QC_4_AN.60_1#e79784b92.bracket?vbadefaultcenterpage=1&amp;parentnodeid=75eb84255&amp;vbapositionanswer=21&amp;vbahtmlprocessed=1"/>
          <p:cNvSpPr/>
          <p:nvPr/>
        </p:nvSpPr>
        <p:spPr>
          <a:xfrm>
            <a:off x="3351784" y="2872376"/>
            <a:ext cx="271463" cy="40773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3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9" name="QC_4_BD.61_1#c8301bff1?hastextimagelayout=1&amp;vbadefaultcenterpage=1&amp;parentnodeid=75eb84255&amp;vbahtmlprocessed=1&amp;hasbroken=1"/>
          <p:cNvSpPr/>
          <p:nvPr/>
        </p:nvSpPr>
        <p:spPr>
          <a:xfrm>
            <a:off x="557784" y="4239340"/>
            <a:ext cx="5404104" cy="403733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3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22.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莎车对应的气候类型是(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10" name="QC_4_BD.61_2#c8301bff1.choices?hastextimagelayout=1&amp;vbadefaultcenterpage=1&amp;parentnodeid=75eb84255&amp;vbahtmlprocessed=1"/>
          <p:cNvSpPr/>
          <p:nvPr/>
        </p:nvSpPr>
        <p:spPr>
          <a:xfrm>
            <a:off x="557784" y="4688476"/>
            <a:ext cx="5404104" cy="84264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20000"/>
              </a:lnSpc>
              <a:tabLst>
                <a:tab pos="271462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A.热带雨林气候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B.温带季风气候</a:t>
            </a:r>
            <a:endParaRPr lang="en-US" altLang="zh-CN" sz="2400" b="0" i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34" charset="-120"/>
            </a:endParaRPr>
          </a:p>
          <a:p>
            <a:pPr latinLnBrk="1">
              <a:lnSpc>
                <a:spcPct val="120000"/>
              </a:lnSpc>
              <a:tabLst>
                <a:tab pos="271462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C.温带大陆性气候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D.温带海洋性气侯</a:t>
            </a:r>
            <a:endParaRPr lang="en-US" altLang="zh-CN" sz="2400"/>
          </a:p>
        </p:txBody>
      </p:sp>
      <p:sp>
        <p:nvSpPr>
          <p:cNvPr id="11" name="QC_4_AN.62_1#c8301bff1.bracket?vbadefaultcenterpage=1&amp;parentnodeid=75eb84255&amp;vbapositionanswer=22&amp;vbahtmlprocessed=1"/>
          <p:cNvSpPr/>
          <p:nvPr/>
        </p:nvSpPr>
        <p:spPr>
          <a:xfrm>
            <a:off x="4329684" y="4239340"/>
            <a:ext cx="288925" cy="407734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34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1888" y="1113668"/>
            <a:ext cx="5331951" cy="3925150"/>
          </a:xfrm>
          <a:prstGeom prst="rect">
            <a:avLst/>
          </a:prstGeom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  <p:bldP spid="8" grpId="0" uiExpand="1" build="p" animBg="1"/>
      <p:bldP spid="11" grpId="0" uiExpand="1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3_BD.63_1#dd8d27121?vbadefaultcenterpage=1&amp;parentnodeid=e778b9123&amp;vbahtmlprocessed=1&amp;hasbroken=1"/>
          <p:cNvSpPr/>
          <p:nvPr/>
        </p:nvSpPr>
        <p:spPr>
          <a:xfrm>
            <a:off x="557784" y="1752395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23.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下列生产、生活现象中不能体现经济全球化的是(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3_AN.64_1#dd8d27121.bracket?vbadefaultcenterpage=1&amp;parentnodeid=e778b9123&amp;vbapositionanswer=23&amp;vbahtmlprocessed=1"/>
          <p:cNvSpPr/>
          <p:nvPr/>
        </p:nvSpPr>
        <p:spPr>
          <a:xfrm>
            <a:off x="7682484" y="1752395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sp>
        <p:nvSpPr>
          <p:cNvPr id="4" name="QC_3_BD.65_1#dd8d27121.choices?vbadefaultcenterpage=1&amp;parentnodeid=e778b9123&amp;vbahtmlprocessed=1"/>
          <p:cNvSpPr/>
          <p:nvPr/>
        </p:nvSpPr>
        <p:spPr>
          <a:xfrm>
            <a:off x="557784" y="2304209"/>
            <a:ext cx="10991088" cy="213595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A.在北京的超市能买到山东烟台的苹果</a:t>
            </a:r>
            <a:endParaRPr lang="en-US" altLang="zh-CN" sz="2400"/>
          </a:p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B.在中国可以买到产自美国的最新款手机</a:t>
            </a:r>
            <a:endParaRPr lang="en-US" altLang="zh-CN" sz="2400"/>
          </a:p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C.上海宝钢的铁矿石主要来自澳大利亚</a:t>
            </a:r>
            <a:endParaRPr lang="en-US" altLang="zh-CN" sz="2400"/>
          </a:p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D.中国的棉花、淡水产品大量出口到日本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M_3_BD.66_1#d1f79d7e0?vbadefaultcenterpage=1&amp;parentnodeid=e778b9123&amp;vbahtmlprocessed=1"/>
          <p:cNvSpPr/>
          <p:nvPr/>
        </p:nvSpPr>
        <p:spPr>
          <a:xfrm>
            <a:off x="557784" y="2304623"/>
            <a:ext cx="10991088" cy="158330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全球最大自由贸易区《区域全面经济伙伴关系协定》（RCEP）于2022年生效。该贸易区包含中国等15个成员国，覆盖世界近一半人口和近三分之一贸易量。下图为RCEP成员国分布示意图。据此完成24～25题。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826750" cy="557022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https://d.book118.com/718056067042006040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20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0">
      <vt:lpstr>Arial</vt:lpstr>
      <vt:lpstr>Calibri</vt:lpstr>
      <vt:lpstr>Calibri Light</vt:lpstr>
      <vt:lpstr>微软雅黑</vt:lpstr>
      <vt:lpstr>Times New Roman</vt:lpstr>
      <vt:lpstr>等线 Light</vt:lpstr>
      <vt:lpstr>等线</vt:lpstr>
      <vt:lpstr>宋体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2024-09-18T14:57:22.057</cp:lastPrinted>
  <dcterms:created xsi:type="dcterms:W3CDTF">2024-09-18T06:57:22Z</dcterms:created>
  <dcterms:modified xsi:type="dcterms:W3CDTF">2024-09-18T06:57:23Z</dcterms:modified>
</cp:coreProperties>
</file>