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D7F320-2BEA-4ECF-A67C-24C73BB83F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BBC2EC-DAF6-44D7-AD04-550393817F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4B5CA4-D416-442C-AC18-F04F8166B1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ECF549B-0C17-44E1-B74D-FE640D51D4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CB8F538-6F9C-4631-9BA2-57491D15FA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0481E56-87A0-4583-96AD-9A53374E01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6490410-3EEF-4E18-BC60-A73F9F8EC3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1172B2-C26B-4775-A198-F30B910EF6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A9217B-5FE3-4D2B-8592-F1EFC266CF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1E6C51-FCE9-4333-B516-A69FC8CB10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318F68-B16A-4AE0-9A12-DA41C5378D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18057050135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08399" y="3366694"/>
            <a:ext cx="2724309" cy="1755303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$number{01}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0" y="1969768"/>
            <a:ext cx="12192000" cy="291846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4753" y="2169417"/>
            <a:ext cx="8281818" cy="1545521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ask的用法总结例句</a:t>
            </a:r>
            <a:endParaRPr lang="en-US" sz="1100"/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77789" y="0"/>
            <a:ext cx="4892103" cy="6288968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4" y="0"/>
            <a:ext cx="12184811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91063" y="193190"/>
            <a:ext cx="1630680" cy="958215"/>
          </a:xfrm>
          <a:prstGeom prst="rect">
            <a:avLst/>
          </a:prstGeom>
        </p:spPr>
        <p:txBody>
          <a:bodyPr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方正正纤黑简体"/>
                <a:ea typeface="方正正纤黑简体"/>
                <a:cs typeface="方正正纤黑简体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32645" y="1977496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ask作为动词的用法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ask作为名词的用法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ask的相关短语和用法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ask的语境分析和使用技巧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99416" y="1957978"/>
            <a:ext cx="3374508" cy="294204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728582" y="2121361"/>
            <a:ext cx="2933622" cy="262259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ln w="19050">
            <a:solidFill>
              <a:srgbClr val="FFFFFF">
                <a:alpha val="100000"/>
              </a:srgbClr>
            </a:solidFill>
            <a:prstDash val="solid"/>
          </a:ln>
          <a:effectLst>
            <a:outerShdw blurRad="571500" dist="342900" dir="2280000">
              <a:srgbClr val="000000">
                <a:alpha val="15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-1033732" y="2678430"/>
            <a:ext cx="6440805" cy="15011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368292" y="2986088"/>
            <a:ext cx="7260591" cy="885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1220560" y="2363963"/>
            <a:ext cx="3815503" cy="0"/>
          </a:xfrm>
          <a:prstGeom prst="line">
            <a:avLst/>
          </a:prstGeom>
          <a:ln w="50800">
            <a:solidFill>
              <a:schemeClr val="accent4"/>
            </a:solidFill>
            <a:prstDash val="solid"/>
            <a:headEnd type="oval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882845" y="3524561"/>
            <a:ext cx="3131592" cy="0"/>
          </a:xfrm>
          <a:prstGeom prst="line">
            <a:avLst/>
          </a:prstGeom>
          <a:ln w="50800">
            <a:solidFill>
              <a:schemeClr val="accent4"/>
            </a:solidFill>
            <a:prstDash val="solid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1857448" y="4685159"/>
            <a:ext cx="3995480" cy="0"/>
          </a:xfrm>
          <a:prstGeom prst="line">
            <a:avLst/>
          </a:prstGeom>
          <a:ln w="50800">
            <a:solidFill>
              <a:schemeClr val="accent4"/>
            </a:solidFill>
            <a:prstDash val="solid"/>
            <a:tailEnd type="triangle" w="lg" len="lg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1896040" y="2255213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373032" y="2194563"/>
            <a:ext cx="319221" cy="31926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99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657059" y="3366979"/>
            <a:ext cx="319221" cy="319263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99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828490" y="4516738"/>
            <a:ext cx="319221" cy="319263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99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2733950" y="2255213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592399" y="2255213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453641" y="2255213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487177" y="3423915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347705" y="3423915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221787" y="3434181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2487177" y="4593708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3347705" y="4604199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221787" y="4592565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095871" y="4592565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41" name="AutoShape 41"/>
          <p:cNvSpPr/>
          <p:nvPr/>
        </p:nvSpPr>
        <p:spPr>
          <a:xfrm>
            <a:off x="6572250" y="4836001"/>
            <a:ext cx="3341183" cy="427323"/>
          </a:xfrm>
          <a:prstGeom prst="rect">
            <a:avLst/>
          </a:prstGeom>
        </p:spPr>
        <p:txBody>
          <a:bodyPr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学术和职业需求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572250" y="5119283"/>
            <a:ext cx="4606550" cy="1401455"/>
          </a:xfrm>
          <a:prstGeom prst="rect">
            <a:avLst/>
          </a:prstGeom>
        </p:spPr>
        <p:txBody>
          <a:bodyPr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在学术和职业领域，准确使用ask及相关表达对于提升沟通和写作能力至关重要。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6572250" y="1278982"/>
            <a:ext cx="3341183" cy="427323"/>
          </a:xfrm>
          <a:prstGeom prst="rect">
            <a:avLst/>
          </a:prstGeom>
        </p:spPr>
        <p:txBody>
          <a:bodyPr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提高语言运用能力</a:t>
            </a:r>
            <a:endParaRPr lang="en-US" sz="1100"/>
          </a:p>
        </p:txBody>
      </p:sp>
      <p:sp>
        <p:nvSpPr>
          <p:cNvPr id="44" name="AutoShape 44"/>
          <p:cNvSpPr/>
          <p:nvPr/>
        </p:nvSpPr>
        <p:spPr>
          <a:xfrm>
            <a:off x="6572250" y="1564591"/>
            <a:ext cx="4606550" cy="1401455"/>
          </a:xfrm>
          <a:prstGeom prst="rect">
            <a:avLst/>
          </a:prstGeom>
        </p:spPr>
        <p:txBody>
          <a:bodyPr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通过对ask用法的深入学习和总结，提高英语学习者的语言运用能力和表达准确性。</a:t>
            </a:r>
            <a:endParaRPr lang="en-US" sz="1100"/>
          </a:p>
        </p:txBody>
      </p:sp>
      <p:sp>
        <p:nvSpPr>
          <p:cNvPr id="45" name="AutoShape 45"/>
          <p:cNvSpPr/>
          <p:nvPr/>
        </p:nvSpPr>
        <p:spPr>
          <a:xfrm>
            <a:off x="6572250" y="3063763"/>
            <a:ext cx="3341183" cy="427323"/>
          </a:xfrm>
          <a:prstGeom prst="rect">
            <a:avLst/>
          </a:prstGeom>
        </p:spPr>
        <p:txBody>
          <a:bodyPr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应对日常交流需求</a:t>
            </a:r>
            <a:endParaRPr lang="en-US" sz="1100"/>
          </a:p>
        </p:txBody>
      </p:sp>
      <p:sp>
        <p:nvSpPr>
          <p:cNvPr id="46" name="AutoShape 46"/>
          <p:cNvSpPr/>
          <p:nvPr/>
        </p:nvSpPr>
        <p:spPr>
          <a:xfrm>
            <a:off x="6572250" y="3336829"/>
            <a:ext cx="4606550" cy="1401455"/>
          </a:xfrm>
          <a:prstGeom prst="rect">
            <a:avLst/>
          </a:prstGeom>
        </p:spPr>
        <p:txBody>
          <a:bodyPr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ask作为常用动词，在日常交流中频繁出现，掌握其用法有助于更好地应对各种交流场景。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ask的基本含义和用法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介绍ask作为动词的基本含义，以及在各种语境下的常见用法。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ask的相关短语和搭配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总结与ask相关的常用短语和搭配，如ask for、ask about等，并给出例句说明。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ask在不同场合的运用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分析ask在不同场合（如日常对话、商务场合、学术写作等）中的具体运用，并提供相应例句。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ask的语法特点和注意事项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探讨ask在语法方面的特点，如时态、语态、非谓语动词等，并指出使用时需要注意的事项。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99416" y="1957978"/>
            <a:ext cx="3374508" cy="294204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728582" y="2121361"/>
            <a:ext cx="2933622" cy="262259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ln w="19050">
            <a:solidFill>
              <a:srgbClr val="FFFFFF">
                <a:alpha val="100000"/>
              </a:srgbClr>
            </a:solidFill>
            <a:prstDash val="solid"/>
          </a:ln>
          <a:effectLst>
            <a:outerShdw blurRad="571500" dist="342900" dir="2280000">
              <a:srgbClr val="000000">
                <a:alpha val="15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-1033732" y="2678430"/>
            <a:ext cx="6440805" cy="15011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368292" y="2986088"/>
            <a:ext cx="7260591" cy="885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ask作为动词的用法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1662" y="1773079"/>
            <a:ext cx="2211038" cy="987362"/>
            <a:chOff x="1101662" y="1773079"/>
            <a:chExt cx="2211038" cy="987362"/>
          </a:xfrm>
        </p:grpSpPr>
        <p:sp>
          <p:nvSpPr>
            <p:cNvPr id="3" name="Freeform 3"/>
            <p:cNvSpPr/>
            <p:nvPr/>
          </p:nvSpPr>
          <p:spPr>
            <a:xfrm rot="10800000">
              <a:off x="1101662" y="1773079"/>
              <a:ext cx="2211038" cy="987362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933384" y="1952434"/>
              <a:ext cx="610648" cy="555498"/>
            </a:xfrm>
            <a:custGeom>
              <a:rect l="l" t="t" r="r" b="b"/>
              <a:pathLst>
                <a:path w="67" h="60">
                  <a:moveTo>
                    <a:pt x="53" y="2"/>
                  </a:moveTo>
                  <a:cubicBezTo>
                    <a:pt x="53" y="1"/>
                    <a:pt x="52" y="0"/>
                    <a:pt x="51" y="0"/>
                  </a:cubicBezTo>
                  <a:cubicBezTo>
                    <a:pt x="46" y="0"/>
                    <a:pt x="46" y="0"/>
                    <a:pt x="46" y="0"/>
                  </a:cubicBezTo>
                  <a:cubicBezTo>
                    <a:pt x="45" y="0"/>
                    <a:pt x="44" y="1"/>
                    <a:pt x="44" y="2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53" y="14"/>
                    <a:pt x="53" y="14"/>
                    <a:pt x="53" y="14"/>
                  </a:cubicBezTo>
                  <a:lnTo>
                    <a:pt x="53" y="2"/>
                  </a:lnTo>
                  <a:close/>
                  <a:moveTo>
                    <a:pt x="66" y="31"/>
                  </a:moveTo>
                  <a:cubicBezTo>
                    <a:pt x="36" y="2"/>
                    <a:pt x="36" y="2"/>
                    <a:pt x="36" y="2"/>
                  </a:cubicBezTo>
                  <a:cubicBezTo>
                    <a:pt x="35" y="0"/>
                    <a:pt x="33" y="0"/>
                    <a:pt x="31" y="2"/>
                  </a:cubicBezTo>
                  <a:cubicBezTo>
                    <a:pt x="2" y="31"/>
                    <a:pt x="2" y="31"/>
                    <a:pt x="2" y="31"/>
                  </a:cubicBezTo>
                  <a:cubicBezTo>
                    <a:pt x="0" y="33"/>
                    <a:pt x="0" y="35"/>
                    <a:pt x="2" y="36"/>
                  </a:cubicBezTo>
                  <a:cubicBezTo>
                    <a:pt x="2" y="37"/>
                    <a:pt x="3" y="37"/>
                    <a:pt x="4" y="37"/>
                  </a:cubicBezTo>
                  <a:cubicBezTo>
                    <a:pt x="5" y="37"/>
                    <a:pt x="6" y="37"/>
                    <a:pt x="7" y="36"/>
                  </a:cubicBezTo>
                  <a:cubicBezTo>
                    <a:pt x="34" y="9"/>
                    <a:pt x="34" y="9"/>
                    <a:pt x="34" y="9"/>
                  </a:cubicBezTo>
                  <a:cubicBezTo>
                    <a:pt x="61" y="36"/>
                    <a:pt x="61" y="36"/>
                    <a:pt x="61" y="36"/>
                  </a:cubicBezTo>
                  <a:cubicBezTo>
                    <a:pt x="62" y="38"/>
                    <a:pt x="65" y="38"/>
                    <a:pt x="66" y="36"/>
                  </a:cubicBezTo>
                  <a:cubicBezTo>
                    <a:pt x="67" y="35"/>
                    <a:pt x="67" y="33"/>
                    <a:pt x="66" y="31"/>
                  </a:cubicBezTo>
                  <a:close/>
                  <a:moveTo>
                    <a:pt x="9" y="37"/>
                  </a:moveTo>
                  <a:cubicBezTo>
                    <a:pt x="9" y="57"/>
                    <a:pt x="9" y="57"/>
                    <a:pt x="9" y="57"/>
                  </a:cubicBezTo>
                  <a:cubicBezTo>
                    <a:pt x="9" y="59"/>
                    <a:pt x="11" y="60"/>
                    <a:pt x="13" y="60"/>
                  </a:cubicBezTo>
                  <a:cubicBezTo>
                    <a:pt x="28" y="60"/>
                    <a:pt x="28" y="60"/>
                    <a:pt x="28" y="60"/>
                  </a:cubicBezTo>
                  <a:cubicBezTo>
                    <a:pt x="28" y="42"/>
                    <a:pt x="28" y="42"/>
                    <a:pt x="28" y="42"/>
                  </a:cubicBezTo>
                  <a:cubicBezTo>
                    <a:pt x="28" y="42"/>
                    <a:pt x="29" y="41"/>
                    <a:pt x="29" y="41"/>
                  </a:cubicBezTo>
                  <a:cubicBezTo>
                    <a:pt x="38" y="41"/>
                    <a:pt x="38" y="41"/>
                    <a:pt x="38" y="41"/>
                  </a:cubicBezTo>
                  <a:cubicBezTo>
                    <a:pt x="39" y="41"/>
                    <a:pt x="39" y="42"/>
                    <a:pt x="39" y="42"/>
                  </a:cubicBezTo>
                  <a:cubicBezTo>
                    <a:pt x="39" y="60"/>
                    <a:pt x="39" y="60"/>
                    <a:pt x="39" y="60"/>
                  </a:cubicBezTo>
                  <a:cubicBezTo>
                    <a:pt x="55" y="60"/>
                    <a:pt x="55" y="60"/>
                    <a:pt x="55" y="60"/>
                  </a:cubicBezTo>
                  <a:cubicBezTo>
                    <a:pt x="57" y="60"/>
                    <a:pt x="58" y="59"/>
                    <a:pt x="58" y="57"/>
                  </a:cubicBezTo>
                  <a:cubicBezTo>
                    <a:pt x="58" y="38"/>
                    <a:pt x="58" y="38"/>
                    <a:pt x="58" y="38"/>
                  </a:cubicBezTo>
                  <a:cubicBezTo>
                    <a:pt x="34" y="13"/>
                    <a:pt x="34" y="13"/>
                    <a:pt x="34" y="13"/>
                  </a:cubicBezTo>
                  <a:lnTo>
                    <a:pt x="9" y="3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1101662" y="4698682"/>
            <a:ext cx="2211038" cy="1034606"/>
            <a:chOff x="1101662" y="4698682"/>
            <a:chExt cx="2211038" cy="1034606"/>
          </a:xfrm>
        </p:grpSpPr>
        <p:sp>
          <p:nvSpPr>
            <p:cNvPr id="6" name="Freeform 6"/>
            <p:cNvSpPr/>
            <p:nvPr/>
          </p:nvSpPr>
          <p:spPr>
            <a:xfrm rot="10800000">
              <a:off x="1101662" y="4698682"/>
              <a:ext cx="2211038" cy="1034606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1101662" y="3236786"/>
            <a:ext cx="2211038" cy="1033558"/>
            <a:chOff x="1101662" y="3236786"/>
            <a:chExt cx="2211038" cy="1033558"/>
          </a:xfrm>
        </p:grpSpPr>
        <p:sp>
          <p:nvSpPr>
            <p:cNvPr id="8" name="Freeform 8"/>
            <p:cNvSpPr/>
            <p:nvPr/>
          </p:nvSpPr>
          <p:spPr>
            <a:xfrm rot="10800000">
              <a:off x="1101662" y="3236786"/>
              <a:ext cx="2211038" cy="1033558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878425" y="3335274"/>
            <a:ext cx="685800" cy="695801"/>
            <a:chOff x="1878425" y="3335274"/>
            <a:chExt cx="685800" cy="695801"/>
          </a:xfrm>
        </p:grpSpPr>
        <p:sp>
          <p:nvSpPr>
            <p:cNvPr id="10" name="Freeform 10"/>
            <p:cNvSpPr/>
            <p:nvPr/>
          </p:nvSpPr>
          <p:spPr>
            <a:xfrm>
              <a:off x="1915382" y="3782568"/>
              <a:ext cx="87725" cy="163163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058353" y="3692747"/>
              <a:ext cx="87725" cy="253079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201323" y="3692747"/>
              <a:ext cx="87725" cy="253079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341150" y="3606165"/>
              <a:ext cx="94297" cy="342900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892617" y="3453003"/>
              <a:ext cx="536257" cy="342900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1878425" y="3335274"/>
              <a:ext cx="685800" cy="695801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Freeform 16"/>
          <p:cNvSpPr/>
          <p:nvPr/>
        </p:nvSpPr>
        <p:spPr>
          <a:xfrm>
            <a:off x="1858944" y="4873441"/>
            <a:ext cx="671753" cy="671753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3626579" y="4641532"/>
            <a:ext cx="7364174" cy="437149"/>
          </a:xfrm>
          <a:prstGeom prst="rect">
            <a:avLst/>
          </a:prstGeom>
        </p:spPr>
        <p:txBody>
          <a:bodyPr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邀请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3626579" y="1715929"/>
            <a:ext cx="7364174" cy="437149"/>
          </a:xfrm>
          <a:prstGeom prst="rect">
            <a:avLst/>
          </a:prstGeom>
        </p:spPr>
        <p:txBody>
          <a:bodyPr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询问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3626579" y="3179636"/>
            <a:ext cx="7364174" cy="437149"/>
          </a:xfrm>
          <a:prstGeom prst="rect">
            <a:avLst/>
          </a:prstGeom>
        </p:spPr>
        <p:txBody>
          <a:bodyPr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请求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ask的基本含义</a:t>
              </a:r>
            </a:p>
          </p:txBody>
        </p:sp>
      </p:grpSp>
      <p:sp>
        <p:nvSpPr>
          <p:cNvPr id="42" name="AutoShape 42"/>
          <p:cNvSpPr/>
          <p:nvPr/>
        </p:nvSpPr>
        <p:spPr>
          <a:xfrm>
            <a:off x="3626579" y="4823472"/>
            <a:ext cx="7364174" cy="1204498"/>
          </a:xfrm>
          <a:prstGeom prst="rect">
            <a:avLst/>
          </a:prstGeom>
        </p:spPr>
        <p:txBody>
          <a:bodyPr wrap="square" lIns="68770" tIns="68770" rIns="34385" bIns="6877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20202"/>
                </a:solidFill>
                <a:latin typeface="Microsoft Yahei"/>
                <a:ea typeface="Microsoft Yahei"/>
                <a:cs typeface="Microsoft Yahei"/>
              </a:rPr>
              <a:t>表示邀请某人参加某项活动或事件。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3626579" y="1878013"/>
            <a:ext cx="7364174" cy="1157678"/>
          </a:xfrm>
          <a:prstGeom prst="rect">
            <a:avLst/>
          </a:prstGeom>
        </p:spPr>
        <p:txBody>
          <a:bodyPr wrap="square" lIns="68770" tIns="68770" rIns="34385" bIns="6877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20202"/>
                </a:solidFill>
                <a:latin typeface="Microsoft Yahei"/>
                <a:ea typeface="Microsoft Yahei"/>
                <a:cs typeface="Microsoft Yahei"/>
              </a:rPr>
              <a:t>表示向某人提出问题或请求信息。</a:t>
            </a:r>
            <a:endParaRPr lang="en-US" sz="1100"/>
          </a:p>
        </p:txBody>
      </p:sp>
      <p:sp>
        <p:nvSpPr>
          <p:cNvPr id="44" name="AutoShape 44"/>
          <p:cNvSpPr/>
          <p:nvPr/>
        </p:nvSpPr>
        <p:spPr>
          <a:xfrm>
            <a:off x="3626579" y="3370295"/>
            <a:ext cx="7364174" cy="1157678"/>
          </a:xfrm>
          <a:prstGeom prst="rect">
            <a:avLst/>
          </a:prstGeom>
        </p:spPr>
        <p:txBody>
          <a:bodyPr wrap="square" lIns="68770" tIns="68770" rIns="34385" bIns="6877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20202"/>
                </a:solidFill>
                <a:latin typeface="Microsoft Yahei"/>
                <a:ea typeface="Microsoft Yahei"/>
                <a:cs typeface="Microsoft Yahei"/>
              </a:rPr>
              <a:t>表示向某人提出要求或请求帮助。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10302" y="1114164"/>
            <a:ext cx="1264147" cy="1435822"/>
          </a:xfrm>
          <a:prstGeom prst="halfFram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-10800000">
            <a:off x="10422203" y="4905373"/>
            <a:ext cx="1264147" cy="1435822"/>
          </a:xfrm>
          <a:prstGeom prst="halfFram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ask的常用短语</a:t>
              </a:r>
            </a:p>
          </p:txBody>
        </p:sp>
      </p:grpSp>
      <p:sp>
        <p:nvSpPr>
          <p:cNvPr id="26" name="Freeform 26"/>
          <p:cNvSpPr/>
          <p:nvPr/>
        </p:nvSpPr>
        <p:spPr>
          <a:xfrm>
            <a:off x="3525082" y="4014241"/>
            <a:ext cx="5140769" cy="1208639"/>
          </a:xfrm>
          <a:custGeom>
            <a:rect l="l" t="t" r="r" b="b"/>
            <a:pathLst>
              <a:path w="5141438" h="1208638">
                <a:moveTo>
                  <a:pt x="5141438" y="0"/>
                </a:moveTo>
                <a:cubicBezTo>
                  <a:pt x="4741027" y="708082"/>
                  <a:pt x="3740838" y="1208638"/>
                  <a:pt x="2570719" y="1208638"/>
                </a:cubicBezTo>
                <a:cubicBezTo>
                  <a:pt x="1400600" y="1208638"/>
                  <a:pt x="400411" y="708082"/>
                  <a:pt x="0" y="0"/>
                </a:cubicBezTo>
              </a:path>
            </a:pathLst>
          </a:cu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7" name="Connector 27"/>
          <p:cNvCxnSpPr/>
          <p:nvPr/>
        </p:nvCxnSpPr>
        <p:spPr>
          <a:xfrm>
            <a:off x="6093622" y="3415307"/>
            <a:ext cx="3690" cy="1807573"/>
          </a:xfrm>
          <a:prstGeom prst="line">
            <a:avLst/>
          </a:prstGeom>
          <a:ln w="19050">
            <a:solidFill>
              <a:srgbClr val="000000">
                <a:alpha val="100000"/>
              </a:srgbClr>
            </a:solidFill>
            <a:prstDash val="solid"/>
          </a:ln>
        </p:spPr>
      </p:cxnSp>
      <p:grpSp>
        <p:nvGrpSpPr>
          <p:cNvPr id="28" name="Group 28"/>
          <p:cNvGrpSpPr/>
          <p:nvPr/>
        </p:nvGrpSpPr>
        <p:grpSpPr>
          <a:xfrm>
            <a:off x="5053336" y="1695602"/>
            <a:ext cx="2084261" cy="2084546"/>
            <a:chOff x="5053336" y="1695602"/>
            <a:chExt cx="2084261" cy="2084546"/>
          </a:xfrm>
        </p:grpSpPr>
        <p:sp>
          <p:nvSpPr>
            <p:cNvPr id="29" name="AutoShape 29"/>
            <p:cNvSpPr/>
            <p:nvPr/>
          </p:nvSpPr>
          <p:spPr>
            <a:xfrm>
              <a:off x="5053336" y="1695602"/>
              <a:ext cx="2084261" cy="208454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AutoShape 30"/>
          <p:cNvSpPr/>
          <p:nvPr/>
        </p:nvSpPr>
        <p:spPr>
          <a:xfrm>
            <a:off x="4611314" y="4542360"/>
            <a:ext cx="888111" cy="8883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4611314" y="4798868"/>
            <a:ext cx="888111" cy="3580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21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02</a:t>
            </a:r>
          </a:p>
        </p:txBody>
      </p:sp>
      <p:sp>
        <p:nvSpPr>
          <p:cNvPr id="32" name="AutoShape 32"/>
          <p:cNvSpPr/>
          <p:nvPr/>
        </p:nvSpPr>
        <p:spPr>
          <a:xfrm>
            <a:off x="6711930" y="4542360"/>
            <a:ext cx="888111" cy="888302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6711930" y="4810394"/>
            <a:ext cx="888111" cy="3580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21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03</a:t>
            </a:r>
          </a:p>
        </p:txBody>
      </p:sp>
      <p:sp>
        <p:nvSpPr>
          <p:cNvPr id="34" name="AutoShape 34"/>
          <p:cNvSpPr/>
          <p:nvPr/>
        </p:nvSpPr>
        <p:spPr>
          <a:xfrm>
            <a:off x="2831774" y="3234321"/>
            <a:ext cx="888111" cy="888302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2831774" y="3507498"/>
            <a:ext cx="888111" cy="3580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21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01</a:t>
            </a:r>
          </a:p>
        </p:txBody>
      </p:sp>
      <p:sp>
        <p:nvSpPr>
          <p:cNvPr id="36" name="AutoShape 36"/>
          <p:cNvSpPr/>
          <p:nvPr/>
        </p:nvSpPr>
        <p:spPr>
          <a:xfrm>
            <a:off x="8462879" y="3234321"/>
            <a:ext cx="888111" cy="88830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8462879" y="3490924"/>
            <a:ext cx="888111" cy="3580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21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04</a:t>
            </a:r>
          </a:p>
        </p:txBody>
      </p:sp>
      <p:sp>
        <p:nvSpPr>
          <p:cNvPr id="38" name="Freeform 38"/>
          <p:cNvSpPr/>
          <p:nvPr/>
        </p:nvSpPr>
        <p:spPr>
          <a:xfrm>
            <a:off x="5612384" y="2208337"/>
            <a:ext cx="966166" cy="966166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264991" y="5830849"/>
            <a:ext cx="1580758" cy="988317"/>
          </a:xfrm>
          <a:prstGeom prst="rect">
            <a:avLst/>
          </a:prstGeom>
        </p:spPr>
        <p:txBody>
          <a:bodyPr wrap="square" lIns="68580" tIns="34290" rIns="68580" bIns="3429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/>
                </a:solidFill>
                <a:latin typeface="Microsoft Yahei"/>
                <a:ea typeface="Microsoft Yahei"/>
                <a:cs typeface="Microsoft Yahei"/>
              </a:rPr>
              <a:t>询问关于某人或某事的情况。</a:t>
            </a:r>
            <a:endParaRPr lang="en-US" sz="1100"/>
          </a:p>
        </p:txBody>
      </p:sp>
      <p:sp>
        <p:nvSpPr>
          <p:cNvPr id="40" name="AutoShape 40"/>
          <p:cNvSpPr/>
          <p:nvPr/>
        </p:nvSpPr>
        <p:spPr>
          <a:xfrm>
            <a:off x="6386030" y="5830849"/>
            <a:ext cx="1539912" cy="988317"/>
          </a:xfrm>
          <a:prstGeom prst="rect">
            <a:avLst/>
          </a:prstGeom>
        </p:spPr>
        <p:txBody>
          <a:bodyPr wrap="square" lIns="68580" tIns="34290" rIns="68580" bIns="3429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/>
                </a:solidFill>
                <a:latin typeface="Microsoft Yahei"/>
                <a:ea typeface="Microsoft Yahei"/>
                <a:cs typeface="Microsoft Yahei"/>
              </a:rPr>
              <a:t>请求某人做某事或要求加入某项活动。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2489535" y="4472825"/>
            <a:ext cx="1572589" cy="988317"/>
          </a:xfrm>
          <a:prstGeom prst="rect">
            <a:avLst/>
          </a:prstGeom>
        </p:spPr>
        <p:txBody>
          <a:bodyPr wrap="square" lIns="68580" tIns="34290" rIns="68580" bIns="3429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/>
                </a:solidFill>
                <a:latin typeface="Microsoft Yahei"/>
                <a:ea typeface="Microsoft Yahei"/>
                <a:cs typeface="Microsoft Yahei"/>
              </a:rPr>
              <a:t>请求得到某物或要求某人做某事。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8112471" y="4472825"/>
            <a:ext cx="1588927" cy="988317"/>
          </a:xfrm>
          <a:prstGeom prst="rect">
            <a:avLst/>
          </a:prstGeom>
        </p:spPr>
        <p:txBody>
          <a:bodyPr wrap="square" lIns="68580" tIns="34290" rIns="68580" bIns="3429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/>
                </a:solidFill>
                <a:latin typeface="Microsoft Yahei"/>
                <a:ea typeface="Microsoft Yahei"/>
                <a:cs typeface="Microsoft Yahei"/>
              </a:rPr>
              <a:t>问候某人的健康或状况。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2312099" y="4067729"/>
            <a:ext cx="1927461" cy="503206"/>
          </a:xfrm>
          <a:prstGeom prst="rect">
            <a:avLst/>
          </a:prstGeom>
        </p:spPr>
        <p:txBody>
          <a:bodyPr wrap="square" lIns="62103" tIns="31051" rIns="62103" bIns="31051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ask for</a:t>
            </a:r>
            <a:endParaRPr lang="en-US" sz="1100"/>
          </a:p>
        </p:txBody>
      </p:sp>
      <p:sp>
        <p:nvSpPr>
          <p:cNvPr id="44" name="AutoShape 44"/>
          <p:cNvSpPr/>
          <p:nvPr/>
        </p:nvSpPr>
        <p:spPr>
          <a:xfrm>
            <a:off x="4062124" y="5430662"/>
            <a:ext cx="1927461" cy="503206"/>
          </a:xfrm>
          <a:prstGeom prst="rect">
            <a:avLst/>
          </a:prstGeom>
        </p:spPr>
        <p:txBody>
          <a:bodyPr wrap="square" lIns="62103" tIns="31051" rIns="62103" bIns="31051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ask about</a:t>
            </a:r>
            <a:endParaRPr lang="en-US" sz="1100"/>
          </a:p>
        </p:txBody>
      </p:sp>
      <p:sp>
        <p:nvSpPr>
          <p:cNvPr id="45" name="AutoShape 45"/>
          <p:cNvSpPr/>
          <p:nvPr/>
        </p:nvSpPr>
        <p:spPr>
          <a:xfrm>
            <a:off x="7943204" y="4014241"/>
            <a:ext cx="1927461" cy="503206"/>
          </a:xfrm>
          <a:prstGeom prst="rect">
            <a:avLst/>
          </a:prstGeom>
        </p:spPr>
        <p:txBody>
          <a:bodyPr wrap="square" lIns="62103" tIns="31051" rIns="62103" bIns="31051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ask after</a:t>
            </a:r>
            <a:endParaRPr lang="en-US" sz="1100"/>
          </a:p>
        </p:txBody>
      </p:sp>
      <p:sp>
        <p:nvSpPr>
          <p:cNvPr id="46" name="AutoShape 46"/>
          <p:cNvSpPr/>
          <p:nvPr/>
        </p:nvSpPr>
        <p:spPr>
          <a:xfrm>
            <a:off x="6173866" y="5430662"/>
            <a:ext cx="1927461" cy="503206"/>
          </a:xfrm>
          <a:prstGeom prst="rect">
            <a:avLst/>
          </a:prstGeom>
        </p:spPr>
        <p:txBody>
          <a:bodyPr wrap="square" lIns="62103" tIns="31051" rIns="62103" bIns="31051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ask to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914" y="2883758"/>
            <a:ext cx="8703286" cy="1185009"/>
          </a:xfrm>
          <a:prstGeom prst="homePlate">
            <a:avLst>
              <a:gd name="adj" fmla="val 40030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899423" y="2872433"/>
            <a:ext cx="734142" cy="1208738"/>
          </a:xfrm>
          <a:prstGeom prst="chevron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102600" y="2872433"/>
            <a:ext cx="734142" cy="1208738"/>
          </a:xfrm>
          <a:prstGeom prst="chevron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305778" y="2872435"/>
            <a:ext cx="734142" cy="1208739"/>
          </a:xfrm>
          <a:prstGeom prst="chevron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508956" y="2872432"/>
            <a:ext cx="734142" cy="1208738"/>
          </a:xfrm>
          <a:prstGeom prst="chevron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696244" y="2864221"/>
            <a:ext cx="734142" cy="1208739"/>
          </a:xfrm>
          <a:prstGeom prst="chevron">
            <a:avLst/>
          </a:prstGeom>
          <a:solidFill>
            <a:schemeClr val="accent3">
              <a:lumMod val="75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77914" y="3245430"/>
            <a:ext cx="1266216" cy="46166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chemeClr val="accent3"/>
                </a:solidFill>
                <a:latin typeface="微软雅黑"/>
                <a:ea typeface="微软雅黑"/>
                <a:cs typeface="微软雅黑"/>
              </a:rPr>
              <a:t>05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2024603" y="3245430"/>
            <a:ext cx="1517973" cy="46166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chemeClr val="accent3"/>
                </a:solidFill>
                <a:latin typeface="微软雅黑"/>
                <a:ea typeface="微软雅黑"/>
                <a:cs typeface="微软雅黑"/>
              </a:rPr>
              <a:t>04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4039920" y="3245430"/>
            <a:ext cx="1171927" cy="46166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chemeClr val="accent3"/>
                </a:solidFill>
                <a:latin typeface="微软雅黑"/>
                <a:ea typeface="微软雅黑"/>
                <a:cs typeface="微软雅黑"/>
              </a:rPr>
              <a:t>03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5836742" y="3245430"/>
            <a:ext cx="969706" cy="46166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chemeClr val="accent3"/>
                </a:solidFill>
                <a:latin typeface="微软雅黑"/>
                <a:ea typeface="微软雅黑"/>
                <a:cs typeface="微软雅黑"/>
              </a:rPr>
              <a:t>02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753994" y="3245430"/>
            <a:ext cx="942251" cy="46166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chemeClr val="accent3"/>
                </a:solidFill>
                <a:latin typeface="微软雅黑"/>
                <a:ea typeface="微软雅黑"/>
                <a:cs typeface="微软雅黑"/>
              </a:rPr>
              <a:t>01</a:t>
            </a:r>
            <a:endParaRPr lang="en-US" sz="1100"/>
          </a:p>
        </p:txBody>
      </p:sp>
      <p:grpSp>
        <p:nvGrpSpPr>
          <p:cNvPr id="13" name="Group 13"/>
          <p:cNvGrpSpPr/>
          <p:nvPr/>
        </p:nvGrpSpPr>
        <p:grpSpPr>
          <a:xfrm>
            <a:off x="941884" y="3983470"/>
            <a:ext cx="0" cy="1889163"/>
            <a:chOff x="941884" y="3983470"/>
            <a:chExt cx="0" cy="1889163"/>
          </a:xfrm>
        </p:grpSpPr>
        <p:cxnSp>
          <p:nvCxnSpPr>
            <p:cNvPr id="14" name="Connector 14"/>
            <p:cNvCxnSpPr/>
            <p:nvPr/>
          </p:nvCxnSpPr>
          <p:spPr>
            <a:xfrm flipH="1">
              <a:off x="941884" y="3983470"/>
              <a:ext cx="0" cy="1889163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oval"/>
              <a:tailEnd type="oval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</p:grpSp>
      <p:cxnSp>
        <p:nvCxnSpPr>
          <p:cNvPr id="15" name="Connector 15"/>
          <p:cNvCxnSpPr/>
          <p:nvPr/>
        </p:nvCxnSpPr>
        <p:spPr>
          <a:xfrm flipH="1">
            <a:off x="2771713" y="1285376"/>
            <a:ext cx="0" cy="204523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6" name="Group 16"/>
          <p:cNvGrpSpPr/>
          <p:nvPr/>
        </p:nvGrpSpPr>
        <p:grpSpPr>
          <a:xfrm>
            <a:off x="4584447" y="4068767"/>
            <a:ext cx="0" cy="1873556"/>
            <a:chOff x="4584447" y="4068767"/>
            <a:chExt cx="0" cy="1873556"/>
          </a:xfrm>
        </p:grpSpPr>
        <p:cxnSp>
          <p:nvCxnSpPr>
            <p:cNvPr id="17" name="Connector 17"/>
            <p:cNvCxnSpPr/>
            <p:nvPr/>
          </p:nvCxnSpPr>
          <p:spPr>
            <a:xfrm flipH="1">
              <a:off x="4584447" y="4068767"/>
              <a:ext cx="0" cy="1873556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oval"/>
              <a:tailEnd type="oval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</p:grpSp>
      <p:cxnSp>
        <p:nvCxnSpPr>
          <p:cNvPr id="18" name="Connector 18"/>
          <p:cNvCxnSpPr/>
          <p:nvPr/>
        </p:nvCxnSpPr>
        <p:spPr>
          <a:xfrm flipH="1">
            <a:off x="8064397" y="4068767"/>
            <a:ext cx="0" cy="1873556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9" name="Connector 19"/>
          <p:cNvCxnSpPr/>
          <p:nvPr/>
        </p:nvCxnSpPr>
        <p:spPr>
          <a:xfrm flipH="1">
            <a:off x="6304805" y="1285376"/>
            <a:ext cx="0" cy="204523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20" name="Group 20"/>
          <p:cNvGrpSpPr/>
          <p:nvPr/>
        </p:nvGrpSpPr>
        <p:grpSpPr>
          <a:xfrm>
            <a:off x="9870663" y="2601944"/>
            <a:ext cx="1799082" cy="1798606"/>
            <a:chOff x="9870663" y="2601944"/>
            <a:chExt cx="1799082" cy="1798606"/>
          </a:xfrm>
        </p:grpSpPr>
        <p:sp>
          <p:nvSpPr>
            <p:cNvPr id="21" name="AutoShape 21"/>
            <p:cNvSpPr/>
            <p:nvPr/>
          </p:nvSpPr>
          <p:spPr>
            <a:xfrm>
              <a:off x="9870663" y="2601944"/>
              <a:ext cx="1799082" cy="179860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2" name="Freeform 22"/>
          <p:cNvSpPr/>
          <p:nvPr/>
        </p:nvSpPr>
        <p:spPr>
          <a:xfrm>
            <a:off x="10356624" y="3081733"/>
            <a:ext cx="827158" cy="827158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ask的例句分析</a:t>
              </a:r>
            </a:p>
          </p:txBody>
        </p:sp>
      </p:grpSp>
      <p:sp>
        <p:nvSpPr>
          <p:cNvPr id="45" name="AutoShape 45"/>
          <p:cNvSpPr/>
          <p:nvPr/>
        </p:nvSpPr>
        <p:spPr>
          <a:xfrm>
            <a:off x="8225119" y="4500846"/>
            <a:ext cx="2628270" cy="1386615"/>
          </a:xfrm>
          <a:prstGeom prst="rect">
            <a:avLst/>
          </a:prstGeom>
        </p:spPr>
        <p:txBody>
          <a:bodyPr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/>
                </a:solidFill>
                <a:latin typeface="Microsoft Yahei"/>
                <a:ea typeface="Microsoft Yahei"/>
                <a:cs typeface="Microsoft Yahei"/>
              </a:rPr>
              <a:t>He asked me for the time.（他问我几点了。）</a:t>
            </a:r>
            <a:endParaRPr lang="en-US" sz="1100"/>
          </a:p>
        </p:txBody>
      </p:sp>
      <p:sp>
        <p:nvSpPr>
          <p:cNvPr id="46" name="AutoShape 46"/>
          <p:cNvSpPr/>
          <p:nvPr/>
        </p:nvSpPr>
        <p:spPr>
          <a:xfrm>
            <a:off x="4781331" y="4500846"/>
            <a:ext cx="2628270" cy="1386615"/>
          </a:xfrm>
          <a:prstGeom prst="rect">
            <a:avLst/>
          </a:prstGeom>
        </p:spPr>
        <p:txBody>
          <a:bodyPr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/>
                </a:solidFill>
                <a:latin typeface="Microsoft Yahei"/>
                <a:ea typeface="Microsoft Yahei"/>
                <a:cs typeface="Microsoft Yahei"/>
              </a:rPr>
              <a:t>They asked to see the manager.（他们要求见经理。）</a:t>
            </a:r>
            <a:endParaRPr lang="en-US" sz="1100"/>
          </a:p>
        </p:txBody>
      </p:sp>
      <p:sp>
        <p:nvSpPr>
          <p:cNvPr id="47" name="AutoShape 47"/>
          <p:cNvSpPr/>
          <p:nvPr/>
        </p:nvSpPr>
        <p:spPr>
          <a:xfrm>
            <a:off x="1111022" y="4500846"/>
            <a:ext cx="2628270" cy="1386615"/>
          </a:xfrm>
          <a:prstGeom prst="rect">
            <a:avLst/>
          </a:prstGeom>
        </p:spPr>
        <p:txBody>
          <a:bodyPr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/>
                </a:solidFill>
                <a:latin typeface="Microsoft Yahei"/>
                <a:ea typeface="Microsoft Yahei"/>
                <a:cs typeface="Microsoft Yahei"/>
              </a:rPr>
              <a:t>Can I ask you a question?（我能问你一个问题吗？）</a:t>
            </a:r>
            <a:endParaRPr lang="en-US" sz="1100"/>
          </a:p>
        </p:txBody>
      </p:sp>
      <p:sp>
        <p:nvSpPr>
          <p:cNvPr id="48" name="AutoShape 48"/>
          <p:cNvSpPr/>
          <p:nvPr/>
        </p:nvSpPr>
        <p:spPr>
          <a:xfrm>
            <a:off x="6435045" y="1320280"/>
            <a:ext cx="2628270" cy="1386615"/>
          </a:xfrm>
          <a:prstGeom prst="rect">
            <a:avLst/>
          </a:prstGeom>
        </p:spPr>
        <p:txBody>
          <a:bodyPr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/>
                </a:solidFill>
                <a:latin typeface="Microsoft Yahei"/>
                <a:ea typeface="Microsoft Yahei"/>
                <a:cs typeface="Microsoft Yahei"/>
              </a:rPr>
              <a:t>She asked about the new policy.（她询问新政策的情况。）</a:t>
            </a:r>
            <a:endParaRPr lang="en-US" sz="1100"/>
          </a:p>
        </p:txBody>
      </p:sp>
      <p:sp>
        <p:nvSpPr>
          <p:cNvPr id="49" name="AutoShape 49"/>
          <p:cNvSpPr/>
          <p:nvPr/>
        </p:nvSpPr>
        <p:spPr>
          <a:xfrm>
            <a:off x="2973177" y="1320280"/>
            <a:ext cx="2628270" cy="1386615"/>
          </a:xfrm>
          <a:prstGeom prst="rect">
            <a:avLst/>
          </a:prstGeom>
        </p:spPr>
        <p:txBody>
          <a:bodyPr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/>
                </a:solidFill>
                <a:latin typeface="Microsoft Yahei"/>
                <a:ea typeface="Microsoft Yahei"/>
                <a:cs typeface="Microsoft Yahei"/>
              </a:rPr>
              <a:t>I asked after your family.（我问候你的家人。）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99416" y="1957978"/>
            <a:ext cx="3374508" cy="294204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728582" y="2121361"/>
            <a:ext cx="2933622" cy="262259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ln w="19050">
            <a:solidFill>
              <a:srgbClr val="FFFFFF">
                <a:alpha val="100000"/>
              </a:srgbClr>
            </a:solidFill>
            <a:prstDash val="solid"/>
          </a:ln>
          <a:effectLst>
            <a:outerShdw blurRad="571500" dist="342900" dir="2280000">
              <a:srgbClr val="000000">
                <a:alpha val="15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-1033732" y="2678430"/>
            <a:ext cx="6440805" cy="15011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368292" y="2986088"/>
            <a:ext cx="7260591" cy="885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ask作为名词的用法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ask作为“问题”的解释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含义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ask作为名词时，可以表示“问题”或“疑问”。它通常用于指代一个需要回答或解决的事情。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例句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He raised his hand to ask a question.（他举手提了一个问题。）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含义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ask作为名词还可以表示“请求”或“要求”。它用于描述某人向他人提出的要求或请求。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例句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She sent an email to make an ask for more information.（她发了一封电子邮件，请求提供更多信息。）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ask作为“请求”的解释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02475" y="4473370"/>
            <a:ext cx="2071321" cy="359340"/>
          </a:xfrm>
          <a:prstGeom prst="rect">
            <a:avLst/>
          </a:prstGeom>
        </p:spPr>
        <p:txBody>
          <a:bodyPr wrap="square" lIns="68770" tIns="68770" rIns="34385" bIns="6877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分析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8623078" y="4473370"/>
            <a:ext cx="2071321" cy="359340"/>
          </a:xfrm>
          <a:prstGeom prst="rect">
            <a:avLst/>
          </a:prstGeom>
        </p:spPr>
        <p:txBody>
          <a:bodyPr wrap="square" lIns="68770" tIns="68770" rIns="34385" bIns="6877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分析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41147" y="1349236"/>
            <a:ext cx="2071321" cy="359340"/>
          </a:xfrm>
          <a:prstGeom prst="rect">
            <a:avLst/>
          </a:prstGeom>
        </p:spPr>
        <p:txBody>
          <a:bodyPr wrap="square" lIns="68770" tIns="68770" rIns="34385" bIns="6877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例句2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1392079" y="1349236"/>
            <a:ext cx="2071321" cy="359340"/>
          </a:xfrm>
          <a:prstGeom prst="rect">
            <a:avLst/>
          </a:prstGeom>
        </p:spPr>
        <p:txBody>
          <a:bodyPr wrap="square" lIns="68770" tIns="68770" rIns="34385" bIns="6877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例句1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ask的例句分析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1428502" y="3341382"/>
            <a:ext cx="2099691" cy="1017270"/>
            <a:chOff x="1428502" y="3341382"/>
            <a:chExt cx="2099691" cy="1017270"/>
          </a:xfrm>
        </p:grpSpPr>
        <p:sp>
          <p:nvSpPr>
            <p:cNvPr id="29" name="AutoShape 29"/>
            <p:cNvSpPr/>
            <p:nvPr/>
          </p:nvSpPr>
          <p:spPr>
            <a:xfrm>
              <a:off x="1428502" y="3341382"/>
              <a:ext cx="2099691" cy="1017270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940566" y="3552647"/>
              <a:ext cx="1075468" cy="562868"/>
            </a:xfrm>
            <a:prstGeom prst="rect">
              <a:avLst/>
            </a:prstGeom>
          </p:spPr>
          <p:txBody>
            <a:bodyPr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90000"/>
                </a:lnSpc>
                <a:spcBef>
                  <a:spcPts val="999"/>
                </a:spcBef>
              </a:pPr>
              <a:r>
                <a:rPr lang="en-US" sz="3300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01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3838899" y="3341382"/>
            <a:ext cx="2099691" cy="1017270"/>
            <a:chOff x="3838899" y="3341382"/>
            <a:chExt cx="2099691" cy="1017270"/>
          </a:xfrm>
        </p:grpSpPr>
        <p:sp>
          <p:nvSpPr>
            <p:cNvPr id="32" name="AutoShape 32"/>
            <p:cNvSpPr/>
            <p:nvPr/>
          </p:nvSpPr>
          <p:spPr>
            <a:xfrm flipV="1">
              <a:off x="3838899" y="3341382"/>
              <a:ext cx="2099691" cy="101727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4366869" y="3552647"/>
              <a:ext cx="1078230" cy="605790"/>
            </a:xfrm>
            <a:prstGeom prst="rect">
              <a:avLst/>
            </a:prstGeom>
          </p:spPr>
          <p:txBody>
            <a:bodyPr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90000"/>
                </a:lnSpc>
                <a:spcBef>
                  <a:spcPts val="999"/>
                </a:spcBef>
              </a:pPr>
              <a:r>
                <a:rPr lang="en-US" sz="3300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02</a:t>
              </a:r>
            </a:p>
          </p:txBody>
        </p:sp>
      </p:grpSp>
      <p:grpSp>
        <p:nvGrpSpPr>
          <p:cNvPr id="34" name="Group 34"/>
          <p:cNvGrpSpPr/>
          <p:nvPr/>
        </p:nvGrpSpPr>
        <p:grpSpPr>
          <a:xfrm>
            <a:off x="6249200" y="3341382"/>
            <a:ext cx="2099691" cy="1017270"/>
            <a:chOff x="6249200" y="3341382"/>
            <a:chExt cx="2099691" cy="1017270"/>
          </a:xfrm>
        </p:grpSpPr>
        <p:sp>
          <p:nvSpPr>
            <p:cNvPr id="35" name="AutoShape 35"/>
            <p:cNvSpPr/>
            <p:nvPr/>
          </p:nvSpPr>
          <p:spPr>
            <a:xfrm>
              <a:off x="6249200" y="3341382"/>
              <a:ext cx="2099691" cy="1017270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6761264" y="3581222"/>
              <a:ext cx="1075468" cy="562868"/>
            </a:xfrm>
            <a:prstGeom prst="rect">
              <a:avLst/>
            </a:prstGeom>
          </p:spPr>
          <p:txBody>
            <a:bodyPr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90000"/>
                </a:lnSpc>
                <a:spcBef>
                  <a:spcPts val="999"/>
                </a:spcBef>
              </a:pPr>
              <a:r>
                <a:rPr lang="en-US" sz="3300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03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8659501" y="3341382"/>
            <a:ext cx="2099691" cy="1017270"/>
            <a:chOff x="8659501" y="3341382"/>
            <a:chExt cx="2099691" cy="1017270"/>
          </a:xfrm>
        </p:grpSpPr>
        <p:sp>
          <p:nvSpPr>
            <p:cNvPr id="38" name="AutoShape 38"/>
            <p:cNvSpPr/>
            <p:nvPr/>
          </p:nvSpPr>
          <p:spPr>
            <a:xfrm flipV="1">
              <a:off x="8659501" y="3341382"/>
              <a:ext cx="2099691" cy="1017270"/>
            </a:xfrm>
            <a:prstGeom prst="rect">
              <a:avLst/>
            </a:pr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9183471" y="3581222"/>
              <a:ext cx="1075468" cy="562868"/>
            </a:xfrm>
            <a:prstGeom prst="rect">
              <a:avLst/>
            </a:prstGeom>
          </p:spPr>
          <p:txBody>
            <a:bodyPr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90000"/>
                </a:lnSpc>
                <a:spcBef>
                  <a:spcPts val="999"/>
                </a:spcBef>
              </a:pPr>
              <a:r>
                <a:rPr lang="en-US" sz="3300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04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3800799" y="4822691"/>
            <a:ext cx="7020877" cy="1604725"/>
            <a:chOff x="3800799" y="4822691"/>
            <a:chExt cx="7020877" cy="1604725"/>
          </a:xfrm>
        </p:grpSpPr>
        <p:sp>
          <p:nvSpPr>
            <p:cNvPr id="41" name="AutoShape 41"/>
            <p:cNvSpPr/>
            <p:nvPr/>
          </p:nvSpPr>
          <p:spPr>
            <a:xfrm>
              <a:off x="3800799" y="4822691"/>
              <a:ext cx="2190750" cy="1604725"/>
            </a:xfrm>
            <a:prstGeom prst="rect">
              <a:avLst/>
            </a:prstGeom>
          </p:spPr>
          <p:txBody>
            <a:bodyPr wrap="square" lIns="68770" tIns="68770" rIns="34385" bIns="6877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40000"/>
                </a:lnSpc>
                <a:spcBef>
                  <a:spcPct val="0"/>
                </a:spcBef>
                <a:defRPr/>
              </a:pPr>
              <a:r>
                <a:rPr lang="en-US" sz="1350">
                  <a:solidFill>
                    <a:srgbClr val="000404"/>
                  </a:solidFill>
                  <a:latin typeface="Microsoft Yahei"/>
                  <a:ea typeface="Microsoft Yahei"/>
                  <a:cs typeface="Microsoft Yahei"/>
                </a:rPr>
                <a:t>在这个例句中，ask作为名词表示“请求”，用于向他人提出请求或要求。</a:t>
              </a:r>
              <a:endParaRPr lang="en-US" sz="1100"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8630926" y="4822691"/>
              <a:ext cx="2190750" cy="1548574"/>
            </a:xfrm>
            <a:prstGeom prst="rect">
              <a:avLst/>
            </a:prstGeom>
          </p:spPr>
          <p:txBody>
            <a:bodyPr wrap="square" lIns="68770" tIns="68770" rIns="34385" bIns="6877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40000"/>
                </a:lnSpc>
                <a:spcBef>
                  <a:spcPct val="0"/>
                </a:spcBef>
                <a:defRPr/>
              </a:pPr>
              <a:r>
                <a:rPr lang="en-US" sz="1350">
                  <a:solidFill>
                    <a:srgbClr val="000404"/>
                  </a:solidFill>
                  <a:latin typeface="Microsoft Yahei"/>
                  <a:ea typeface="Microsoft Yahei"/>
                  <a:cs typeface="Microsoft Yahei"/>
                </a:rPr>
                <a:t>在这个例句中，第一个ask作为名词表示“问题”，而第二个ask作为动词表示“询问”或“要求”。这个句子展示了ask在不同语境下的灵活用法。</a:t>
              </a:r>
              <a:endParaRPr lang="en-US" sz="1100"/>
            </a:p>
          </p:txBody>
        </p:sp>
      </p:grpSp>
      <p:sp>
        <p:nvSpPr>
          <p:cNvPr id="43" name="AutoShape 43"/>
          <p:cNvSpPr/>
          <p:nvPr/>
        </p:nvSpPr>
        <p:spPr>
          <a:xfrm>
            <a:off x="1369257" y="1677289"/>
            <a:ext cx="2193858" cy="1664093"/>
          </a:xfrm>
          <a:prstGeom prst="rect">
            <a:avLst/>
          </a:prstGeom>
        </p:spPr>
        <p:txBody>
          <a:bodyPr wrap="square" lIns="68770" tIns="68770" rIns="34385" bIns="6877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/>
                </a:solidFill>
                <a:latin typeface="Microsoft Yahei"/>
                <a:ea typeface="Microsoft Yahei"/>
                <a:cs typeface="Microsoft Yahei"/>
              </a:rPr>
              <a:t>I have an ask for you. Could you help me with this project?（我有一个请求。你能帮我完成这个项目吗？）</a:t>
            </a:r>
            <a:endParaRPr lang="en-US" sz="1100"/>
          </a:p>
        </p:txBody>
      </p:sp>
      <p:sp>
        <p:nvSpPr>
          <p:cNvPr id="44" name="AutoShape 44"/>
          <p:cNvSpPr/>
          <p:nvPr/>
        </p:nvSpPr>
        <p:spPr>
          <a:xfrm>
            <a:off x="6189573" y="1677289"/>
            <a:ext cx="2190750" cy="1664093"/>
          </a:xfrm>
          <a:prstGeom prst="rect">
            <a:avLst/>
          </a:prstGeom>
        </p:spPr>
        <p:txBody>
          <a:bodyPr wrap="square" lIns="68770" tIns="68770" rIns="34385" bIns="6877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/>
                </a:solidFill>
                <a:latin typeface="Microsoft Yahei"/>
                <a:ea typeface="Microsoft Yahei"/>
                <a:cs typeface="Microsoft Yahei"/>
              </a:rPr>
              <a:t>He didn't understand the ask, so he asked for clarification.（他不明白这个问题，所以要求澄清。）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99416" y="1957978"/>
            <a:ext cx="3374508" cy="294204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728582" y="2121361"/>
            <a:ext cx="2933622" cy="262259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ln w="19050">
            <a:solidFill>
              <a:srgbClr val="FFFFFF">
                <a:alpha val="100000"/>
              </a:srgbClr>
            </a:solidFill>
            <a:prstDash val="solid"/>
          </a:ln>
          <a:effectLst>
            <a:outerShdw blurRad="571500" dist="342900" dir="2280000">
              <a:srgbClr val="000000">
                <a:alpha val="15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-1033732" y="2678430"/>
            <a:ext cx="6440805" cy="15011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368292" y="2986088"/>
            <a:ext cx="7260591" cy="885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ask的相关短语和用法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https://d.book118.com/718057050135006027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1">
      <vt:lpstr>Arial</vt:lpstr>
      <vt:lpstr>Calibri</vt:lpstr>
      <vt:lpstr>Microsoft Yahei</vt:lpstr>
      <vt:lpstr>方正正纤黑简体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2024-09-05T23:53:05.528</cp:lastPrinted>
  <dcterms:created xsi:type="dcterms:W3CDTF">2024-09-05T15:53:05Z</dcterms:created>
  <dcterms:modified xsi:type="dcterms:W3CDTF">2024-09-05T15:53:07Z</dcterms:modified>
</cp:coreProperties>
</file>