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SHLJFI+QWCLLD+ArialMT"/>
      <p:regular r:id="rId21"/>
    </p:embeddedFont>
    <p:embeddedFont>
      <p:font typeface="VQCTAU+MS-UIGothic"/>
      <p:regular r:id="rId22"/>
    </p:embeddedFont>
    <p:embeddedFont>
      <p:font typeface="UOMSVO+OASQQT+MicrosoftYaHei"/>
      <p:regular r:id="rId23"/>
    </p:embeddedFont>
    <p:embeddedFont>
      <p:font typeface="TSTDKO+IMGFRA+MicrosoftYaHei-Bold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4DFFA-ACCA-4BC4-9C2B-CDD3A69C5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11D50-AB47-47BE-AFD8-F95C27409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39B6F-A9E7-49D1-B330-080626A81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2EDE7-1BFD-48DD-9D4B-D72D774D1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E653AC-6496-4B0B-8A16-68D91788A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010DB2-4845-4334-BF7B-9259B8188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DDFEE5-4CC5-4784-A976-38A3F0B87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88D79-6962-416F-B99C-630311795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C9B17-E484-416B-BE6D-EB704B4DC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26235-0E3D-40F4-A0A6-09B986639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1D5B4-67D6-4A48-8163-4FF128E00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71004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HLJFI+QWCLLD+ArialMT"/>
                <a:cs typeface="SHLJFI+QWCLL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00B6FF"/>
                </a:solidFill>
                <a:latin typeface="VQCTAU+MS-UIGothic"/>
                <a:cs typeface="VQCTAU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UOMSVO+OASQQT+MicrosoftYaHei"/>
                <a:cs typeface="UOMSVO+OASQQT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HLJFI+QWCLLD+ArialMT"/>
                <a:cs typeface="SHLJFI+QWCLL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QCTAU+MS-UIGothic"/>
                <a:cs typeface="VQCTAU+MS-UIGothic"/>
              </a:rPr>
              <a:t>社交礼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04057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HLJFI+QWCLLD+ArialMT"/>
                <a:cs typeface="SHLJFI+QWCLL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职场</a:t>
            </a:r>
            <a:r>
              <a:rPr sz="2400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QCTAU+MS-UIGothic"/>
                <a:cs typeface="VQCTAU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46470" y="3589210"/>
            <a:ext cx="3099952" cy="18811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HLJFI+QWCLLD+ArialMT"/>
                <a:cs typeface="SHLJFI+QWCLL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QCTAU+MS-UIGothic"/>
                <a:cs typeface="VQCTAU+MS-UIGothic"/>
              </a:rPr>
              <a:t>家庭与生活礼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HLJFI+QWCLLD+ArialMT"/>
                <a:cs typeface="SHLJFI+QWCLL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VQCTAU+MS-UIGothic"/>
                <a:cs typeface="VQCTAU+MS-UIGothic"/>
              </a:rPr>
              <a:t>用礼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00B6FF"/>
                </a:solidFill>
                <a:latin typeface="VQCTAU+MS-UIGothic"/>
                <a:cs typeface="VQCTAU+MS-UIGothic"/>
              </a:rPr>
              <a:t>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HLJFI+QWCLLD+ArialMT"/>
                <a:cs typeface="SHLJFI+QWCLL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VQCTAU+MS-UIGothic"/>
                <a:cs typeface="VQCTAU+MS-UIGothic"/>
              </a:rPr>
              <a:t>用礼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00B6FF"/>
                </a:solidFill>
                <a:latin typeface="VQCTAU+MS-UIGothic"/>
                <a:cs typeface="VQCTAU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3014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TSTDKO+IMGFRA+MicrosoftYaHei-Bold"/>
                <a:cs typeface="TSTDKO+IMGFR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02990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TSTDKO+IMGFRA+MicrosoftYaHei-Bold"/>
                <a:cs typeface="TSTDKO+IMGFR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35979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TSTDKO+IMGFRA+MicrosoftYaHei-Bold"/>
                <a:cs typeface="TSTDKO+IMGFR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73719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TSTDKO+IMGFRA+MicrosoftYaHei-Bold"/>
                <a:cs typeface="TSTDKO+IMGFRA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448290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TSTDKO+IMGFRA+MicrosoftYaHei-Bold"/>
                <a:cs typeface="TSTDKO+IMGFRA+MicrosoftYaHei-Bold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的重要性与作用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重要性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68991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交往：礼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人与人之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的交往，使人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关系更加和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、融洽。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806812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修养：礼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一个人的文化修养和道德素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，是个人形象的重要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VQCTAU+MS-UIGothic"/>
                <a:cs typeface="VQCTAU+MS-UIGothic"/>
              </a:rPr>
              <a:t>成部分。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的重要性与作用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ts val="5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的重要性与作用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OMSVO+OASQQT+MicrosoftYaHei"/>
                <a:cs typeface="UOMSVO+OASQQ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OMSVO+OASQQT+MicrosoftYaHei"/>
                <a:cs typeface="UOMSVO+OASQQ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OMSVO+OASQQT+MicrosoftYaHei"/>
                <a:cs typeface="UOMSVO+OASQQ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OMSVO+OASQQT+MicrosoftYaHei"/>
                <a:cs typeface="UOMSVO+OASQQT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3014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TSTDKO+IMGFRA+MicrosoftYaHei-Bold"/>
                <a:cs typeface="TSTDKO+IMGFR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02990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TSTDKO+IMGFRA+MicrosoftYaHei-Bold"/>
                <a:cs typeface="TSTDKO+IMGFR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35979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TSTDKO+IMGFRA+MicrosoftYaHei-Bold"/>
                <a:cs typeface="TSTDKO+IMGFR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73719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TSTDKO+IMGFRA+MicrosoftYaHei-Bold"/>
                <a:cs typeface="TSTDKO+IMGFRA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448290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TSTDKO+IMGFRA+MicrosoftYaHei-Bold"/>
                <a:cs typeface="TSTDKO+IMGFRA+MicrosoftYaHei-Bold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面与告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别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QCTAU+MS-UIGothic"/>
                <a:cs typeface="VQCTAU+MS-UIGothic"/>
              </a:rPr>
              <a:t>握手礼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2000" spc="25">
                <a:solidFill>
                  <a:srgbClr val="FFFFFF"/>
                </a:solidFill>
                <a:latin typeface="VQCTAU+MS-UIGothic"/>
                <a:cs typeface="VQCTAU+MS-UIGothic"/>
              </a:rPr>
              <a:t>抱礼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亲</a:t>
            </a:r>
            <a:r>
              <a:rPr sz="2000" spc="25">
                <a:solidFill>
                  <a:srgbClr val="FFFFFF"/>
                </a:solidFill>
                <a:latin typeface="VQCTAU+MS-UIGothic"/>
                <a:cs typeface="VQCTAU+MS-UIGothic"/>
              </a:rPr>
              <a:t>吻礼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VQCTAU+MS-UIGothic"/>
                <a:cs typeface="VQCTAU+MS-UIGothic"/>
              </a:rPr>
              <a:t>告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2000" spc="25">
                <a:solidFill>
                  <a:srgbClr val="FFFFFF"/>
                </a:solidFill>
                <a:latin typeface="VQCTAU+MS-UIGothic"/>
                <a:cs typeface="VQCTAU+MS-UIGothic"/>
              </a:rPr>
              <a:t>礼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握手的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序、力度、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和姿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要得体，以表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达尊重和友善。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抱的姿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机和力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度要合适，避免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亲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密或疏离。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机、方式和用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要得体，以表达感激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和留恋。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吻的方式、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机和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06515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QCTAU+MS-UIGothic"/>
                <a:cs typeface="VQCTAU+MS-UIGothic"/>
              </a:rPr>
              <a:t>象要恰当，避免冒犯他人。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接待与拜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访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STDKO+IMGFRA+MicrosoftYaHei-Bold"/>
                <a:cs typeface="TSTDKO+IMGFR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STDKO+IMGFRA+MicrosoftYaHei-Bold"/>
                <a:cs typeface="TSTDKO+IMGFR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STDKO+IMGFRA+MicrosoftYaHei-Bold"/>
                <a:cs typeface="TSTDKO+IMGFR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QCTAU+MS-UIGothic"/>
                <a:cs typeface="VQCTAU+MS-UIGothic"/>
              </a:rPr>
              <a:t>接待礼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VQCTAU+MS-UIGothic"/>
                <a:cs typeface="VQCTAU+MS-UIGothic"/>
              </a:rPr>
              <a:t>拜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访</a:t>
            </a:r>
            <a:r>
              <a:rPr sz="2000" spc="25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QCTAU+MS-UIGothic"/>
                <a:cs typeface="VQCTAU+MS-UIGothic"/>
              </a:rPr>
              <a:t>礼品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赠</a:t>
            </a:r>
            <a:r>
              <a:rPr sz="2000">
                <a:solidFill>
                  <a:srgbClr val="00B6FF"/>
                </a:solidFill>
                <a:latin typeface="VQCTAU+MS-UIGothic"/>
                <a:cs typeface="VQCTAU+MS-UIGothic"/>
              </a:rPr>
              <a:t>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与会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QCTAU+MS-UIGothic"/>
                <a:cs typeface="VQCTAU+MS-UIGothic"/>
              </a:rPr>
              <a:t>商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00B6FF"/>
                </a:solidFill>
                <a:latin typeface="VQCTAU+MS-UIGothic"/>
                <a:cs typeface="VQCTAU+MS-UIGothic"/>
              </a:rPr>
              <a:t>洽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谈</a:t>
            </a:r>
            <a:r>
              <a:rPr sz="2300" spc="25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QCTAU+MS-UIGothic"/>
                <a:cs typeface="VQCTAU+MS-UIGothic"/>
              </a:rPr>
              <a:t>会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议</a:t>
            </a:r>
            <a:r>
              <a:rPr sz="2300" spc="25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QCTAU+MS-UIGothic"/>
                <a:cs typeface="VQCTAU+MS-UIGothic"/>
              </a:rPr>
              <a:t>演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讲</a:t>
            </a:r>
            <a:r>
              <a:rPr sz="2300" spc="25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与宴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请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QCTAU+MS-UIGothic"/>
                <a:cs typeface="VQCTAU+MS-UIGothic"/>
              </a:rPr>
              <a:t>宴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请</a:t>
            </a:r>
            <a:r>
              <a:rPr sz="2300" spc="25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QCTAU+MS-UIGothic"/>
                <a:cs typeface="VQCTAU+MS-UIGothic"/>
              </a:rPr>
              <a:t>用餐礼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QCTAU+MS-UIGothic"/>
                <a:cs typeface="VQCTAU+MS-UIGothic"/>
              </a:rPr>
              <a:t>酒水礼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职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试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OMSVO+OASQQT+MicrosoftYaHei"/>
                <a:cs typeface="UOMSVO+OASQQ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OMSVO+OASQQT+MicrosoftYaHei"/>
                <a:cs typeface="UOMSVO+OASQQ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OMSVO+OASQQT+MicrosoftYaHei"/>
                <a:cs typeface="UOMSVO+OASQQ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OMSVO+OASQQT+MicrosoftYaHei"/>
                <a:cs typeface="UOMSVO+OASQQ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1550" spc="25">
                <a:solidFill>
                  <a:srgbClr val="00B6FF"/>
                </a:solidFill>
                <a:latin typeface="VQCTAU+MS-UIGothic"/>
                <a:cs typeface="VQCTAU+MS-UIGothic"/>
              </a:rPr>
              <a:t>表着装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QCTAU+MS-UIGothic"/>
                <a:cs typeface="VQCTAU+MS-UIGothic"/>
              </a:rPr>
              <a:t>言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谈举</a:t>
            </a:r>
            <a:r>
              <a:rPr sz="1550">
                <a:solidFill>
                  <a:srgbClr val="00B6FF"/>
                </a:solidFill>
                <a:latin typeface="VQCTAU+MS-UIGothic"/>
                <a:cs typeface="VQCTAU+MS-UIGothic"/>
              </a:rPr>
              <a:t>止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应变</a:t>
            </a:r>
            <a:r>
              <a:rPr sz="1550" spc="25">
                <a:solidFill>
                  <a:srgbClr val="00B6FF"/>
                </a:solidFill>
                <a:latin typeface="VQCTAU+MS-UIGothic"/>
                <a:cs typeface="VQCTAU+MS-UIGothic"/>
              </a:rPr>
              <a:t>能力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483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QCTAU+MS-UIGothic"/>
                <a:cs typeface="VQCTAU+MS-UIGothic"/>
              </a:rPr>
              <a:t>求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职</a:t>
            </a:r>
            <a:r>
              <a:rPr sz="1550" spc="25">
                <a:solidFill>
                  <a:srgbClr val="00B6FF"/>
                </a:solidFill>
                <a:latin typeface="VQCTAU+MS-UIGothic"/>
                <a:cs typeface="VQCTAU+MS-UIGothic"/>
              </a:rPr>
              <a:t>目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00B6FF"/>
                </a:solidFill>
                <a:latin typeface="VQCTAU+MS-UIGothic"/>
                <a:cs typeface="VQCTAU+MS-UIGothic"/>
              </a:rPr>
              <a:t>与准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职场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沟通与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协</a:t>
            </a:r>
            <a:r>
              <a:rPr sz="3000">
                <a:solidFill>
                  <a:srgbClr val="00B6FF"/>
                </a:solidFill>
                <a:latin typeface="VQCTAU+MS-UIGothic"/>
                <a:cs typeface="VQCTAU+MS-UIGothic"/>
              </a:rPr>
              <a:t>作礼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QCTAU+MS-UIGothic"/>
                <a:cs typeface="VQCTAU+MS-UIGothic"/>
              </a:rPr>
              <a:t>尊重他人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团队</a:t>
            </a:r>
            <a:r>
              <a:rPr sz="1550" spc="25">
                <a:solidFill>
                  <a:srgbClr val="00B6FF"/>
                </a:solidFill>
                <a:latin typeface="VQCTAU+MS-UIGothic"/>
                <a:cs typeface="VQCTAU+MS-UIGothic"/>
              </a:rPr>
              <a:t>合作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QCTAU+MS-UIGothic"/>
                <a:cs typeface="VQCTAU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QCTAU+MS-UIGothic"/>
                <a:cs typeface="VQCTAU+MS-UIGothic"/>
              </a:rPr>
              <a:t>有效沟通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倾</a:t>
            </a:r>
            <a:r>
              <a:rPr sz="1550" spc="25">
                <a:solidFill>
                  <a:srgbClr val="00B6FF"/>
                </a:solidFill>
                <a:latin typeface="VQCTAU+MS-UIGothic"/>
                <a:cs typeface="VQCTAU+MS-UIGothic"/>
              </a:rPr>
              <a:t>听与理解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https://d.book118.com/718071004104006041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SHLJFI+QWCLLD+ArialMT</vt:lpstr>
      <vt:lpstr>Times New Roman</vt:lpstr>
      <vt:lpstr>VQCTAU+MS-UIGothic</vt:lpstr>
      <vt:lpstr>SimSun</vt:lpstr>
      <vt:lpstr>UOMSVO+OASQQT+MicrosoftYaHei</vt:lpstr>
      <vt:lpstr>TSTDKO+IMGFRA+MicrosoftYaHei-Bold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2024-09-20T12:49:10.134</cp:lastPrinted>
  <dcterms:created xsi:type="dcterms:W3CDTF">2024-09-20T04:49:10Z</dcterms:created>
  <dcterms:modified xsi:type="dcterms:W3CDTF">2024-09-20T04:49:11Z</dcterms:modified>
</cp:coreProperties>
</file>