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1FF689E-6440-42C2-8940-B9D75BE7771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6216EE2-5373-43D6-9934-F7242E1AB60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E650577-7488-4D1E-A18E-89DAEC8EA80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E3105C0-52E4-4DF5-BDD4-25F26C0C4E1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B15CA22-AB71-4881-B379-7EA30AC3495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1756FAC-469C-45E7-A21C-93D06F0E957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FFAF1CE-F188-46A1-AF43-FB683AAB08B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3E94834-031A-4972-A732-6079CF24B2E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A38908E-BB56-42EA-B152-894B3A833FB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A9793EE-A76A-4727-96CB-03E3698890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2250EDB-E461-403A-9A64-A579D3F0AF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1807512214100602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151821" y="4535260"/>
            <a:ext cx="2070183" cy="410070"/>
          </a:xfrm>
          <a:prstGeom prst="roundRect">
            <a:avLst>
              <a:gd name="adj" fmla="val 16667"/>
            </a:avLst>
          </a:prstGeom>
          <a:solidFill>
            <a:srgbClr val="D27536">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3898" y="4535260"/>
            <a:ext cx="2070183" cy="410070"/>
          </a:xfrm>
          <a:prstGeom prst="roundRect">
            <a:avLst>
              <a:gd name="adj" fmla="val 16667"/>
            </a:avLst>
          </a:prstGeom>
          <a:solidFill>
            <a:srgbClr val="D27536">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37706" y="4043701"/>
            <a:ext cx="4392529" cy="320369"/>
          </a:xfrm>
          <a:prstGeom prst="rect">
            <a:avLst/>
          </a:prstGeom>
        </p:spPr>
        <p:txBody>
          <a:bodyPr vert="horz"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75">
                <a:solidFill>
                  <a:srgbClr val="4E1B04">
                    <a:alpha val="100000"/>
                  </a:srgbClr>
                </a:solidFill>
                <a:latin typeface="Microsoft Yahei"/>
                <a:ea typeface="Microsoft Yahei"/>
                <a:cs typeface="Microsoft Yahei"/>
              </a:rPr>
              <a:t>THE FIRST LESSON OF THE SCHOOL YEAR</a:t>
            </a:r>
            <a:endParaRPr lang="en-US" sz="1100"/>
          </a:p>
        </p:txBody>
      </p:sp>
      <p:sp>
        <p:nvSpPr>
          <p:cNvPr id="7" name="TextBox 7"/>
          <p:cNvSpPr txBox="1"/>
          <p:nvPr/>
        </p:nvSpPr>
        <p:spPr>
          <a:xfrm>
            <a:off x="560336" y="1254830"/>
            <a:ext cx="5970206" cy="2627671"/>
          </a:xfrm>
          <a:prstGeom prst="rect">
            <a:avLst/>
          </a:prstGeom>
        </p:spPr>
        <p:txBody>
          <a:bodyPr vert="horz" wrap="square" lIns="91440" tIns="45720" rIns="91440" bIns="45720"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pPr>
            <a:r>
              <a:rPr lang="en-US" sz="4950" b="1">
                <a:solidFill>
                  <a:srgbClr val="4E1B04">
                    <a:alpha val="100000"/>
                  </a:srgbClr>
                </a:solidFill>
                <a:latin typeface="Microsoft Yahei"/>
                <a:ea typeface="Microsoft Yahei"/>
                <a:cs typeface="Microsoft Yahei"/>
              </a:rPr>
              <a:t>《分子药理学》课件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51136"/>
            <a:ext cx="12192000" cy="6858000"/>
          </a:xfrm>
          <a:prstGeom prst="rect">
            <a:avLst/>
          </a:prstGeom>
        </p:spPr>
      </p:pic>
      <p:sp>
        <p:nvSpPr>
          <p:cNvPr id="3" name="TextBox 3"/>
          <p:cNvSpPr txBox="1"/>
          <p:nvPr/>
        </p:nvSpPr>
        <p:spPr>
          <a:xfrm>
            <a:off x="8925520" y="0"/>
            <a:ext cx="1897380" cy="15487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rgbClr val="4E1B04">
                    <a:alpha val="100000"/>
                  </a:srgbClr>
                </a:solidFill>
                <a:latin typeface="Microsoft Yahei"/>
                <a:ea typeface="Microsoft Yahei"/>
                <a:cs typeface="Microsoft Yahei"/>
              </a:rPr>
              <a:t>目</a:t>
            </a:r>
          </a:p>
        </p:txBody>
      </p:sp>
      <p:sp>
        <p:nvSpPr>
          <p:cNvPr id="4" name="TextBox 4"/>
          <p:cNvSpPr txBox="1"/>
          <p:nvPr/>
        </p:nvSpPr>
        <p:spPr>
          <a:xfrm>
            <a:off x="10344112" y="332203"/>
            <a:ext cx="1288278" cy="356454"/>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ct val="0"/>
              </a:spcBef>
            </a:pPr>
            <a:r>
              <a:rPr lang="en-US" sz="1350" b="1">
                <a:solidFill>
                  <a:srgbClr val="FFFFFF">
                    <a:alpha val="100000"/>
                  </a:srgbClr>
                </a:solidFill>
                <a:latin typeface="SimSun"/>
                <a:ea typeface="SimSun"/>
                <a:cs typeface="SimSun"/>
              </a:rPr>
              <a:t>CONTENTS</a:t>
            </a:r>
          </a:p>
        </p:txBody>
      </p:sp>
      <p:sp>
        <p:nvSpPr>
          <p:cNvPr id="5" name="TextBox 5"/>
          <p:cNvSpPr txBox="1"/>
          <p:nvPr/>
        </p:nvSpPr>
        <p:spPr>
          <a:xfrm>
            <a:off x="6459464" y="1748889"/>
            <a:ext cx="5004022" cy="46920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分子药理学概述</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药物作用机制</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药物设计与优化</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药物作用研究方法</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药物不良反应与耐药性</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分子药理学前沿进展</a:t>
            </a:r>
          </a:p>
        </p:txBody>
      </p:sp>
      <p:sp>
        <p:nvSpPr>
          <p:cNvPr id="6" name="TextBox 6"/>
          <p:cNvSpPr txBox="1"/>
          <p:nvPr/>
        </p:nvSpPr>
        <p:spPr>
          <a:xfrm>
            <a:off x="10245685" y="379813"/>
            <a:ext cx="1154430" cy="15487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rgbClr val="4E1B04">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7962" y="1472498"/>
            <a:ext cx="4297680" cy="152242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6600" b="1">
                <a:solidFill>
                  <a:srgbClr val="D27536">
                    <a:alpha val="100000"/>
                  </a:srgbClr>
                </a:solidFill>
                <a:latin typeface="Microsoft Yahei"/>
                <a:ea typeface="Microsoft Yahei"/>
                <a:cs typeface="Microsoft Yahei"/>
              </a:rPr>
              <a:t>01</a:t>
            </a:r>
          </a:p>
        </p:txBody>
      </p:sp>
      <p:sp>
        <p:nvSpPr>
          <p:cNvPr id="3" name="TextBox 3"/>
          <p:cNvSpPr txBox="1"/>
          <p:nvPr/>
        </p:nvSpPr>
        <p:spPr>
          <a:xfrm>
            <a:off x="621611" y="2876788"/>
            <a:ext cx="4770383" cy="2874949"/>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500" b="1">
                <a:solidFill>
                  <a:srgbClr val="4E1B04">
                    <a:alpha val="100000"/>
                  </a:srgbClr>
                </a:solidFill>
                <a:latin typeface="Microsoft Yahei"/>
                <a:ea typeface="Microsoft Yahei"/>
                <a:cs typeface="Microsoft Yahei"/>
              </a:rPr>
              <a:t>分子药理学概述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分子药理学是一门研究药物与生物大分子相互作用的应用基础学科，旨在从分子水平上揭示药物作用机制和药效。</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以分子生物学、生物化学、遗传学等学科为基础，探究药物在细胞和分子水平的作用机制，为新药研发和药物作用机制研究提供理论支持。</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通过研究药物与生物大分子的相互作用，有助于发现新的药物靶点，为新药研发提供理论依据。</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药物研发</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659" r="659"/>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个体化治疗</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21875" r="218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疾病预防与控制</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深入了解药物作用机制，有助于实现个体化治疗，提高药物的疗效和安全性。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通过研究药物的作用机制，有助于深入了解疾病的发病机制，为疾病的预防与控制提供新的思路。</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分子药理学的重要性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33344" r="33344"/>
          <a:stretch>
            <a:fillRect/>
          </a:stretch>
        </p:blipFill>
        <p:spPr>
          <a:xfrm>
            <a:off x="740688" y="1168478"/>
            <a:ext cx="3679823"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历史</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分子药理学起源于20世纪60年代，随着分子生物学和生物化学等学科的发展，分子药理学逐渐成为一门独立的学科。</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发展</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近年来，随着基因组学、蛋白质组学和代谢组学等研究的深入，分子药理学在药物作用机制研究和新药研发方面取得了重要进展。未来，随着技术手段的不断更新和多学科交叉融合，分子药理学将迎来更加广阔的发展前景。</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分子药理学的历史与发展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7962" y="1472498"/>
            <a:ext cx="4297680" cy="152242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6600" b="1">
                <a:solidFill>
                  <a:srgbClr val="D27536">
                    <a:alpha val="100000"/>
                  </a:srgbClr>
                </a:solidFill>
                <a:latin typeface="Microsoft Yahei"/>
                <a:ea typeface="Microsoft Yahei"/>
                <a:cs typeface="Microsoft Yahei"/>
              </a:rPr>
              <a:t>01</a:t>
            </a:r>
          </a:p>
        </p:txBody>
      </p:sp>
      <p:sp>
        <p:nvSpPr>
          <p:cNvPr id="3" name="TextBox 3"/>
          <p:cNvSpPr txBox="1"/>
          <p:nvPr/>
        </p:nvSpPr>
        <p:spPr>
          <a:xfrm>
            <a:off x="621611" y="2876788"/>
            <a:ext cx="4770383" cy="2874949"/>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500" b="1">
                <a:solidFill>
                  <a:srgbClr val="4E1B04">
                    <a:alpha val="100000"/>
                  </a:srgbClr>
                </a:solidFill>
                <a:latin typeface="Microsoft Yahei"/>
                <a:ea typeface="Microsoft Yahei"/>
                <a:cs typeface="Microsoft Yahei"/>
              </a:rPr>
              <a:t>药物作用机制</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受体类型与选择性</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受体可分为多种类型，每种受体对不同的药物具有选择性，决定了药物的特异性和治疗效果。</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药物与受体的相互作用模式</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药物与受体结合的方式、亲和力和动力学特征对药物作用效果具有重要影响。</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药物与受体结合</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药物通过与细胞膜上的受体结合，触发一系列生物化学反应，从而发挥药理作用。</a:t>
            </a:r>
          </a:p>
        </p:txBody>
      </p:sp>
      <p:pic>
        <p:nvPicPr>
          <p:cNvPr id="10" name="Picture 10"/>
          <p:cNvPicPr>
            <a:picLocks noChangeAspect="1"/>
          </p:cNvPicPr>
          <p:nvPr/>
        </p:nvPicPr>
        <p:blipFill>
          <a:blip r:embed="rId2"/>
          <a:srcRect l="12000" r="12000"/>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药物与受体相互作用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646" r="12646"/>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药物进入体内后，经过一系列的代谢反应，如水解、氧化、还原等，生成代谢产物。</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药物的代谢</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代谢后的药物通过肾脏、肝脏、肠道等途径排出体外。</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药物的排泄</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药物在体内的转运方式包括被动扩散、主动转运、胞饮等，影响药物的分布和浓度。</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药物的转运</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药物代谢与转运</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9708" r="1970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信号转导与疾病</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异常的信号转导与多种疾病的发生和发展密切相关，药物通过调节信号转导通路发挥治疗作用。</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信号转导通路</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药物与受体结合后，通过信号转导通路将信号传递至细胞内，引发细胞反应。</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信号转导机制</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信号转导涉及多种蛋白质的磷酸化、活化及基因表达调控等过程，影响细胞的生长、分化、凋亡等。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药物作用信号转导</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7962" y="1472498"/>
            <a:ext cx="4297680" cy="152242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6600" b="1">
                <a:solidFill>
                  <a:srgbClr val="D27536">
                    <a:alpha val="100000"/>
                  </a:srgbClr>
                </a:solidFill>
                <a:latin typeface="Microsoft Yahei"/>
                <a:ea typeface="Microsoft Yahei"/>
                <a:cs typeface="Microsoft Yahei"/>
              </a:rPr>
              <a:t>01</a:t>
            </a:r>
          </a:p>
        </p:txBody>
      </p:sp>
      <p:sp>
        <p:nvSpPr>
          <p:cNvPr id="3" name="TextBox 3"/>
          <p:cNvSpPr txBox="1"/>
          <p:nvPr/>
        </p:nvSpPr>
        <p:spPr>
          <a:xfrm>
            <a:off x="621611" y="2876788"/>
            <a:ext cx="4770383" cy="2874949"/>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500" b="1">
                <a:solidFill>
                  <a:srgbClr val="4E1B04">
                    <a:alpha val="100000"/>
                  </a:srgbClr>
                </a:solidFill>
                <a:latin typeface="Microsoft Yahei"/>
                <a:ea typeface="Microsoft Yahei"/>
                <a:cs typeface="Microsoft Yahei"/>
              </a:rPr>
              <a:t>药物设计与优化</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基于结构的药物设计是一种利用已知药物靶点结构信息进行新药设计的方法。</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基于结构的药物设计依赖于X射线晶体学、核磁共振波谱学等技术获取药物靶点的三维结构信息，然后根据这些信息设计出与靶点结合的候选药物分子。</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基于结构的药物设计</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7944" r="17944"/>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计算机辅助药物设计利用计算机模拟技术进行新药设计与筛选。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计算机辅助药物设计涉及量子化学、分子力学、分子动力学、药效团模型等技术，通过模拟药物与靶点的相互作用，预测候选药物的活性，从而加速药物研发进程。</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计算机辅助药物设计</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https://d.book118.com/718075122141006023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1DF"/>
      </a:lt1>
      <a:dk2>
        <a:srgbClr val="000000"/>
      </a:dk2>
      <a:lt2>
        <a:srgbClr val="FFFFFF"/>
      </a:lt2>
      <a:accent1>
        <a:srgbClr val="4E1B04"/>
      </a:accent1>
      <a:accent2>
        <a:srgbClr val="DB6414"/>
      </a:accent2>
      <a:accent3>
        <a:srgbClr val="FF9719"/>
      </a:accent3>
      <a:accent4>
        <a:srgbClr val="EB9D43"/>
      </a:accent4>
      <a:accent5>
        <a:srgbClr val="FFB828"/>
      </a:accent5>
      <a:accent6>
        <a:srgbClr val="E69041"/>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SimSun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2024-08-30T18:37:57.312</cp:lastPrinted>
  <dcterms:created xsi:type="dcterms:W3CDTF">2024-08-30T10:37:57Z</dcterms:created>
  <dcterms:modified xsi:type="dcterms:W3CDTF">2024-08-30T10:37:59Z</dcterms:modified>
</cp:coreProperties>
</file>