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CCE580D-6C8B-4774-ACBB-7DB922C0163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78A4373-A618-4821-AD0B-8627343537A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8B7873A3-4C98-4F2C-A347-93309AA3667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F76CBD7-5966-4187-976B-0B6338FE7FE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2415BC0-CB66-4AAF-A465-6DE58531D672}"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15C0EF5E-D1DF-4EE9-8030-3F44A99214E8}"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60658BB3-9CCB-4C2D-9F0F-368F6BDFD08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BD029C1-9C2B-4A49-998C-3E11E735521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FBE5004-F009-4CDE-9684-4A4BE515E3F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F1AD392-A966-425D-A6E0-38CE4285295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D4E7238-11C3-4F27-B968-91B8969C704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18101030061006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249023" y="2622666"/>
            <a:ext cx="7693954" cy="9296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4950" b="1">
                <a:solidFill>
                  <a:schemeClr val="accent3">
                    <a:alpha val="100000"/>
                  </a:schemeClr>
                </a:solidFill>
                <a:latin typeface="Microsoft Yahei"/>
                <a:ea typeface="Microsoft Yahei"/>
                <a:cs typeface="Microsoft Yahei"/>
              </a:rPr>
              <a:t>Kindergarten Middle Class English</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cxnSp>
        <p:nvCxnSpPr>
          <p:cNvPr id="3" name="Connector 3"/>
          <p:cNvCxnSpPr/>
          <p:nvPr/>
        </p:nvCxnSpPr>
        <p:spPr>
          <a:xfrm>
            <a:off x="4764564" y="833217"/>
            <a:ext cx="5248275" cy="0"/>
          </a:xfrm>
          <a:prstGeom prst="line">
            <a:avLst/>
          </a:prstGeom>
          <a:ln w="6350">
            <a:solidFill>
              <a:schemeClr val="accent3"/>
            </a:solidFill>
            <a:prstDash val="solid"/>
          </a:ln>
        </p:spPr>
        <p:style>
          <a:lnRef idx="0">
            <a:schemeClr val="accent3"/>
          </a:lnRef>
          <a:fillRef idx="1">
            <a:schemeClr val="accent3"/>
          </a:fillRef>
          <a:effectRef idx="0">
            <a:schemeClr val="accent3"/>
          </a:effectRef>
          <a:fontRef idx="minor">
            <a:schemeClr val="lt1"/>
          </a:fontRef>
        </p:style>
      </p:cxnSp>
      <p:sp>
        <p:nvSpPr>
          <p:cNvPr id="4" name="AutoShape 4"/>
          <p:cNvSpPr/>
          <p:nvPr/>
        </p:nvSpPr>
        <p:spPr>
          <a:xfrm>
            <a:off x="887096" y="833217"/>
            <a:ext cx="1851660" cy="76835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5700" b="1">
                <a:solidFill>
                  <a:schemeClr val="accent3">
                    <a:alpha val="100000"/>
                  </a:schemeClr>
                </a:solidFill>
                <a:latin typeface="微软雅黑"/>
                <a:ea typeface="微软雅黑"/>
                <a:cs typeface="微软雅黑"/>
              </a:rPr>
              <a:t>目录</a:t>
            </a:r>
            <a:endParaRPr lang="en-US" sz="1100"/>
          </a:p>
        </p:txBody>
      </p:sp>
      <p:sp>
        <p:nvSpPr>
          <p:cNvPr id="5" name="AutoShape 5"/>
          <p:cNvSpPr/>
          <p:nvPr/>
        </p:nvSpPr>
        <p:spPr>
          <a:xfrm>
            <a:off x="887095" y="1677767"/>
            <a:ext cx="1851660" cy="36830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800">
                <a:solidFill>
                  <a:schemeClr val="accent3">
                    <a:alpha val="58999"/>
                  </a:schemeClr>
                </a:solidFill>
                <a:latin typeface="Arial"/>
                <a:ea typeface="Arial"/>
                <a:cs typeface="Arial"/>
              </a:rPr>
              <a:t>CONTENTS</a:t>
            </a:r>
            <a:endParaRPr lang="en-US" sz="1100"/>
          </a:p>
        </p:txBody>
      </p:sp>
      <p:sp>
        <p:nvSpPr>
          <p:cNvPr id="6" name="AutoShape 6"/>
          <p:cNvSpPr/>
          <p:nvPr/>
        </p:nvSpPr>
        <p:spPr>
          <a:xfrm>
            <a:off x="2897505" y="955137"/>
            <a:ext cx="76200" cy="922655"/>
          </a:xfrm>
          <a:prstGeom prst="rect">
            <a:avLst/>
          </a:prstGeom>
          <a:solidFill>
            <a:schemeClr val="dk1">
              <a:lumMod val="75000"/>
              <a:lumOff val="2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flipH="1">
            <a:off x="2933375" y="964933"/>
            <a:ext cx="13178" cy="922438"/>
          </a:xfrm>
          <a:prstGeom prst="line">
            <a:avLst/>
          </a:prstGeom>
          <a:ln w="76200">
            <a:solidFill>
              <a:schemeClr val="accent3">
                <a:lumMod val="75000"/>
              </a:schemeClr>
            </a:solidFill>
            <a:prstDash val="solid"/>
          </a:ln>
        </p:spPr>
        <p:style>
          <a:lnRef idx="0">
            <a:schemeClr val="accent3"/>
          </a:lnRef>
          <a:fillRef idx="1">
            <a:schemeClr val="accent3"/>
          </a:fillRef>
          <a:effectRef idx="0">
            <a:schemeClr val="accent3"/>
          </a:effectRef>
          <a:fontRef idx="minor">
            <a:schemeClr val="lt1"/>
          </a:fontRef>
        </p:style>
      </p:cxnSp>
      <p:sp>
        <p:nvSpPr>
          <p:cNvPr id="8" name="TextBox 8"/>
          <p:cNvSpPr txBox="1"/>
          <p:nvPr/>
        </p:nvSpPr>
        <p:spPr>
          <a:xfrm>
            <a:off x="4701326" y="1027968"/>
            <a:ext cx="6840855" cy="49968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Course Introduction</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Teaching content</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Teaching method</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Teaching resources</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Parental involvement</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Safety education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365325" y="1915064"/>
            <a:ext cx="7405389" cy="1138956"/>
            <a:chOff x="1365325" y="1915064"/>
            <a:chExt cx="7405389" cy="1138956"/>
          </a:xfrm>
        </p:grpSpPr>
        <p:sp>
          <p:nvSpPr>
            <p:cNvPr id="3" name="TextBox 3"/>
            <p:cNvSpPr txBox="1"/>
            <p:nvPr/>
          </p:nvSpPr>
          <p:spPr>
            <a:xfrm>
              <a:off x="1365325" y="1915064"/>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3">
                      <a:alpha val="100000"/>
                    </a:schemeClr>
                  </a:solidFill>
                  <a:latin typeface="Microsoft Yahei"/>
                  <a:ea typeface="Microsoft Yahei"/>
                  <a:cs typeface="Microsoft Yahei"/>
                </a:rPr>
                <a:t>01</a:t>
              </a:r>
            </a:p>
          </p:txBody>
        </p:sp>
      </p:grpSp>
      <p:sp>
        <p:nvSpPr>
          <p:cNvPr id="4" name="TextBox 4"/>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alpha val="100000"/>
                  </a:schemeClr>
                </a:solidFill>
                <a:latin typeface="Microsoft Yahei"/>
                <a:ea typeface="Microsoft Yahei"/>
                <a:cs typeface="Microsoft Yahei"/>
              </a:rPr>
              <a:t>Course Introduction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a:off x="601200" y="4075200"/>
            <a:ext cx="10990800" cy="0"/>
          </a:xfrm>
          <a:prstGeom prst="line">
            <a:avLst/>
          </a:prstGeom>
          <a:ln w="6350">
            <a:solidFill>
              <a:schemeClr val="lt1">
                <a:lumMod val="75000"/>
              </a:schemeClr>
            </a:solidFill>
            <a:prstDash val="dash"/>
          </a:ln>
        </p:spPr>
        <p:style>
          <a:lnRef idx="0">
            <a:schemeClr val="lt1"/>
          </a:lnRef>
          <a:fillRef idx="1">
            <a:schemeClr val="lt1"/>
          </a:fillRef>
          <a:effectRef idx="0">
            <a:schemeClr val="lt1"/>
          </a:effectRef>
          <a:fontRef idx="minor">
            <a:schemeClr val="lt1"/>
          </a:fontRef>
        </p:style>
      </p:cxnSp>
      <p:cxnSp>
        <p:nvCxnSpPr>
          <p:cNvPr id="3" name="Connector 3"/>
          <p:cNvCxnSpPr/>
          <p:nvPr/>
        </p:nvCxnSpPr>
        <p:spPr>
          <a:xfrm flipH="1">
            <a:off x="6257147" y="2030095"/>
            <a:ext cx="0" cy="4230000"/>
          </a:xfrm>
          <a:prstGeom prst="line">
            <a:avLst/>
          </a:prstGeom>
          <a:ln w="6350">
            <a:solidFill>
              <a:schemeClr val="lt1">
                <a:lumMod val="85000"/>
              </a:schemeClr>
            </a:solidFill>
            <a:prstDash val="dash"/>
          </a:ln>
        </p:spPr>
        <p:style>
          <a:lnRef idx="0">
            <a:schemeClr val="lt1"/>
          </a:lnRef>
          <a:fillRef idx="1">
            <a:schemeClr val="lt1"/>
          </a:fillRef>
          <a:effectRef idx="0">
            <a:schemeClr val="lt1"/>
          </a:effectRef>
          <a:fontRef idx="minor">
            <a:schemeClr val="lt1"/>
          </a:fontRef>
        </p:style>
      </p:cxnSp>
      <p:sp>
        <p:nvSpPr>
          <p:cNvPr id="4" name="AutoShape 4"/>
          <p:cNvSpPr/>
          <p:nvPr/>
        </p:nvSpPr>
        <p:spPr>
          <a:xfrm>
            <a:off x="1142086" y="1767350"/>
            <a:ext cx="342900" cy="342900"/>
          </a:xfrm>
          <a:prstGeom prst="ellipse">
            <a:avLst/>
          </a:prstGeom>
          <a:ln w="13716">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a:pPr algn="ctr">
              <a:defRPr/>
            </a:pPr>
            <a:r>
              <a:rPr lang="en-US" sz="1800" b="1">
                <a:solidFill>
                  <a:schemeClr val="accent1">
                    <a:alpha val="100000"/>
                  </a:schemeClr>
                </a:solidFill>
                <a:latin typeface="Microsoft Yahei"/>
                <a:ea typeface="Microsoft Yahei"/>
                <a:cs typeface="Microsoft Yahei"/>
              </a:rPr>
              <a:t>1</a:t>
            </a:r>
            <a:endParaRPr lang="en-US" sz="1100"/>
          </a:p>
        </p:txBody>
      </p:sp>
      <p:sp>
        <p:nvSpPr>
          <p:cNvPr id="5" name="AutoShape 5"/>
          <p:cNvSpPr/>
          <p:nvPr/>
        </p:nvSpPr>
        <p:spPr>
          <a:xfrm>
            <a:off x="6478905" y="1767350"/>
            <a:ext cx="342900" cy="342900"/>
          </a:xfrm>
          <a:prstGeom prst="ellipse">
            <a:avLst/>
          </a:prstGeom>
          <a:ln w="13716">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a:pPr algn="ctr">
              <a:defRPr/>
            </a:pPr>
            <a:r>
              <a:rPr lang="en-US" sz="1800" b="1">
                <a:solidFill>
                  <a:schemeClr val="accent1">
                    <a:alpha val="100000"/>
                  </a:schemeClr>
                </a:solidFill>
                <a:latin typeface="Microsoft Yahei"/>
                <a:ea typeface="Microsoft Yahei"/>
                <a:cs typeface="Microsoft Yahei"/>
              </a:rPr>
              <a:t>2</a:t>
            </a:r>
            <a:endParaRPr lang="en-US" sz="1100"/>
          </a:p>
        </p:txBody>
      </p:sp>
      <p:sp>
        <p:nvSpPr>
          <p:cNvPr id="6" name="AutoShape 6"/>
          <p:cNvSpPr/>
          <p:nvPr/>
        </p:nvSpPr>
        <p:spPr>
          <a:xfrm>
            <a:off x="1142086" y="4317885"/>
            <a:ext cx="342900" cy="342900"/>
          </a:xfrm>
          <a:prstGeom prst="ellipse">
            <a:avLst/>
          </a:prstGeom>
          <a:ln w="13716">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a:pPr algn="ctr">
              <a:defRPr/>
            </a:pPr>
            <a:r>
              <a:rPr lang="en-US" sz="1800" b="1">
                <a:solidFill>
                  <a:schemeClr val="accent1">
                    <a:alpha val="100000"/>
                  </a:schemeClr>
                </a:solidFill>
                <a:latin typeface="Microsoft Yahei"/>
                <a:ea typeface="Microsoft Yahei"/>
                <a:cs typeface="Microsoft Yahei"/>
              </a:rPr>
              <a:t>3</a:t>
            </a:r>
            <a:endParaRPr lang="en-US" sz="1100"/>
          </a:p>
        </p:txBody>
      </p:sp>
      <p:sp>
        <p:nvSpPr>
          <p:cNvPr id="7" name="AutoShape 7"/>
          <p:cNvSpPr/>
          <p:nvPr/>
        </p:nvSpPr>
        <p:spPr>
          <a:xfrm>
            <a:off x="6478905" y="4317885"/>
            <a:ext cx="342900" cy="342900"/>
          </a:xfrm>
          <a:prstGeom prst="ellipse">
            <a:avLst/>
          </a:prstGeom>
          <a:ln w="13716">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a:pPr algn="ctr">
              <a:defRPr/>
            </a:pPr>
            <a:r>
              <a:rPr lang="en-US" sz="1800" b="1">
                <a:solidFill>
                  <a:schemeClr val="accent1">
                    <a:alpha val="100000"/>
                  </a:schemeClr>
                </a:solidFill>
                <a:latin typeface="Microsoft Yahei"/>
                <a:ea typeface="Microsoft Yahei"/>
                <a:cs typeface="Microsoft Yahei"/>
              </a:rPr>
              <a:t>4</a:t>
            </a:r>
            <a:endParaRPr lang="en-US" sz="1100"/>
          </a:p>
        </p:txBody>
      </p:sp>
      <p:sp>
        <p:nvSpPr>
          <p:cNvPr id="8" name="TextBox 8"/>
          <p:cNvSpPr txBox="1"/>
          <p:nvPr/>
        </p:nvSpPr>
        <p:spPr>
          <a:xfrm>
            <a:off x="1542696" y="1714963"/>
            <a:ext cx="431482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1">
                    <a:alpha val="100000"/>
                  </a:schemeClr>
                </a:solidFill>
                <a:latin typeface="Microsoft Yahei"/>
                <a:ea typeface="Microsoft Yahei"/>
                <a:cs typeface="Microsoft Yahei"/>
              </a:rPr>
              <a:t>Language foundation</a:t>
            </a:r>
          </a:p>
        </p:txBody>
      </p:sp>
      <p:sp>
        <p:nvSpPr>
          <p:cNvPr id="9" name="TextBox 9"/>
          <p:cNvSpPr txBox="1"/>
          <p:nvPr/>
        </p:nvSpPr>
        <p:spPr>
          <a:xfrm>
            <a:off x="1542696" y="4265497"/>
            <a:ext cx="431482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1">
                    <a:alpha val="100000"/>
                  </a:schemeClr>
                </a:solidFill>
                <a:latin typeface="Microsoft Yahei"/>
                <a:ea typeface="Microsoft Yahei"/>
                <a:cs typeface="Microsoft Yahei"/>
              </a:rPr>
              <a:t>Critical thinking</a:t>
            </a:r>
          </a:p>
        </p:txBody>
      </p:sp>
      <p:sp>
        <p:nvSpPr>
          <p:cNvPr id="10" name="TextBox 10"/>
          <p:cNvSpPr txBox="1"/>
          <p:nvPr/>
        </p:nvSpPr>
        <p:spPr>
          <a:xfrm>
            <a:off x="6922201" y="1714963"/>
            <a:ext cx="431482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1">
                    <a:alpha val="100000"/>
                  </a:schemeClr>
                </a:solidFill>
                <a:latin typeface="Microsoft Yahei"/>
                <a:ea typeface="Microsoft Yahei"/>
                <a:cs typeface="Microsoft Yahei"/>
              </a:rPr>
              <a:t>Cultural understanding</a:t>
            </a:r>
          </a:p>
        </p:txBody>
      </p:sp>
      <p:sp>
        <p:nvSpPr>
          <p:cNvPr id="11" name="TextBox 11"/>
          <p:cNvSpPr txBox="1"/>
          <p:nvPr/>
        </p:nvSpPr>
        <p:spPr>
          <a:xfrm>
            <a:off x="6922201" y="4265497"/>
            <a:ext cx="431482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1">
                    <a:alpha val="100000"/>
                  </a:schemeClr>
                </a:solidFill>
                <a:latin typeface="Microsoft Yahei"/>
                <a:ea typeface="Microsoft Yahei"/>
                <a:cs typeface="Microsoft Yahei"/>
              </a:rPr>
              <a:t>Collaborative learning</a:t>
            </a:r>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Course objectives</a:t>
              </a:r>
            </a:p>
          </p:txBody>
        </p:sp>
      </p:grpSp>
      <p:sp>
        <p:nvSpPr>
          <p:cNvPr id="34" name="TextBox 34"/>
          <p:cNvSpPr txBox="1"/>
          <p:nvPr/>
        </p:nvSpPr>
        <p:spPr>
          <a:xfrm>
            <a:off x="1542696" y="2043430"/>
            <a:ext cx="4313071" cy="194640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 Lay a solid foundation for English language skills, including listening, speaking, reading, and writing</a:t>
            </a:r>
          </a:p>
        </p:txBody>
      </p:sp>
      <p:sp>
        <p:nvSpPr>
          <p:cNvPr id="35" name="TextBox 35"/>
          <p:cNvSpPr txBox="1"/>
          <p:nvPr/>
        </p:nvSpPr>
        <p:spPr>
          <a:xfrm>
            <a:off x="6922201" y="2043430"/>
            <a:ext cx="4313071" cy="194640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 Lay a solid foundation for English language skills, including listening, speaking, reading, and writing</a:t>
            </a:r>
          </a:p>
        </p:txBody>
      </p:sp>
      <p:sp>
        <p:nvSpPr>
          <p:cNvPr id="36" name="TextBox 36"/>
          <p:cNvSpPr txBox="1"/>
          <p:nvPr/>
        </p:nvSpPr>
        <p:spPr>
          <a:xfrm>
            <a:off x="1542696" y="4622092"/>
            <a:ext cx="4313071" cy="194640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 Lay a solid foundation for English language skills, including listening, speaking, reading, and writing</a:t>
            </a:r>
          </a:p>
        </p:txBody>
      </p:sp>
      <p:sp>
        <p:nvSpPr>
          <p:cNvPr id="37" name="TextBox 37"/>
          <p:cNvSpPr txBox="1"/>
          <p:nvPr/>
        </p:nvSpPr>
        <p:spPr>
          <a:xfrm>
            <a:off x="7027295" y="4622092"/>
            <a:ext cx="4313071" cy="194640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 Lay a solid foundation for English language skills, including listening, speaking, reading, and writing</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0234800" y="914400"/>
            <a:ext cx="1044000" cy="5029200"/>
          </a:xfrm>
          <a:prstGeom prst="rect">
            <a:avLst/>
          </a:prstGeom>
        </p:spPr>
        <p:txBody>
          <a:bodyPr vert="horz" wrap="square" lIns="90011" tIns="46768" rIns="90011" bIns="46768"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defRPr/>
            </a:pPr>
            <a:endParaRPr lang="en-US" sz="1100"/>
          </a:p>
        </p:txBody>
      </p:sp>
      <p:sp>
        <p:nvSpPr>
          <p:cNvPr id="3" name="TextBox 3"/>
          <p:cNvSpPr txBox="1"/>
          <p:nvPr/>
        </p:nvSpPr>
        <p:spPr>
          <a:xfrm>
            <a:off x="1345031" y="1508177"/>
            <a:ext cx="8503576" cy="1682853"/>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77000"/>
              </a:lnSpc>
              <a:buFont typeface="Arial"/>
              <a:buChar char="•"/>
            </a:pPr>
            <a:r>
              <a:rPr lang="en-US" sz="1350">
                <a:solidFill>
                  <a:srgbClr val="020000">
                    <a:alpha val="100000"/>
                  </a:srgbClr>
                </a:solidFill>
                <a:latin typeface="Microsoft Yahei"/>
                <a:ea typeface="Microsoft Yahei"/>
                <a:cs typeface="Microsoft Yahei"/>
              </a:rPr>
              <a:t>This course is suitable for children aged 5 to 8 years old It is designed to cat to the developmental needs of this age group, promoting a balance between learning and fun</a:t>
            </a:r>
          </a:p>
        </p:txBody>
      </p:sp>
      <p:sp>
        <p:nvSpPr>
          <p:cNvPr id="4" name="TextBox 4"/>
          <p:cNvSpPr txBox="1"/>
          <p:nvPr/>
        </p:nvSpPr>
        <p:spPr>
          <a:xfrm>
            <a:off x="1345031" y="3809561"/>
            <a:ext cx="8503576" cy="1682853"/>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pPr>
            <a:r>
              <a:rPr lang="en-US" sz="1350">
                <a:solidFill>
                  <a:srgbClr val="020000">
                    <a:alpha val="100000"/>
                  </a:srgbClr>
                </a:solidFill>
                <a:latin typeface="Microsoft Yahei"/>
                <a:ea typeface="Microsoft Yahei"/>
                <a:cs typeface="Microsoft Yahei"/>
              </a:rPr>
              <a:t>$item2_c{单击此处添加正文，文字是您思想的提炼，为了最终呈现发布的良好效果单击此处添加正文单击此处添加正文，文字是您思想的提炼，为了最终呈现发布的良好效果单击此处添加正文单击此处添加正文，文字是一二三四五六七八九十一二三四五六七八九十一二三四五六七八九十一二三四五六七八九十一二三四五六七八九十单击此处添加正文单击此处添加正文，文字是您思想的提炼，为了最终呈现发布的良好效果单击此处添加正文单击此处添加正文，文字是您思想的提炼，为了最终呈现发布的良好效果单击此处添加正文单击5*48}</a:t>
            </a:r>
          </a:p>
        </p:txBody>
      </p:sp>
      <p:grpSp>
        <p:nvGrpSpPr>
          <p:cNvPr id="5" name="Group 5"/>
          <p:cNvGrpSpPr/>
          <p:nvPr/>
        </p:nvGrpSpPr>
        <p:grpSpPr>
          <a:xfrm>
            <a:off x="454963" y="93878"/>
            <a:ext cx="10641129" cy="914400"/>
            <a:chOff x="454963" y="93878"/>
            <a:chExt cx="10641129" cy="914400"/>
          </a:xfrm>
        </p:grpSpPr>
        <p:sp>
          <p:nvSpPr>
            <p:cNvPr id="6" name="AutoShape 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TextBox 2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Suitable for age group</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54963" y="1499276"/>
            <a:ext cx="474399" cy="474399"/>
          </a:xfrm>
          <a:prstGeom prst="ellipse">
            <a:avLst/>
          </a:prstGeom>
          <a:solidFill>
            <a:schemeClr val="accent1">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flipH="1">
            <a:off x="676483" y="1792120"/>
            <a:ext cx="0" cy="4187687"/>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4" name="Freeform 4"/>
          <p:cNvSpPr/>
          <p:nvPr/>
        </p:nvSpPr>
        <p:spPr>
          <a:xfrm rot="-5400000">
            <a:off x="921706" y="555455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5400000">
            <a:off x="921706" y="576538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3">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929362" y="2959995"/>
            <a:ext cx="2325536"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Utilize a variety of teaching methods and resources to engage students' multiple senses, enhancing their understanding and retention of information</a:t>
            </a:r>
          </a:p>
        </p:txBody>
      </p:sp>
      <p:sp>
        <p:nvSpPr>
          <p:cNvPr id="7" name="TextBox 7"/>
          <p:cNvSpPr txBox="1"/>
          <p:nvPr/>
        </p:nvSpPr>
        <p:spPr>
          <a:xfrm>
            <a:off x="929362" y="1869954"/>
            <a:ext cx="2324100"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Multisensory approach</a:t>
            </a:r>
          </a:p>
        </p:txBody>
      </p:sp>
      <p:sp>
        <p:nvSpPr>
          <p:cNvPr id="8" name="AutoShape 8"/>
          <p:cNvSpPr/>
          <p:nvPr/>
        </p:nvSpPr>
        <p:spPr>
          <a:xfrm>
            <a:off x="3290712" y="1499276"/>
            <a:ext cx="474399" cy="474399"/>
          </a:xfrm>
          <a:prstGeom prst="ellipse">
            <a:avLst/>
          </a:prstGeom>
          <a:solidFill>
            <a:schemeClr val="accent1">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3377522" y="1586086"/>
            <a:ext cx="300778" cy="30077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0" name="Connector 10"/>
          <p:cNvCxnSpPr/>
          <p:nvPr/>
        </p:nvCxnSpPr>
        <p:spPr>
          <a:xfrm flipH="1">
            <a:off x="3512232" y="1792120"/>
            <a:ext cx="0" cy="4187687"/>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1" name="Freeform 11"/>
          <p:cNvSpPr/>
          <p:nvPr/>
        </p:nvSpPr>
        <p:spPr>
          <a:xfrm rot="-5400000">
            <a:off x="3757455" y="555455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rot="-5400000">
            <a:off x="3757455" y="576538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3">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3765111" y="2959995"/>
            <a:ext cx="2325536"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Tailor the course to each student's unique needs and abilities, ensuring that their progress at their own pace</a:t>
            </a:r>
          </a:p>
        </p:txBody>
      </p:sp>
      <p:sp>
        <p:nvSpPr>
          <p:cNvPr id="14" name="TextBox 14"/>
          <p:cNvSpPr txBox="1"/>
          <p:nvPr/>
        </p:nvSpPr>
        <p:spPr>
          <a:xfrm>
            <a:off x="3765111" y="1869954"/>
            <a:ext cx="2324100"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Individualized learning</a:t>
            </a:r>
          </a:p>
        </p:txBody>
      </p:sp>
      <p:sp>
        <p:nvSpPr>
          <p:cNvPr id="15" name="AutoShape 15"/>
          <p:cNvSpPr/>
          <p:nvPr/>
        </p:nvSpPr>
        <p:spPr>
          <a:xfrm>
            <a:off x="6126461" y="1499276"/>
            <a:ext cx="474399" cy="474399"/>
          </a:xfrm>
          <a:prstGeom prst="ellipse">
            <a:avLst/>
          </a:prstGeom>
          <a:solidFill>
            <a:schemeClr val="accent1">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6347981" y="1792120"/>
            <a:ext cx="0" cy="4187687"/>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7" name="Freeform 17"/>
          <p:cNvSpPr/>
          <p:nvPr/>
        </p:nvSpPr>
        <p:spPr>
          <a:xfrm rot="-5400000">
            <a:off x="6593205" y="555455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rot="-5400000">
            <a:off x="6593205" y="576538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3">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6600860" y="2959995"/>
            <a:ext cx="2325536"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Utilize up to date teaching technology to enhance the learning experience, including interactive whiteboards, digital content, and online resources</a:t>
            </a:r>
          </a:p>
        </p:txBody>
      </p:sp>
      <p:sp>
        <p:nvSpPr>
          <p:cNvPr id="20" name="TextBox 20"/>
          <p:cNvSpPr txBox="1"/>
          <p:nvPr/>
        </p:nvSpPr>
        <p:spPr>
          <a:xfrm>
            <a:off x="6600860" y="1869954"/>
            <a:ext cx="2324100"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Modern teaching technology</a:t>
            </a:r>
          </a:p>
        </p:txBody>
      </p:sp>
      <p:sp>
        <p:nvSpPr>
          <p:cNvPr id="21" name="AutoShape 21"/>
          <p:cNvSpPr/>
          <p:nvPr/>
        </p:nvSpPr>
        <p:spPr>
          <a:xfrm>
            <a:off x="8962210" y="1499276"/>
            <a:ext cx="474399" cy="474399"/>
          </a:xfrm>
          <a:prstGeom prst="ellipse">
            <a:avLst/>
          </a:prstGeom>
          <a:solidFill>
            <a:schemeClr val="accent1">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22" name="Connector 22"/>
          <p:cNvCxnSpPr/>
          <p:nvPr/>
        </p:nvCxnSpPr>
        <p:spPr>
          <a:xfrm flipH="1">
            <a:off x="9183730" y="1792120"/>
            <a:ext cx="0" cy="4187687"/>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23" name="Freeform 23"/>
          <p:cNvSpPr/>
          <p:nvPr/>
        </p:nvSpPr>
        <p:spPr>
          <a:xfrm rot="-5400000">
            <a:off x="9428954" y="555455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rot="-5400000">
            <a:off x="9428954" y="576538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3">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TextBox 25"/>
          <p:cNvSpPr txBox="1"/>
          <p:nvPr/>
        </p:nvSpPr>
        <p:spPr>
          <a:xfrm>
            <a:off x="9436609" y="2959995"/>
            <a:ext cx="2325536"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Enhance parental involvement in their children's learning process through regular communication and home learning activities</a:t>
            </a:r>
          </a:p>
        </p:txBody>
      </p:sp>
      <p:sp>
        <p:nvSpPr>
          <p:cNvPr id="26" name="TextBox 26"/>
          <p:cNvSpPr txBox="1"/>
          <p:nvPr/>
        </p:nvSpPr>
        <p:spPr>
          <a:xfrm>
            <a:off x="9436609" y="1869954"/>
            <a:ext cx="2324100"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Parental involvement</a:t>
            </a:r>
          </a:p>
        </p:txBody>
      </p:sp>
      <p:sp>
        <p:nvSpPr>
          <p:cNvPr id="27" name="AutoShape 27"/>
          <p:cNvSpPr/>
          <p:nvPr/>
        </p:nvSpPr>
        <p:spPr>
          <a:xfrm>
            <a:off x="541773" y="1586086"/>
            <a:ext cx="300778" cy="30077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213271" y="1586086"/>
            <a:ext cx="300778" cy="30077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020" y="1586086"/>
            <a:ext cx="300778" cy="30077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0" name="Group 30"/>
          <p:cNvGrpSpPr/>
          <p:nvPr/>
        </p:nvGrpSpPr>
        <p:grpSpPr>
          <a:xfrm>
            <a:off x="454963" y="93878"/>
            <a:ext cx="10641129" cy="914400"/>
            <a:chOff x="454963" y="93878"/>
            <a:chExt cx="10641129" cy="914400"/>
          </a:xfrm>
        </p:grpSpPr>
        <p:sp>
          <p:nvSpPr>
            <p:cNvPr id="31" name="AutoShape 3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TextBox 5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Course features</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365325" y="1915064"/>
            <a:ext cx="7405389" cy="1138956"/>
            <a:chOff x="1365325" y="1915064"/>
            <a:chExt cx="7405389" cy="1138956"/>
          </a:xfrm>
        </p:grpSpPr>
        <p:sp>
          <p:nvSpPr>
            <p:cNvPr id="3" name="TextBox 3"/>
            <p:cNvSpPr txBox="1"/>
            <p:nvPr/>
          </p:nvSpPr>
          <p:spPr>
            <a:xfrm>
              <a:off x="1365325" y="1915064"/>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3">
                      <a:alpha val="100000"/>
                    </a:schemeClr>
                  </a:solidFill>
                  <a:latin typeface="Microsoft Yahei"/>
                  <a:ea typeface="Microsoft Yahei"/>
                  <a:cs typeface="Microsoft Yahei"/>
                </a:rPr>
                <a:t>02</a:t>
              </a:r>
            </a:p>
          </p:txBody>
        </p:sp>
      </p:grpSp>
      <p:sp>
        <p:nvSpPr>
          <p:cNvPr id="4" name="TextBox 4"/>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alpha val="100000"/>
                  </a:schemeClr>
                </a:solidFill>
                <a:latin typeface="Microsoft Yahei"/>
                <a:ea typeface="Microsoft Yahei"/>
                <a:cs typeface="Microsoft Yahei"/>
              </a:rPr>
              <a:t>Teaching content</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3">
              <a:lumMod val="75000"/>
              <a:alpha val="8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mt="70000"/>
          </a:blip>
          <a:srcRect l="12500" r="125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2">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2">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2">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214095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Basic Alphabet Cognition</a:t>
            </a:r>
          </a:p>
        </p:txBody>
      </p:sp>
      <p:sp>
        <p:nvSpPr>
          <p:cNvPr id="13" name="TextBox 13"/>
          <p:cNvSpPr txBox="1"/>
          <p:nvPr/>
        </p:nvSpPr>
        <p:spPr>
          <a:xfrm>
            <a:off x="4754880" y="4124309"/>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Teach the capitalization of 26 English letters, including pronunciation, writing, and recognition. Help children become familiar with and remember the basic characteristics of letters through games, songs, and interactive activities.</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Letter learning</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a:off x="4385648" y="3298301"/>
            <a:ext cx="7773409" cy="0"/>
          </a:xfrm>
          <a:prstGeom prst="line">
            <a:avLst/>
          </a:prstGeom>
          <a:ln w="14288">
            <a:solidFill>
              <a:schemeClr val="accent2">
                <a:lumMod val="60000"/>
                <a:lumOff val="40000"/>
              </a:schemeClr>
            </a:solidFill>
            <a:prstDash val="dash"/>
          </a:ln>
        </p:spPr>
        <p:style>
          <a:lnRef idx="0">
            <a:schemeClr val="accent2"/>
          </a:lnRef>
          <a:fillRef idx="1">
            <a:schemeClr val="accent2"/>
          </a:fillRef>
          <a:effectRef idx="0">
            <a:schemeClr val="accent2"/>
          </a:effectRef>
          <a:fontRef idx="minor">
            <a:schemeClr val="lt1"/>
          </a:fontRef>
        </p:style>
      </p:cxnSp>
      <p:sp>
        <p:nvSpPr>
          <p:cNvPr id="3" name="AutoShape 3"/>
          <p:cNvSpPr/>
          <p:nvPr/>
        </p:nvSpPr>
        <p:spPr>
          <a:xfrm>
            <a:off x="3684179" y="3236263"/>
            <a:ext cx="701468" cy="122998"/>
          </a:xfrm>
          <a:prstGeom prst="rect">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631268" y="3236263"/>
            <a:ext cx="122998" cy="12299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314020" y="3236263"/>
            <a:ext cx="122998" cy="12299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1236382" y="582333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183471" y="582333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866223" y="582333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937851" y="5897569"/>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0" name="TextBox 10"/>
          <p:cNvSpPr txBox="1"/>
          <p:nvPr/>
        </p:nvSpPr>
        <p:spPr>
          <a:xfrm>
            <a:off x="3560911" y="1781514"/>
            <a:ext cx="77724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Vocabulary accumulation</a:t>
            </a:r>
          </a:p>
        </p:txBody>
      </p:sp>
      <p:sp>
        <p:nvSpPr>
          <p:cNvPr id="11" name="TextBox 11"/>
          <p:cNvSpPr txBox="1"/>
          <p:nvPr/>
        </p:nvSpPr>
        <p:spPr>
          <a:xfrm>
            <a:off x="1183471" y="4329642"/>
            <a:ext cx="78105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Teach basic vocabulary such as colors, numbers, animals, fruits, etc., and help children understand and remember the meaning and pronunciation of words through physical objects, pictures, and games.</a:t>
            </a:r>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Word learning</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28721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4547" y="1787738"/>
            <a:ext cx="9582906"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Daily language communication</a:t>
            </a:r>
          </a:p>
        </p:txBody>
      </p:sp>
      <p:sp>
        <p:nvSpPr>
          <p:cNvPr id="4" name="AutoShape 4"/>
          <p:cNvSpPr/>
          <p:nvPr/>
        </p:nvSpPr>
        <p:spPr>
          <a:xfrm>
            <a:off x="866575" y="3830586"/>
            <a:ext cx="10458850" cy="2286677"/>
          </a:xfrm>
          <a:prstGeom prst="roundRect">
            <a:avLst/>
          </a:prstGeom>
          <a:solidFill>
            <a:schemeClr val="accent1">
              <a:alpha val="1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218874" y="4371944"/>
            <a:ext cx="958215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alpha val="100000"/>
                  </a:schemeClr>
                </a:solidFill>
                <a:latin typeface="Microsoft Yahei"/>
                <a:ea typeface="Microsoft Yahei"/>
                <a:cs typeface="Microsoft Yahei"/>
              </a:rPr>
              <a:t>Teach common expressions and simple conversations in daily life, such as greetings, goodbye, gratitude, apologies, etc., to cultivate children's basic social etiquette and oral expression skills.</a:t>
            </a:r>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Daily language</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844212" y="3830457"/>
            <a:ext cx="8503576" cy="1682853"/>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Choose English story picture books suitable for the age group of young children, and cultivate their reading interest and preliminary reading comprehension skills through reading, explanation, and role-playing.</a:t>
            </a:r>
          </a:p>
        </p:txBody>
      </p:sp>
      <p:sp>
        <p:nvSpPr>
          <p:cNvPr id="3" name="TextBox 3"/>
          <p:cNvSpPr txBox="1"/>
          <p:nvPr/>
        </p:nvSpPr>
        <p:spPr>
          <a:xfrm>
            <a:off x="1844212" y="1623378"/>
            <a:ext cx="8503576" cy="1682853"/>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Story Reading Understanding</a:t>
            </a:r>
          </a:p>
        </p:txBody>
      </p:sp>
      <p:grpSp>
        <p:nvGrpSpPr>
          <p:cNvPr id="4" name="Group 4"/>
          <p:cNvGrpSpPr/>
          <p:nvPr/>
        </p:nvGrpSpPr>
        <p:grpSpPr>
          <a:xfrm>
            <a:off x="454963" y="93878"/>
            <a:ext cx="10641129" cy="914400"/>
            <a:chOff x="454963" y="93878"/>
            <a:chExt cx="10641129" cy="914400"/>
          </a:xfrm>
        </p:grpSpPr>
        <p:sp>
          <p:nvSpPr>
            <p:cNvPr id="5" name="AutoShape 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TextBox 2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Story Reading</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365325" y="1915064"/>
            <a:ext cx="7405389" cy="1138956"/>
            <a:chOff x="1365325" y="1915064"/>
            <a:chExt cx="7405389" cy="1138956"/>
          </a:xfrm>
        </p:grpSpPr>
        <p:sp>
          <p:nvSpPr>
            <p:cNvPr id="3" name="TextBox 3"/>
            <p:cNvSpPr txBox="1"/>
            <p:nvPr/>
          </p:nvSpPr>
          <p:spPr>
            <a:xfrm>
              <a:off x="1365325" y="1915064"/>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3">
                      <a:alpha val="100000"/>
                    </a:schemeClr>
                  </a:solidFill>
                  <a:latin typeface="Microsoft Yahei"/>
                  <a:ea typeface="Microsoft Yahei"/>
                  <a:cs typeface="Microsoft Yahei"/>
                </a:rPr>
                <a:t>03</a:t>
              </a:r>
            </a:p>
          </p:txBody>
        </p:sp>
      </p:grpSp>
      <p:sp>
        <p:nvSpPr>
          <p:cNvPr id="4" name="TextBox 4"/>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alpha val="100000"/>
                  </a:schemeClr>
                </a:solidFill>
                <a:latin typeface="Microsoft Yahei"/>
                <a:ea typeface="Microsoft Yahei"/>
                <a:cs typeface="Microsoft Yahei"/>
              </a:rPr>
              <a:t>Teaching method</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Stimulate learning interest</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Through gamified teaching methods, attract students' attention and stimulate their interest in English learning.</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16626" r="16626"/>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Cultivate self-directed learning ability</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Encourage students to actively participate in games, cultivate their self-directed learning ability and exploratory spirit.</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Improve language proficiency</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Set language usage scenarios in games to help students improve their English proficiency in a relaxed and enjoyable atmosphere.</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Gamified teaching</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a:off x="1209188" y="1082466"/>
            <a:ext cx="0" cy="5775534"/>
          </a:xfrm>
          <a:prstGeom prst="line">
            <a:avLst/>
          </a:prstGeom>
          <a:ln w="1905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a:off x="873196" y="1332346"/>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88282" y="1447432"/>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52036" y="1308906"/>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5400000">
            <a:off x="1919801" y="147390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152036" y="306732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5400000">
            <a:off x="1919801" y="323232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2152036" y="482574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5400000">
            <a:off x="1919801" y="4990741"/>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2373184" y="1262276"/>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Simulate real-life scenarios</a:t>
            </a:r>
          </a:p>
        </p:txBody>
      </p:sp>
      <p:sp>
        <p:nvSpPr>
          <p:cNvPr id="12" name="TextBox 12"/>
          <p:cNvSpPr txBox="1"/>
          <p:nvPr/>
        </p:nvSpPr>
        <p:spPr>
          <a:xfrm>
            <a:off x="2272823" y="2048316"/>
            <a:ext cx="8972550"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By simulating real-life scenarios, students can better understand and use English.</a:t>
            </a:r>
          </a:p>
        </p:txBody>
      </p:sp>
      <p:sp>
        <p:nvSpPr>
          <p:cNvPr id="13" name="TextBox 13"/>
          <p:cNvSpPr txBox="1"/>
          <p:nvPr/>
        </p:nvSpPr>
        <p:spPr>
          <a:xfrm>
            <a:off x="2393609" y="3024192"/>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Enhance practical skills</a:t>
            </a:r>
          </a:p>
        </p:txBody>
      </p:sp>
      <p:sp>
        <p:nvSpPr>
          <p:cNvPr id="14" name="TextBox 14"/>
          <p:cNvSpPr txBox="1"/>
          <p:nvPr/>
        </p:nvSpPr>
        <p:spPr>
          <a:xfrm>
            <a:off x="2272823" y="3785029"/>
            <a:ext cx="8943975"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Enable students to practice English in simulated scenarios and improve their practical abilities.</a:t>
            </a:r>
          </a:p>
        </p:txBody>
      </p:sp>
      <p:sp>
        <p:nvSpPr>
          <p:cNvPr id="15" name="TextBox 15"/>
          <p:cNvSpPr txBox="1"/>
          <p:nvPr/>
        </p:nvSpPr>
        <p:spPr>
          <a:xfrm>
            <a:off x="2430185" y="4789171"/>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Enhancing cross-cultural awareness</a:t>
            </a:r>
          </a:p>
        </p:txBody>
      </p:sp>
      <p:sp>
        <p:nvSpPr>
          <p:cNvPr id="16" name="TextBox 16"/>
          <p:cNvSpPr txBox="1"/>
          <p:nvPr/>
        </p:nvSpPr>
        <p:spPr>
          <a:xfrm>
            <a:off x="2291111" y="5543449"/>
            <a:ext cx="8915400" cy="9620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 By simulating scenes from different countries, students can understand language expressions in different cultural backgrounds and enhance their cross-cultural awareness.</a:t>
            </a:r>
          </a:p>
        </p:txBody>
      </p:sp>
      <p:sp>
        <p:nvSpPr>
          <p:cNvPr id="17" name="AutoShape 17"/>
          <p:cNvSpPr/>
          <p:nvPr/>
        </p:nvSpPr>
        <p:spPr>
          <a:xfrm>
            <a:off x="873196" y="306732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88282" y="318241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873196" y="482574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88282" y="494083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Scenario simulation</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https://d.book118.com/718101030061006035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6F0"/>
      </a:lt1>
      <a:dk2>
        <a:srgbClr val="380E00"/>
      </a:dk2>
      <a:lt2>
        <a:srgbClr val="FFFFFF"/>
      </a:lt2>
      <a:accent1>
        <a:srgbClr val="EB554D"/>
      </a:accent1>
      <a:accent2>
        <a:srgbClr val="F35735"/>
      </a:accent2>
      <a:accent3>
        <a:srgbClr val="CB3600"/>
      </a:accent3>
      <a:accent4>
        <a:srgbClr val="F25E96"/>
      </a:accent4>
      <a:accent5>
        <a:srgbClr val="FF7185"/>
      </a:accent5>
      <a:accent6>
        <a:srgbClr val="F6C462"/>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67</Paragraphs>
  <Slides>15</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15</vt:i4>
      </vt:variant>
    </vt:vector>
  </HeadingPairs>
  <TitlesOfParts>
    <vt:vector baseType="lpstr" size="20">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2024-09-14T06:13:02.868</cp:lastPrinted>
  <dcterms:created xsi:type="dcterms:W3CDTF">2024-09-13T22:13:02Z</dcterms:created>
  <dcterms:modified xsi:type="dcterms:W3CDTF">2024-09-13T22:13:04Z</dcterms:modified>
</cp:coreProperties>
</file>