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F9AD7B0-BCE8-4452-B43C-9A49F82B368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FC7BEDE-3E2A-4275-861B-827956D852F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57804A9-8B42-4793-9C9F-9E69ADADD4B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619EB29-97A4-46CF-86B8-3E9E69A5CF7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11776EA-B9C0-4A70-B1D4-CCBF6F834F5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BB19212-DB38-4B07-9659-4540838B538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93C782F-2C0F-4625-8D1C-057E8C0CABE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4000670-6A69-43E7-82A5-1A5A1823D1B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1653E9D-25A2-41C7-8CCA-F265953E8A3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0FC761E-DBE4-4C96-AAF3-5890D21C25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7D9BFDC-B47D-423C-A103-0F62A29FDF8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pic>
        <p:nvPicPr>
          <p:cNvPr id="3" name="Picture 2">
            <a:extLst>
              <a:ext uri="{FF2B5EF4-FFF2-40B4-BE49-F238E27FC236}">
                <a16:creationId xmlns:a16="http://schemas.microsoft.com/office/drawing/2014/main" id="{F1FE2078-237D-7C2C-B630-C7B2BAB04B96}"/>
              </a:ext>
            </a:extLst>
          </p:cNvPr>
          <p:cNvPicPr>
            <a:picLocks noChangeAspect="1"/>
          </p:cNvPicPr>
          <p:nvPr userDrawn="1"/>
        </p:nvPicPr>
        <p:blipFill>
          <a:blip r:embed="rId1">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3101725"/>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chemeClr val="tx1"/>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3030016"/>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a:solidFill>
            <a:srgbClr val="4787C7"/>
          </a:solidFill>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pic>
        <p:nvPicPr>
          <p:cNvPr id="2" name="Picture 1">
            <a:extLst>
              <a:ext uri="{FF2B5EF4-FFF2-40B4-BE49-F238E27FC236}">
                <a16:creationId xmlns:a16="http://schemas.microsoft.com/office/drawing/2014/main" id="{76D2F5E9-B0A3-F4C3-213F-5728E86B525D}"/>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grpSp>
        <p:nvGrpSpPr>
          <p:cNvPr id="8" name="Group 7">
            <a:extLst>
              <a:ext uri="{FF2B5EF4-FFF2-40B4-BE49-F238E27FC236}">
                <a16:creationId xmlns:a16="http://schemas.microsoft.com/office/drawing/2014/main" id="{10ED4890-3C16-3E33-1314-7CA5E1875DEA}"/>
              </a:ext>
            </a:extLst>
          </p:cNvPr>
          <p:cNvGrpSpPr/>
          <p:nvPr userDrawn="1"/>
        </p:nvGrpSpPr>
        <p:grpSpPr>
          <a:xfrm>
            <a:off x="9939566" y="131509"/>
            <a:ext cx="2194559" cy="1080000"/>
            <a:chOff x="9997441" y="131509"/>
            <a:chExt cx="2194559" cy="1080000"/>
          </a:xfrm>
        </p:grpSpPr>
        <p:grpSp>
          <p:nvGrpSpPr>
            <p:cNvPr id="4" name="Group 3">
              <a:extLst>
                <a:ext uri="{FF2B5EF4-FFF2-40B4-BE49-F238E27FC236}">
                  <a16:creationId xmlns:a16="http://schemas.microsoft.com/office/drawing/2014/main" id="{D23D8610-139E-055D-B613-86C0D02419CC}"/>
                </a:ext>
              </a:extLst>
            </p:cNvPr>
            <p:cNvGrpSpPr/>
            <p:nvPr/>
          </p:nvGrpSpPr>
          <p:grpSpPr>
            <a:xfrm rot="10800000">
              <a:off x="9997441" y="131509"/>
              <a:ext cx="2194559" cy="1080000"/>
              <a:chOff x="-1354596" y="1053296"/>
              <a:chExt cx="2592377" cy="1152000"/>
            </a:xfrm>
            <a:solidFill>
              <a:srgbClr val="4686C9"/>
            </a:solidFill>
          </p:grpSpPr>
          <p:sp>
            <p:nvSpPr>
              <p:cNvPr id="6" name="Rectangle 5">
                <a:extLst>
                  <a:ext uri="{FF2B5EF4-FFF2-40B4-BE49-F238E27FC236}">
                    <a16:creationId xmlns:a16="http://schemas.microsoft.com/office/drawing/2014/main" id="{6EE210B1-74BC-7137-9DBA-FAEE85C1042C}"/>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Flowchart: Connector 6">
                <a:extLst>
                  <a:ext uri="{FF2B5EF4-FFF2-40B4-BE49-F238E27FC236}">
                    <a16:creationId xmlns:a16="http://schemas.microsoft.com/office/drawing/2014/main" id="{BE030A12-50E2-38B2-5638-BF0844B7F729}"/>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 name="TextBox 4">
              <a:extLst>
                <a:ext uri="{FF2B5EF4-FFF2-40B4-BE49-F238E27FC236}">
                  <a16:creationId xmlns:a16="http://schemas.microsoft.com/office/drawing/2014/main" id="{9BD9D86A-3D98-8F82-5B4A-AB72ABD6484F}"/>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14" name="Group 13">
            <a:extLst>
              <a:ext uri="{FF2B5EF4-FFF2-40B4-BE49-F238E27FC236}">
                <a16:creationId xmlns:a16="http://schemas.microsoft.com/office/drawing/2014/main" id="{B57022DF-508D-E511-3A38-34ED78563EC4}"/>
              </a:ext>
            </a:extLst>
          </p:cNvPr>
          <p:cNvGrpSpPr/>
          <p:nvPr userDrawn="1"/>
        </p:nvGrpSpPr>
        <p:grpSpPr>
          <a:xfrm>
            <a:off x="8128290" y="2229680"/>
            <a:ext cx="2717187" cy="2982885"/>
            <a:chOff x="8128290" y="2229680"/>
            <a:chExt cx="2717187" cy="2982885"/>
          </a:xfrm>
        </p:grpSpPr>
        <p:sp>
          <p:nvSpPr>
            <p:cNvPr id="12" name="矩形: 对角圆角 36">
              <a:extLst>
                <a:ext uri="{FF2B5EF4-FFF2-40B4-BE49-F238E27FC236}">
                  <a16:creationId xmlns:a16="http://schemas.microsoft.com/office/drawing/2014/main" id="{595B5A32-9CD8-BB57-5D4B-123878C40D19}"/>
                </a:ext>
              </a:extLst>
            </p:cNvPr>
            <p:cNvSpPr/>
            <p:nvPr userDrawn="1"/>
          </p:nvSpPr>
          <p:spPr>
            <a:xfrm>
              <a:off x="8128290" y="2229680"/>
              <a:ext cx="2717187" cy="2982885"/>
            </a:xfrm>
            <a:prstGeom prst="round2DiagRect">
              <a:avLst>
                <a:gd name="adj1" fmla="val 50000"/>
                <a:gd name="adj2" fmla="val 0"/>
              </a:avLst>
            </a:prstGeom>
            <a:solidFill>
              <a:srgbClr val="008DCA"/>
            </a:solidFill>
          </p:spPr>
          <p:style>
            <a:lnRef idx="3">
              <a:schemeClr val="lt1"/>
            </a:lnRef>
            <a:fillRef idx="1">
              <a:schemeClr val="accent5"/>
            </a:fillRef>
            <a:effectRef idx="1">
              <a:schemeClr val="accent5"/>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Freeform 39">
              <a:extLst>
                <a:ext uri="{FF2B5EF4-FFF2-40B4-BE49-F238E27FC236}">
                  <a16:creationId xmlns:a16="http://schemas.microsoft.com/office/drawing/2014/main" id="{870C6DF1-A833-2228-8EB9-4A8398B5D824}"/>
                </a:ext>
              </a:extLst>
            </p:cNvPr>
            <p:cNvSpPr>
              <a:spLocks noEditPoints="1"/>
            </p:cNvSpPr>
            <p:nvPr userDrawn="1"/>
          </p:nvSpPr>
          <p:spPr bwMode="auto">
            <a:xfrm>
              <a:off x="8560012" y="2775466"/>
              <a:ext cx="1915076" cy="1823161"/>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pic>
        <p:nvPicPr>
          <p:cNvPr id="9" name="Picture 8">
            <a:extLst>
              <a:ext uri="{FF2B5EF4-FFF2-40B4-BE49-F238E27FC236}">
                <a16:creationId xmlns:a16="http://schemas.microsoft.com/office/drawing/2014/main" id="{F0739591-6F80-03B9-68FB-3302837D5D70}"/>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grpSp>
        <p:nvGrpSpPr>
          <p:cNvPr id="16" name="Group 15">
            <a:extLst>
              <a:ext uri="{FF2B5EF4-FFF2-40B4-BE49-F238E27FC236}">
                <a16:creationId xmlns:a16="http://schemas.microsoft.com/office/drawing/2014/main" id="{125E6B77-A820-60D3-F237-2BB7843B3F46}"/>
              </a:ext>
            </a:extLst>
          </p:cNvPr>
          <p:cNvGrpSpPr/>
          <p:nvPr userDrawn="1"/>
        </p:nvGrpSpPr>
        <p:grpSpPr>
          <a:xfrm>
            <a:off x="9939566" y="131509"/>
            <a:ext cx="2194559" cy="1080000"/>
            <a:chOff x="9997441" y="131509"/>
            <a:chExt cx="2194559" cy="1080000"/>
          </a:xfrm>
        </p:grpSpPr>
        <p:grpSp>
          <p:nvGrpSpPr>
            <p:cNvPr id="17" name="Group 16">
              <a:extLst>
                <a:ext uri="{FF2B5EF4-FFF2-40B4-BE49-F238E27FC236}">
                  <a16:creationId xmlns:a16="http://schemas.microsoft.com/office/drawing/2014/main" id="{60859A5C-723B-0791-E02B-1FC25352E9FA}"/>
                </a:ext>
              </a:extLst>
            </p:cNvPr>
            <p:cNvGrpSpPr/>
            <p:nvPr/>
          </p:nvGrpSpPr>
          <p:grpSpPr>
            <a:xfrm rot="10800000">
              <a:off x="9997441" y="131509"/>
              <a:ext cx="2194559" cy="1080000"/>
              <a:chOff x="-1354596" y="1053296"/>
              <a:chExt cx="2592377" cy="1152000"/>
            </a:xfrm>
            <a:solidFill>
              <a:srgbClr val="4686C9"/>
            </a:solidFill>
          </p:grpSpPr>
          <p:sp>
            <p:nvSpPr>
              <p:cNvPr id="19" name="Rectangle 18">
                <a:extLst>
                  <a:ext uri="{FF2B5EF4-FFF2-40B4-BE49-F238E27FC236}">
                    <a16:creationId xmlns:a16="http://schemas.microsoft.com/office/drawing/2014/main" id="{1D009657-9EC1-E7FF-9505-408AC72E4776}"/>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Flowchart: Connector 19">
                <a:extLst>
                  <a:ext uri="{FF2B5EF4-FFF2-40B4-BE49-F238E27FC236}">
                    <a16:creationId xmlns:a16="http://schemas.microsoft.com/office/drawing/2014/main" id="{F992DE8E-995A-9CF5-35E4-15DA672D25D4}"/>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8" name="TextBox 17">
              <a:extLst>
                <a:ext uri="{FF2B5EF4-FFF2-40B4-BE49-F238E27FC236}">
                  <a16:creationId xmlns:a16="http://schemas.microsoft.com/office/drawing/2014/main" id="{3411BAF4-F369-DF23-0547-8CA0580D84F6}"/>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18101115111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087217" y="2900574"/>
            <a:ext cx="966566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rPr>
              <a:t>中毒性肝硬化肝性脑病分子基础</a:t>
            </a:r>
            <a:endParaRPr lang="en-US" altLang="zh-CN"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3" name="Picture 2">
            <a:extLst>
              <a:ext uri="{FF2B5EF4-FFF2-40B4-BE49-F238E27FC236}">
                <a16:creationId xmlns:a16="http://schemas.microsoft.com/office/drawing/2014/main" id="{73DB93DD-8314-CC2E-0444-E8DC6CC887DB}"/>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33" name="TextBox 32">
            <a:extLst>
              <a:ext uri="{FF2B5EF4-FFF2-40B4-BE49-F238E27FC236}">
                <a16:creationId xmlns:a16="http://schemas.microsoft.com/office/drawing/2014/main" id="{BA9DE6F8-DEE1-44AA-8DB9-F518A08EAD55}"/>
              </a:ext>
            </a:extLst>
          </p:cNvPr>
          <p:cNvSpPr txBox="1"/>
          <p:nvPr/>
        </p:nvSpPr>
        <p:spPr>
          <a:xfrm>
            <a:off x="3136740" y="3108818"/>
            <a:ext cx="8032828"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indent="-685800" defTabSz="914377">
              <a:lnSpc>
                <a:spcPts val="5000"/>
              </a:lnSpc>
              <a:buFont typeface="+mj-lt"/>
              <a:buAutoNum type="arabicPeriod"/>
            </a:pPr>
            <a:r>
              <a:rPr kumimoji="0" lang="zh-CN" altLang="en-US" sz="2200" b="1" i="0" u="none" strike="noStrike" kern="1200" cap="none" spc="0" normalizeH="0" baseline="0" noProof="0">
                <a:ln>
                  <a:noFill/>
                </a:ln>
                <a:effectLst/>
                <a:uLnTx/>
                <a:uFillTx/>
                <a:latin typeface="微软雅黑" pitchFamily="34" charset="-122"/>
                <a:ea typeface="微软雅黑" pitchFamily="34" charset="-122"/>
              </a:rPr>
              <a:t> 氧化应激加剧肝脏损伤和肝性脑病
 神经炎症导致星形胶质细胞激活
 肠道菌群失调诱发神经毒性产物
 血氨毒性介导肝性脑病发生发展
 胆汁酸紊乱损害神经系统功能
 肝性脑病患者血清代谢物谱异常
 肝性脑病动物模型的分子机制研究
 肝性脑病治疗靶点的探索</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氧化应激加剧肝脏损伤和肝性脑病</a:t>
            </a:r>
          </a:p>
        </p:txBody>
      </p:sp>
      <p:sp>
        <p:nvSpPr>
          <p:cNvPr id="3" name="Subtitle 2"/>
          <p:cNvSpPr>
            <a:spLocks noGrp="1"/>
          </p:cNvSpPr>
          <p:nvPr>
            <p:ph type="subTitle" idx="1"/>
          </p:nvPr>
        </p:nvSpPr>
        <p:spPr/>
        <p:txBody>
          <a:bodyPr/>
          <a:lstStyle/>
          <a:p>
            <a:r>
              <a:t>中毒性肝硬化肝性脑病分子基础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氧化应激加剧肝脏损伤和肝性脑病</a:t>
            </a:r>
          </a:p>
        </p:txBody>
      </p:sp>
      <p:sp>
        <p:nvSpPr>
          <p:cNvPr id="3" name="Text Placeholder 2"/>
          <p:cNvSpPr>
            <a:spLocks noGrp="1"/>
          </p:cNvSpPr>
          <p:nvPr>
            <p:ph type="body" idx="1"/>
          </p:nvPr>
        </p:nvSpPr>
        <p:spPr/>
        <p:txBody>
          <a:bodyPr/>
          <a:lstStyle/>
          <a:p>
            <a:r>
              <a:t>氧化应激在肝脏损伤中的作用：</a:t>
            </a:r>
          </a:p>
        </p:txBody>
      </p:sp>
      <p:sp>
        <p:nvSpPr>
          <p:cNvPr id="4" name="Content Placeholder 3"/>
          <p:cNvSpPr>
            <a:spLocks noGrp="1"/>
          </p:cNvSpPr>
          <p:nvPr>
            <p:ph sz="half" idx="2"/>
          </p:nvPr>
        </p:nvSpPr>
        <p:spPr/>
        <p:txBody>
          <a:bodyPr/>
          <a:lstStyle/>
          <a:p>
            <a:r>
              <a:t>1. 氧化应激是指机体产生过量的活性氧自由基（ROS）或抗氧化防御系统功能下降，导致氧化还原稳态失衡，从而引起组织损伤的过程。</a:t>
            </a:r>
          </a:p>
          <a:p>
            <a:r>
              <a:t>2. 肝脏是代谢、解毒和免疫的主要器官，因此也是氧化应激的主要靶器官。过量的ROS可导致肝细胞损伤、凋亡和坏死，并促进肝纤维化和肝硬化的发展。</a:t>
            </a:r>
          </a:p>
          <a:p>
            <a:r>
              <a:t>3. 肝脏损伤后，肝细胞释放大量炎症因子和趋化因子，吸引中性粒细胞和其他炎症细胞浸润肝脏，进一步加剧氧化应激和肝损伤。</a:t>
            </a:r>
          </a:p>
        </p:txBody>
      </p:sp>
      <p:sp>
        <p:nvSpPr>
          <p:cNvPr id="5" name="Text Placeholder 4"/>
          <p:cNvSpPr>
            <a:spLocks noGrp="1"/>
          </p:cNvSpPr>
          <p:nvPr>
            <p:ph type="body" idx="3"/>
          </p:nvPr>
        </p:nvSpPr>
        <p:spPr/>
        <p:txBody>
          <a:bodyPr/>
          <a:lstStyle/>
          <a:p>
            <a:r>
              <a:t>氧化应激在肝性脑病中的作用：</a:t>
            </a:r>
          </a:p>
        </p:txBody>
      </p:sp>
      <p:sp>
        <p:nvSpPr>
          <p:cNvPr id="6" name="Content Placeholder 5"/>
          <p:cNvSpPr>
            <a:spLocks noGrp="1"/>
          </p:cNvSpPr>
          <p:nvPr>
            <p:ph sz="half" idx="4"/>
          </p:nvPr>
        </p:nvSpPr>
        <p:spPr/>
        <p:txBody>
          <a:bodyPr/>
          <a:lstStyle/>
          <a:p>
            <a:r>
              <a:t>1. 肝性脑病是指由于肝功能衰竭而引起的脑功能障碍，其临床表现包括意识模糊、记忆力下降、行为异常等。</a:t>
            </a:r>
          </a:p>
          <a:p>
            <a:r>
              <a:t>2. 氧化应激是肝性脑病的重要发病机制之一。过量的ROS可破坏血脑屏障，导致血浆中的毒性物质进入脑组织，从而损害神经元和神经胶质细胞。</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神经炎症导致星形胶质细胞激活</a:t>
            </a:r>
          </a:p>
        </p:txBody>
      </p:sp>
      <p:sp>
        <p:nvSpPr>
          <p:cNvPr id="3" name="Subtitle 2"/>
          <p:cNvSpPr>
            <a:spLocks noGrp="1"/>
          </p:cNvSpPr>
          <p:nvPr>
            <p:ph type="subTitle" idx="1"/>
          </p:nvPr>
        </p:nvSpPr>
        <p:spPr/>
        <p:txBody>
          <a:bodyPr/>
          <a:lstStyle/>
          <a:p>
            <a:r>
              <a:t>中毒性肝硬化肝性脑病分子基础</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神经炎症导致星形胶质细胞激活</a:t>
            </a:r>
          </a:p>
        </p:txBody>
      </p:sp>
      <p:sp>
        <p:nvSpPr>
          <p:cNvPr id="3" name="Text Placeholder 2"/>
          <p:cNvSpPr>
            <a:spLocks noGrp="1"/>
          </p:cNvSpPr>
          <p:nvPr>
            <p:ph type="body" idx="1"/>
          </p:nvPr>
        </p:nvSpPr>
        <p:spPr/>
        <p:txBody>
          <a:bodyPr/>
          <a:lstStyle/>
          <a:p>
            <a:r>
              <a:t>神经炎症诱发天冬氨酸盐能神经元死亡</a:t>
            </a:r>
          </a:p>
        </p:txBody>
      </p:sp>
      <p:sp>
        <p:nvSpPr>
          <p:cNvPr id="4" name="Content Placeholder 3"/>
          <p:cNvSpPr>
            <a:spLocks noGrp="1"/>
          </p:cNvSpPr>
          <p:nvPr>
            <p:ph sz="half" idx="2"/>
          </p:nvPr>
        </p:nvSpPr>
        <p:spPr/>
        <p:txBody>
          <a:bodyPr/>
          <a:lstStyle/>
          <a:p>
            <a:r>
              <a:t>1. 星形胶质细胞与天冬氨酸盐能神经元之间的相互作用是神经炎症过程中关键环节。</a:t>
            </a:r>
          </a:p>
          <a:p>
            <a:r>
              <a:t>2. 炎症刺激导致星形胶质细胞活化，释放过量神经毒性氨基酸天冬氨酸，诱导神经元凋亡。</a:t>
            </a:r>
          </a:p>
          <a:p>
            <a:r>
              <a:t>3. 天冬氨酸受体介导的神经元死亡是神经炎症导致星形胶质细胞激活的重要机制。</a:t>
            </a:r>
          </a:p>
        </p:txBody>
      </p:sp>
      <p:sp>
        <p:nvSpPr>
          <p:cNvPr id="5" name="Text Placeholder 4"/>
          <p:cNvSpPr>
            <a:spLocks noGrp="1"/>
          </p:cNvSpPr>
          <p:nvPr>
            <p:ph type="body" idx="3"/>
          </p:nvPr>
        </p:nvSpPr>
        <p:spPr/>
        <p:txBody>
          <a:bodyPr/>
          <a:lstStyle/>
          <a:p>
            <a:r>
              <a:t>炎性细胞因子或介质刺激星形胶质细胞激活</a:t>
            </a:r>
          </a:p>
        </p:txBody>
      </p:sp>
      <p:sp>
        <p:nvSpPr>
          <p:cNvPr id="6" name="Content Placeholder 5"/>
          <p:cNvSpPr>
            <a:spLocks noGrp="1"/>
          </p:cNvSpPr>
          <p:nvPr>
            <p:ph sz="half" idx="4"/>
          </p:nvPr>
        </p:nvSpPr>
        <p:spPr/>
        <p:txBody>
          <a:bodyPr/>
          <a:lstStyle/>
          <a:p>
            <a:r>
              <a:t>1. 神经炎症介质如细胞因子（IL-1β、IL-6、TNF-α）和生长因子（TGF-β）等刺激星形胶质细胞活化。</a:t>
            </a:r>
          </a:p>
          <a:p>
            <a:r>
              <a:t>2. 活化的星形胶质细胞产生和释放大量炎症介质，进一步加重神经炎症反应。</a:t>
            </a:r>
          </a:p>
          <a:p>
            <a:r>
              <a:t>3. 炎症介质刺激星形胶质细胞激活是神经炎症导致星形胶质细胞激活的重要机制。</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神经炎症导致星形胶质细胞激活</a:t>
            </a:r>
          </a:p>
        </p:txBody>
      </p:sp>
      <p:sp>
        <p:nvSpPr>
          <p:cNvPr id="3" name="Text Placeholder 2"/>
          <p:cNvSpPr>
            <a:spLocks noGrp="1"/>
          </p:cNvSpPr>
          <p:nvPr>
            <p:ph type="body" idx="1"/>
          </p:nvPr>
        </p:nvSpPr>
        <p:spPr/>
        <p:txBody>
          <a:bodyPr/>
          <a:lstStyle/>
          <a:p>
            <a:r>
              <a:t>星形胶质细胞过度活化导致氧化应激损伤</a:t>
            </a:r>
          </a:p>
        </p:txBody>
      </p:sp>
      <p:sp>
        <p:nvSpPr>
          <p:cNvPr id="4" name="Content Placeholder 3"/>
          <p:cNvSpPr>
            <a:spLocks noGrp="1"/>
          </p:cNvSpPr>
          <p:nvPr>
            <p:ph sz="half" idx="2"/>
          </p:nvPr>
        </p:nvSpPr>
        <p:spPr/>
        <p:txBody>
          <a:bodyPr/>
          <a:lstStyle/>
          <a:p>
            <a:r>
              <a:t>1. 活化的星形胶质细胞产生大量活性氧（ROS）和氮自由基（RNS），导致氧化应激。</a:t>
            </a:r>
          </a:p>
          <a:p>
            <a:r>
              <a:t>2. 氧化应激导致星形胶质细胞释放更多炎症介质，加重神经炎症反应。</a:t>
            </a:r>
          </a:p>
          <a:p>
            <a:r>
              <a:t>3. 氧化应激导致神经元损伤和死亡，是神经炎症导致星形胶质细胞激活的重要机制。</a:t>
            </a:r>
          </a:p>
        </p:txBody>
      </p:sp>
      <p:sp>
        <p:nvSpPr>
          <p:cNvPr id="5" name="Text Placeholder 4"/>
          <p:cNvSpPr>
            <a:spLocks noGrp="1"/>
          </p:cNvSpPr>
          <p:nvPr>
            <p:ph type="body" idx="3"/>
          </p:nvPr>
        </p:nvSpPr>
        <p:spPr/>
        <p:txBody>
          <a:bodyPr/>
          <a:lstStyle/>
          <a:p>
            <a:r>
              <a:t>星形胶质细胞活化影响脑-肝轴</a:t>
            </a:r>
          </a:p>
        </p:txBody>
      </p:sp>
      <p:sp>
        <p:nvSpPr>
          <p:cNvPr id="6" name="Content Placeholder 5"/>
          <p:cNvSpPr>
            <a:spLocks noGrp="1"/>
          </p:cNvSpPr>
          <p:nvPr>
            <p:ph sz="half" idx="4"/>
          </p:nvPr>
        </p:nvSpPr>
        <p:spPr/>
        <p:txBody>
          <a:bodyPr/>
          <a:lstStyle/>
          <a:p>
            <a:r>
              <a:t>1. 活化的星形胶质细胞释放大量炎症因子，进入血液循环，影响肝脏功能。</a:t>
            </a:r>
          </a:p>
          <a:p>
            <a:r>
              <a:t>2. 肝脏功能受损导致肝性脑病，加重神经炎症反应。</a:t>
            </a:r>
          </a:p>
          <a:p>
            <a:r>
              <a:t>3. 脑-肝轴的异常是神经炎症导致星形胶质细胞激活的重要机制。</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神经炎症导致星形胶质细胞激活</a:t>
            </a:r>
          </a:p>
        </p:txBody>
      </p:sp>
      <p:sp>
        <p:nvSpPr>
          <p:cNvPr id="3" name="Text Placeholder 2"/>
          <p:cNvSpPr>
            <a:spLocks noGrp="1"/>
          </p:cNvSpPr>
          <p:nvPr>
            <p:ph type="body" idx="1"/>
          </p:nvPr>
        </p:nvSpPr>
        <p:spPr/>
        <p:txBody>
          <a:bodyPr/>
          <a:lstStyle/>
          <a:p>
            <a:r>
              <a:t>星形胶质细胞活化介导神经元凋亡</a:t>
            </a:r>
          </a:p>
        </p:txBody>
      </p:sp>
      <p:sp>
        <p:nvSpPr>
          <p:cNvPr id="4" name="Content Placeholder 3"/>
          <p:cNvSpPr>
            <a:spLocks noGrp="1"/>
          </p:cNvSpPr>
          <p:nvPr>
            <p:ph sz="half" idx="2"/>
          </p:nvPr>
        </p:nvSpPr>
        <p:spPr/>
        <p:txBody>
          <a:bodyPr/>
          <a:lstStyle/>
          <a:p>
            <a:r>
              <a:t>1. 星形胶质细胞活化时释放多种促凋亡因子，如FasL、TRAIL和TNF-α，诱导神经元凋亡。</a:t>
            </a:r>
          </a:p>
          <a:p>
            <a:r>
              <a:t>2. 星形胶质细胞活化导致神经元内钙离子超载，诱发神经元凋亡。</a:t>
            </a:r>
          </a:p>
          <a:p>
            <a:r>
              <a:t>3. 星形胶质细胞活化介导的神经元凋亡是神经炎症导致星形胶质细胞激活的重要机制。</a:t>
            </a:r>
          </a:p>
        </p:txBody>
      </p:sp>
      <p:sp>
        <p:nvSpPr>
          <p:cNvPr id="5" name="Text Placeholder 4"/>
          <p:cNvSpPr>
            <a:spLocks noGrp="1"/>
          </p:cNvSpPr>
          <p:nvPr>
            <p:ph type="body" idx="3"/>
          </p:nvPr>
        </p:nvSpPr>
        <p:spPr/>
        <p:txBody>
          <a:bodyPr/>
          <a:lstStyle/>
          <a:p>
            <a:r>
              <a:t>星形胶质细胞活化与肝性脑病的发生发展</a:t>
            </a:r>
          </a:p>
        </p:txBody>
      </p:sp>
      <p:sp>
        <p:nvSpPr>
          <p:cNvPr id="6" name="Content Placeholder 5"/>
          <p:cNvSpPr>
            <a:spLocks noGrp="1"/>
          </p:cNvSpPr>
          <p:nvPr>
            <p:ph sz="half" idx="4"/>
          </p:nvPr>
        </p:nvSpPr>
        <p:spPr/>
        <p:txBody>
          <a:bodyPr/>
          <a:lstStyle/>
          <a:p>
            <a:r>
              <a:t>1. 星形胶质细胞活化是肝性脑病的重要发病机制。</a:t>
            </a:r>
          </a:p>
          <a:p>
            <a:r>
              <a:t>2. 星形胶质细胞活化导致神经元损伤和死亡，加重肝性脑病。</a:t>
            </a:r>
          </a:p>
          <a:p>
            <a:r>
              <a:t>3. 星形胶质细胞活化是肝性脑病治疗的潜在靶点。</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肠道菌群失调诱发神经毒性产物</a:t>
            </a:r>
          </a:p>
        </p:txBody>
      </p:sp>
      <p:sp>
        <p:nvSpPr>
          <p:cNvPr id="3" name="Subtitle 2"/>
          <p:cNvSpPr>
            <a:spLocks noGrp="1"/>
          </p:cNvSpPr>
          <p:nvPr>
            <p:ph type="subTitle" idx="1"/>
          </p:nvPr>
        </p:nvSpPr>
        <p:spPr/>
        <p:txBody>
          <a:bodyPr/>
          <a:lstStyle/>
          <a:p>
            <a:r>
              <a:t>中毒性肝硬化肝性脑病分子基础</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肠道菌群失调诱发神经毒性产物</a:t>
            </a:r>
          </a:p>
        </p:txBody>
      </p:sp>
      <p:sp>
        <p:nvSpPr>
          <p:cNvPr id="3" name="Text Placeholder 2"/>
          <p:cNvSpPr>
            <a:spLocks noGrp="1"/>
          </p:cNvSpPr>
          <p:nvPr>
            <p:ph type="body" idx="1"/>
          </p:nvPr>
        </p:nvSpPr>
        <p:spPr/>
        <p:txBody>
          <a:bodyPr/>
          <a:lstStyle/>
          <a:p>
            <a:r>
              <a:t>肠道菌群失调原因：</a:t>
            </a:r>
          </a:p>
        </p:txBody>
      </p:sp>
      <p:sp>
        <p:nvSpPr>
          <p:cNvPr id="4" name="Content Placeholder 3"/>
          <p:cNvSpPr>
            <a:spLocks noGrp="1"/>
          </p:cNvSpPr>
          <p:nvPr>
            <p:ph sz="half" idx="2"/>
          </p:nvPr>
        </p:nvSpPr>
        <p:spPr/>
        <p:txBody>
          <a:bodyPr/>
          <a:lstStyle/>
          <a:p>
            <a:r>
              <a:t>1. 肠道菌群失调是由于肠道微生物组成发生改变，导致肠道内环境失衡，从而引发多种疾病，如中毒性肝硬化肝性脑病。</a:t>
            </a:r>
          </a:p>
          <a:p>
            <a:r>
              <a:t>2. 肠道菌群失调的原因有很多，包括抗生素滥用、饮食不当、压力过大、感染等。</a:t>
            </a:r>
          </a:p>
          <a:p>
            <a:r>
              <a:t>3. 肠道菌群失调会导致肠道屏障功能下降，肠道内毒素和有害物质进入血液，从而引发全身炎症反应。</a:t>
            </a:r>
          </a:p>
        </p:txBody>
      </p:sp>
      <p:sp>
        <p:nvSpPr>
          <p:cNvPr id="5" name="Text Placeholder 4"/>
          <p:cNvSpPr>
            <a:spLocks noGrp="1"/>
          </p:cNvSpPr>
          <p:nvPr>
            <p:ph type="body" idx="3"/>
          </p:nvPr>
        </p:nvSpPr>
        <p:spPr/>
        <p:txBody>
          <a:bodyPr/>
          <a:lstStyle/>
          <a:p>
            <a:r>
              <a:t>肠道菌群失调诱发多种疾病：</a:t>
            </a:r>
          </a:p>
        </p:txBody>
      </p:sp>
      <p:sp>
        <p:nvSpPr>
          <p:cNvPr id="6" name="Content Placeholder 5"/>
          <p:cNvSpPr>
            <a:spLocks noGrp="1"/>
          </p:cNvSpPr>
          <p:nvPr>
            <p:ph sz="half" idx="4"/>
          </p:nvPr>
        </p:nvSpPr>
        <p:spPr/>
        <p:txBody>
          <a:bodyPr/>
          <a:lstStyle/>
          <a:p>
            <a:r>
              <a:t>1. 肠道菌群失调会导致多种疾病，包括中毒性肝硬化肝性脑病、炎症性肠病、肥胖症、糖尿病等。</a:t>
            </a:r>
          </a:p>
          <a:p>
            <a:r>
              <a:t>2. 肠道菌群失调可通过改变肠道菌群组成、产生毒素、改变肠道屏障功能等机制诱发疾病。</a:t>
            </a:r>
          </a:p>
          <a:p>
            <a:r>
              <a:t>3. 肠道菌群失调诱发的疾病通常具有慢性、复发性等特点，对患者的生活质量和健康造成严重影响。</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肠道菌群失调诱发神经毒性产物</a:t>
            </a:r>
          </a:p>
        </p:txBody>
      </p:sp>
      <p:sp>
        <p:nvSpPr>
          <p:cNvPr id="3" name="Content Placeholder 2"/>
          <p:cNvSpPr>
            <a:spLocks noGrp="1"/>
          </p:cNvSpPr>
          <p:nvPr>
            <p:ph sz="half" idx="2"/>
          </p:nvPr>
        </p:nvSpPr>
        <p:spPr/>
        <p:txBody>
          <a:bodyPr/>
          <a:lstStyle/>
          <a:p>
            <a:r>
              <a:t>1. 肠道菌群失调可诱发神经毒性产物，如氨、甲酚、乙酚等，这些产物可通过血脑屏障进入大脑，损害脑细胞，引发肝性脑病。</a:t>
            </a:r>
          </a:p>
          <a:p>
            <a:r>
              <a:t>2. 肠道菌群失调可改变肠道菌群组成，导致产生神经毒性产物的细菌增多，如产氨菌、产甲酚菌等。</a:t>
            </a:r>
          </a:p>
          <a:p>
            <a:r>
              <a:t>3. 肠道菌群失调可导致肠道屏障功能下降，神经毒性产物更容易进入血液，从而诱发肝性脑病。</a:t>
            </a:r>
          </a:p>
        </p:txBody>
      </p:sp>
      <p:sp>
        <p:nvSpPr>
          <p:cNvPr id="4" name="Text Placeholder 3"/>
          <p:cNvSpPr>
            <a:spLocks noGrp="1"/>
          </p:cNvSpPr>
          <p:nvPr>
            <p:ph type="body" idx="3"/>
          </p:nvPr>
        </p:nvSpPr>
        <p:spPr/>
        <p:txBody>
          <a:bodyPr/>
          <a:lstStyle/>
          <a:p>
            <a:r>
              <a:t>肠道菌群失调治疗：</a:t>
            </a:r>
          </a:p>
        </p:txBody>
      </p:sp>
      <p:sp>
        <p:nvSpPr>
          <p:cNvPr id="5" name="Content Placeholder 4"/>
          <p:cNvSpPr>
            <a:spLocks noGrp="1"/>
          </p:cNvSpPr>
          <p:nvPr>
            <p:ph sz="half" idx="4"/>
          </p:nvPr>
        </p:nvSpPr>
        <p:spPr/>
        <p:txBody>
          <a:bodyPr/>
          <a:lstStyle/>
          <a:p>
            <a:r>
              <a:t>1. 肠道菌群失调的治疗主要包括抗生素治疗、益生菌治疗、粪菌移植等。</a:t>
            </a:r>
          </a:p>
          <a:p>
            <a:r>
              <a:t>2. 抗生素治疗可抑制肠道内有害菌的生长，减少神经毒性产物的产生。</a:t>
            </a:r>
          </a:p>
          <a:p>
            <a:r>
              <a:t>3. 益生菌治疗可补充有益菌，改善肠道菌群组成，减少神经毒性产物的产生。</a:t>
            </a:r>
          </a:p>
          <a:p>
            <a:r>
              <a:t>4. 粪菌移植可将健康个体的粪便菌群移植到患者肠道内，改善肠道菌群组成，减少神经毒性产物的产生。</a:t>
            </a:r>
          </a:p>
        </p:txBody>
      </p:sp>
      <p:sp>
        <p:nvSpPr>
          <p:cNvPr id="6" name="Text Placeholder 5"/>
          <p:cNvSpPr>
            <a:spLocks noGrp="1"/>
          </p:cNvSpPr>
          <p:nvPr>
            <p:ph type="body" idx="1"/>
          </p:nvPr>
        </p:nvSpPr>
        <p:spPr/>
        <p:txBody>
          <a:bodyPr/>
          <a:lstStyle/>
          <a:p>
            <a:r>
              <a:t>肠道菌群失调诱发神经毒性产物：</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肠道菌群失调诱发神经毒性产物</a:t>
            </a:r>
          </a:p>
        </p:txBody>
      </p:sp>
      <p:sp>
        <p:nvSpPr>
          <p:cNvPr id="3" name="Text Placeholder 2"/>
          <p:cNvSpPr>
            <a:spLocks noGrp="1"/>
          </p:cNvSpPr>
          <p:nvPr>
            <p:ph type="body" idx="1"/>
          </p:nvPr>
        </p:nvSpPr>
        <p:spPr/>
        <p:txBody>
          <a:bodyPr/>
          <a:lstStyle/>
          <a:p>
            <a:r>
              <a:t>肠道菌群失调研究进展：</a:t>
            </a:r>
          </a:p>
        </p:txBody>
      </p:sp>
      <p:sp>
        <p:nvSpPr>
          <p:cNvPr id="4" name="Content Placeholder 3"/>
          <p:cNvSpPr>
            <a:spLocks noGrp="1"/>
          </p:cNvSpPr>
          <p:nvPr>
            <p:ph sz="half" idx="2"/>
          </p:nvPr>
        </p:nvSpPr>
        <p:spPr/>
        <p:txBody>
          <a:bodyPr/>
          <a:lstStyle/>
          <a:p>
            <a:r>
              <a:t>1. 近年来，随着肠道菌群研究的深入，人们对肠道菌群失调诱发疾病的机制有了更深入的了解。</a:t>
            </a:r>
          </a:p>
          <a:p>
            <a:r>
              <a:t>2. 目前，研究人员正在开发新的治疗方法，如靶向肠道菌群的抗生素、益生菌、粪菌移植等，以改善肠道菌群失调，治疗相关疾病。</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血氨毒性介导肝性脑病发生发展</a:t>
            </a:r>
          </a:p>
        </p:txBody>
      </p:sp>
      <p:sp>
        <p:nvSpPr>
          <p:cNvPr id="3" name="Subtitle 2"/>
          <p:cNvSpPr>
            <a:spLocks noGrp="1"/>
          </p:cNvSpPr>
          <p:nvPr>
            <p:ph type="subTitle" idx="1"/>
          </p:nvPr>
        </p:nvSpPr>
        <p:spPr/>
        <p:txBody>
          <a:bodyPr/>
          <a:lstStyle/>
          <a:p>
            <a:r>
              <a:t>中毒性肝硬化肝性脑病分子基础</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血氨毒性介导肝性脑病发生发展</a:t>
            </a:r>
          </a:p>
        </p:txBody>
      </p:sp>
      <p:sp>
        <p:nvSpPr>
          <p:cNvPr id="3" name="Text Placeholder 2"/>
          <p:cNvSpPr>
            <a:spLocks noGrp="1"/>
          </p:cNvSpPr>
          <p:nvPr>
            <p:ph type="body" idx="1"/>
          </p:nvPr>
        </p:nvSpPr>
        <p:spPr/>
        <p:txBody>
          <a:bodyPr/>
          <a:lstStyle/>
          <a:p>
            <a:r>
              <a:t>血氨代谢紊乱导致肝性脑病：</a:t>
            </a:r>
          </a:p>
        </p:txBody>
      </p:sp>
      <p:sp>
        <p:nvSpPr>
          <p:cNvPr id="4" name="Content Placeholder 3"/>
          <p:cNvSpPr>
            <a:spLocks noGrp="1"/>
          </p:cNvSpPr>
          <p:nvPr>
            <p:ph sz="half" idx="2"/>
          </p:nvPr>
        </p:nvSpPr>
        <p:spPr/>
        <p:txBody>
          <a:bodyPr/>
          <a:lstStyle/>
          <a:p>
            <a:r>
              <a:t>1. 血氨是肝脏代谢蛋白质的主要产物，在正常情况下，血氨通过肝脏的尿素合成循环代谢成尿素，然后通过肾脏排出体外。</a:t>
            </a:r>
          </a:p>
          <a:p>
            <a:r>
              <a:t>2. 在肝硬化患者中，由于肝脏功能受损，血氨代谢障碍，导致血氨水平升高，称为高血氨症。</a:t>
            </a:r>
          </a:p>
          <a:p>
            <a:r>
              <a:t>3. 高血氨症可引起肝性脑病，其主要表现为精神意识障碍、神经系统损害和肝昏迷。</a:t>
            </a:r>
          </a:p>
        </p:txBody>
      </p:sp>
      <p:sp>
        <p:nvSpPr>
          <p:cNvPr id="5" name="Text Placeholder 4"/>
          <p:cNvSpPr>
            <a:spLocks noGrp="1"/>
          </p:cNvSpPr>
          <p:nvPr>
            <p:ph type="body" idx="3"/>
          </p:nvPr>
        </p:nvSpPr>
        <p:spPr/>
        <p:txBody>
          <a:bodyPr/>
          <a:lstStyle/>
          <a:p>
            <a:r>
              <a:t>谷氨酸-γ-氨基丁酸失衡导致肝性脑病：</a:t>
            </a:r>
          </a:p>
        </p:txBody>
      </p:sp>
      <p:sp>
        <p:nvSpPr>
          <p:cNvPr id="6" name="Content Placeholder 5"/>
          <p:cNvSpPr>
            <a:spLocks noGrp="1"/>
          </p:cNvSpPr>
          <p:nvPr>
            <p:ph sz="half" idx="4"/>
          </p:nvPr>
        </p:nvSpPr>
        <p:spPr/>
        <p:txBody>
          <a:bodyPr/>
          <a:lstStyle/>
          <a:p>
            <a:r>
              <a:t>1. 谷氨酸是中枢神经系统的主要兴奋性神经递质，而γ-氨基丁酸（GABA）是主要抑制性神经递质。</a:t>
            </a:r>
          </a:p>
          <a:p>
            <a:r>
              <a:t>2. 在正常情况下，谷氨酸和GABA的平衡维持中枢神经系统的正常功能。</a:t>
            </a:r>
          </a:p>
          <a:p>
            <a:r>
              <a:t>3. 在肝硬化患者中，由于血氨升高，可导致谷氨酸水平升高，而GABA水平降低，从而导致谷氨酸 - GABA失衡，引起肝性脑病。</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血氨毒性介导肝性脑病发生发展</a:t>
            </a:r>
          </a:p>
        </p:txBody>
      </p:sp>
      <p:sp>
        <p:nvSpPr>
          <p:cNvPr id="3" name="Text Placeholder 2"/>
          <p:cNvSpPr>
            <a:spLocks noGrp="1"/>
          </p:cNvSpPr>
          <p:nvPr>
            <p:ph type="body" idx="1"/>
          </p:nvPr>
        </p:nvSpPr>
        <p:spPr/>
        <p:txBody>
          <a:bodyPr/>
          <a:lstStyle/>
          <a:p>
            <a:r>
              <a:t>水肿导致肝性脑病：</a:t>
            </a:r>
          </a:p>
        </p:txBody>
      </p:sp>
      <p:sp>
        <p:nvSpPr>
          <p:cNvPr id="4" name="Content Placeholder 3"/>
          <p:cNvSpPr>
            <a:spLocks noGrp="1"/>
          </p:cNvSpPr>
          <p:nvPr>
            <p:ph sz="half" idx="2"/>
          </p:nvPr>
        </p:nvSpPr>
        <p:spPr/>
        <p:txBody>
          <a:bodyPr/>
          <a:lstStyle/>
          <a:p>
            <a:r>
              <a:t>1. 血氨升高可导致脑细胞水肿，这是肝性脑病的一个重要病理特征。</a:t>
            </a:r>
          </a:p>
          <a:p>
            <a:r>
              <a:t>2. 脑细胞水肿可导致颅内压升高，从而加重神经系统损害，导致肝昏迷。</a:t>
            </a:r>
          </a:p>
          <a:p>
            <a:r>
              <a:t>3. 脑细胞水肿也可能与血氨对脑细胞能量代谢的抑制作用有关。</a:t>
            </a:r>
          </a:p>
        </p:txBody>
      </p:sp>
      <p:sp>
        <p:nvSpPr>
          <p:cNvPr id="5" name="Text Placeholder 4"/>
          <p:cNvSpPr>
            <a:spLocks noGrp="1"/>
          </p:cNvSpPr>
          <p:nvPr>
            <p:ph type="body" idx="3"/>
          </p:nvPr>
        </p:nvSpPr>
        <p:spPr/>
        <p:txBody>
          <a:bodyPr/>
          <a:lstStyle/>
          <a:p>
            <a:r>
              <a:t>氧化应激导致肝性脑病：</a:t>
            </a:r>
          </a:p>
        </p:txBody>
      </p:sp>
      <p:sp>
        <p:nvSpPr>
          <p:cNvPr id="6" name="Content Placeholder 5"/>
          <p:cNvSpPr>
            <a:spLocks noGrp="1"/>
          </p:cNvSpPr>
          <p:nvPr>
            <p:ph sz="half" idx="4"/>
          </p:nvPr>
        </p:nvSpPr>
        <p:spPr/>
        <p:txBody>
          <a:bodyPr/>
          <a:lstStyle/>
          <a:p>
            <a:r>
              <a:t>1. 血氨升高可导致脑组织氧化应激，产生大量活性氧自由基。</a:t>
            </a:r>
          </a:p>
          <a:p>
            <a:r>
              <a:t>2. 活性氧自由基可损伤脑细胞，导致神经元凋亡和神经系统损害。</a:t>
            </a:r>
          </a:p>
          <a:p>
            <a:r>
              <a:t>3. 氧化应激也可能与血氨对脑细胞能量代谢的抑制作用有关。</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血氨毒性介导肝性脑病发生发展</a:t>
            </a:r>
          </a:p>
        </p:txBody>
      </p:sp>
      <p:sp>
        <p:nvSpPr>
          <p:cNvPr id="3" name="Text Placeholder 2"/>
          <p:cNvSpPr>
            <a:spLocks noGrp="1"/>
          </p:cNvSpPr>
          <p:nvPr>
            <p:ph type="body" idx="1"/>
          </p:nvPr>
        </p:nvSpPr>
        <p:spPr/>
        <p:txBody>
          <a:bodyPr/>
          <a:lstStyle/>
          <a:p>
            <a:r>
              <a:t>炎症反应导致肝性脑病：</a:t>
            </a:r>
          </a:p>
        </p:txBody>
      </p:sp>
      <p:sp>
        <p:nvSpPr>
          <p:cNvPr id="4" name="Content Placeholder 3"/>
          <p:cNvSpPr>
            <a:spLocks noGrp="1"/>
          </p:cNvSpPr>
          <p:nvPr>
            <p:ph sz="half" idx="2"/>
          </p:nvPr>
        </p:nvSpPr>
        <p:spPr/>
        <p:txBody>
          <a:bodyPr/>
          <a:lstStyle/>
          <a:p>
            <a:r>
              <a:t>1. 血氨升高可激活脑内的炎症反应，产生大量炎症因子。</a:t>
            </a:r>
          </a:p>
          <a:p>
            <a:r>
              <a:t>2. 炎症因子可损伤脑细胞，导致神经元凋亡和神经系统损害。</a:t>
            </a:r>
          </a:p>
          <a:p>
            <a:r>
              <a:t>3. 炎症反应也可能与血氨对脑细胞能量代谢的抑制作用有关。</a:t>
            </a:r>
          </a:p>
        </p:txBody>
      </p:sp>
      <p:sp>
        <p:nvSpPr>
          <p:cNvPr id="5" name="Text Placeholder 4"/>
          <p:cNvSpPr>
            <a:spLocks noGrp="1"/>
          </p:cNvSpPr>
          <p:nvPr>
            <p:ph type="body" idx="3"/>
          </p:nvPr>
        </p:nvSpPr>
        <p:spPr/>
        <p:txBody>
          <a:bodyPr/>
          <a:lstStyle/>
          <a:p>
            <a:r>
              <a:t>线粒体功能障碍导致肝性脑病：</a:t>
            </a:r>
          </a:p>
        </p:txBody>
      </p:sp>
      <p:sp>
        <p:nvSpPr>
          <p:cNvPr id="6" name="Content Placeholder 5"/>
          <p:cNvSpPr>
            <a:spLocks noGrp="1"/>
          </p:cNvSpPr>
          <p:nvPr>
            <p:ph sz="half" idx="4"/>
          </p:nvPr>
        </p:nvSpPr>
        <p:spPr/>
        <p:txBody>
          <a:bodyPr/>
          <a:lstStyle/>
          <a:p>
            <a:r>
              <a:t>1. 血氨升高可导致脑细胞线粒体功能障碍，从而影响能量代谢。</a:t>
            </a:r>
          </a:p>
          <a:p>
            <a:r>
              <a:t>2. 线粒体功能障碍可导致脑细胞能量供应不足，从而导致神经元凋亡和神经系统损害。</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https://d.book118.com/718101115111006034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97</Paragraphs>
  <Slides>17</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17</vt:i4>
      </vt:variant>
    </vt:vector>
  </HeadingPairs>
  <TitlesOfParts>
    <vt:vector baseType="lpstr" size="28">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氧化应激加剧肝脏损伤和肝性脑病</vt:lpstr>
      <vt:lpstr> 氧化应激加剧肝脏损伤和肝性脑病</vt:lpstr>
      <vt:lpstr> 神经炎症导致星形胶质细胞激活</vt:lpstr>
      <vt:lpstr> 神经炎症导致星形胶质细胞激活</vt:lpstr>
      <vt:lpstr> 神经炎症导致星形胶质细胞激活</vt:lpstr>
      <vt:lpstr> 神经炎症导致星形胶质细胞激活</vt:lpstr>
      <vt:lpstr> 肠道菌群失调诱发神经毒性产物</vt:lpstr>
      <vt:lpstr> 肠道菌群失调诱发神经毒性产物</vt:lpstr>
      <vt:lpstr> 肠道菌群失调诱发神经毒性产物</vt:lpstr>
      <vt:lpstr> 肠道菌群失调诱发神经毒性产物</vt:lpstr>
      <vt:lpstr> 血氨毒性介导肝性脑病发生发展</vt:lpstr>
      <vt:lpstr> 血氨毒性介导肝性脑病发生发展</vt:lpstr>
      <vt:lpstr> 血氨毒性介导肝性脑病发生发展</vt:lpstr>
      <vt:lpstr> 血氨毒性介导肝性脑病发生发展</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2024-09-13T05:07:20.378</cp:lastPrinted>
  <dcterms:created xsi:type="dcterms:W3CDTF">2024-09-12T21:07:20Z</dcterms:created>
  <dcterms:modified xsi:type="dcterms:W3CDTF">2024-09-12T21:07:22Z</dcterms:modified>
</cp:coreProperties>
</file>