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24F9C-BD3E-4513-866E-3D1D7438A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84D9B-73A9-4560-AC8B-4F2B08B62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E583E-9876-44FF-89BA-1C951489E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5DE78-5FB1-4ED3-8F7A-F760D3A50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5850B6-9FF1-4471-AA57-6E50746C6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111544-A267-4672-ABB2-3C54E0CFB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63A547-048C-412D-8BB0-E9C31E091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D613A-41F8-413F-950D-5D7E768B6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DA52A-6035-4D1E-9A88-9867377E2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4195B-F64C-4CA4-9FFD-9F663D62C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443CE-E9FA-40D8-B49C-81F9399B6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 panose="00000a00000000000000" charset="-122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22" Type="http://schemas.openxmlformats.org/officeDocument/2006/relationships/tags" Target="../tags/tag146.xml" /><Relationship Id="rId23" Type="http://schemas.openxmlformats.org/officeDocument/2006/relationships/tags" Target="../tags/tag147.xml" /><Relationship Id="rId24" Type="http://schemas.openxmlformats.org/officeDocument/2006/relationships/tags" Target="../tags/tag148.xml" /><Relationship Id="rId25" Type="http://schemas.openxmlformats.org/officeDocument/2006/relationships/tags" Target="../tags/tag149.xml" /><Relationship Id="rId26" Type="http://schemas.openxmlformats.org/officeDocument/2006/relationships/tags" Target="../tags/tag150.xml" /><Relationship Id="rId27" Type="http://schemas.openxmlformats.org/officeDocument/2006/relationships/tags" Target="../tags/tag151.xml" /><Relationship Id="rId28" Type="http://schemas.openxmlformats.org/officeDocument/2006/relationships/tags" Target="../tags/tag152.xml" /><Relationship Id="rId29" Type="http://schemas.openxmlformats.org/officeDocument/2006/relationships/tags" Target="../tags/tag153.xml" /><Relationship Id="rId3" Type="http://schemas.openxmlformats.org/officeDocument/2006/relationships/tags" Target="../tags/tag127.xml" /><Relationship Id="rId30" Type="http://schemas.openxmlformats.org/officeDocument/2006/relationships/tags" Target="../tags/tag154.xml" /><Relationship Id="rId31" Type="http://schemas.openxmlformats.org/officeDocument/2006/relationships/tags" Target="../tags/tag155.xml" /><Relationship Id="rId32" Type="http://schemas.openxmlformats.org/officeDocument/2006/relationships/tags" Target="../tags/tag156.xml" /><Relationship Id="rId33" Type="http://schemas.openxmlformats.org/officeDocument/2006/relationships/tags" Target="../tags/tag157.xml" /><Relationship Id="rId34" Type="http://schemas.openxmlformats.org/officeDocument/2006/relationships/tags" Target="../tags/tag158.xml" /><Relationship Id="rId35" Type="http://schemas.openxmlformats.org/officeDocument/2006/relationships/tags" Target="../tags/tag159.xml" /><Relationship Id="rId36" Type="http://schemas.openxmlformats.org/officeDocument/2006/relationships/tags" Target="../tags/tag160.xml" /><Relationship Id="rId37" Type="http://schemas.openxmlformats.org/officeDocument/2006/relationships/tags" Target="../tags/tag161.xml" /><Relationship Id="rId38" Type="http://schemas.openxmlformats.org/officeDocument/2006/relationships/tags" Target="../tags/tag162.xml" /><Relationship Id="rId39" Type="http://schemas.openxmlformats.org/officeDocument/2006/relationships/tags" Target="../tags/tag163.xml" /><Relationship Id="rId4" Type="http://schemas.openxmlformats.org/officeDocument/2006/relationships/tags" Target="../tags/tag128.xml" /><Relationship Id="rId40" Type="http://schemas.openxmlformats.org/officeDocument/2006/relationships/tags" Target="../tags/tag164.xml" /><Relationship Id="rId41" Type="http://schemas.openxmlformats.org/officeDocument/2006/relationships/tags" Target="../tags/tag165.xml" /><Relationship Id="rId42" Type="http://schemas.openxmlformats.org/officeDocument/2006/relationships/tags" Target="../tags/tag166.xml" /><Relationship Id="rId43" Type="http://schemas.openxmlformats.org/officeDocument/2006/relationships/tags" Target="../tags/tag167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01140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规范验光流程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验光流程概述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验光前的准备工作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验光流程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特殊情况处理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配镜指导与建议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验光流程概述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验光的目的和重要性</a:t>
            </a:r>
            <a:endParaRPr lang="zh-CN" altLang="en-US"/>
          </a:p>
        </p:txBody>
      </p:sp>
      <p:sp>
        <p:nvSpPr>
          <p:cNvPr id="10489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验光的目的：确保眼镜的度数准确，提高视觉质量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验光的重要性：避免视力下降，保护眼睛健康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验光的必要性：及时发现视力问题，及时治疗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验光的意义：提高生活质量，提高工作效率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验光流程简介</a:t>
            </a:r>
            <a:endParaRPr lang="zh-CN" altLang="en-US"/>
          </a:p>
        </p:txBody>
      </p:sp>
      <p:sp>
        <p:nvSpPr>
          <p:cNvPr id="1049016" name="矩形 26"/>
          <p:cNvSpPr/>
          <p:nvPr>
            <p:custDataLst>
              <p:tags r:id="rId2"/>
            </p:custDataLst>
          </p:nvPr>
        </p:nvSpPr>
        <p:spPr>
          <a:xfrm>
            <a:off x="608330" y="4809903"/>
            <a:ext cx="5387596" cy="1408972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18" name="矩形 32"/>
          <p:cNvSpPr/>
          <p:nvPr>
            <p:custDataLst>
              <p:tags r:id="rId3"/>
            </p:custDataLst>
          </p:nvPr>
        </p:nvSpPr>
        <p:spPr>
          <a:xfrm>
            <a:off x="793436" y="5257720"/>
            <a:ext cx="564861" cy="76969"/>
          </a:xfrm>
          <a:prstGeom prst="rect">
            <a:avLst/>
          </a:pr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20" name="矩形 34"/>
          <p:cNvSpPr/>
          <p:nvPr>
            <p:custDataLst>
              <p:tags r:id="rId4"/>
            </p:custDataLst>
          </p:nvPr>
        </p:nvSpPr>
        <p:spPr>
          <a:xfrm>
            <a:off x="734915" y="5213829"/>
            <a:ext cx="564861" cy="7696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22" name="文本框 36"/>
          <p:cNvSpPr txBox="1"/>
          <p:nvPr>
            <p:custDataLst>
              <p:tags r:id="rId5"/>
            </p:custDataLst>
          </p:nvPr>
        </p:nvSpPr>
        <p:spPr>
          <a:xfrm>
            <a:off x="735551" y="5380489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试戴镜片：让患者试戴不同度数的镜片，以确定最佳度数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三角形 33"/>
          <p:cNvSpPr/>
          <p:nvPr>
            <p:custDataLst>
              <p:tags r:id="rId6"/>
            </p:custDataLst>
          </p:nvPr>
        </p:nvSpPr>
        <p:spPr>
          <a:xfrm>
            <a:off x="5762051" y="6057304"/>
            <a:ext cx="111318" cy="96052"/>
          </a:xfrm>
          <a:prstGeom prst="triangle">
            <a:avLst/>
          </a:pr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26" name="三角形 7"/>
          <p:cNvSpPr/>
          <p:nvPr>
            <p:custDataLst>
              <p:tags r:id="rId7"/>
            </p:custDataLst>
          </p:nvPr>
        </p:nvSpPr>
        <p:spPr>
          <a:xfrm>
            <a:off x="5720704" y="6034404"/>
            <a:ext cx="111318" cy="96052"/>
          </a:xfrm>
          <a:prstGeom prst="triangl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28" name="文本框 60"/>
          <p:cNvSpPr txBox="1"/>
          <p:nvPr>
            <p:custDataLst>
              <p:tags r:id="rId8"/>
            </p:custDataLst>
          </p:nvPr>
        </p:nvSpPr>
        <p:spPr>
          <a:xfrm>
            <a:off x="628049" y="4774917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05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1049030" name="矩形 3"/>
          <p:cNvSpPr/>
          <p:nvPr>
            <p:custDataLst>
              <p:tags r:id="rId9"/>
            </p:custDataLst>
          </p:nvPr>
        </p:nvSpPr>
        <p:spPr>
          <a:xfrm>
            <a:off x="6189513" y="4809903"/>
            <a:ext cx="5387596" cy="1408972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32" name="矩形 4"/>
          <p:cNvSpPr/>
          <p:nvPr>
            <p:custDataLst>
              <p:tags r:id="rId10"/>
            </p:custDataLst>
          </p:nvPr>
        </p:nvSpPr>
        <p:spPr>
          <a:xfrm>
            <a:off x="6374619" y="5257720"/>
            <a:ext cx="564861" cy="76969"/>
          </a:xfrm>
          <a:prstGeom prst="rect">
            <a:avLst/>
          </a:prstGeom>
          <a:solidFill>
            <a:schemeClr val="accent6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34" name="矩形 5"/>
          <p:cNvSpPr/>
          <p:nvPr>
            <p:custDataLst>
              <p:tags r:id="rId11"/>
            </p:custDataLst>
          </p:nvPr>
        </p:nvSpPr>
        <p:spPr>
          <a:xfrm>
            <a:off x="6316098" y="5213829"/>
            <a:ext cx="564861" cy="7696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36" name="文本框 6"/>
          <p:cNvSpPr txBox="1"/>
          <p:nvPr>
            <p:custDataLst>
              <p:tags r:id="rId12"/>
            </p:custDataLst>
          </p:nvPr>
        </p:nvSpPr>
        <p:spPr>
          <a:xfrm>
            <a:off x="6316734" y="5380489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处方确定：根据患者的视力状况和试戴结果，开具处方，指导患者选择合适的眼镜。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三角形 33"/>
          <p:cNvSpPr/>
          <p:nvPr>
            <p:custDataLst>
              <p:tags r:id="rId13"/>
            </p:custDataLst>
          </p:nvPr>
        </p:nvSpPr>
        <p:spPr>
          <a:xfrm>
            <a:off x="11342598" y="6057304"/>
            <a:ext cx="111318" cy="96052"/>
          </a:xfrm>
          <a:prstGeom prst="triangle">
            <a:avLst/>
          </a:prstGeom>
          <a:solidFill>
            <a:schemeClr val="accent6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40" name="三角形 7"/>
          <p:cNvSpPr/>
          <p:nvPr>
            <p:custDataLst>
              <p:tags r:id="rId14"/>
            </p:custDataLst>
          </p:nvPr>
        </p:nvSpPr>
        <p:spPr>
          <a:xfrm>
            <a:off x="11300615" y="6034404"/>
            <a:ext cx="111318" cy="96052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42" name="文本框 62"/>
          <p:cNvSpPr txBox="1"/>
          <p:nvPr>
            <p:custDataLst>
              <p:tags r:id="rId15"/>
            </p:custDataLst>
          </p:nvPr>
        </p:nvSpPr>
        <p:spPr>
          <a:xfrm>
            <a:off x="6209232" y="4774917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06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1049044" name="矩形 39"/>
          <p:cNvSpPr/>
          <p:nvPr>
            <p:custDataLst>
              <p:tags r:id="rId16"/>
            </p:custDataLst>
          </p:nvPr>
        </p:nvSpPr>
        <p:spPr>
          <a:xfrm>
            <a:off x="608330" y="3154758"/>
            <a:ext cx="5387596" cy="1408972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46" name="矩形 42"/>
          <p:cNvSpPr/>
          <p:nvPr>
            <p:custDataLst>
              <p:tags r:id="rId17"/>
            </p:custDataLst>
          </p:nvPr>
        </p:nvSpPr>
        <p:spPr>
          <a:xfrm>
            <a:off x="793436" y="3602576"/>
            <a:ext cx="564861" cy="76969"/>
          </a:xfrm>
          <a:prstGeom prst="rect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48" name="矩形 43"/>
          <p:cNvSpPr/>
          <p:nvPr>
            <p:custDataLst>
              <p:tags r:id="rId18"/>
            </p:custDataLst>
          </p:nvPr>
        </p:nvSpPr>
        <p:spPr>
          <a:xfrm>
            <a:off x="734915" y="3559321"/>
            <a:ext cx="564861" cy="7696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50" name="文本框 13"/>
          <p:cNvSpPr txBox="1"/>
          <p:nvPr>
            <p:custDataLst>
              <p:tags r:id="rId19"/>
            </p:custDataLst>
          </p:nvPr>
        </p:nvSpPr>
        <p:spPr>
          <a:xfrm>
            <a:off x="735551" y="3725344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客观验光：使用验光仪器测量患者的屈光度数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三角形 33"/>
          <p:cNvSpPr/>
          <p:nvPr>
            <p:custDataLst>
              <p:tags r:id="rId20"/>
            </p:custDataLst>
          </p:nvPr>
        </p:nvSpPr>
        <p:spPr>
          <a:xfrm>
            <a:off x="5762051" y="4402159"/>
            <a:ext cx="111318" cy="96052"/>
          </a:xfrm>
          <a:prstGeom prst="triangle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54" name="三角形 7"/>
          <p:cNvSpPr/>
          <p:nvPr>
            <p:custDataLst>
              <p:tags r:id="rId21"/>
            </p:custDataLst>
          </p:nvPr>
        </p:nvSpPr>
        <p:spPr>
          <a:xfrm>
            <a:off x="5720704" y="4379260"/>
            <a:ext cx="111318" cy="96052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56" name="文本框 61"/>
          <p:cNvSpPr txBox="1"/>
          <p:nvPr>
            <p:custDataLst>
              <p:tags r:id="rId22"/>
            </p:custDataLst>
          </p:nvPr>
        </p:nvSpPr>
        <p:spPr>
          <a:xfrm>
            <a:off x="628049" y="3119772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03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1049058" name="矩形 19"/>
          <p:cNvSpPr/>
          <p:nvPr>
            <p:custDataLst>
              <p:tags r:id="rId23"/>
            </p:custDataLst>
          </p:nvPr>
        </p:nvSpPr>
        <p:spPr>
          <a:xfrm>
            <a:off x="6189513" y="3154758"/>
            <a:ext cx="5387596" cy="1408972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60" name="矩形 20"/>
          <p:cNvSpPr/>
          <p:nvPr>
            <p:custDataLst>
              <p:tags r:id="rId24"/>
            </p:custDataLst>
          </p:nvPr>
        </p:nvSpPr>
        <p:spPr>
          <a:xfrm>
            <a:off x="6373983" y="3602576"/>
            <a:ext cx="564861" cy="76969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62" name="矩形 21"/>
          <p:cNvSpPr/>
          <p:nvPr>
            <p:custDataLst>
              <p:tags r:id="rId25"/>
            </p:custDataLst>
          </p:nvPr>
        </p:nvSpPr>
        <p:spPr>
          <a:xfrm>
            <a:off x="6316098" y="3559321"/>
            <a:ext cx="564861" cy="7696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64" name="文本框 22"/>
          <p:cNvSpPr txBox="1"/>
          <p:nvPr>
            <p:custDataLst>
              <p:tags r:id="rId26"/>
            </p:custDataLst>
          </p:nvPr>
        </p:nvSpPr>
        <p:spPr>
          <a:xfrm>
            <a:off x="6316734" y="3725344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主观验光：通过试戴镜片，调整患者的屈光度数，以达到最佳视力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三角形 33"/>
          <p:cNvSpPr/>
          <p:nvPr>
            <p:custDataLst>
              <p:tags r:id="rId27"/>
            </p:custDataLst>
          </p:nvPr>
        </p:nvSpPr>
        <p:spPr>
          <a:xfrm>
            <a:off x="11342598" y="4402159"/>
            <a:ext cx="111318" cy="96052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68" name="三角形 7"/>
          <p:cNvSpPr/>
          <p:nvPr>
            <p:custDataLst>
              <p:tags r:id="rId28"/>
            </p:custDataLst>
          </p:nvPr>
        </p:nvSpPr>
        <p:spPr>
          <a:xfrm>
            <a:off x="11300615" y="4379260"/>
            <a:ext cx="111318" cy="9605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70" name="文本框 25"/>
          <p:cNvSpPr txBox="1"/>
          <p:nvPr>
            <p:custDataLst>
              <p:tags r:id="rId29"/>
            </p:custDataLst>
          </p:nvPr>
        </p:nvSpPr>
        <p:spPr>
          <a:xfrm>
            <a:off x="6209232" y="3119772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04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1049072" name="矩形 28"/>
          <p:cNvSpPr/>
          <p:nvPr>
            <p:custDataLst>
              <p:tags r:id="rId30"/>
            </p:custDataLst>
          </p:nvPr>
        </p:nvSpPr>
        <p:spPr>
          <a:xfrm>
            <a:off x="608330" y="1498977"/>
            <a:ext cx="5387596" cy="140897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74" name="矩形 29"/>
          <p:cNvSpPr/>
          <p:nvPr>
            <p:custDataLst>
              <p:tags r:id="rId31"/>
            </p:custDataLst>
          </p:nvPr>
        </p:nvSpPr>
        <p:spPr>
          <a:xfrm>
            <a:off x="793436" y="1947431"/>
            <a:ext cx="564861" cy="76969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76" name="矩形 30"/>
          <p:cNvSpPr/>
          <p:nvPr>
            <p:custDataLst>
              <p:tags r:id="rId32"/>
            </p:custDataLst>
          </p:nvPr>
        </p:nvSpPr>
        <p:spPr>
          <a:xfrm>
            <a:off x="734915" y="1903540"/>
            <a:ext cx="564861" cy="769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78" name="文本框 31"/>
          <p:cNvSpPr txBox="1"/>
          <p:nvPr>
            <p:custDataLst>
              <p:tags r:id="rId33"/>
            </p:custDataLst>
          </p:nvPr>
        </p:nvSpPr>
        <p:spPr>
          <a:xfrm>
            <a:off x="735551" y="2070199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验光流程包括：问诊、客观验光、主观验光、试戴镜片、处方确定等步骤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三角形 33"/>
          <p:cNvSpPr/>
          <p:nvPr>
            <p:custDataLst>
              <p:tags r:id="rId34"/>
            </p:custDataLst>
          </p:nvPr>
        </p:nvSpPr>
        <p:spPr>
          <a:xfrm>
            <a:off x="5762051" y="2747015"/>
            <a:ext cx="111318" cy="96052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82" name="三角形 7"/>
          <p:cNvSpPr/>
          <p:nvPr>
            <p:custDataLst>
              <p:tags r:id="rId35"/>
            </p:custDataLst>
          </p:nvPr>
        </p:nvSpPr>
        <p:spPr>
          <a:xfrm>
            <a:off x="5720704" y="2724115"/>
            <a:ext cx="111318" cy="96052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84" name="文本框 38"/>
          <p:cNvSpPr txBox="1"/>
          <p:nvPr>
            <p:custDataLst>
              <p:tags r:id="rId36"/>
            </p:custDataLst>
          </p:nvPr>
        </p:nvSpPr>
        <p:spPr>
          <a:xfrm>
            <a:off x="628049" y="1463992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01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1049086" name="矩形 41"/>
          <p:cNvSpPr/>
          <p:nvPr>
            <p:custDataLst>
              <p:tags r:id="rId37"/>
            </p:custDataLst>
          </p:nvPr>
        </p:nvSpPr>
        <p:spPr>
          <a:xfrm>
            <a:off x="6189513" y="1498977"/>
            <a:ext cx="5387596" cy="14089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88" name="矩形 63"/>
          <p:cNvSpPr/>
          <p:nvPr>
            <p:custDataLst>
              <p:tags r:id="rId38"/>
            </p:custDataLst>
          </p:nvPr>
        </p:nvSpPr>
        <p:spPr>
          <a:xfrm>
            <a:off x="6373983" y="1947431"/>
            <a:ext cx="564861" cy="76969"/>
          </a:xfrm>
          <a:prstGeom prst="rect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90" name="矩形 64"/>
          <p:cNvSpPr/>
          <p:nvPr>
            <p:custDataLst>
              <p:tags r:id="rId39"/>
            </p:custDataLst>
          </p:nvPr>
        </p:nvSpPr>
        <p:spPr>
          <a:xfrm>
            <a:off x="6316098" y="1903540"/>
            <a:ext cx="564861" cy="7696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92" name="文本框 65"/>
          <p:cNvSpPr txBox="1"/>
          <p:nvPr>
            <p:custDataLst>
              <p:tags r:id="rId40"/>
            </p:custDataLst>
          </p:nvPr>
        </p:nvSpPr>
        <p:spPr>
          <a:xfrm>
            <a:off x="6316734" y="2070199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问诊：了解患者的视力状况、眼部疾病史、生活习惯等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三角形 33"/>
          <p:cNvSpPr/>
          <p:nvPr>
            <p:custDataLst>
              <p:tags r:id="rId41"/>
            </p:custDataLst>
          </p:nvPr>
        </p:nvSpPr>
        <p:spPr>
          <a:xfrm>
            <a:off x="11342598" y="2747015"/>
            <a:ext cx="111318" cy="96052"/>
          </a:xfrm>
          <a:prstGeom prst="triangle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96" name="三角形 7"/>
          <p:cNvSpPr/>
          <p:nvPr>
            <p:custDataLst>
              <p:tags r:id="rId42"/>
            </p:custDataLst>
          </p:nvPr>
        </p:nvSpPr>
        <p:spPr>
          <a:xfrm>
            <a:off x="11300615" y="2724115"/>
            <a:ext cx="111318" cy="96052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49098" name="文本框 68"/>
          <p:cNvSpPr txBox="1"/>
          <p:nvPr>
            <p:custDataLst>
              <p:tags r:id="rId43"/>
            </p:custDataLst>
          </p:nvPr>
        </p:nvSpPr>
        <p:spPr>
          <a:xfrm>
            <a:off x="6209232" y="1463992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70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02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验光前的准备工作</a:t>
            </a:r>
            <a:endParaRPr lang="zh-CN" altLang="en-US"/>
          </a:p>
        </p:txBody>
      </p:sp>
      <p:sp>
        <p:nvSpPr>
          <p:cNvPr id="104913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预约和登记</a:t>
            </a:r>
            <a:endParaRPr lang="zh-CN" altLang="en-US"/>
          </a:p>
        </p:txBody>
      </p:sp>
      <p:sp>
        <p:nvSpPr>
          <p:cNvPr id="1049198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预约方式：电话、网络、现场预约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预约时间：提前预约，避免等待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登记信息：姓名、年龄、联系方式、病史等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确认预约：确认预约时间、地点等信息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验光师的资质和认证</a:t>
            </a:r>
            <a:endParaRPr lang="zh-CN" altLang="en-US"/>
          </a:p>
        </p:txBody>
      </p:sp>
      <p:sp>
        <p:nvSpPr>
          <p:cNvPr id="10492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验光师需要具备专业的知识和技能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验光师需要持有国家认可的资格证书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验光师需要定期参加继续教育和培训，以保持其专业水平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验光师需要经过专业的培训和考试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验光前的注意事项</a:t>
            </a:r>
            <a:endParaRPr lang="zh-CN" altLang="en-US"/>
          </a:p>
        </p:txBody>
      </p:sp>
      <p:sp>
        <p:nvSpPr>
          <p:cNvPr id="10493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2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确保验光环境光线充足，避免强光直射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保持验光设备清洁，避免灰尘和污渍影响测量结果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4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确保验光设备电量充足，避免中途断电影响测量结果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6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确保验光设备校准准确，避免测量误差影响结果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验光流程</a:t>
            </a:r>
            <a:endParaRPr lang="zh-CN" altLang="en-US"/>
          </a:p>
        </p:txBody>
      </p:sp>
      <p:sp>
        <p:nvSpPr>
          <p:cNvPr id="104938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客观检查：电脑验光</a:t>
            </a:r>
            <a:endParaRPr lang="zh-CN" altLang="en-US"/>
          </a:p>
        </p:txBody>
      </p:sp>
      <p:sp>
        <p:nvSpPr>
          <p:cNvPr id="1049452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6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电脑验光仪的使用方法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58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电脑验光的准确性和局限性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64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电脑验光结果的解读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70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电脑验光与主观验光的关系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主观检查：综合验光</a:t>
            </a:r>
            <a:endParaRPr lang="zh-CN" altLang="en-US"/>
          </a:p>
        </p:txBody>
      </p:sp>
      <p:sp>
        <p:nvSpPr>
          <p:cNvPr id="104951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2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检查目的：了解患者的视力状况和屈光度数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检查结果：为患者提供个性化的验光处方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3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检查项目：包括视力、屈光度、眼位等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3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检查方法：采用综合验光仪进行测量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双眼平衡和调整</a:t>
            </a:r>
            <a:endParaRPr lang="zh-CN" altLang="en-US"/>
          </a:p>
        </p:txBody>
      </p:sp>
      <p:sp>
        <p:nvSpPr>
          <p:cNvPr id="1049568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双眼平衡：确保双眼视力一致，避免视力偏差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调整方法：通过调整镜片度数、镜片位置等方式实现双眼平衡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调整标准：根据患者视力需求、舒适度等因素进行个性化调整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调整效果：提高视力清晰度，改善视觉质量，减轻视觉疲劳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https://d.book118.com/718101140016006023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5_2"/>
  <p:tag name="KSO_WM_UNIT_INDEX" val="1_5_2"/>
  <p:tag name="KSO_WM_UNIT_LAYERLEVEL" val="1_1_1"/>
  <p:tag name="KSO_WM_UNIT_LINE_FORE_SCHEMECOLOR_INDEX" val="9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5_5*l_h_i*1_5_3"/>
  <p:tag name="KSO_WM_UNIT_INDEX" val="1_5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5_5*l_h_i*1_5_4"/>
  <p:tag name="KSO_WM_UNIT_INDEX" val="1_5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5_5*l_h_i*1_5_6"/>
  <p:tag name="KSO_WM_UNIT_INDEX" val="1_5_6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5_5*l_h_i*1_5_5"/>
  <p:tag name="KSO_WM_UNIT_INDEX" val="1_5_5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5_1"/>
  <p:tag name="KSO_WM_UNIT_INDEX" val="1_5_1"/>
  <p:tag name="KSO_WM_UNIT_LAYERLEVEL" val="1_1_1"/>
  <p:tag name="KSO_WM_UNIT_SUBTYPE" val="d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6_2"/>
  <p:tag name="KSO_WM_UNIT_INDEX" val="1_6_2"/>
  <p:tag name="KSO_WM_UNIT_LAYERLEVEL" val="1_1_1"/>
  <p:tag name="KSO_WM_UNIT_LINE_FORE_SCHEMECOLOR_INDEX" val="10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5_5*l_h_i*1_6_3"/>
  <p:tag name="KSO_WM_UNIT_INDEX" val="1_6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5_5*l_h_i*1_6_4"/>
  <p:tag name="KSO_WM_UNIT_INDEX" val="1_6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5_5*l_h_i*1_6_5"/>
  <p:tag name="KSO_WM_UNIT_INDEX" val="1_6_5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5_5*l_h_i*1_6_6"/>
  <p:tag name="KSO_WM_UNIT_INDEX" val="1_6_6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6_1"/>
  <p:tag name="KSO_WM_UNIT_INDEX" val="1_6_1"/>
  <p:tag name="KSO_WM_UNIT_LAYERLEVEL" val="1_1_1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3_2"/>
  <p:tag name="KSO_WM_UNIT_INDEX" val="1_3_2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5_5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5_5*l_h_i*1_3_4"/>
  <p:tag name="KSO_WM_UNIT_INDEX" val="1_3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5_5*l_h_i*1_3_5"/>
  <p:tag name="KSO_WM_UNIT_INDEX" val="1_3_5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5_5*l_h_i*1_3_6"/>
  <p:tag name="KSO_WM_UNIT_INDEX" val="1_3_6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3_1"/>
  <p:tag name="KSO_WM_UNIT_INDEX" val="1_3_1"/>
  <p:tag name="KSO_WM_UNIT_LAYERLEVEL" val="1_1_1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4_2"/>
  <p:tag name="KSO_WM_UNIT_INDEX" val="1_4_2"/>
  <p:tag name="KSO_WM_UNIT_LAYERLEVEL" val="1_1_1"/>
  <p:tag name="KSO_WM_UNIT_LINE_FORE_SCHEMECOLOR_INDEX" val="8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5_5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5_5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5_5*l_h_i*1_4_6"/>
  <p:tag name="KSO_WM_UNIT_INDEX" val="1_4_6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5_5*l_h_i*1_4_5"/>
  <p:tag name="KSO_WM_UNIT_INDEX" val="1_4_5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4_1"/>
  <p:tag name="KSO_WM_UNIT_INDEX" val="1_4_1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1_2"/>
  <p:tag name="KSO_WM_UNIT_INDEX" val="1_1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5_5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5_5*l_h_i*1_1_4"/>
  <p:tag name="KSO_WM_UNIT_INDEX" val="1_1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5_5*l_h_i*1_1_6"/>
  <p:tag name="KSO_WM_UNIT_INDEX" val="1_1_6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5_5*l_h_i*1_1_5"/>
  <p:tag name="KSO_WM_UNIT_INDEX" val="1_1_5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1_1"/>
  <p:tag name="KSO_WM_UNIT_INDEX" val="1_1_1"/>
  <p:tag name="KSO_WM_UNIT_LAYERLEVEL" val="1_1_1"/>
  <p:tag name="KSO_WM_UNIT_SUBTYPE" val="d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2_2"/>
  <p:tag name="KSO_WM_UNIT_INDEX" val="1_2_2"/>
  <p:tag name="KSO_WM_UNIT_LAYERLEVEL" val="1_1_1"/>
  <p:tag name="KSO_WM_UNIT_LINE_FORE_SCHEMECOLOR_INDEX" val="6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5_5*l_h_i*1_2_4"/>
  <p:tag name="KSO_WM_UNIT_INDEX" val="1_2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5_5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5_5*l_h_i*1_2_6"/>
  <p:tag name="KSO_WM_UNIT_INDEX" val="1_2_6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5_5*l_h_i*1_2_5"/>
  <p:tag name="KSO_WM_UNIT_INDEX" val="1_2_5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76,&quot;width&quot;:862.1668503937008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2_1"/>
  <p:tag name="KSO_WM_UNIT_INDEX" val="1_2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 panose="00000a00000000000000" charset="-122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规范验光流程</vt:lpstr>
      <vt:lpstr>目录</vt:lpstr>
      <vt:lpstr>添加章节标题</vt:lpstr>
      <vt:lpstr>验光流程概述</vt:lpstr>
      <vt:lpstr>验光的目的和重要性</vt:lpstr>
      <vt:lpstr>验光流程简介</vt:lpstr>
      <vt:lpstr>验光前的准备工作</vt:lpstr>
      <vt:lpstr>预约和登记</vt:lpstr>
      <vt:lpstr>验光师的资质和认证</vt:lpstr>
      <vt:lpstr>验光前的注意事项</vt:lpstr>
      <vt:lpstr>验光流程</vt:lpstr>
      <vt:lpstr>客观检查：电脑验光</vt:lpstr>
      <vt:lpstr>主观检查：综合验光</vt:lpstr>
      <vt:lpstr>双眼平衡和调整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2024-08-29T12:21:36.163</cp:lastPrinted>
  <dcterms:created xsi:type="dcterms:W3CDTF">2024-08-29T04:21:36Z</dcterms:created>
  <dcterms:modified xsi:type="dcterms:W3CDTF">2024-08-29T04:21:38Z</dcterms:modified>
</cp:coreProperties>
</file>