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IHTWGB+EAUQMD+ArialMT"/>
      <p:regular r:id="rId19"/>
    </p:embeddedFont>
    <p:embeddedFont>
      <p:font typeface="BOEOPB+MS-UIGothic"/>
      <p:regular r:id="rId20"/>
    </p:embeddedFont>
    <p:embeddedFont>
      <p:font typeface="UPDISQ+EVHAQJ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D6CC0-AA6E-4C00-8D48-3DC15C53D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3EB81-36B9-446D-A9A3-C5B50AE15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F161A-8391-4032-9E08-240032F48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3FFA3-22AE-4947-9A71-59AC0999F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3DBEE-739B-46FD-BB7B-5BA8A568C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61A3C-B5BE-4FDE-8B62-2BDEBB0B3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251FE-89DB-4883-8845-F105B9129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8A140-F511-4B40-ABC9-B5B8C4DCF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0D105-C84E-4EBB-90E2-CFA344809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C257A-1D1F-4785-9708-0F3A9CA6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ABBCA-4DDC-45BC-A504-3D19F4A65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3067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HTWGB+EAUQMD+ArialMT"/>
                <a:cs typeface="IHTWGB+EAUQMD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歌概述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738821" cy="29782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HTWGB+EAUQMD+ArialMT"/>
                <a:cs typeface="IHTWGB+EAUQMD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歌的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言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HTWGB+EAUQMD+ArialMT"/>
                <a:cs typeface="IHTWGB+EAUQMD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歌的情感表达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HTWGB+EAUQMD+ArialMT"/>
                <a:cs typeface="IHTWGB+EAUQMD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歌的意境与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审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美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HTWGB+EAUQMD+ArialMT"/>
                <a:cs typeface="IHTWGB+EAUQMD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代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歌的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展与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HTWGB+EAUQMD+ArialMT"/>
                <a:cs typeface="IHTWGB+EAUQMD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歌欣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赏</a:t>
            </a:r>
            <a:r>
              <a:rPr sz="2400">
                <a:solidFill>
                  <a:srgbClr val="00BEA8"/>
                </a:solidFill>
                <a:latin typeface="BOEOPB+MS-UIGothic"/>
                <a:cs typeface="BOEOPB+MS-UIGothic"/>
              </a:rPr>
              <a:t>的方法与技巧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OEOPB+MS-UIGothic"/>
                <a:cs typeface="BOEOPB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UPDISQ+EVHAQJ+MicrosoftYaHei-Bold"/>
                <a:cs typeface="UPDISQ+EVHAQ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UPDISQ+EVHAQJ+MicrosoftYaHei-Bold"/>
                <a:cs typeface="UPDISQ+EVHAQ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4500">
                <a:solidFill>
                  <a:srgbClr val="FFFFFF"/>
                </a:solidFill>
                <a:latin typeface="BOEOPB+MS-UIGothic"/>
                <a:cs typeface="BOEOPB+MS-UIGothic"/>
              </a:rPr>
              <a:t>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歌的定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BOEOPB+MS-UIGothic"/>
                <a:cs typeface="BOEOPB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313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歌通常以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简练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言、丰富的想象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和深刻的内涵，展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出独特的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力。它具有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奏感、韵律美和意象美，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发读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者的共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和情感体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歌的起源与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BOEOPB+MS-UIGothic"/>
                <a:cs typeface="BOEOPB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歌的分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与流派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6968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根据不同的分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类标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准，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歌可以分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多种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型，如抒情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、叙事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、格律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、自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等；同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也有各种流派，如浪漫主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代主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OEOPB+MS-UIGothic"/>
                <a:cs typeface="BOEOP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96555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歌有着不同的特点和表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形式，而各种流派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代表了不同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期和地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域的文学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格和思潮。了解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歌的分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与流派有助于更好地欣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赏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和理解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BOEOPB+MS-UIGothic"/>
                <a:cs typeface="BOEOPB+MS-UIGothic"/>
              </a:rPr>
              <a:t>歌作品。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UPDISQ+EVHAQJ+MicrosoftYaHei-Bold"/>
                <a:cs typeface="UPDISQ+EVHAQ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4500">
                <a:solidFill>
                  <a:srgbClr val="FFFFFF"/>
                </a:solidFill>
                <a:latin typeface="BOEOPB+MS-UIGothic"/>
                <a:cs typeface="BOEOPB+MS-UIGothic"/>
              </a:rPr>
              <a:t>歌的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4500">
                <a:solidFill>
                  <a:srgbClr val="FFFFFF"/>
                </a:solidFill>
                <a:latin typeface="BOEOPB+MS-UIGothic"/>
                <a:cs typeface="BOEOPB+MS-UIGothic"/>
              </a:rPr>
              <a:t>言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意象与象征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BOEOPB+MS-UIGothic"/>
                <a:cs typeface="BOEOPB+MS-UIGothic"/>
              </a:rPr>
              <a:t>意象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BOEOPB+MS-UIGothic"/>
                <a:cs typeface="BOEOPB+MS-UIGothic"/>
              </a:rPr>
              <a:t>象征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喻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拟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BOEOPB+MS-UIGothic"/>
                <a:cs typeface="BOEOPB+MS-UIGothic"/>
              </a:rPr>
              <a:t>比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SimSun"/>
                <a:cs typeface="SimSun"/>
              </a:rPr>
              <a:t>拟</a:t>
            </a:r>
            <a:r>
              <a:rPr sz="2000">
                <a:solidFill>
                  <a:srgbClr val="00BEA8"/>
                </a:solidFill>
                <a:latin typeface="BOEOPB+MS-UIGothic"/>
                <a:cs typeface="BOEOPB+MS-UIGothic"/>
              </a:rPr>
              <a:t>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奏与韵律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节</a:t>
            </a:r>
            <a:r>
              <a:rPr sz="2000">
                <a:solidFill>
                  <a:srgbClr val="00BEA8"/>
                </a:solidFill>
                <a:latin typeface="BOEOPB+MS-UIGothic"/>
                <a:cs typeface="BOEOPB+MS-UIGothic"/>
              </a:rPr>
              <a:t>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BOEOPB+MS-UIGothic"/>
                <a:cs typeface="BOEOPB+MS-UIGothic"/>
              </a:rPr>
              <a:t>韵律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句的推敲与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BOEOPB+MS-UIGothic"/>
                <a:cs typeface="BOEOPB+MS-UIGothic"/>
              </a:rPr>
              <a:t>推敲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对词语</a:t>
            </a:r>
            <a:r>
              <a:rPr sz="1500">
                <a:solidFill>
                  <a:srgbClr val="FFFFFF"/>
                </a:solidFill>
                <a:latin typeface="BOEOPB+MS-UIGothic"/>
                <a:cs typeface="BOEOP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BOEOPB+MS-UIGothic"/>
                <a:cs typeface="BOEOPB+MS-UIGothic"/>
              </a:rPr>
              <a:t>和运用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OEOPB+MS-UIGothic"/>
                <a:cs typeface="BOEOPB+MS-UIGothic"/>
              </a:rPr>
              <a:t>行反复斟酌和修改，以求达到最准确、最生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BOEOPB+MS-UIGothic"/>
                <a:cs typeface="BOEOPB+MS-UIGothic"/>
              </a:rPr>
              <a:t>的表达效果。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992854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BOEOPB+MS-UIGothic"/>
                <a:cs typeface="BOEOPB+MS-UIGothic"/>
              </a:rPr>
              <a:t>根据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5F54"/>
                </a:solidFill>
                <a:latin typeface="BOEOPB+MS-UIGothic"/>
                <a:cs typeface="BOEOPB+MS-UIGothic"/>
              </a:rPr>
              <a:t>歌的主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5F54"/>
                </a:solidFill>
                <a:latin typeface="BOEOPB+MS-UIGothic"/>
                <a:cs typeface="BOEOPB+MS-UIGothic"/>
              </a:rPr>
              <a:t>、情感和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5F54"/>
                </a:solidFill>
                <a:latin typeface="BOEOPB+MS-UIGothic"/>
                <a:cs typeface="BOEOPB+MS-UIGothic"/>
              </a:rPr>
              <a:t>格等要求，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5F54"/>
                </a:solidFill>
                <a:latin typeface="BOEOPB+MS-UIGothic"/>
                <a:cs typeface="BOEOPB+MS-UIGothic"/>
              </a:rPr>
              <a:t>最恰当、最符合要求的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005F54"/>
                </a:solidFill>
                <a:latin typeface="BOEOPB+MS-UIGothic"/>
                <a:cs typeface="BOEOPB+MS-UIGothic"/>
              </a:rPr>
              <a:t>和句子，以突出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5F54"/>
                </a:solidFill>
                <a:latin typeface="BOEOPB+MS-UIGothic"/>
                <a:cs typeface="BOEOPB+MS-UIGothic"/>
              </a:rPr>
              <a:t>歌的特点和个性。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UPDISQ+EVHAQJ+MicrosoftYaHei-Bold"/>
                <a:cs typeface="UPDISQ+EVHAQ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4500">
                <a:solidFill>
                  <a:srgbClr val="FFFFFF"/>
                </a:solidFill>
                <a:latin typeface="BOEOPB+MS-UIGothic"/>
                <a:cs typeface="BOEOPB+MS-UIGothic"/>
              </a:rPr>
              <a:t>歌的情感表达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情主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2000" spc="25">
                <a:solidFill>
                  <a:srgbClr val="FFFDFD"/>
                </a:solidFill>
                <a:latin typeface="BOEOPB+MS-UIGothic"/>
                <a:cs typeface="BOEOPB+MS-UIGothic"/>
              </a:rPr>
              <a:t>情主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2000" spc="25">
                <a:solidFill>
                  <a:srgbClr val="FFFDFD"/>
                </a:solidFill>
                <a:latin typeface="BOEOPB+MS-UIGothic"/>
                <a:cs typeface="BOEOPB+MS-UIGothic"/>
              </a:rPr>
              <a:t>情主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2000" spc="25">
                <a:solidFill>
                  <a:srgbClr val="FFFDFD"/>
                </a:solidFill>
                <a:latin typeface="BOEOPB+MS-UIGothic"/>
                <a:cs typeface="BOEOPB+MS-UIGothic"/>
              </a:rPr>
              <a:t>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2000" spc="25">
                <a:solidFill>
                  <a:srgbClr val="FFFDFD"/>
                </a:solidFill>
                <a:latin typeface="BOEOPB+MS-UIGothic"/>
                <a:cs typeface="BOEOPB+MS-UIGothic"/>
              </a:rPr>
              <a:t>典作品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如莎士比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的《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密欧与朱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叶》、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普希金的《致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凯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恩》等，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些作品通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美的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言和深刻的情感，成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情主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典之作。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歌中常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的主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之一，通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描写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情的喜悦、痛苦、思念等情感，表达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美好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情的向往和追求。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2000" spc="25">
                <a:solidFill>
                  <a:srgbClr val="FFFDFD"/>
                </a:solidFill>
                <a:latin typeface="BOEOPB+MS-UIGothic"/>
                <a:cs typeface="BOEOPB+MS-UIGothic"/>
              </a:rPr>
              <a:t>情主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2000" spc="25">
                <a:solidFill>
                  <a:srgbClr val="FFFDFD"/>
                </a:solidFill>
                <a:latin typeface="BOEOPB+MS-UIGothic"/>
                <a:cs typeface="BOEOPB+MS-UIGothic"/>
              </a:rPr>
              <a:t>的分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根据不同的情感表达，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情主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浪漫主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、唯美主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等不同流派，各流派在表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手法和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EOPB+MS-UIGothic"/>
                <a:cs typeface="BOEOPB+MS-UIGothic"/>
              </a:rPr>
              <a:t>格上有所差异。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BOEOPB+MS-UIGothic"/>
                <a:cs typeface="BOEOPB+MS-UIGothic"/>
              </a:rPr>
              <a:t>人生感悟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BOEOPB+MS-UIGothic"/>
                <a:cs typeface="BOEOPB+MS-UIGothic"/>
              </a:rPr>
              <a:t>人生感悟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3092462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BOEOPB+MS-UIGothic"/>
                <a:cs typeface="BOEOPB+MS-UIGothic"/>
              </a:rPr>
              <a:t>人生感悟的主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题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BOEOPB+MS-UIGothic"/>
                <a:cs typeface="BOEOPB+MS-UIGothic"/>
              </a:rPr>
              <a:t>人生感悟的表达方式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https://d.book118.com/718103067110006037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IHTWGB+EAUQMD+ArialMT</vt:lpstr>
      <vt:lpstr>Times New Roman</vt:lpstr>
      <vt:lpstr>SimSun</vt:lpstr>
      <vt:lpstr>BOEOPB+MS-UIGothic</vt:lpstr>
      <vt:lpstr>UPDISQ+EVHAQJ+MicrosoftYaHei-Bold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2024-09-17T15:27:50.445</cp:lastPrinted>
  <dcterms:created xsi:type="dcterms:W3CDTF">2024-09-17T07:27:50Z</dcterms:created>
  <dcterms:modified xsi:type="dcterms:W3CDTF">2024-09-17T07:27:51Z</dcterms:modified>
</cp:coreProperties>
</file>