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0" r:id="rId27"/>
  </p:sldIdLst>
  <p:sldSz cx="9144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 Target="slides/slide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DAA583-23B0-48D6-B699-5ADB8FAB72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505BE1-3114-4A46-A692-9C0B51CA8D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EB6625-E588-4A9D-9AFF-DD39090C3F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0CD32D-4C84-44A6-92D0-72F999C2CF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C1572B-EE91-4565-A298-93432A4399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ADBDAF-E426-4594-8481-E92B7871A6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0237F2-2119-48D7-A99A-4F0719D027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C79710-11D9-4375-915B-F97BF5D5CF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05CA3A-C392-46BF-AA9A-78C68BE0B9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E2C073-6A8D-4CD9-8D9D-710C4368E4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C5C123-6763-4592-9EAD-A4480C06E1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3600" b="1" i="0">
                <a:solidFill>
                  <a:srgbClr val="E5E5FF"/>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3200" b="1" i="0">
                <a:solidFill>
                  <a:schemeClr val="bg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defRPr sz="1200" b="0" i="0">
                <a:solidFill>
                  <a:schemeClr val="bg1"/>
                </a:solidFill>
                <a:latin typeface="Arial"/>
                <a:cs typeface="Arial"/>
              </a:defRPr>
            </a:lvl1pPr>
          </a:lstStyle>
          <a:p>
            <a:pPr marL="12700">
              <a:lnSpc>
                <a:spcPts val="1425"/>
              </a:lnSpc>
            </a:pPr>
            <a:r>
              <a:rPr spc="-10"/>
              <a:t>ppt</a:t>
            </a:r>
            <a:r>
              <a:rPr spc="-25">
                <a:latin typeface="宋体"/>
                <a:cs typeface="宋体"/>
              </a:rPr>
              <a:t>课件</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200" b="0" i="0">
                <a:solidFill>
                  <a:schemeClr val="bg1"/>
                </a:solidFill>
                <a:latin typeface="Arial"/>
                <a:cs typeface="Arial"/>
              </a:defRPr>
            </a:lvl1pPr>
          </a:lstStyle>
          <a:p>
            <a:pPr marL="38100">
              <a:lnSpc>
                <a:spcPts val="1425"/>
              </a:lnSpc>
            </a:pPr>
            <a:fld id="{81D60167-4931-47E6-BA6A-407CBD079E47}" type="slidenum">
              <a:rPr spc="-25"/>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1" i="0">
                <a:solidFill>
                  <a:srgbClr val="E5E5FF"/>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3200" b="1" i="0">
                <a:solidFill>
                  <a:schemeClr val="bg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defRPr sz="1200" b="0" i="0">
                <a:solidFill>
                  <a:schemeClr val="bg1"/>
                </a:solidFill>
                <a:latin typeface="Arial"/>
                <a:cs typeface="Arial"/>
              </a:defRPr>
            </a:lvl1pPr>
          </a:lstStyle>
          <a:p>
            <a:pPr marL="12700">
              <a:lnSpc>
                <a:spcPts val="1425"/>
              </a:lnSpc>
            </a:pPr>
            <a:r>
              <a:rPr spc="-10"/>
              <a:t>ppt</a:t>
            </a:r>
            <a:r>
              <a:rPr spc="-25">
                <a:latin typeface="宋体"/>
                <a:cs typeface="宋体"/>
              </a:rPr>
              <a:t>课件</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200" b="0" i="0">
                <a:solidFill>
                  <a:schemeClr val="bg1"/>
                </a:solidFill>
                <a:latin typeface="Arial"/>
                <a:cs typeface="Arial"/>
              </a:defRPr>
            </a:lvl1pPr>
          </a:lstStyle>
          <a:p>
            <a:pPr marL="38100">
              <a:lnSpc>
                <a:spcPts val="1425"/>
              </a:lnSpc>
            </a:pPr>
            <a:fld id="{81D60167-4931-47E6-BA6A-407CBD079E47}" type="slidenum">
              <a:rPr spc="-25"/>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1" i="0">
                <a:solidFill>
                  <a:srgbClr val="E5E5FF"/>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defRPr sz="1200" b="0" i="0">
                <a:solidFill>
                  <a:schemeClr val="bg1"/>
                </a:solidFill>
                <a:latin typeface="Arial"/>
                <a:cs typeface="Arial"/>
              </a:defRPr>
            </a:lvl1pPr>
          </a:lstStyle>
          <a:p>
            <a:pPr marL="12700">
              <a:lnSpc>
                <a:spcPts val="1425"/>
              </a:lnSpc>
            </a:pPr>
            <a:r>
              <a:rPr spc="-10"/>
              <a:t>ppt</a:t>
            </a:r>
            <a:r>
              <a:rPr spc="-25">
                <a:latin typeface="宋体"/>
                <a:cs typeface="宋体"/>
              </a:rPr>
              <a:t>课件</a:t>
            </a: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200" b="0" i="0">
                <a:solidFill>
                  <a:schemeClr val="bg1"/>
                </a:solidFill>
                <a:latin typeface="Arial"/>
                <a:cs typeface="Arial"/>
              </a:defRPr>
            </a:lvl1pPr>
          </a:lstStyle>
          <a:p>
            <a:pPr marL="38100">
              <a:lnSpc>
                <a:spcPts val="1425"/>
              </a:lnSpc>
            </a:pPr>
            <a:fld id="{81D60167-4931-47E6-BA6A-407CBD079E47}" type="slidenum">
              <a:rPr spc="-25"/>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1" i="0">
                <a:solidFill>
                  <a:srgbClr val="E5E5FF"/>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defRPr sz="1200" b="0" i="0">
                <a:solidFill>
                  <a:schemeClr val="bg1"/>
                </a:solidFill>
                <a:latin typeface="Arial"/>
                <a:cs typeface="Arial"/>
              </a:defRPr>
            </a:lvl1pPr>
          </a:lstStyle>
          <a:p>
            <a:pPr marL="12700">
              <a:lnSpc>
                <a:spcPts val="1425"/>
              </a:lnSpc>
            </a:pPr>
            <a:r>
              <a:rPr spc="-10"/>
              <a:t>ppt</a:t>
            </a:r>
            <a:r>
              <a:rPr spc="-25">
                <a:latin typeface="宋体"/>
                <a:cs typeface="宋体"/>
              </a:rPr>
              <a:t>课件</a:t>
            </a: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200" b="0" i="0">
                <a:solidFill>
                  <a:schemeClr val="bg1"/>
                </a:solidFill>
                <a:latin typeface="Arial"/>
                <a:cs typeface="Arial"/>
              </a:defRPr>
            </a:lvl1pPr>
          </a:lstStyle>
          <a:p>
            <a:pPr marL="38100">
              <a:lnSpc>
                <a:spcPts val="1425"/>
              </a:lnSpc>
            </a:pPr>
            <a:fld id="{81D60167-4931-47E6-BA6A-407CBD079E47}" type="slidenum">
              <a:rPr spc="-25"/>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defRPr sz="1200" b="0" i="0">
                <a:solidFill>
                  <a:schemeClr val="bg1"/>
                </a:solidFill>
                <a:latin typeface="Arial"/>
                <a:cs typeface="Arial"/>
              </a:defRPr>
            </a:lvl1pPr>
          </a:lstStyle>
          <a:p>
            <a:pPr marL="12700">
              <a:lnSpc>
                <a:spcPts val="1425"/>
              </a:lnSpc>
            </a:pPr>
            <a:r>
              <a:rPr spc="-10"/>
              <a:t>ppt</a:t>
            </a:r>
            <a:r>
              <a:rPr spc="-25">
                <a:latin typeface="宋体"/>
                <a:cs typeface="宋体"/>
              </a:rPr>
              <a:t>课件</a:t>
            </a: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200" b="0" i="0">
                <a:solidFill>
                  <a:schemeClr val="bg1"/>
                </a:solidFill>
                <a:latin typeface="Arial"/>
                <a:cs typeface="Arial"/>
              </a:defRPr>
            </a:lvl1pPr>
          </a:lstStyle>
          <a:p>
            <a:pPr marL="38100">
              <a:lnSpc>
                <a:spcPts val="1425"/>
              </a:lnSpc>
            </a:pPr>
            <a:fld id="{81D60167-4931-47E6-BA6A-407CBD079E47}" type="slidenum">
              <a:rPr spc="-25"/>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image" Target="../media/image6.png"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3399"/>
          </a:solidFill>
        </p:spPr>
        <p:txBody>
          <a:bodyPr wrap="square" lIns="0" tIns="0" rIns="0" bIns="0" rtlCol="0"/>
          <a:lstStyle/>
          <a:p/>
        </p:txBody>
      </p:sp>
      <p:pic>
        <p:nvPicPr>
          <p:cNvPr id="17" name="bg object 17"/>
          <p:cNvPicPr/>
          <p:nvPr/>
        </p:nvPicPr>
        <p:blipFill>
          <a:blip r:embed="rId6"/>
          <a:stretch>
            <a:fillRect/>
          </a:stretch>
        </p:blipFill>
        <p:spPr>
          <a:xfrm>
            <a:off x="2743200" y="4197349"/>
            <a:ext cx="4575175" cy="2654300"/>
          </a:xfrm>
          <a:prstGeom prst="rect">
            <a:avLst/>
          </a:prstGeom>
        </p:spPr>
      </p:pic>
      <p:pic>
        <p:nvPicPr>
          <p:cNvPr id="18" name="bg object 18"/>
          <p:cNvPicPr/>
          <p:nvPr/>
        </p:nvPicPr>
        <p:blipFill>
          <a:blip r:embed="rId7"/>
          <a:stretch>
            <a:fillRect/>
          </a:stretch>
        </p:blipFill>
        <p:spPr>
          <a:xfrm>
            <a:off x="6619875" y="4240212"/>
            <a:ext cx="1998662" cy="1287462"/>
          </a:xfrm>
          <a:prstGeom prst="rect">
            <a:avLst/>
          </a:prstGeom>
        </p:spPr>
      </p:pic>
      <p:pic>
        <p:nvPicPr>
          <p:cNvPr id="19" name="bg object 19"/>
          <p:cNvPicPr/>
          <p:nvPr/>
        </p:nvPicPr>
        <p:blipFill>
          <a:blip r:embed="rId8"/>
          <a:stretch>
            <a:fillRect/>
          </a:stretch>
        </p:blipFill>
        <p:spPr>
          <a:xfrm>
            <a:off x="4603750" y="5311773"/>
            <a:ext cx="4522787" cy="1538287"/>
          </a:xfrm>
          <a:prstGeom prst="rect">
            <a:avLst/>
          </a:prstGeom>
        </p:spPr>
      </p:pic>
      <p:sp>
        <p:nvSpPr>
          <p:cNvPr id="20" name="bg object 20"/>
          <p:cNvSpPr/>
          <p:nvPr/>
        </p:nvSpPr>
        <p:spPr>
          <a:xfrm>
            <a:off x="4362450" y="3540124"/>
            <a:ext cx="4773930" cy="3310254"/>
          </a:xfrm>
          <a:custGeom>
            <a:rect l="l" t="t" r="r" b="b"/>
            <a:pathLst>
              <a:path w="4773930" h="3310254">
                <a:moveTo>
                  <a:pt x="241300" y="3309937"/>
                </a:moveTo>
                <a:lnTo>
                  <a:pt x="0" y="3309937"/>
                </a:lnTo>
                <a:lnTo>
                  <a:pt x="447675" y="3084512"/>
                </a:lnTo>
                <a:lnTo>
                  <a:pt x="879475" y="2886074"/>
                </a:lnTo>
                <a:lnTo>
                  <a:pt x="1301750" y="2713036"/>
                </a:lnTo>
                <a:lnTo>
                  <a:pt x="1697037" y="2566987"/>
                </a:lnTo>
                <a:lnTo>
                  <a:pt x="2076450" y="2444749"/>
                </a:lnTo>
                <a:lnTo>
                  <a:pt x="2430462" y="2341562"/>
                </a:lnTo>
                <a:lnTo>
                  <a:pt x="3584575" y="2047874"/>
                </a:lnTo>
                <a:lnTo>
                  <a:pt x="3695700" y="2022474"/>
                </a:lnTo>
                <a:lnTo>
                  <a:pt x="3790950" y="1995487"/>
                </a:lnTo>
                <a:lnTo>
                  <a:pt x="3886200" y="1970087"/>
                </a:lnTo>
                <a:lnTo>
                  <a:pt x="3971925" y="1944687"/>
                </a:lnTo>
                <a:lnTo>
                  <a:pt x="4040187" y="1917699"/>
                </a:lnTo>
                <a:lnTo>
                  <a:pt x="4100512" y="1884362"/>
                </a:lnTo>
                <a:lnTo>
                  <a:pt x="4152900" y="1857374"/>
                </a:lnTo>
                <a:lnTo>
                  <a:pt x="4195762" y="1824037"/>
                </a:lnTo>
                <a:lnTo>
                  <a:pt x="4230687" y="1789112"/>
                </a:lnTo>
                <a:lnTo>
                  <a:pt x="4248150" y="1754187"/>
                </a:lnTo>
                <a:lnTo>
                  <a:pt x="4256087" y="1719262"/>
                </a:lnTo>
                <a:lnTo>
                  <a:pt x="4256087" y="1676399"/>
                </a:lnTo>
                <a:lnTo>
                  <a:pt x="4248150" y="1633537"/>
                </a:lnTo>
                <a:lnTo>
                  <a:pt x="4187825" y="1555749"/>
                </a:lnTo>
                <a:lnTo>
                  <a:pt x="4152900" y="1520824"/>
                </a:lnTo>
                <a:lnTo>
                  <a:pt x="4049712" y="1460499"/>
                </a:lnTo>
                <a:lnTo>
                  <a:pt x="3911600" y="1400174"/>
                </a:lnTo>
                <a:lnTo>
                  <a:pt x="3765550" y="1347787"/>
                </a:lnTo>
                <a:lnTo>
                  <a:pt x="3602037" y="1304924"/>
                </a:lnTo>
                <a:lnTo>
                  <a:pt x="3421062" y="1252537"/>
                </a:lnTo>
                <a:lnTo>
                  <a:pt x="3059112" y="1166812"/>
                </a:lnTo>
                <a:lnTo>
                  <a:pt x="2722562" y="1063624"/>
                </a:lnTo>
                <a:lnTo>
                  <a:pt x="2576512" y="1011237"/>
                </a:lnTo>
                <a:lnTo>
                  <a:pt x="2446337" y="941387"/>
                </a:lnTo>
                <a:lnTo>
                  <a:pt x="2352675" y="873124"/>
                </a:lnTo>
                <a:lnTo>
                  <a:pt x="2317750" y="838199"/>
                </a:lnTo>
                <a:lnTo>
                  <a:pt x="2292350" y="795337"/>
                </a:lnTo>
                <a:lnTo>
                  <a:pt x="2274887" y="752474"/>
                </a:lnTo>
                <a:lnTo>
                  <a:pt x="2265362" y="700087"/>
                </a:lnTo>
                <a:lnTo>
                  <a:pt x="2265362" y="657224"/>
                </a:lnTo>
                <a:lnTo>
                  <a:pt x="2282825" y="614362"/>
                </a:lnTo>
                <a:lnTo>
                  <a:pt x="2309812" y="569912"/>
                </a:lnTo>
                <a:lnTo>
                  <a:pt x="2335212" y="536574"/>
                </a:lnTo>
                <a:lnTo>
                  <a:pt x="2420937" y="476249"/>
                </a:lnTo>
                <a:lnTo>
                  <a:pt x="2541587" y="414337"/>
                </a:lnTo>
                <a:lnTo>
                  <a:pt x="2679700" y="363537"/>
                </a:lnTo>
                <a:lnTo>
                  <a:pt x="2843212" y="320675"/>
                </a:lnTo>
                <a:lnTo>
                  <a:pt x="3024187" y="276225"/>
                </a:lnTo>
                <a:lnTo>
                  <a:pt x="3222625" y="250825"/>
                </a:lnTo>
                <a:lnTo>
                  <a:pt x="3421062" y="215900"/>
                </a:lnTo>
                <a:lnTo>
                  <a:pt x="3627437" y="190500"/>
                </a:lnTo>
                <a:lnTo>
                  <a:pt x="4049712" y="130175"/>
                </a:lnTo>
                <a:lnTo>
                  <a:pt x="4248150" y="104775"/>
                </a:lnTo>
                <a:lnTo>
                  <a:pt x="4618037" y="34925"/>
                </a:lnTo>
                <a:lnTo>
                  <a:pt x="4773612" y="0"/>
                </a:lnTo>
                <a:lnTo>
                  <a:pt x="4773612" y="138112"/>
                </a:lnTo>
                <a:lnTo>
                  <a:pt x="4635500" y="173037"/>
                </a:lnTo>
                <a:lnTo>
                  <a:pt x="4170362" y="250825"/>
                </a:lnTo>
                <a:lnTo>
                  <a:pt x="3859212" y="285750"/>
                </a:lnTo>
                <a:lnTo>
                  <a:pt x="3549650" y="338137"/>
                </a:lnTo>
                <a:lnTo>
                  <a:pt x="3273425" y="388937"/>
                </a:lnTo>
                <a:lnTo>
                  <a:pt x="3152775" y="423862"/>
                </a:lnTo>
                <a:lnTo>
                  <a:pt x="3049587" y="458787"/>
                </a:lnTo>
                <a:lnTo>
                  <a:pt x="2955925" y="501649"/>
                </a:lnTo>
                <a:lnTo>
                  <a:pt x="2878137" y="544512"/>
                </a:lnTo>
                <a:lnTo>
                  <a:pt x="2825750" y="604837"/>
                </a:lnTo>
                <a:lnTo>
                  <a:pt x="2790825" y="665162"/>
                </a:lnTo>
                <a:lnTo>
                  <a:pt x="2782887" y="692149"/>
                </a:lnTo>
                <a:lnTo>
                  <a:pt x="2790825" y="725487"/>
                </a:lnTo>
                <a:lnTo>
                  <a:pt x="2808287" y="752474"/>
                </a:lnTo>
                <a:lnTo>
                  <a:pt x="2825750" y="785812"/>
                </a:lnTo>
                <a:lnTo>
                  <a:pt x="2895600" y="847724"/>
                </a:lnTo>
                <a:lnTo>
                  <a:pt x="2989262" y="898524"/>
                </a:lnTo>
                <a:lnTo>
                  <a:pt x="3109912" y="958849"/>
                </a:lnTo>
                <a:lnTo>
                  <a:pt x="3248025" y="1011237"/>
                </a:lnTo>
                <a:lnTo>
                  <a:pt x="3394075" y="1063624"/>
                </a:lnTo>
                <a:lnTo>
                  <a:pt x="3557587" y="1114424"/>
                </a:lnTo>
                <a:lnTo>
                  <a:pt x="4075112" y="1244599"/>
                </a:lnTo>
                <a:lnTo>
                  <a:pt x="4402137" y="1312862"/>
                </a:lnTo>
                <a:lnTo>
                  <a:pt x="4668837" y="1365249"/>
                </a:lnTo>
                <a:lnTo>
                  <a:pt x="4773612" y="1382712"/>
                </a:lnTo>
                <a:lnTo>
                  <a:pt x="4773612" y="1771649"/>
                </a:lnTo>
                <a:lnTo>
                  <a:pt x="4721225" y="1797049"/>
                </a:lnTo>
                <a:lnTo>
                  <a:pt x="4652962" y="1824037"/>
                </a:lnTo>
                <a:lnTo>
                  <a:pt x="4565650" y="1857374"/>
                </a:lnTo>
                <a:lnTo>
                  <a:pt x="4454525" y="1892299"/>
                </a:lnTo>
                <a:lnTo>
                  <a:pt x="4333875" y="1927224"/>
                </a:lnTo>
                <a:lnTo>
                  <a:pt x="4195762" y="1962149"/>
                </a:lnTo>
                <a:lnTo>
                  <a:pt x="4049712" y="2005012"/>
                </a:lnTo>
                <a:lnTo>
                  <a:pt x="3902075" y="2039937"/>
                </a:lnTo>
                <a:lnTo>
                  <a:pt x="3248025" y="2211387"/>
                </a:lnTo>
                <a:lnTo>
                  <a:pt x="2928937" y="2289174"/>
                </a:lnTo>
                <a:lnTo>
                  <a:pt x="2774950" y="2333624"/>
                </a:lnTo>
                <a:lnTo>
                  <a:pt x="1998662" y="2574924"/>
                </a:lnTo>
                <a:lnTo>
                  <a:pt x="1689100" y="2687636"/>
                </a:lnTo>
                <a:lnTo>
                  <a:pt x="1395412" y="2798761"/>
                </a:lnTo>
                <a:lnTo>
                  <a:pt x="1111250" y="2911474"/>
                </a:lnTo>
                <a:lnTo>
                  <a:pt x="852487" y="3032124"/>
                </a:lnTo>
                <a:lnTo>
                  <a:pt x="612775" y="3162299"/>
                </a:lnTo>
                <a:lnTo>
                  <a:pt x="387350" y="3292474"/>
                </a:lnTo>
                <a:lnTo>
                  <a:pt x="241300" y="3309937"/>
                </a:lnTo>
                <a:close/>
              </a:path>
            </a:pathLst>
          </a:custGeom>
          <a:solidFill>
            <a:srgbClr val="003399"/>
          </a:solidFill>
        </p:spPr>
        <p:txBody>
          <a:bodyPr wrap="square" lIns="0" tIns="0" rIns="0" bIns="0" rtlCol="0"/>
          <a:lstStyle/>
          <a:p/>
        </p:txBody>
      </p:sp>
      <p:pic>
        <p:nvPicPr>
          <p:cNvPr id="21" name="bg object 21"/>
          <p:cNvPicPr/>
          <p:nvPr/>
        </p:nvPicPr>
        <p:blipFill>
          <a:blip r:embed="rId9"/>
          <a:stretch>
            <a:fillRect/>
          </a:stretch>
        </p:blipFill>
        <p:spPr>
          <a:xfrm>
            <a:off x="7145337" y="3678237"/>
            <a:ext cx="1981200" cy="855662"/>
          </a:xfrm>
          <a:prstGeom prst="rect">
            <a:avLst/>
          </a:prstGeom>
        </p:spPr>
      </p:pic>
      <p:pic>
        <p:nvPicPr>
          <p:cNvPr id="22" name="bg object 22"/>
          <p:cNvPicPr/>
          <p:nvPr/>
        </p:nvPicPr>
        <p:blipFill>
          <a:blip r:embed="rId10"/>
          <a:stretch>
            <a:fillRect/>
          </a:stretch>
        </p:blipFill>
        <p:spPr>
          <a:xfrm>
            <a:off x="5273675" y="2128836"/>
            <a:ext cx="2897187" cy="2439987"/>
          </a:xfrm>
          <a:prstGeom prst="rect">
            <a:avLst/>
          </a:prstGeom>
        </p:spPr>
      </p:pic>
      <p:pic>
        <p:nvPicPr>
          <p:cNvPr id="23" name="bg object 23"/>
          <p:cNvPicPr/>
          <p:nvPr/>
        </p:nvPicPr>
        <p:blipFill>
          <a:blip r:embed="rId11"/>
          <a:stretch>
            <a:fillRect/>
          </a:stretch>
        </p:blipFill>
        <p:spPr>
          <a:xfrm>
            <a:off x="0" y="0"/>
            <a:ext cx="9140825" cy="2819399"/>
          </a:xfrm>
          <a:prstGeom prst="rect">
            <a:avLst/>
          </a:prstGeom>
        </p:spPr>
      </p:pic>
      <p:sp>
        <p:nvSpPr>
          <p:cNvPr id="2" name="Holder 2"/>
          <p:cNvSpPr>
            <a:spLocks noGrp="1"/>
          </p:cNvSpPr>
          <p:nvPr>
            <p:ph type="title"/>
          </p:nvPr>
        </p:nvSpPr>
        <p:spPr>
          <a:xfrm>
            <a:off x="278607" y="501332"/>
            <a:ext cx="8407400" cy="695960"/>
          </a:xfrm>
          <a:prstGeom prst="rect">
            <a:avLst/>
          </a:prstGeom>
        </p:spPr>
        <p:txBody>
          <a:bodyPr wrap="square" lIns="0" tIns="0" rIns="0" bIns="0">
            <a:spAutoFit/>
          </a:bodyPr>
          <a:lstStyle>
            <a:lvl1pPr>
              <a:defRPr sz="3600" b="1" i="0">
                <a:solidFill>
                  <a:srgbClr val="E5E5FF"/>
                </a:solidFill>
                <a:latin typeface="Microsoft JhengHei"/>
                <a:cs typeface="Microsoft JhengHei"/>
              </a:defRPr>
            </a:lvl1pPr>
          </a:lstStyle>
          <a:p/>
        </p:txBody>
      </p:sp>
      <p:sp>
        <p:nvSpPr>
          <p:cNvPr id="3" name="Holder 3"/>
          <p:cNvSpPr>
            <a:spLocks noGrp="1"/>
          </p:cNvSpPr>
          <p:nvPr>
            <p:ph type="body" idx="1"/>
          </p:nvPr>
        </p:nvSpPr>
        <p:spPr>
          <a:xfrm>
            <a:off x="535940" y="1645920"/>
            <a:ext cx="7683500" cy="3634740"/>
          </a:xfrm>
          <a:prstGeom prst="rect">
            <a:avLst/>
          </a:prstGeom>
        </p:spPr>
        <p:txBody>
          <a:bodyPr wrap="square" lIns="0" tIns="0" rIns="0" bIns="0">
            <a:spAutoFit/>
          </a:bodyPr>
          <a:lstStyle>
            <a:lvl1pPr>
              <a:defRPr sz="3200" b="1" i="0">
                <a:solidFill>
                  <a:schemeClr val="bg1"/>
                </a:solidFill>
                <a:latin typeface="Microsoft JhengHei"/>
                <a:cs typeface="Microsoft JhengHei"/>
              </a:defRPr>
            </a:lvl1pPr>
          </a:lstStyle>
          <a:p/>
        </p:txBody>
      </p:sp>
      <p:sp>
        <p:nvSpPr>
          <p:cNvPr id="4" name="Holder 4"/>
          <p:cNvSpPr>
            <a:spLocks noGrp="1"/>
          </p:cNvSpPr>
          <p:nvPr>
            <p:ph type="ftr" sz="quarter" idx="5"/>
          </p:nvPr>
        </p:nvSpPr>
        <p:spPr>
          <a:xfrm>
            <a:off x="4301331" y="6493576"/>
            <a:ext cx="541654" cy="196215"/>
          </a:xfrm>
          <a:prstGeom prst="rect">
            <a:avLst/>
          </a:prstGeom>
        </p:spPr>
        <p:txBody>
          <a:bodyPr wrap="square" lIns="0" tIns="0" rIns="0" bIns="0">
            <a:spAutoFit/>
          </a:bodyPr>
          <a:lstStyle>
            <a:defPPr>
              <a:defRPr kern="0"/>
            </a:defPPr>
            <a:lvl1pPr>
              <a:defRPr sz="1200" b="0" i="0">
                <a:solidFill>
                  <a:schemeClr val="bg1"/>
                </a:solidFill>
                <a:latin typeface="Arial"/>
                <a:cs typeface="Arial"/>
              </a:defRPr>
            </a:lvl1pPr>
          </a:lstStyle>
          <a:p>
            <a:pPr marL="12700">
              <a:lnSpc>
                <a:spcPts val="1425"/>
              </a:lnSpc>
            </a:pPr>
            <a:r>
              <a:rPr spc="-10"/>
              <a:t>ppt</a:t>
            </a:r>
            <a:r>
              <a:rPr spc="-25">
                <a:latin typeface="宋体"/>
                <a:cs typeface="宋体"/>
              </a:rPr>
              <a:t>课件</a:t>
            </a: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388984" y="6493576"/>
            <a:ext cx="258445" cy="196215"/>
          </a:xfrm>
          <a:prstGeom prst="rect">
            <a:avLst/>
          </a:prstGeom>
        </p:spPr>
        <p:txBody>
          <a:bodyPr wrap="square" lIns="0" tIns="0" rIns="0" bIns="0">
            <a:spAutoFit/>
          </a:bodyPr>
          <a:lstStyle>
            <a:defPPr>
              <a:defRPr kern="0"/>
            </a:defPPr>
            <a:lvl1pPr>
              <a:defRPr sz="1200" b="0" i="0">
                <a:solidFill>
                  <a:schemeClr val="bg1"/>
                </a:solidFill>
                <a:latin typeface="Arial"/>
                <a:cs typeface="Arial"/>
              </a:defRPr>
            </a:lvl1pPr>
          </a:lstStyle>
          <a:p>
            <a:pPr marL="38100">
              <a:lnSpc>
                <a:spcPts val="1425"/>
              </a:lnSpc>
            </a:pPr>
            <a:fld id="{81D60167-4931-47E6-BA6A-407CBD079E47}" type="slidenum">
              <a:rPr spc="-25"/>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8.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9.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8.png" /><Relationship Id="rId11" Type="http://schemas.openxmlformats.org/officeDocument/2006/relationships/image" Target="../media/image19.png"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13.png" /><Relationship Id="rId6" Type="http://schemas.openxmlformats.org/officeDocument/2006/relationships/image" Target="../media/image14.png" /><Relationship Id="rId7" Type="http://schemas.openxmlformats.org/officeDocument/2006/relationships/image" Target="../media/image15.png" /><Relationship Id="rId8" Type="http://schemas.openxmlformats.org/officeDocument/2006/relationships/image" Target="../media/image16.png" /><Relationship Id="rId9" Type="http://schemas.openxmlformats.org/officeDocument/2006/relationships/image" Target="../media/image17.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0.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3.jpeg" /><Relationship Id="rId3" Type="http://schemas.openxmlformats.org/officeDocument/2006/relationships/image" Target="../media/image24.png" /><Relationship Id="rId4" Type="http://schemas.openxmlformats.org/officeDocument/2006/relationships/image" Target="../media/image25.png" /><Relationship Id="rId5" Type="http://schemas.openxmlformats.org/officeDocument/2006/relationships/image" Target="../media/image26.png" /><Relationship Id="rId6" Type="http://schemas.openxmlformats.org/officeDocument/2006/relationships/image" Target="../media/image27.png" /><Relationship Id="rId7" Type="http://schemas.openxmlformats.org/officeDocument/2006/relationships/image" Target="../media/image28.png" /><Relationship Id="rId8" Type="http://schemas.openxmlformats.org/officeDocument/2006/relationships/image" Target="../media/image29.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0.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5.png" /><Relationship Id="rId3" Type="http://schemas.openxmlformats.org/officeDocument/2006/relationships/image" Target="../media/image36.png" /><Relationship Id="rId4" Type="http://schemas.openxmlformats.org/officeDocument/2006/relationships/image" Target="../media/image37.png" /><Relationship Id="rId5" Type="http://schemas.openxmlformats.org/officeDocument/2006/relationships/image" Target="../media/image38.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9.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0.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1.png" /><Relationship Id="rId3" Type="http://schemas.openxmlformats.org/officeDocument/2006/relationships/image" Target="../media/image42.jpeg" /><Relationship Id="rId4" Type="http://schemas.openxmlformats.org/officeDocument/2006/relationships/image" Target="../media/image43.png" /><Relationship Id="rId5" Type="http://schemas.openxmlformats.org/officeDocument/2006/relationships/image" Target="../media/image44.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10312702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320800" y="2210037"/>
            <a:ext cx="6883400" cy="939800"/>
          </a:xfrm>
          <a:prstGeom prst="rect">
            <a:avLst/>
          </a:prstGeom>
        </p:spPr>
        <p:txBody>
          <a:bodyPr vert="horz" wrap="square" lIns="0" tIns="12700" rIns="0" bIns="0" rtlCol="0">
            <a:spAutoFit/>
          </a:bodyPr>
          <a:lstStyle/>
          <a:p>
            <a:pPr marL="12700">
              <a:lnSpc>
                <a:spcPct val="100000"/>
              </a:lnSpc>
              <a:spcBef>
                <a:spcPts val="100"/>
              </a:spcBef>
            </a:pPr>
            <a:r>
              <a:rPr sz="6000" spc="-10"/>
              <a:t>消费者购买行为分析</a:t>
            </a:r>
            <a:endParaRPr sz="6000"/>
          </a:p>
        </p:txBody>
      </p:sp>
      <p:pic>
        <p:nvPicPr>
          <p:cNvPr id="3" name="object 3"/>
          <p:cNvPicPr/>
          <p:nvPr/>
        </p:nvPicPr>
        <p:blipFill>
          <a:blip r:embed="rId2"/>
          <a:stretch>
            <a:fillRect/>
          </a:stretch>
        </p:blipFill>
        <p:spPr>
          <a:xfrm>
            <a:off x="0" y="4292600"/>
            <a:ext cx="9144000" cy="2565400"/>
          </a:xfrm>
          <a:prstGeom prst="rect">
            <a:avLst/>
          </a:prstGeom>
        </p:spPr>
      </p:pic>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10"/>
              <a:t>ppt</a:t>
            </a:r>
            <a:r>
              <a:rPr spc="-25">
                <a:latin typeface="宋体"/>
                <a:cs typeface="宋体"/>
              </a:rPr>
              <a:t>课件</a:t>
            </a: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1</a:t>
            </a:fld>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750887" y="687387"/>
            <a:ext cx="7642225" cy="4259580"/>
            <a:chOff x="750887" y="687387"/>
            <a:chExt cx="7642225" cy="4259580"/>
          </a:xfrm>
        </p:grpSpPr>
        <p:sp>
          <p:nvSpPr>
            <p:cNvPr id="3" name="object 3"/>
            <p:cNvSpPr/>
            <p:nvPr/>
          </p:nvSpPr>
          <p:spPr>
            <a:xfrm>
              <a:off x="755649" y="957758"/>
              <a:ext cx="7632700" cy="3984625"/>
            </a:xfrm>
            <a:custGeom>
              <a:rect l="l" t="t" r="r" b="b"/>
              <a:pathLst>
                <a:path w="7632700" h="3984625">
                  <a:moveTo>
                    <a:pt x="7367091" y="132804"/>
                  </a:moveTo>
                  <a:lnTo>
                    <a:pt x="7234287" y="132804"/>
                  </a:lnTo>
                  <a:lnTo>
                    <a:pt x="7276263" y="126033"/>
                  </a:lnTo>
                  <a:lnTo>
                    <a:pt x="7312719" y="107180"/>
                  </a:lnTo>
                  <a:lnTo>
                    <a:pt x="7341467" y="78432"/>
                  </a:lnTo>
                  <a:lnTo>
                    <a:pt x="7360320" y="41976"/>
                  </a:lnTo>
                  <a:lnTo>
                    <a:pt x="7367090" y="0"/>
                  </a:lnTo>
                  <a:lnTo>
                    <a:pt x="7367091" y="132804"/>
                  </a:lnTo>
                  <a:close/>
                </a:path>
                <a:path w="7632700" h="3984625">
                  <a:moveTo>
                    <a:pt x="7632699" y="265608"/>
                  </a:moveTo>
                  <a:lnTo>
                    <a:pt x="7367091" y="265608"/>
                  </a:lnTo>
                  <a:lnTo>
                    <a:pt x="7414834" y="261329"/>
                  </a:lnTo>
                  <a:lnTo>
                    <a:pt x="7459770" y="248991"/>
                  </a:lnTo>
                  <a:lnTo>
                    <a:pt x="7501148" y="229345"/>
                  </a:lnTo>
                  <a:lnTo>
                    <a:pt x="7538219" y="203140"/>
                  </a:lnTo>
                  <a:lnTo>
                    <a:pt x="7570231" y="171128"/>
                  </a:lnTo>
                  <a:lnTo>
                    <a:pt x="7596435" y="134057"/>
                  </a:lnTo>
                  <a:lnTo>
                    <a:pt x="7616082" y="92679"/>
                  </a:lnTo>
                  <a:lnTo>
                    <a:pt x="7628419" y="47743"/>
                  </a:lnTo>
                  <a:lnTo>
                    <a:pt x="7632699" y="0"/>
                  </a:lnTo>
                  <a:lnTo>
                    <a:pt x="7632699" y="265608"/>
                  </a:lnTo>
                  <a:close/>
                </a:path>
                <a:path w="7632700" h="3984625">
                  <a:moveTo>
                    <a:pt x="7632699" y="265608"/>
                  </a:moveTo>
                  <a:lnTo>
                    <a:pt x="7101482" y="265608"/>
                  </a:lnTo>
                  <a:lnTo>
                    <a:pt x="7101482" y="0"/>
                  </a:lnTo>
                  <a:lnTo>
                    <a:pt x="7108252" y="41976"/>
                  </a:lnTo>
                  <a:lnTo>
                    <a:pt x="7127106" y="78432"/>
                  </a:lnTo>
                  <a:lnTo>
                    <a:pt x="7155854" y="107180"/>
                  </a:lnTo>
                  <a:lnTo>
                    <a:pt x="7192310" y="126033"/>
                  </a:lnTo>
                  <a:lnTo>
                    <a:pt x="7234287" y="132804"/>
                  </a:lnTo>
                  <a:lnTo>
                    <a:pt x="7367091" y="132804"/>
                  </a:lnTo>
                  <a:lnTo>
                    <a:pt x="7367091" y="265608"/>
                  </a:lnTo>
                  <a:lnTo>
                    <a:pt x="7632699" y="265608"/>
                  </a:lnTo>
                  <a:close/>
                </a:path>
                <a:path w="7632700" h="3984625">
                  <a:moveTo>
                    <a:pt x="265608" y="3984129"/>
                  </a:moveTo>
                  <a:lnTo>
                    <a:pt x="217864" y="3979850"/>
                  </a:lnTo>
                  <a:lnTo>
                    <a:pt x="172928" y="3967512"/>
                  </a:lnTo>
                  <a:lnTo>
                    <a:pt x="131550" y="3947866"/>
                  </a:lnTo>
                  <a:lnTo>
                    <a:pt x="94480" y="3921661"/>
                  </a:lnTo>
                  <a:lnTo>
                    <a:pt x="62467" y="3889649"/>
                  </a:lnTo>
                  <a:lnTo>
                    <a:pt x="36263" y="3852578"/>
                  </a:lnTo>
                  <a:lnTo>
                    <a:pt x="16617" y="3811200"/>
                  </a:lnTo>
                  <a:lnTo>
                    <a:pt x="4279" y="3766264"/>
                  </a:lnTo>
                  <a:lnTo>
                    <a:pt x="0" y="3718521"/>
                  </a:lnTo>
                  <a:lnTo>
                    <a:pt x="0" y="531217"/>
                  </a:lnTo>
                  <a:lnTo>
                    <a:pt x="4279" y="483474"/>
                  </a:lnTo>
                  <a:lnTo>
                    <a:pt x="16617" y="438538"/>
                  </a:lnTo>
                  <a:lnTo>
                    <a:pt x="36263" y="397159"/>
                  </a:lnTo>
                  <a:lnTo>
                    <a:pt x="62467" y="360089"/>
                  </a:lnTo>
                  <a:lnTo>
                    <a:pt x="94480" y="328076"/>
                  </a:lnTo>
                  <a:lnTo>
                    <a:pt x="131550" y="301872"/>
                  </a:lnTo>
                  <a:lnTo>
                    <a:pt x="172928" y="282225"/>
                  </a:lnTo>
                  <a:lnTo>
                    <a:pt x="217864" y="269888"/>
                  </a:lnTo>
                  <a:lnTo>
                    <a:pt x="265608" y="265608"/>
                  </a:lnTo>
                  <a:lnTo>
                    <a:pt x="7632699" y="265608"/>
                  </a:lnTo>
                  <a:lnTo>
                    <a:pt x="7632699" y="398412"/>
                  </a:lnTo>
                  <a:lnTo>
                    <a:pt x="398412" y="398412"/>
                  </a:lnTo>
                  <a:lnTo>
                    <a:pt x="356436" y="405183"/>
                  </a:lnTo>
                  <a:lnTo>
                    <a:pt x="319980" y="424036"/>
                  </a:lnTo>
                  <a:lnTo>
                    <a:pt x="291231" y="452784"/>
                  </a:lnTo>
                  <a:lnTo>
                    <a:pt x="272378" y="489240"/>
                  </a:lnTo>
                  <a:lnTo>
                    <a:pt x="265608" y="531217"/>
                  </a:lnTo>
                  <a:lnTo>
                    <a:pt x="265608" y="796825"/>
                  </a:lnTo>
                  <a:lnTo>
                    <a:pt x="7632699" y="796825"/>
                  </a:lnTo>
                  <a:lnTo>
                    <a:pt x="7632699" y="3187303"/>
                  </a:lnTo>
                  <a:lnTo>
                    <a:pt x="7628419" y="3235046"/>
                  </a:lnTo>
                  <a:lnTo>
                    <a:pt x="7616082" y="3279982"/>
                  </a:lnTo>
                  <a:lnTo>
                    <a:pt x="7596435" y="3321361"/>
                  </a:lnTo>
                  <a:lnTo>
                    <a:pt x="7570231" y="3358431"/>
                  </a:lnTo>
                  <a:lnTo>
                    <a:pt x="7538219" y="3390444"/>
                  </a:lnTo>
                  <a:lnTo>
                    <a:pt x="7501148" y="3416648"/>
                  </a:lnTo>
                  <a:lnTo>
                    <a:pt x="7459770" y="3436294"/>
                  </a:lnTo>
                  <a:lnTo>
                    <a:pt x="7414834" y="3448632"/>
                  </a:lnTo>
                  <a:lnTo>
                    <a:pt x="7367091" y="3452912"/>
                  </a:lnTo>
                  <a:lnTo>
                    <a:pt x="531217" y="3452912"/>
                  </a:lnTo>
                  <a:lnTo>
                    <a:pt x="531217" y="3718521"/>
                  </a:lnTo>
                  <a:lnTo>
                    <a:pt x="526937" y="3766264"/>
                  </a:lnTo>
                  <a:lnTo>
                    <a:pt x="514599" y="3811200"/>
                  </a:lnTo>
                  <a:lnTo>
                    <a:pt x="494953" y="3852578"/>
                  </a:lnTo>
                  <a:lnTo>
                    <a:pt x="468749" y="3889649"/>
                  </a:lnTo>
                  <a:lnTo>
                    <a:pt x="436736" y="3921661"/>
                  </a:lnTo>
                  <a:lnTo>
                    <a:pt x="399665" y="3947866"/>
                  </a:lnTo>
                  <a:lnTo>
                    <a:pt x="358287" y="3967512"/>
                  </a:lnTo>
                  <a:lnTo>
                    <a:pt x="313350" y="3979850"/>
                  </a:lnTo>
                  <a:lnTo>
                    <a:pt x="265608" y="3984129"/>
                  </a:lnTo>
                  <a:close/>
                </a:path>
                <a:path w="7632700" h="3984625">
                  <a:moveTo>
                    <a:pt x="7632699" y="796825"/>
                  </a:moveTo>
                  <a:lnTo>
                    <a:pt x="265608" y="796825"/>
                  </a:lnTo>
                  <a:lnTo>
                    <a:pt x="313352" y="792546"/>
                  </a:lnTo>
                  <a:lnTo>
                    <a:pt x="358288" y="780208"/>
                  </a:lnTo>
                  <a:lnTo>
                    <a:pt x="399666" y="760562"/>
                  </a:lnTo>
                  <a:lnTo>
                    <a:pt x="436736" y="734358"/>
                  </a:lnTo>
                  <a:lnTo>
                    <a:pt x="468749" y="702345"/>
                  </a:lnTo>
                  <a:lnTo>
                    <a:pt x="494953" y="665275"/>
                  </a:lnTo>
                  <a:lnTo>
                    <a:pt x="514600" y="623896"/>
                  </a:lnTo>
                  <a:lnTo>
                    <a:pt x="526937" y="578960"/>
                  </a:lnTo>
                  <a:lnTo>
                    <a:pt x="531217" y="531217"/>
                  </a:lnTo>
                  <a:lnTo>
                    <a:pt x="524446" y="489240"/>
                  </a:lnTo>
                  <a:lnTo>
                    <a:pt x="505593" y="452784"/>
                  </a:lnTo>
                  <a:lnTo>
                    <a:pt x="476845" y="424036"/>
                  </a:lnTo>
                  <a:lnTo>
                    <a:pt x="440389" y="405183"/>
                  </a:lnTo>
                  <a:lnTo>
                    <a:pt x="398412" y="398412"/>
                  </a:lnTo>
                  <a:lnTo>
                    <a:pt x="7632699" y="398412"/>
                  </a:lnTo>
                  <a:lnTo>
                    <a:pt x="7632699" y="796825"/>
                  </a:lnTo>
                  <a:close/>
                </a:path>
              </a:pathLst>
            </a:custGeom>
            <a:solidFill>
              <a:srgbClr val="0099CC"/>
            </a:solidFill>
          </p:spPr>
          <p:txBody>
            <a:bodyPr wrap="square" lIns="0" tIns="0" rIns="0" bIns="0" rtlCol="0"/>
            <a:lstStyle/>
            <a:p/>
          </p:txBody>
        </p:sp>
        <p:sp>
          <p:nvSpPr>
            <p:cNvPr id="4" name="object 4"/>
            <p:cNvSpPr/>
            <p:nvPr/>
          </p:nvSpPr>
          <p:spPr>
            <a:xfrm>
              <a:off x="1021258" y="692150"/>
              <a:ext cx="7367270" cy="1062990"/>
            </a:xfrm>
            <a:custGeom>
              <a:rect l="l" t="t" r="r" b="b"/>
              <a:pathLst>
                <a:path w="7367270" h="1062989">
                  <a:moveTo>
                    <a:pt x="0" y="1062434"/>
                  </a:moveTo>
                  <a:lnTo>
                    <a:pt x="0" y="796825"/>
                  </a:lnTo>
                  <a:lnTo>
                    <a:pt x="6770" y="754849"/>
                  </a:lnTo>
                  <a:lnTo>
                    <a:pt x="25623" y="718393"/>
                  </a:lnTo>
                  <a:lnTo>
                    <a:pt x="54371" y="689644"/>
                  </a:lnTo>
                  <a:lnTo>
                    <a:pt x="90828" y="670791"/>
                  </a:lnTo>
                  <a:lnTo>
                    <a:pt x="132804" y="664021"/>
                  </a:lnTo>
                  <a:lnTo>
                    <a:pt x="174780" y="670791"/>
                  </a:lnTo>
                  <a:lnTo>
                    <a:pt x="211236" y="689645"/>
                  </a:lnTo>
                  <a:lnTo>
                    <a:pt x="239985" y="718393"/>
                  </a:lnTo>
                  <a:lnTo>
                    <a:pt x="258838" y="754849"/>
                  </a:lnTo>
                  <a:lnTo>
                    <a:pt x="265608" y="796825"/>
                  </a:lnTo>
                  <a:lnTo>
                    <a:pt x="261329" y="844569"/>
                  </a:lnTo>
                  <a:lnTo>
                    <a:pt x="248991" y="889505"/>
                  </a:lnTo>
                  <a:lnTo>
                    <a:pt x="229345" y="930883"/>
                  </a:lnTo>
                  <a:lnTo>
                    <a:pt x="203140" y="967954"/>
                  </a:lnTo>
                  <a:lnTo>
                    <a:pt x="171128" y="999966"/>
                  </a:lnTo>
                  <a:lnTo>
                    <a:pt x="134057" y="1026170"/>
                  </a:lnTo>
                  <a:lnTo>
                    <a:pt x="92679" y="1045817"/>
                  </a:lnTo>
                  <a:lnTo>
                    <a:pt x="47743" y="1058155"/>
                  </a:lnTo>
                  <a:lnTo>
                    <a:pt x="0" y="1062434"/>
                  </a:lnTo>
                  <a:close/>
                </a:path>
                <a:path w="7367270" h="1062989">
                  <a:moveTo>
                    <a:pt x="7101481" y="265608"/>
                  </a:moveTo>
                  <a:lnTo>
                    <a:pt x="6835873" y="265608"/>
                  </a:lnTo>
                  <a:lnTo>
                    <a:pt x="6840153" y="217865"/>
                  </a:lnTo>
                  <a:lnTo>
                    <a:pt x="6852490" y="172929"/>
                  </a:lnTo>
                  <a:lnTo>
                    <a:pt x="6872137" y="131550"/>
                  </a:lnTo>
                  <a:lnTo>
                    <a:pt x="6898341" y="94480"/>
                  </a:lnTo>
                  <a:lnTo>
                    <a:pt x="6930354" y="62467"/>
                  </a:lnTo>
                  <a:lnTo>
                    <a:pt x="6967424" y="36263"/>
                  </a:lnTo>
                  <a:lnTo>
                    <a:pt x="7008803" y="16617"/>
                  </a:lnTo>
                  <a:lnTo>
                    <a:pt x="7053739" y="4279"/>
                  </a:lnTo>
                  <a:lnTo>
                    <a:pt x="7101482" y="0"/>
                  </a:lnTo>
                  <a:lnTo>
                    <a:pt x="7149225" y="4279"/>
                  </a:lnTo>
                  <a:lnTo>
                    <a:pt x="7194161" y="16617"/>
                  </a:lnTo>
                  <a:lnTo>
                    <a:pt x="7235540" y="36263"/>
                  </a:lnTo>
                  <a:lnTo>
                    <a:pt x="7272610" y="62467"/>
                  </a:lnTo>
                  <a:lnTo>
                    <a:pt x="7304623" y="94480"/>
                  </a:lnTo>
                  <a:lnTo>
                    <a:pt x="7330827" y="131550"/>
                  </a:lnTo>
                  <a:lnTo>
                    <a:pt x="7350473" y="172929"/>
                  </a:lnTo>
                  <a:lnTo>
                    <a:pt x="7362811" y="217865"/>
                  </a:lnTo>
                  <a:lnTo>
                    <a:pt x="7367090" y="265608"/>
                  </a:lnTo>
                  <a:lnTo>
                    <a:pt x="7101481" y="265608"/>
                  </a:lnTo>
                  <a:close/>
                </a:path>
                <a:path w="7367270" h="1062989">
                  <a:moveTo>
                    <a:pt x="7101483" y="531217"/>
                  </a:moveTo>
                  <a:lnTo>
                    <a:pt x="7101481" y="265608"/>
                  </a:lnTo>
                  <a:lnTo>
                    <a:pt x="7367090" y="265608"/>
                  </a:lnTo>
                  <a:lnTo>
                    <a:pt x="7362811" y="313352"/>
                  </a:lnTo>
                  <a:lnTo>
                    <a:pt x="7350474" y="358287"/>
                  </a:lnTo>
                  <a:lnTo>
                    <a:pt x="7330827" y="399666"/>
                  </a:lnTo>
                  <a:lnTo>
                    <a:pt x="7304623" y="436736"/>
                  </a:lnTo>
                  <a:lnTo>
                    <a:pt x="7272610" y="468749"/>
                  </a:lnTo>
                  <a:lnTo>
                    <a:pt x="7235540" y="494953"/>
                  </a:lnTo>
                  <a:lnTo>
                    <a:pt x="7194162" y="514599"/>
                  </a:lnTo>
                  <a:lnTo>
                    <a:pt x="7149226" y="526937"/>
                  </a:lnTo>
                  <a:lnTo>
                    <a:pt x="7101483" y="531217"/>
                  </a:lnTo>
                  <a:close/>
                </a:path>
                <a:path w="7367270" h="1062989">
                  <a:moveTo>
                    <a:pt x="6968677" y="398412"/>
                  </a:moveTo>
                  <a:lnTo>
                    <a:pt x="6926701" y="391642"/>
                  </a:lnTo>
                  <a:lnTo>
                    <a:pt x="6890245" y="372789"/>
                  </a:lnTo>
                  <a:lnTo>
                    <a:pt x="6861496" y="344040"/>
                  </a:lnTo>
                  <a:lnTo>
                    <a:pt x="6842643" y="307584"/>
                  </a:lnTo>
                  <a:lnTo>
                    <a:pt x="6835872" y="265608"/>
                  </a:lnTo>
                  <a:lnTo>
                    <a:pt x="7101481" y="265608"/>
                  </a:lnTo>
                  <a:lnTo>
                    <a:pt x="7094711" y="307584"/>
                  </a:lnTo>
                  <a:lnTo>
                    <a:pt x="7075858" y="344041"/>
                  </a:lnTo>
                  <a:lnTo>
                    <a:pt x="7047109" y="372789"/>
                  </a:lnTo>
                  <a:lnTo>
                    <a:pt x="7010653" y="391642"/>
                  </a:lnTo>
                  <a:lnTo>
                    <a:pt x="6968677" y="398412"/>
                  </a:lnTo>
                  <a:close/>
                </a:path>
              </a:pathLst>
            </a:custGeom>
            <a:solidFill>
              <a:srgbClr val="0079A3"/>
            </a:solidFill>
          </p:spPr>
          <p:txBody>
            <a:bodyPr wrap="square" lIns="0" tIns="0" rIns="0" bIns="0" rtlCol="0"/>
            <a:lstStyle/>
            <a:p/>
          </p:txBody>
        </p:sp>
        <p:sp>
          <p:nvSpPr>
            <p:cNvPr id="5" name="object 5"/>
            <p:cNvSpPr/>
            <p:nvPr/>
          </p:nvSpPr>
          <p:spPr>
            <a:xfrm>
              <a:off x="755649" y="692149"/>
              <a:ext cx="7632700" cy="4250055"/>
            </a:xfrm>
            <a:custGeom>
              <a:rect l="l" t="t" r="r" b="b"/>
              <a:pathLst>
                <a:path w="7632700" h="4250055">
                  <a:moveTo>
                    <a:pt x="0" y="796826"/>
                  </a:moveTo>
                  <a:lnTo>
                    <a:pt x="4279" y="749082"/>
                  </a:lnTo>
                  <a:lnTo>
                    <a:pt x="16617" y="704146"/>
                  </a:lnTo>
                  <a:lnTo>
                    <a:pt x="36263" y="662768"/>
                  </a:lnTo>
                  <a:lnTo>
                    <a:pt x="62467" y="625697"/>
                  </a:lnTo>
                  <a:lnTo>
                    <a:pt x="94480" y="593685"/>
                  </a:lnTo>
                  <a:lnTo>
                    <a:pt x="131550" y="567480"/>
                  </a:lnTo>
                  <a:lnTo>
                    <a:pt x="172928" y="547834"/>
                  </a:lnTo>
                  <a:lnTo>
                    <a:pt x="217864" y="535496"/>
                  </a:lnTo>
                  <a:lnTo>
                    <a:pt x="265608" y="531217"/>
                  </a:lnTo>
                  <a:lnTo>
                    <a:pt x="7101482" y="531217"/>
                  </a:lnTo>
                  <a:lnTo>
                    <a:pt x="7101482" y="265608"/>
                  </a:lnTo>
                  <a:lnTo>
                    <a:pt x="7105761" y="217865"/>
                  </a:lnTo>
                  <a:lnTo>
                    <a:pt x="7118099" y="172929"/>
                  </a:lnTo>
                  <a:lnTo>
                    <a:pt x="7137745" y="131551"/>
                  </a:lnTo>
                  <a:lnTo>
                    <a:pt x="7163950" y="94480"/>
                  </a:lnTo>
                  <a:lnTo>
                    <a:pt x="7195962" y="62467"/>
                  </a:lnTo>
                  <a:lnTo>
                    <a:pt x="7233033" y="36263"/>
                  </a:lnTo>
                  <a:lnTo>
                    <a:pt x="7274411" y="16617"/>
                  </a:lnTo>
                  <a:lnTo>
                    <a:pt x="7319347" y="4279"/>
                  </a:lnTo>
                  <a:lnTo>
                    <a:pt x="7367090" y="0"/>
                  </a:lnTo>
                  <a:lnTo>
                    <a:pt x="7414834" y="4279"/>
                  </a:lnTo>
                  <a:lnTo>
                    <a:pt x="7459770" y="16617"/>
                  </a:lnTo>
                  <a:lnTo>
                    <a:pt x="7501148" y="36263"/>
                  </a:lnTo>
                  <a:lnTo>
                    <a:pt x="7538219" y="62467"/>
                  </a:lnTo>
                  <a:lnTo>
                    <a:pt x="7570231" y="94480"/>
                  </a:lnTo>
                  <a:lnTo>
                    <a:pt x="7596436" y="131550"/>
                  </a:lnTo>
                  <a:lnTo>
                    <a:pt x="7616082" y="172928"/>
                  </a:lnTo>
                  <a:lnTo>
                    <a:pt x="7628420" y="217864"/>
                  </a:lnTo>
                  <a:lnTo>
                    <a:pt x="7632700" y="265608"/>
                  </a:lnTo>
                  <a:lnTo>
                    <a:pt x="7632700" y="3452912"/>
                  </a:lnTo>
                  <a:lnTo>
                    <a:pt x="7628419" y="3500655"/>
                  </a:lnTo>
                  <a:lnTo>
                    <a:pt x="7616082" y="3545591"/>
                  </a:lnTo>
                  <a:lnTo>
                    <a:pt x="7596435" y="3586969"/>
                  </a:lnTo>
                  <a:lnTo>
                    <a:pt x="7570231" y="3624040"/>
                  </a:lnTo>
                  <a:lnTo>
                    <a:pt x="7538219" y="3656052"/>
                  </a:lnTo>
                  <a:lnTo>
                    <a:pt x="7501148" y="3682257"/>
                  </a:lnTo>
                  <a:lnTo>
                    <a:pt x="7459770" y="3701903"/>
                  </a:lnTo>
                  <a:lnTo>
                    <a:pt x="7414834" y="3714241"/>
                  </a:lnTo>
                  <a:lnTo>
                    <a:pt x="7367091" y="3718520"/>
                  </a:lnTo>
                  <a:lnTo>
                    <a:pt x="531217" y="3718520"/>
                  </a:lnTo>
                  <a:lnTo>
                    <a:pt x="531217" y="3984129"/>
                  </a:lnTo>
                  <a:lnTo>
                    <a:pt x="526937" y="4031872"/>
                  </a:lnTo>
                  <a:lnTo>
                    <a:pt x="514600" y="4076808"/>
                  </a:lnTo>
                  <a:lnTo>
                    <a:pt x="494953" y="4118187"/>
                  </a:lnTo>
                  <a:lnTo>
                    <a:pt x="468749" y="4155257"/>
                  </a:lnTo>
                  <a:lnTo>
                    <a:pt x="436736" y="4187270"/>
                  </a:lnTo>
                  <a:lnTo>
                    <a:pt x="399666" y="4213474"/>
                  </a:lnTo>
                  <a:lnTo>
                    <a:pt x="358288" y="4233121"/>
                  </a:lnTo>
                  <a:lnTo>
                    <a:pt x="313352" y="4245458"/>
                  </a:lnTo>
                  <a:lnTo>
                    <a:pt x="265608" y="4249738"/>
                  </a:lnTo>
                  <a:lnTo>
                    <a:pt x="217865" y="4245459"/>
                  </a:lnTo>
                  <a:lnTo>
                    <a:pt x="172929" y="4233121"/>
                  </a:lnTo>
                  <a:lnTo>
                    <a:pt x="131551" y="4213474"/>
                  </a:lnTo>
                  <a:lnTo>
                    <a:pt x="94480" y="4187270"/>
                  </a:lnTo>
                  <a:lnTo>
                    <a:pt x="62468" y="4155257"/>
                  </a:lnTo>
                  <a:lnTo>
                    <a:pt x="36263" y="4118187"/>
                  </a:lnTo>
                  <a:lnTo>
                    <a:pt x="16617" y="4076809"/>
                  </a:lnTo>
                  <a:lnTo>
                    <a:pt x="4279" y="4031873"/>
                  </a:lnTo>
                  <a:lnTo>
                    <a:pt x="0" y="3984129"/>
                  </a:lnTo>
                  <a:lnTo>
                    <a:pt x="0" y="796826"/>
                  </a:lnTo>
                  <a:close/>
                </a:path>
                <a:path w="7632700" h="4250055">
                  <a:moveTo>
                    <a:pt x="7101482" y="531217"/>
                  </a:moveTo>
                  <a:lnTo>
                    <a:pt x="7367091" y="531217"/>
                  </a:lnTo>
                  <a:lnTo>
                    <a:pt x="7414834" y="526937"/>
                  </a:lnTo>
                  <a:lnTo>
                    <a:pt x="7459770" y="514600"/>
                  </a:lnTo>
                  <a:lnTo>
                    <a:pt x="7501148" y="494953"/>
                  </a:lnTo>
                  <a:lnTo>
                    <a:pt x="7538219" y="468749"/>
                  </a:lnTo>
                  <a:lnTo>
                    <a:pt x="7570231" y="436736"/>
                  </a:lnTo>
                  <a:lnTo>
                    <a:pt x="7596435" y="399666"/>
                  </a:lnTo>
                  <a:lnTo>
                    <a:pt x="7616082" y="358288"/>
                  </a:lnTo>
                  <a:lnTo>
                    <a:pt x="7628419" y="313352"/>
                  </a:lnTo>
                  <a:lnTo>
                    <a:pt x="7632699" y="265608"/>
                  </a:lnTo>
                </a:path>
                <a:path w="7632700" h="4250055">
                  <a:moveTo>
                    <a:pt x="7367091" y="531217"/>
                  </a:moveTo>
                  <a:lnTo>
                    <a:pt x="7367091" y="265608"/>
                  </a:lnTo>
                  <a:lnTo>
                    <a:pt x="7360320" y="307584"/>
                  </a:lnTo>
                  <a:lnTo>
                    <a:pt x="7341467" y="344041"/>
                  </a:lnTo>
                  <a:lnTo>
                    <a:pt x="7312719" y="372789"/>
                  </a:lnTo>
                  <a:lnTo>
                    <a:pt x="7276263" y="391642"/>
                  </a:lnTo>
                  <a:lnTo>
                    <a:pt x="7234287" y="398412"/>
                  </a:lnTo>
                  <a:lnTo>
                    <a:pt x="7192310" y="391642"/>
                  </a:lnTo>
                  <a:lnTo>
                    <a:pt x="7155854" y="372789"/>
                  </a:lnTo>
                  <a:lnTo>
                    <a:pt x="7127106" y="344041"/>
                  </a:lnTo>
                  <a:lnTo>
                    <a:pt x="7108252" y="307585"/>
                  </a:lnTo>
                  <a:lnTo>
                    <a:pt x="7101482" y="265608"/>
                  </a:lnTo>
                </a:path>
                <a:path w="7632700" h="4250055">
                  <a:moveTo>
                    <a:pt x="265608" y="1062434"/>
                  </a:moveTo>
                  <a:lnTo>
                    <a:pt x="265608" y="796825"/>
                  </a:lnTo>
                  <a:lnTo>
                    <a:pt x="272378" y="754849"/>
                  </a:lnTo>
                  <a:lnTo>
                    <a:pt x="291232" y="718393"/>
                  </a:lnTo>
                  <a:lnTo>
                    <a:pt x="319980" y="689645"/>
                  </a:lnTo>
                  <a:lnTo>
                    <a:pt x="356436" y="670792"/>
                  </a:lnTo>
                  <a:lnTo>
                    <a:pt x="398412" y="664021"/>
                  </a:lnTo>
                  <a:lnTo>
                    <a:pt x="440389" y="670791"/>
                  </a:lnTo>
                  <a:lnTo>
                    <a:pt x="476845" y="689644"/>
                  </a:lnTo>
                  <a:lnTo>
                    <a:pt x="505593" y="718393"/>
                  </a:lnTo>
                  <a:lnTo>
                    <a:pt x="524446" y="754849"/>
                  </a:lnTo>
                  <a:lnTo>
                    <a:pt x="531217" y="796825"/>
                  </a:lnTo>
                  <a:lnTo>
                    <a:pt x="526937" y="844569"/>
                  </a:lnTo>
                  <a:lnTo>
                    <a:pt x="514600" y="889505"/>
                  </a:lnTo>
                  <a:lnTo>
                    <a:pt x="494953" y="930883"/>
                  </a:lnTo>
                  <a:lnTo>
                    <a:pt x="468749" y="967954"/>
                  </a:lnTo>
                  <a:lnTo>
                    <a:pt x="436736" y="999966"/>
                  </a:lnTo>
                  <a:lnTo>
                    <a:pt x="399666" y="1026171"/>
                  </a:lnTo>
                  <a:lnTo>
                    <a:pt x="358288" y="1045817"/>
                  </a:lnTo>
                  <a:lnTo>
                    <a:pt x="313352" y="1058155"/>
                  </a:lnTo>
                  <a:lnTo>
                    <a:pt x="265608" y="1062434"/>
                  </a:lnTo>
                  <a:lnTo>
                    <a:pt x="217865" y="1058155"/>
                  </a:lnTo>
                  <a:lnTo>
                    <a:pt x="172929" y="1045817"/>
                  </a:lnTo>
                  <a:lnTo>
                    <a:pt x="131550" y="1026171"/>
                  </a:lnTo>
                  <a:lnTo>
                    <a:pt x="94480" y="999966"/>
                  </a:lnTo>
                  <a:lnTo>
                    <a:pt x="62467" y="967954"/>
                  </a:lnTo>
                  <a:lnTo>
                    <a:pt x="36263" y="930883"/>
                  </a:lnTo>
                  <a:lnTo>
                    <a:pt x="16617" y="889505"/>
                  </a:lnTo>
                  <a:lnTo>
                    <a:pt x="4279" y="844569"/>
                  </a:lnTo>
                  <a:lnTo>
                    <a:pt x="0" y="796826"/>
                  </a:lnTo>
                </a:path>
                <a:path w="7632700" h="4250055">
                  <a:moveTo>
                    <a:pt x="531217" y="796825"/>
                  </a:moveTo>
                  <a:lnTo>
                    <a:pt x="531217" y="3718520"/>
                  </a:lnTo>
                </a:path>
              </a:pathLst>
            </a:custGeom>
            <a:ln w="9525">
              <a:solidFill>
                <a:srgbClr val="FFFFFF"/>
              </a:solidFill>
            </a:ln>
          </p:spPr>
          <p:txBody>
            <a:bodyPr wrap="square" lIns="0" tIns="0" rIns="0" bIns="0" rtlCol="0"/>
            <a:lstStyle/>
            <a:p/>
          </p:txBody>
        </p:sp>
      </p:grpSp>
      <p:sp>
        <p:nvSpPr>
          <p:cNvPr id="6" name="object 6"/>
          <p:cNvSpPr txBox="1"/>
          <p:nvPr/>
        </p:nvSpPr>
        <p:spPr>
          <a:xfrm>
            <a:off x="1365607" y="1579403"/>
            <a:ext cx="6883400" cy="2202180"/>
          </a:xfrm>
          <a:prstGeom prst="rect">
            <a:avLst/>
          </a:prstGeom>
        </p:spPr>
        <p:txBody>
          <a:bodyPr vert="horz" wrap="square" lIns="0" tIns="12700" rIns="0" bIns="0" rtlCol="0">
            <a:spAutoFit/>
          </a:bodyPr>
          <a:lstStyle/>
          <a:p>
            <a:pPr marL="12700">
              <a:lnSpc>
                <a:spcPts val="2815"/>
              </a:lnSpc>
              <a:spcBef>
                <a:spcPts val="100"/>
              </a:spcBef>
            </a:pPr>
            <a:r>
              <a:rPr sz="2400" b="1" spc="-5">
                <a:solidFill>
                  <a:srgbClr val="FFFFFF"/>
                </a:solidFill>
                <a:latin typeface="Microsoft JhengHei"/>
                <a:cs typeface="Microsoft JhengHei"/>
              </a:rPr>
              <a:t>西班牙古谚语：欲成角斗士，必先认识牛的习性。</a:t>
            </a:r>
            <a:endParaRPr sz="2400">
              <a:latin typeface="Microsoft JhengHei"/>
              <a:cs typeface="Microsoft JhengHei"/>
            </a:endParaRPr>
          </a:p>
          <a:p>
            <a:pPr marL="6260465">
              <a:lnSpc>
                <a:spcPts val="2815"/>
              </a:lnSpc>
            </a:pPr>
            <a:r>
              <a:rPr sz="2400" b="1" spc="-25">
                <a:solidFill>
                  <a:srgbClr val="FFFFFF"/>
                </a:solidFill>
                <a:latin typeface="Microsoft JhengHei"/>
                <a:cs typeface="Microsoft JhengHei"/>
              </a:rPr>
              <a:t>佚名</a:t>
            </a:r>
            <a:endParaRPr sz="2400">
              <a:latin typeface="Microsoft JhengHei"/>
              <a:cs typeface="Microsoft JhengHei"/>
            </a:endParaRPr>
          </a:p>
          <a:p>
            <a:pPr marL="12700" marR="1986914">
              <a:lnSpc>
                <a:spcPts val="2740"/>
              </a:lnSpc>
              <a:spcBef>
                <a:spcPts val="335"/>
              </a:spcBef>
            </a:pPr>
            <a:r>
              <a:rPr sz="2400" b="1" spc="-5">
                <a:solidFill>
                  <a:srgbClr val="FFFFFF"/>
                </a:solidFill>
                <a:latin typeface="Microsoft JhengHei"/>
                <a:cs typeface="Microsoft JhengHei"/>
              </a:rPr>
              <a:t>在你没有以他的观点思考问题以前，</a:t>
            </a:r>
            <a:r>
              <a:rPr sz="2400" b="1">
                <a:solidFill>
                  <a:srgbClr val="FFFFFF"/>
                </a:solidFill>
                <a:latin typeface="Microsoft JhengHei"/>
                <a:cs typeface="Microsoft JhengHei"/>
              </a:rPr>
              <a:t>你根本不可能了解一个人</a:t>
            </a:r>
            <a:r>
              <a:rPr sz="2400" b="1" spc="-25">
                <a:solidFill>
                  <a:srgbClr val="FFFFFF"/>
                </a:solidFill>
                <a:latin typeface="Arial"/>
                <a:cs typeface="Arial"/>
              </a:rPr>
              <a:t>——</a:t>
            </a:r>
            <a:endParaRPr sz="2400">
              <a:latin typeface="Arial"/>
              <a:cs typeface="Arial"/>
            </a:endParaRPr>
          </a:p>
          <a:p>
            <a:pPr marL="12700">
              <a:lnSpc>
                <a:spcPts val="2810"/>
              </a:lnSpc>
              <a:spcBef>
                <a:spcPts val="75"/>
              </a:spcBef>
            </a:pPr>
            <a:r>
              <a:rPr sz="2400" b="1" spc="-5">
                <a:solidFill>
                  <a:srgbClr val="FFFFFF"/>
                </a:solidFill>
                <a:latin typeface="Microsoft JhengHei"/>
                <a:cs typeface="Microsoft JhengHei"/>
              </a:rPr>
              <a:t>除非你一直紧贴着他和一直围着他转。</a:t>
            </a:r>
            <a:endParaRPr sz="2400">
              <a:latin typeface="Microsoft JhengHei"/>
              <a:cs typeface="Microsoft JhengHei"/>
            </a:endParaRPr>
          </a:p>
          <a:p>
            <a:pPr marL="4888865">
              <a:lnSpc>
                <a:spcPts val="2810"/>
              </a:lnSpc>
            </a:pPr>
            <a:r>
              <a:rPr sz="2400" b="1">
                <a:solidFill>
                  <a:srgbClr val="FFFFFF"/>
                </a:solidFill>
                <a:latin typeface="Microsoft JhengHei"/>
                <a:cs typeface="Microsoft JhengHei"/>
              </a:rPr>
              <a:t>阿蒂卡斯</a:t>
            </a:r>
            <a:r>
              <a:rPr sz="2400" b="1">
                <a:solidFill>
                  <a:srgbClr val="FFFFFF"/>
                </a:solidFill>
                <a:latin typeface="Arial"/>
                <a:cs typeface="Arial"/>
              </a:rPr>
              <a:t>·</a:t>
            </a:r>
            <a:r>
              <a:rPr sz="2400" b="1" spc="-25">
                <a:solidFill>
                  <a:srgbClr val="FFFFFF"/>
                </a:solidFill>
                <a:latin typeface="Microsoft JhengHei"/>
                <a:cs typeface="Microsoft JhengHei"/>
              </a:rPr>
              <a:t>芬奇</a:t>
            </a:r>
            <a:endParaRPr sz="2400">
              <a:latin typeface="Microsoft JhengHei"/>
              <a:cs typeface="Microsoft JhengHei"/>
            </a:endParaRPr>
          </a:p>
        </p:txBody>
      </p:sp>
      <p:pic>
        <p:nvPicPr>
          <p:cNvPr id="7" name="object 7"/>
          <p:cNvPicPr/>
          <p:nvPr/>
        </p:nvPicPr>
        <p:blipFill>
          <a:blip r:embed="rId2"/>
          <a:stretch>
            <a:fillRect/>
          </a:stretch>
        </p:blipFill>
        <p:spPr>
          <a:xfrm>
            <a:off x="5003800" y="4800600"/>
            <a:ext cx="3384550" cy="1674811"/>
          </a:xfrm>
          <a:prstGeom prst="rect">
            <a:avLst/>
          </a:prstGeom>
        </p:spPr>
      </p:pic>
      <p:sp>
        <p:nvSpPr>
          <p:cNvPr id="8" name="object 8"/>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10"/>
              <a:t>ppt</a:t>
            </a:r>
            <a:r>
              <a:rPr spc="-25">
                <a:latin typeface="宋体"/>
                <a:cs typeface="宋体"/>
              </a:rPr>
              <a:t>课件</a:t>
            </a:r>
          </a:p>
        </p:txBody>
      </p:sp>
      <p:sp>
        <p:nvSpPr>
          <p:cNvPr id="9" name="object 9"/>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2</a:t>
            </a:fld>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38546" y="278067"/>
            <a:ext cx="477520" cy="1244600"/>
          </a:xfrm>
          <a:prstGeom prst="rect">
            <a:avLst/>
          </a:prstGeom>
        </p:spPr>
        <p:txBody>
          <a:bodyPr vert="horz" wrap="square" lIns="0" tIns="12700" rIns="0" bIns="0" rtlCol="0">
            <a:spAutoFit/>
          </a:bodyPr>
          <a:lstStyle/>
          <a:p>
            <a:pPr marL="97155" marR="5080" indent="-85090">
              <a:lnSpc>
                <a:spcPct val="100000"/>
              </a:lnSpc>
              <a:spcBef>
                <a:spcPts val="100"/>
              </a:spcBef>
            </a:pPr>
            <a:r>
              <a:rPr sz="4000" b="1" spc="-50">
                <a:solidFill>
                  <a:srgbClr val="E5E5FF"/>
                </a:solidFill>
                <a:latin typeface="Arial"/>
                <a:cs typeface="Arial"/>
              </a:rPr>
              <a:t>m e</a:t>
            </a:r>
            <a:endParaRPr sz="4000">
              <a:latin typeface="Arial"/>
              <a:cs typeface="Arial"/>
            </a:endParaRPr>
          </a:p>
        </p:txBody>
      </p:sp>
      <p:sp>
        <p:nvSpPr>
          <p:cNvPr id="3" name="object 3"/>
          <p:cNvSpPr txBox="1"/>
          <p:nvPr/>
        </p:nvSpPr>
        <p:spPr>
          <a:xfrm>
            <a:off x="-111546" y="1497268"/>
            <a:ext cx="223520" cy="635000"/>
          </a:xfrm>
          <a:prstGeom prst="rect">
            <a:avLst/>
          </a:prstGeom>
        </p:spPr>
        <p:txBody>
          <a:bodyPr vert="horz" wrap="square" lIns="0" tIns="12700" rIns="0" bIns="0" rtlCol="0">
            <a:spAutoFit/>
          </a:bodyPr>
          <a:lstStyle/>
          <a:p>
            <a:pPr marL="12700">
              <a:lnSpc>
                <a:spcPct val="100000"/>
              </a:lnSpc>
              <a:spcBef>
                <a:spcPts val="100"/>
              </a:spcBef>
            </a:pPr>
            <a:r>
              <a:rPr sz="4000" b="1">
                <a:solidFill>
                  <a:srgbClr val="E5E5FF"/>
                </a:solidFill>
                <a:latin typeface="Arial"/>
                <a:cs typeface="Arial"/>
              </a:rPr>
              <a:t>r</a:t>
            </a:r>
            <a:endParaRPr sz="4000">
              <a:latin typeface="Arial"/>
              <a:cs typeface="Arial"/>
            </a:endParaRPr>
          </a:p>
        </p:txBody>
      </p:sp>
      <p:sp>
        <p:nvSpPr>
          <p:cNvPr id="4" name="object 4"/>
          <p:cNvSpPr txBox="1"/>
          <p:nvPr/>
        </p:nvSpPr>
        <p:spPr>
          <a:xfrm>
            <a:off x="-167853" y="2716468"/>
            <a:ext cx="335915" cy="635000"/>
          </a:xfrm>
          <a:prstGeom prst="rect">
            <a:avLst/>
          </a:prstGeom>
        </p:spPr>
        <p:txBody>
          <a:bodyPr vert="horz" wrap="square" lIns="0" tIns="12700" rIns="0" bIns="0" rtlCol="0">
            <a:spAutoFit/>
          </a:bodyPr>
          <a:lstStyle/>
          <a:p>
            <a:pPr marL="12700">
              <a:lnSpc>
                <a:spcPct val="100000"/>
              </a:lnSpc>
              <a:spcBef>
                <a:spcPts val="100"/>
              </a:spcBef>
            </a:pPr>
            <a:r>
              <a:rPr sz="4000" b="1">
                <a:solidFill>
                  <a:srgbClr val="E5E5FF"/>
                </a:solidFill>
                <a:latin typeface="Arial"/>
                <a:cs typeface="Arial"/>
              </a:rPr>
              <a:t>b</a:t>
            </a:r>
            <a:endParaRPr sz="4000">
              <a:latin typeface="Arial"/>
              <a:cs typeface="Arial"/>
            </a:endParaRPr>
          </a:p>
        </p:txBody>
      </p:sp>
      <p:sp>
        <p:nvSpPr>
          <p:cNvPr id="5" name="object 5"/>
          <p:cNvSpPr txBox="1"/>
          <p:nvPr/>
        </p:nvSpPr>
        <p:spPr>
          <a:xfrm>
            <a:off x="-167853" y="3326068"/>
            <a:ext cx="335915" cy="635000"/>
          </a:xfrm>
          <a:prstGeom prst="rect">
            <a:avLst/>
          </a:prstGeom>
        </p:spPr>
        <p:txBody>
          <a:bodyPr vert="horz" wrap="square" lIns="0" tIns="12700" rIns="0" bIns="0" rtlCol="0">
            <a:spAutoFit/>
          </a:bodyPr>
          <a:lstStyle/>
          <a:p>
            <a:pPr marL="12700">
              <a:lnSpc>
                <a:spcPct val="100000"/>
              </a:lnSpc>
              <a:spcBef>
                <a:spcPts val="100"/>
              </a:spcBef>
            </a:pPr>
            <a:r>
              <a:rPr sz="4000" b="1">
                <a:solidFill>
                  <a:srgbClr val="E5E5FF"/>
                </a:solidFill>
                <a:latin typeface="Arial"/>
                <a:cs typeface="Arial"/>
              </a:rPr>
              <a:t>u</a:t>
            </a:r>
            <a:endParaRPr sz="4000">
              <a:latin typeface="Arial"/>
              <a:cs typeface="Arial"/>
            </a:endParaRPr>
          </a:p>
        </p:txBody>
      </p:sp>
      <p:sp>
        <p:nvSpPr>
          <p:cNvPr id="6" name="object 6"/>
          <p:cNvSpPr txBox="1"/>
          <p:nvPr/>
        </p:nvSpPr>
        <p:spPr>
          <a:xfrm>
            <a:off x="-153962" y="3935668"/>
            <a:ext cx="307975" cy="635000"/>
          </a:xfrm>
          <a:prstGeom prst="rect">
            <a:avLst/>
          </a:prstGeom>
        </p:spPr>
        <p:txBody>
          <a:bodyPr vert="horz" wrap="square" lIns="0" tIns="12700" rIns="0" bIns="0" rtlCol="0">
            <a:spAutoFit/>
          </a:bodyPr>
          <a:lstStyle/>
          <a:p>
            <a:pPr marL="12700">
              <a:lnSpc>
                <a:spcPct val="100000"/>
              </a:lnSpc>
              <a:spcBef>
                <a:spcPts val="100"/>
              </a:spcBef>
            </a:pPr>
            <a:r>
              <a:rPr sz="4000" b="1">
                <a:solidFill>
                  <a:srgbClr val="E5E5FF"/>
                </a:solidFill>
                <a:latin typeface="Arial"/>
                <a:cs typeface="Arial"/>
              </a:rPr>
              <a:t>y</a:t>
            </a:r>
            <a:endParaRPr sz="4000">
              <a:latin typeface="Arial"/>
              <a:cs typeface="Arial"/>
            </a:endParaRPr>
          </a:p>
        </p:txBody>
      </p:sp>
      <p:sp>
        <p:nvSpPr>
          <p:cNvPr id="7" name="object 7"/>
          <p:cNvSpPr txBox="1"/>
          <p:nvPr/>
        </p:nvSpPr>
        <p:spPr>
          <a:xfrm>
            <a:off x="-83269" y="4545268"/>
            <a:ext cx="167005" cy="635000"/>
          </a:xfrm>
          <a:prstGeom prst="rect">
            <a:avLst/>
          </a:prstGeom>
        </p:spPr>
        <p:txBody>
          <a:bodyPr vert="horz" wrap="square" lIns="0" tIns="12700" rIns="0" bIns="0" rtlCol="0">
            <a:spAutoFit/>
          </a:bodyPr>
          <a:lstStyle/>
          <a:p>
            <a:pPr marL="12700">
              <a:lnSpc>
                <a:spcPct val="100000"/>
              </a:lnSpc>
              <a:spcBef>
                <a:spcPts val="100"/>
              </a:spcBef>
            </a:pPr>
            <a:r>
              <a:rPr sz="4000" b="1">
                <a:solidFill>
                  <a:srgbClr val="E5E5FF"/>
                </a:solidFill>
                <a:latin typeface="Arial"/>
                <a:cs typeface="Arial"/>
              </a:rPr>
              <a:t>i</a:t>
            </a:r>
            <a:endParaRPr sz="4000">
              <a:latin typeface="Arial"/>
              <a:cs typeface="Arial"/>
            </a:endParaRPr>
          </a:p>
        </p:txBody>
      </p:sp>
      <p:sp>
        <p:nvSpPr>
          <p:cNvPr id="8" name="object 8"/>
          <p:cNvSpPr txBox="1"/>
          <p:nvPr/>
        </p:nvSpPr>
        <p:spPr>
          <a:xfrm>
            <a:off x="-167853" y="5154868"/>
            <a:ext cx="335915" cy="1244600"/>
          </a:xfrm>
          <a:prstGeom prst="rect">
            <a:avLst/>
          </a:prstGeom>
        </p:spPr>
        <p:txBody>
          <a:bodyPr vert="horz" wrap="square" lIns="0" tIns="12700" rIns="0" bIns="0" rtlCol="0">
            <a:spAutoFit/>
          </a:bodyPr>
          <a:lstStyle/>
          <a:p>
            <a:pPr marL="12700" marR="5080">
              <a:lnSpc>
                <a:spcPct val="100000"/>
              </a:lnSpc>
              <a:spcBef>
                <a:spcPts val="100"/>
              </a:spcBef>
            </a:pPr>
            <a:r>
              <a:rPr sz="4000" b="1" spc="-50">
                <a:solidFill>
                  <a:srgbClr val="E5E5FF"/>
                </a:solidFill>
                <a:latin typeface="Arial"/>
                <a:cs typeface="Arial"/>
              </a:rPr>
              <a:t>n g</a:t>
            </a:r>
            <a:endParaRPr sz="4000">
              <a:latin typeface="Arial"/>
              <a:cs typeface="Arial"/>
            </a:endParaRPr>
          </a:p>
        </p:txBody>
      </p:sp>
      <p:sp>
        <p:nvSpPr>
          <p:cNvPr id="9" name="object 9"/>
          <p:cNvSpPr txBox="1"/>
          <p:nvPr/>
        </p:nvSpPr>
        <p:spPr>
          <a:xfrm>
            <a:off x="889953" y="1817411"/>
            <a:ext cx="7680959" cy="1366520"/>
          </a:xfrm>
          <a:prstGeom prst="rect">
            <a:avLst/>
          </a:prstGeom>
        </p:spPr>
        <p:txBody>
          <a:bodyPr vert="horz" wrap="square" lIns="0" tIns="27305" rIns="0" bIns="0" rtlCol="0">
            <a:spAutoFit/>
          </a:bodyPr>
          <a:lstStyle/>
          <a:p>
            <a:pPr marL="12700" marR="5080" indent="898525">
              <a:lnSpc>
                <a:spcPct val="103600"/>
              </a:lnSpc>
              <a:spcBef>
                <a:spcPts val="215"/>
              </a:spcBef>
            </a:pPr>
            <a:r>
              <a:rPr sz="2800" b="1" spc="-5">
                <a:solidFill>
                  <a:srgbClr val="FFFFFF"/>
                </a:solidFill>
                <a:latin typeface="Microsoft JhengHei"/>
                <a:cs typeface="Microsoft JhengHei"/>
              </a:rPr>
              <a:t>消费者购买行为指为满足个体需要，购买产</a:t>
            </a:r>
            <a:r>
              <a:rPr sz="2800" b="1">
                <a:solidFill>
                  <a:srgbClr val="FFFFFF"/>
                </a:solidFill>
                <a:latin typeface="Microsoft JhengHei"/>
                <a:cs typeface="Microsoft JhengHei"/>
              </a:rPr>
              <a:t>品与服务的消费者的购买行为（个人、家庭</a:t>
            </a:r>
            <a:r>
              <a:rPr sz="2800" b="1" spc="-25">
                <a:solidFill>
                  <a:srgbClr val="FFFFFF"/>
                </a:solidFill>
                <a:latin typeface="Microsoft JhengHei"/>
                <a:cs typeface="Microsoft JhengHei"/>
              </a:rPr>
              <a:t>），</a:t>
            </a:r>
            <a:r>
              <a:rPr sz="2800" b="1" spc="-5">
                <a:solidFill>
                  <a:srgbClr val="FFFFFF"/>
                </a:solidFill>
                <a:latin typeface="Microsoft JhengHei"/>
                <a:cs typeface="Microsoft JhengHei"/>
              </a:rPr>
              <a:t>是营销人员关心的焦点。</a:t>
            </a:r>
            <a:endParaRPr sz="2800">
              <a:latin typeface="Microsoft JhengHei"/>
              <a:cs typeface="Microsoft JhengHei"/>
            </a:endParaRPr>
          </a:p>
        </p:txBody>
      </p:sp>
      <p:sp>
        <p:nvSpPr>
          <p:cNvPr id="10" name="object 10"/>
          <p:cNvSpPr txBox="1"/>
          <p:nvPr/>
        </p:nvSpPr>
        <p:spPr>
          <a:xfrm>
            <a:off x="889953" y="3224683"/>
            <a:ext cx="7683500" cy="1751964"/>
          </a:xfrm>
          <a:prstGeom prst="rect">
            <a:avLst/>
          </a:prstGeom>
        </p:spPr>
        <p:txBody>
          <a:bodyPr vert="horz" wrap="square" lIns="0" tIns="6350" rIns="0" bIns="0" rtlCol="0">
            <a:spAutoFit/>
          </a:bodyPr>
          <a:lstStyle/>
          <a:p>
            <a:pPr marL="12700" marR="5080" indent="1612900">
              <a:lnSpc>
                <a:spcPct val="101499"/>
              </a:lnSpc>
              <a:spcBef>
                <a:spcPts val="50"/>
              </a:spcBef>
            </a:pPr>
            <a:r>
              <a:rPr sz="2800" b="1" spc="-5">
                <a:solidFill>
                  <a:srgbClr val="FFFFFF"/>
                </a:solidFill>
                <a:latin typeface="Microsoft JhengHei"/>
                <a:cs typeface="Microsoft JhengHei"/>
              </a:rPr>
              <a:t>消费者行为学是研究个体、群体和组织为满足其需要而如何选择、获取、使用、处置产品、服务、体验和想法，以及由此对消费者和社</a:t>
            </a:r>
            <a:r>
              <a:rPr sz="2800" b="1" spc="-10">
                <a:solidFill>
                  <a:srgbClr val="FFFFFF"/>
                </a:solidFill>
                <a:latin typeface="Microsoft JhengHei"/>
                <a:cs typeface="Microsoft JhengHei"/>
              </a:rPr>
              <a:t>会产生的影响。</a:t>
            </a:r>
            <a:endParaRPr sz="2800">
              <a:latin typeface="Microsoft JhengHei"/>
              <a:cs typeface="Microsoft JhengHei"/>
            </a:endParaRPr>
          </a:p>
        </p:txBody>
      </p:sp>
      <p:pic>
        <p:nvPicPr>
          <p:cNvPr id="11" name="object 11"/>
          <p:cNvPicPr/>
          <p:nvPr/>
        </p:nvPicPr>
        <p:blipFill>
          <a:blip r:embed="rId2"/>
          <a:stretch>
            <a:fillRect/>
          </a:stretch>
        </p:blipFill>
        <p:spPr>
          <a:xfrm>
            <a:off x="4000500" y="4800600"/>
            <a:ext cx="4681538" cy="1889125"/>
          </a:xfrm>
          <a:prstGeom prst="rect">
            <a:avLst/>
          </a:prstGeom>
        </p:spPr>
      </p:pic>
      <p:sp>
        <p:nvSpPr>
          <p:cNvPr id="12" name="object 12"/>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10"/>
              <a:t>ppt</a:t>
            </a:r>
            <a:r>
              <a:rPr spc="-25">
                <a:latin typeface="宋体"/>
                <a:cs typeface="宋体"/>
              </a:rPr>
              <a:t>课件</a:t>
            </a:r>
          </a:p>
        </p:txBody>
      </p:sp>
      <p:sp>
        <p:nvSpPr>
          <p:cNvPr id="13" name="object 13"/>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3</a:t>
            </a:fld>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961390" y="1421849"/>
            <a:ext cx="7645400" cy="1656714"/>
          </a:xfrm>
          <a:prstGeom prst="rect">
            <a:avLst/>
          </a:prstGeom>
        </p:spPr>
        <p:txBody>
          <a:bodyPr vert="horz" wrap="square" lIns="0" tIns="66675" rIns="0" bIns="0" rtlCol="0">
            <a:spAutoFit/>
          </a:bodyPr>
          <a:lstStyle/>
          <a:p>
            <a:pPr marL="12700" marR="68580" indent="546100">
              <a:lnSpc>
                <a:spcPts val="2470"/>
              </a:lnSpc>
              <a:spcBef>
                <a:spcPts val="525"/>
              </a:spcBef>
            </a:pPr>
            <a:r>
              <a:rPr sz="2400" b="1" spc="-5">
                <a:solidFill>
                  <a:srgbClr val="FFFFFF"/>
                </a:solidFill>
                <a:latin typeface="Microsoft JhengHei"/>
                <a:cs typeface="Microsoft JhengHei"/>
              </a:rPr>
              <a:t>消费者是指为了生活需要而购买或租用消费资料和劳</a:t>
            </a:r>
            <a:r>
              <a:rPr sz="2400" b="1" spc="-10">
                <a:solidFill>
                  <a:srgbClr val="FFFFFF"/>
                </a:solidFill>
                <a:latin typeface="Microsoft JhengHei"/>
                <a:cs typeface="Microsoft JhengHei"/>
              </a:rPr>
              <a:t>务的个人或家庭；</a:t>
            </a:r>
            <a:endParaRPr sz="2400">
              <a:latin typeface="Microsoft JhengHei"/>
              <a:cs typeface="Microsoft JhengHei"/>
            </a:endParaRPr>
          </a:p>
          <a:p>
            <a:pPr marL="12700" marR="5080" indent="419100">
              <a:lnSpc>
                <a:spcPct val="81800"/>
              </a:lnSpc>
              <a:spcBef>
                <a:spcPts val="405"/>
              </a:spcBef>
            </a:pPr>
            <a:r>
              <a:rPr sz="2400" b="1" spc="-5">
                <a:solidFill>
                  <a:srgbClr val="FFFFFF"/>
                </a:solidFill>
                <a:latin typeface="Microsoft JhengHei"/>
                <a:cs typeface="Microsoft JhengHei"/>
              </a:rPr>
              <a:t>消费者市场是从事消费资料和劳务生产和经营的领域或场所。现代市场营销理论的核心是满足消费者的需求，</a:t>
            </a:r>
            <a:r>
              <a:rPr sz="2400" b="1" spc="-10">
                <a:solidFill>
                  <a:srgbClr val="FFFFFF"/>
                </a:solidFill>
                <a:latin typeface="Microsoft JhengHei"/>
                <a:cs typeface="Microsoft JhengHei"/>
              </a:rPr>
              <a:t>其出发点是市场。</a:t>
            </a:r>
            <a:endParaRPr sz="2400">
              <a:latin typeface="Microsoft JhengHei"/>
              <a:cs typeface="Microsoft JhengHei"/>
            </a:endParaRPr>
          </a:p>
        </p:txBody>
      </p:sp>
      <p:sp>
        <p:nvSpPr>
          <p:cNvPr id="3" name="object 3"/>
          <p:cNvSpPr txBox="1">
            <a:spLocks noGrp="1"/>
          </p:cNvSpPr>
          <p:nvPr>
            <p:ph type="title"/>
          </p:nvPr>
        </p:nvSpPr>
        <p:spPr>
          <a:xfrm>
            <a:off x="1085850" y="585787"/>
            <a:ext cx="7137400" cy="635000"/>
          </a:xfrm>
          <a:prstGeom prst="rect">
            <a:avLst/>
          </a:prstGeom>
        </p:spPr>
        <p:txBody>
          <a:bodyPr vert="horz" wrap="square" lIns="0" tIns="12700" rIns="0" bIns="0" rtlCol="0">
            <a:spAutoFit/>
          </a:bodyPr>
          <a:lstStyle/>
          <a:p>
            <a:pPr marL="12700">
              <a:lnSpc>
                <a:spcPct val="100000"/>
              </a:lnSpc>
              <a:spcBef>
                <a:spcPts val="100"/>
              </a:spcBef>
            </a:pPr>
            <a:r>
              <a:rPr sz="4000" spc="-5"/>
              <a:t>基本阐释：消费者与消费者市场</a:t>
            </a:r>
            <a:endParaRPr sz="4000"/>
          </a:p>
        </p:txBody>
      </p:sp>
      <p:grpSp>
        <p:nvGrpSpPr>
          <p:cNvPr id="4" name="object 4"/>
          <p:cNvGrpSpPr/>
          <p:nvPr/>
        </p:nvGrpSpPr>
        <p:grpSpPr>
          <a:xfrm>
            <a:off x="822325" y="3352799"/>
            <a:ext cx="1546860" cy="1392555"/>
            <a:chOff x="822325" y="3352799"/>
            <a:chExt cx="1546860" cy="1392555"/>
          </a:xfrm>
        </p:grpSpPr>
        <p:pic>
          <p:nvPicPr>
            <p:cNvPr id="5" name="object 5"/>
            <p:cNvPicPr/>
            <p:nvPr/>
          </p:nvPicPr>
          <p:blipFill>
            <a:blip r:embed="rId2"/>
            <a:stretch>
              <a:fillRect/>
            </a:stretch>
          </p:blipFill>
          <p:spPr>
            <a:xfrm>
              <a:off x="827087" y="3357562"/>
              <a:ext cx="1536812" cy="1382674"/>
            </a:xfrm>
            <a:prstGeom prst="rect">
              <a:avLst/>
            </a:prstGeom>
          </p:spPr>
        </p:pic>
        <p:sp>
          <p:nvSpPr>
            <p:cNvPr id="6" name="object 6"/>
            <p:cNvSpPr/>
            <p:nvPr/>
          </p:nvSpPr>
          <p:spPr>
            <a:xfrm>
              <a:off x="827087" y="3357562"/>
              <a:ext cx="1537335" cy="1383030"/>
            </a:xfrm>
            <a:custGeom>
              <a:rect l="l" t="t" r="r" b="b"/>
              <a:pathLst>
                <a:path w="1537335" h="1383029">
                  <a:moveTo>
                    <a:pt x="0" y="0"/>
                  </a:moveTo>
                  <a:lnTo>
                    <a:pt x="1536812" y="0"/>
                  </a:lnTo>
                  <a:lnTo>
                    <a:pt x="1536812" y="1382674"/>
                  </a:lnTo>
                  <a:lnTo>
                    <a:pt x="0" y="1382674"/>
                  </a:lnTo>
                  <a:lnTo>
                    <a:pt x="0" y="0"/>
                  </a:lnTo>
                  <a:close/>
                </a:path>
              </a:pathLst>
            </a:custGeom>
            <a:ln w="9525">
              <a:solidFill>
                <a:srgbClr val="FFFFFF"/>
              </a:solidFill>
            </a:ln>
          </p:spPr>
          <p:txBody>
            <a:bodyPr wrap="square" lIns="0" tIns="0" rIns="0" bIns="0" rtlCol="0"/>
            <a:lstStyle/>
            <a:p/>
          </p:txBody>
        </p:sp>
      </p:grpSp>
      <p:sp>
        <p:nvSpPr>
          <p:cNvPr id="7" name="object 7"/>
          <p:cNvSpPr txBox="1"/>
          <p:nvPr/>
        </p:nvSpPr>
        <p:spPr>
          <a:xfrm>
            <a:off x="1252594" y="3906183"/>
            <a:ext cx="698500" cy="299720"/>
          </a:xfrm>
          <a:prstGeom prst="rect">
            <a:avLst/>
          </a:prstGeom>
        </p:spPr>
        <p:txBody>
          <a:bodyPr vert="horz" wrap="square" lIns="0" tIns="12700" rIns="0" bIns="0" rtlCol="0">
            <a:spAutoFit/>
          </a:bodyPr>
          <a:lstStyle/>
          <a:p>
            <a:pPr>
              <a:lnSpc>
                <a:spcPct val="100000"/>
              </a:lnSpc>
              <a:spcBef>
                <a:spcPts val="100"/>
              </a:spcBef>
            </a:pPr>
            <a:r>
              <a:rPr sz="1800" spc="-20">
                <a:solidFill>
                  <a:srgbClr val="000414"/>
                </a:solidFill>
                <a:latin typeface="宋体"/>
                <a:cs typeface="宋体"/>
              </a:rPr>
              <a:t>广泛性</a:t>
            </a:r>
            <a:endParaRPr sz="1800">
              <a:latin typeface="宋体"/>
              <a:cs typeface="宋体"/>
            </a:endParaRPr>
          </a:p>
        </p:txBody>
      </p:sp>
      <p:grpSp>
        <p:nvGrpSpPr>
          <p:cNvPr id="8" name="object 8"/>
          <p:cNvGrpSpPr/>
          <p:nvPr/>
        </p:nvGrpSpPr>
        <p:grpSpPr>
          <a:xfrm>
            <a:off x="2332057" y="3352799"/>
            <a:ext cx="1546860" cy="1392555"/>
            <a:chOff x="2332057" y="3352799"/>
            <a:chExt cx="1546860" cy="1392555"/>
          </a:xfrm>
        </p:grpSpPr>
        <p:pic>
          <p:nvPicPr>
            <p:cNvPr id="9" name="object 9"/>
            <p:cNvPicPr/>
            <p:nvPr/>
          </p:nvPicPr>
          <p:blipFill>
            <a:blip r:embed="rId3"/>
            <a:stretch>
              <a:fillRect/>
            </a:stretch>
          </p:blipFill>
          <p:spPr>
            <a:xfrm>
              <a:off x="2336819" y="3357562"/>
              <a:ext cx="1536812" cy="1382674"/>
            </a:xfrm>
            <a:prstGeom prst="rect">
              <a:avLst/>
            </a:prstGeom>
          </p:spPr>
        </p:pic>
        <p:sp>
          <p:nvSpPr>
            <p:cNvPr id="10" name="object 10"/>
            <p:cNvSpPr/>
            <p:nvPr/>
          </p:nvSpPr>
          <p:spPr>
            <a:xfrm>
              <a:off x="2336819" y="3357562"/>
              <a:ext cx="1537335" cy="1383030"/>
            </a:xfrm>
            <a:custGeom>
              <a:rect l="l" t="t" r="r" b="b"/>
              <a:pathLst>
                <a:path w="1537335" h="1383029">
                  <a:moveTo>
                    <a:pt x="0" y="0"/>
                  </a:moveTo>
                  <a:lnTo>
                    <a:pt x="1536812" y="0"/>
                  </a:lnTo>
                  <a:lnTo>
                    <a:pt x="1536812" y="1382674"/>
                  </a:lnTo>
                  <a:lnTo>
                    <a:pt x="0" y="1382674"/>
                  </a:lnTo>
                  <a:lnTo>
                    <a:pt x="0" y="0"/>
                  </a:lnTo>
                  <a:close/>
                </a:path>
              </a:pathLst>
            </a:custGeom>
            <a:ln w="9525">
              <a:solidFill>
                <a:srgbClr val="FFFFFF"/>
              </a:solidFill>
            </a:ln>
          </p:spPr>
          <p:txBody>
            <a:bodyPr wrap="square" lIns="0" tIns="0" rIns="0" bIns="0" rtlCol="0"/>
            <a:lstStyle/>
            <a:p/>
          </p:txBody>
        </p:sp>
      </p:grpSp>
      <p:sp>
        <p:nvSpPr>
          <p:cNvPr id="11" name="object 11"/>
          <p:cNvSpPr txBox="1"/>
          <p:nvPr/>
        </p:nvSpPr>
        <p:spPr>
          <a:xfrm>
            <a:off x="2762325" y="3906183"/>
            <a:ext cx="698500" cy="299720"/>
          </a:xfrm>
          <a:prstGeom prst="rect">
            <a:avLst/>
          </a:prstGeom>
        </p:spPr>
        <p:txBody>
          <a:bodyPr vert="horz" wrap="square" lIns="0" tIns="12700" rIns="0" bIns="0" rtlCol="0">
            <a:spAutoFit/>
          </a:bodyPr>
          <a:lstStyle/>
          <a:p>
            <a:pPr>
              <a:lnSpc>
                <a:spcPct val="100000"/>
              </a:lnSpc>
              <a:spcBef>
                <a:spcPts val="100"/>
              </a:spcBef>
            </a:pPr>
            <a:r>
              <a:rPr sz="1800" spc="-20">
                <a:solidFill>
                  <a:srgbClr val="000414"/>
                </a:solidFill>
                <a:latin typeface="宋体"/>
                <a:cs typeface="宋体"/>
              </a:rPr>
              <a:t>分散性</a:t>
            </a:r>
            <a:endParaRPr sz="1800">
              <a:latin typeface="宋体"/>
              <a:cs typeface="宋体"/>
            </a:endParaRPr>
          </a:p>
        </p:txBody>
      </p:sp>
      <p:grpSp>
        <p:nvGrpSpPr>
          <p:cNvPr id="12" name="object 12"/>
          <p:cNvGrpSpPr/>
          <p:nvPr/>
        </p:nvGrpSpPr>
        <p:grpSpPr>
          <a:xfrm>
            <a:off x="3916260" y="3352799"/>
            <a:ext cx="1546860" cy="1392555"/>
            <a:chOff x="3916260" y="3352799"/>
            <a:chExt cx="1546860" cy="1392555"/>
          </a:xfrm>
        </p:grpSpPr>
        <p:pic>
          <p:nvPicPr>
            <p:cNvPr id="13" name="object 13"/>
            <p:cNvPicPr/>
            <p:nvPr/>
          </p:nvPicPr>
          <p:blipFill>
            <a:blip r:embed="rId4"/>
            <a:stretch>
              <a:fillRect/>
            </a:stretch>
          </p:blipFill>
          <p:spPr>
            <a:xfrm>
              <a:off x="3921022" y="3357562"/>
              <a:ext cx="1536812" cy="1382674"/>
            </a:xfrm>
            <a:prstGeom prst="rect">
              <a:avLst/>
            </a:prstGeom>
          </p:spPr>
        </p:pic>
        <p:sp>
          <p:nvSpPr>
            <p:cNvPr id="14" name="object 14"/>
            <p:cNvSpPr/>
            <p:nvPr/>
          </p:nvSpPr>
          <p:spPr>
            <a:xfrm>
              <a:off x="3921022" y="3357562"/>
              <a:ext cx="1537335" cy="1383030"/>
            </a:xfrm>
            <a:custGeom>
              <a:rect l="l" t="t" r="r" b="b"/>
              <a:pathLst>
                <a:path w="1537335" h="1383029">
                  <a:moveTo>
                    <a:pt x="0" y="0"/>
                  </a:moveTo>
                  <a:lnTo>
                    <a:pt x="1536812" y="0"/>
                  </a:lnTo>
                  <a:lnTo>
                    <a:pt x="1536812" y="1382674"/>
                  </a:lnTo>
                  <a:lnTo>
                    <a:pt x="0" y="1382674"/>
                  </a:lnTo>
                  <a:lnTo>
                    <a:pt x="0" y="0"/>
                  </a:lnTo>
                  <a:close/>
                </a:path>
              </a:pathLst>
            </a:custGeom>
            <a:ln w="9525">
              <a:solidFill>
                <a:srgbClr val="FFFFFF"/>
              </a:solidFill>
            </a:ln>
          </p:spPr>
          <p:txBody>
            <a:bodyPr wrap="square" lIns="0" tIns="0" rIns="0" bIns="0" rtlCol="0"/>
            <a:lstStyle/>
            <a:p/>
          </p:txBody>
        </p:sp>
      </p:grpSp>
      <p:sp>
        <p:nvSpPr>
          <p:cNvPr id="15" name="object 15"/>
          <p:cNvSpPr txBox="1"/>
          <p:nvPr/>
        </p:nvSpPr>
        <p:spPr>
          <a:xfrm>
            <a:off x="4346529" y="3906183"/>
            <a:ext cx="698500" cy="299720"/>
          </a:xfrm>
          <a:prstGeom prst="rect">
            <a:avLst/>
          </a:prstGeom>
        </p:spPr>
        <p:txBody>
          <a:bodyPr vert="horz" wrap="square" lIns="0" tIns="12700" rIns="0" bIns="0" rtlCol="0">
            <a:spAutoFit/>
          </a:bodyPr>
          <a:lstStyle/>
          <a:p>
            <a:pPr>
              <a:lnSpc>
                <a:spcPct val="100000"/>
              </a:lnSpc>
              <a:spcBef>
                <a:spcPts val="100"/>
              </a:spcBef>
            </a:pPr>
            <a:r>
              <a:rPr sz="1800" spc="-20">
                <a:solidFill>
                  <a:srgbClr val="000414"/>
                </a:solidFill>
                <a:latin typeface="宋体"/>
                <a:cs typeface="宋体"/>
              </a:rPr>
              <a:t>复杂性</a:t>
            </a:r>
            <a:endParaRPr sz="1800">
              <a:latin typeface="宋体"/>
              <a:cs typeface="宋体"/>
            </a:endParaRPr>
          </a:p>
        </p:txBody>
      </p:sp>
      <p:grpSp>
        <p:nvGrpSpPr>
          <p:cNvPr id="16" name="object 16"/>
          <p:cNvGrpSpPr/>
          <p:nvPr/>
        </p:nvGrpSpPr>
        <p:grpSpPr>
          <a:xfrm>
            <a:off x="5478460" y="3352799"/>
            <a:ext cx="1546860" cy="1392555"/>
            <a:chOff x="5478460" y="3352799"/>
            <a:chExt cx="1546860" cy="1392555"/>
          </a:xfrm>
        </p:grpSpPr>
        <p:pic>
          <p:nvPicPr>
            <p:cNvPr id="17" name="object 17"/>
            <p:cNvPicPr/>
            <p:nvPr/>
          </p:nvPicPr>
          <p:blipFill>
            <a:blip r:embed="rId5"/>
            <a:stretch>
              <a:fillRect/>
            </a:stretch>
          </p:blipFill>
          <p:spPr>
            <a:xfrm>
              <a:off x="5483222" y="3357562"/>
              <a:ext cx="1536812" cy="1382674"/>
            </a:xfrm>
            <a:prstGeom prst="rect">
              <a:avLst/>
            </a:prstGeom>
          </p:spPr>
        </p:pic>
        <p:sp>
          <p:nvSpPr>
            <p:cNvPr id="18" name="object 18"/>
            <p:cNvSpPr/>
            <p:nvPr/>
          </p:nvSpPr>
          <p:spPr>
            <a:xfrm>
              <a:off x="5483222" y="3357562"/>
              <a:ext cx="1537335" cy="1383030"/>
            </a:xfrm>
            <a:custGeom>
              <a:rect l="l" t="t" r="r" b="b"/>
              <a:pathLst>
                <a:path w="1537334" h="1383029">
                  <a:moveTo>
                    <a:pt x="0" y="0"/>
                  </a:moveTo>
                  <a:lnTo>
                    <a:pt x="1536812" y="0"/>
                  </a:lnTo>
                  <a:lnTo>
                    <a:pt x="1536812" y="1382674"/>
                  </a:lnTo>
                  <a:lnTo>
                    <a:pt x="0" y="1382674"/>
                  </a:lnTo>
                  <a:lnTo>
                    <a:pt x="0" y="0"/>
                  </a:lnTo>
                  <a:close/>
                </a:path>
              </a:pathLst>
            </a:custGeom>
            <a:ln w="9524">
              <a:solidFill>
                <a:srgbClr val="FFFFFF"/>
              </a:solidFill>
            </a:ln>
          </p:spPr>
          <p:txBody>
            <a:bodyPr wrap="square" lIns="0" tIns="0" rIns="0" bIns="0" rtlCol="0"/>
            <a:lstStyle/>
            <a:p/>
          </p:txBody>
        </p:sp>
      </p:grpSp>
      <p:sp>
        <p:nvSpPr>
          <p:cNvPr id="19" name="object 19"/>
          <p:cNvSpPr txBox="1"/>
          <p:nvPr/>
        </p:nvSpPr>
        <p:spPr>
          <a:xfrm>
            <a:off x="5908729" y="3906183"/>
            <a:ext cx="698500" cy="299720"/>
          </a:xfrm>
          <a:prstGeom prst="rect">
            <a:avLst/>
          </a:prstGeom>
        </p:spPr>
        <p:txBody>
          <a:bodyPr vert="horz" wrap="square" lIns="0" tIns="12700" rIns="0" bIns="0" rtlCol="0">
            <a:spAutoFit/>
          </a:bodyPr>
          <a:lstStyle/>
          <a:p>
            <a:pPr>
              <a:lnSpc>
                <a:spcPct val="100000"/>
              </a:lnSpc>
              <a:spcBef>
                <a:spcPts val="100"/>
              </a:spcBef>
            </a:pPr>
            <a:r>
              <a:rPr sz="1800" spc="-20">
                <a:solidFill>
                  <a:srgbClr val="000414"/>
                </a:solidFill>
                <a:latin typeface="宋体"/>
                <a:cs typeface="宋体"/>
              </a:rPr>
              <a:t>易变性</a:t>
            </a:r>
            <a:endParaRPr sz="1800">
              <a:latin typeface="宋体"/>
              <a:cs typeface="宋体"/>
            </a:endParaRPr>
          </a:p>
        </p:txBody>
      </p:sp>
      <p:grpSp>
        <p:nvGrpSpPr>
          <p:cNvPr id="20" name="object 20"/>
          <p:cNvGrpSpPr/>
          <p:nvPr/>
        </p:nvGrpSpPr>
        <p:grpSpPr>
          <a:xfrm>
            <a:off x="7013580" y="3352799"/>
            <a:ext cx="1546860" cy="1392555"/>
            <a:chOff x="7013580" y="3352799"/>
            <a:chExt cx="1546860" cy="1392555"/>
          </a:xfrm>
        </p:grpSpPr>
        <p:pic>
          <p:nvPicPr>
            <p:cNvPr id="21" name="object 21"/>
            <p:cNvPicPr/>
            <p:nvPr/>
          </p:nvPicPr>
          <p:blipFill>
            <a:blip r:embed="rId6"/>
            <a:stretch>
              <a:fillRect/>
            </a:stretch>
          </p:blipFill>
          <p:spPr>
            <a:xfrm>
              <a:off x="7018342" y="3357562"/>
              <a:ext cx="1536812" cy="1382674"/>
            </a:xfrm>
            <a:prstGeom prst="rect">
              <a:avLst/>
            </a:prstGeom>
          </p:spPr>
        </p:pic>
        <p:sp>
          <p:nvSpPr>
            <p:cNvPr id="22" name="object 22"/>
            <p:cNvSpPr/>
            <p:nvPr/>
          </p:nvSpPr>
          <p:spPr>
            <a:xfrm>
              <a:off x="7018342" y="3357562"/>
              <a:ext cx="1537335" cy="1383030"/>
            </a:xfrm>
            <a:custGeom>
              <a:rect l="l" t="t" r="r" b="b"/>
              <a:pathLst>
                <a:path w="1537334" h="1383029">
                  <a:moveTo>
                    <a:pt x="0" y="0"/>
                  </a:moveTo>
                  <a:lnTo>
                    <a:pt x="1536812" y="0"/>
                  </a:lnTo>
                  <a:lnTo>
                    <a:pt x="1536812" y="1382674"/>
                  </a:lnTo>
                  <a:lnTo>
                    <a:pt x="0" y="1382674"/>
                  </a:lnTo>
                  <a:lnTo>
                    <a:pt x="0" y="0"/>
                  </a:lnTo>
                  <a:close/>
                </a:path>
              </a:pathLst>
            </a:custGeom>
            <a:ln w="9525">
              <a:solidFill>
                <a:srgbClr val="FFFFFF"/>
              </a:solidFill>
            </a:ln>
          </p:spPr>
          <p:txBody>
            <a:bodyPr wrap="square" lIns="0" tIns="0" rIns="0" bIns="0" rtlCol="0"/>
            <a:lstStyle/>
            <a:p/>
          </p:txBody>
        </p:sp>
      </p:grpSp>
      <p:sp>
        <p:nvSpPr>
          <p:cNvPr id="23" name="object 23"/>
          <p:cNvSpPr txBox="1"/>
          <p:nvPr/>
        </p:nvSpPr>
        <p:spPr>
          <a:xfrm>
            <a:off x="7443849" y="3906183"/>
            <a:ext cx="698500" cy="299720"/>
          </a:xfrm>
          <a:prstGeom prst="rect">
            <a:avLst/>
          </a:prstGeom>
        </p:spPr>
        <p:txBody>
          <a:bodyPr vert="horz" wrap="square" lIns="0" tIns="12700" rIns="0" bIns="0" rtlCol="0">
            <a:spAutoFit/>
          </a:bodyPr>
          <a:lstStyle/>
          <a:p>
            <a:pPr>
              <a:lnSpc>
                <a:spcPct val="100000"/>
              </a:lnSpc>
              <a:spcBef>
                <a:spcPts val="100"/>
              </a:spcBef>
            </a:pPr>
            <a:r>
              <a:rPr sz="1800" spc="-20">
                <a:solidFill>
                  <a:srgbClr val="000414"/>
                </a:solidFill>
                <a:latin typeface="宋体"/>
                <a:cs typeface="宋体"/>
              </a:rPr>
              <a:t>发展性</a:t>
            </a:r>
            <a:endParaRPr sz="1800">
              <a:latin typeface="宋体"/>
              <a:cs typeface="宋体"/>
            </a:endParaRPr>
          </a:p>
        </p:txBody>
      </p:sp>
      <p:grpSp>
        <p:nvGrpSpPr>
          <p:cNvPr id="24" name="object 24"/>
          <p:cNvGrpSpPr/>
          <p:nvPr/>
        </p:nvGrpSpPr>
        <p:grpSpPr>
          <a:xfrm>
            <a:off x="849405" y="4849849"/>
            <a:ext cx="7734300" cy="1392555"/>
            <a:chOff x="849405" y="4849849"/>
            <a:chExt cx="7734300" cy="1392555"/>
          </a:xfrm>
        </p:grpSpPr>
        <p:pic>
          <p:nvPicPr>
            <p:cNvPr id="25" name="object 25"/>
            <p:cNvPicPr/>
            <p:nvPr/>
          </p:nvPicPr>
          <p:blipFill>
            <a:blip r:embed="rId7"/>
            <a:stretch>
              <a:fillRect/>
            </a:stretch>
          </p:blipFill>
          <p:spPr>
            <a:xfrm>
              <a:off x="854168" y="4854611"/>
              <a:ext cx="1536812" cy="1382674"/>
            </a:xfrm>
            <a:prstGeom prst="rect">
              <a:avLst/>
            </a:prstGeom>
          </p:spPr>
        </p:pic>
        <p:sp>
          <p:nvSpPr>
            <p:cNvPr id="26" name="object 26"/>
            <p:cNvSpPr/>
            <p:nvPr/>
          </p:nvSpPr>
          <p:spPr>
            <a:xfrm>
              <a:off x="854168" y="4854611"/>
              <a:ext cx="1537335" cy="1383030"/>
            </a:xfrm>
            <a:custGeom>
              <a:rect l="l" t="t" r="r" b="b"/>
              <a:pathLst>
                <a:path w="1537335" h="1383029">
                  <a:moveTo>
                    <a:pt x="0" y="0"/>
                  </a:moveTo>
                  <a:lnTo>
                    <a:pt x="1536812" y="0"/>
                  </a:lnTo>
                  <a:lnTo>
                    <a:pt x="1536812" y="1382674"/>
                  </a:lnTo>
                  <a:lnTo>
                    <a:pt x="0" y="1382674"/>
                  </a:lnTo>
                  <a:lnTo>
                    <a:pt x="0" y="0"/>
                  </a:lnTo>
                  <a:close/>
                </a:path>
              </a:pathLst>
            </a:custGeom>
            <a:ln w="9525">
              <a:solidFill>
                <a:srgbClr val="FFFFFF"/>
              </a:solidFill>
            </a:ln>
          </p:spPr>
          <p:txBody>
            <a:bodyPr wrap="square" lIns="0" tIns="0" rIns="0" bIns="0" rtlCol="0"/>
            <a:lstStyle/>
            <a:p/>
          </p:txBody>
        </p:sp>
        <p:pic>
          <p:nvPicPr>
            <p:cNvPr id="27" name="object 27"/>
            <p:cNvPicPr/>
            <p:nvPr/>
          </p:nvPicPr>
          <p:blipFill>
            <a:blip r:embed="rId8"/>
            <a:stretch>
              <a:fillRect/>
            </a:stretch>
          </p:blipFill>
          <p:spPr>
            <a:xfrm>
              <a:off x="2412983" y="4854611"/>
              <a:ext cx="1536812" cy="1382674"/>
            </a:xfrm>
            <a:prstGeom prst="rect">
              <a:avLst/>
            </a:prstGeom>
          </p:spPr>
        </p:pic>
        <p:sp>
          <p:nvSpPr>
            <p:cNvPr id="28" name="object 28"/>
            <p:cNvSpPr/>
            <p:nvPr/>
          </p:nvSpPr>
          <p:spPr>
            <a:xfrm>
              <a:off x="2412983" y="4854611"/>
              <a:ext cx="1537335" cy="1383030"/>
            </a:xfrm>
            <a:custGeom>
              <a:rect l="l" t="t" r="r" b="b"/>
              <a:pathLst>
                <a:path w="1537335" h="1383029">
                  <a:moveTo>
                    <a:pt x="0" y="0"/>
                  </a:moveTo>
                  <a:lnTo>
                    <a:pt x="1536812" y="0"/>
                  </a:lnTo>
                  <a:lnTo>
                    <a:pt x="1536812" y="1382674"/>
                  </a:lnTo>
                  <a:lnTo>
                    <a:pt x="0" y="1382674"/>
                  </a:lnTo>
                  <a:lnTo>
                    <a:pt x="0" y="0"/>
                  </a:lnTo>
                  <a:close/>
                </a:path>
              </a:pathLst>
            </a:custGeom>
            <a:ln w="9525">
              <a:solidFill>
                <a:srgbClr val="FFFFFF"/>
              </a:solidFill>
            </a:ln>
          </p:spPr>
          <p:txBody>
            <a:bodyPr wrap="square" lIns="0" tIns="0" rIns="0" bIns="0" rtlCol="0"/>
            <a:lstStyle/>
            <a:p/>
          </p:txBody>
        </p:sp>
        <p:pic>
          <p:nvPicPr>
            <p:cNvPr id="29" name="object 29"/>
            <p:cNvPicPr/>
            <p:nvPr/>
          </p:nvPicPr>
          <p:blipFill>
            <a:blip r:embed="rId9"/>
            <a:stretch>
              <a:fillRect/>
            </a:stretch>
          </p:blipFill>
          <p:spPr>
            <a:xfrm>
              <a:off x="3948103" y="4854611"/>
              <a:ext cx="1536812" cy="1382674"/>
            </a:xfrm>
            <a:prstGeom prst="rect">
              <a:avLst/>
            </a:prstGeom>
          </p:spPr>
        </p:pic>
        <p:sp>
          <p:nvSpPr>
            <p:cNvPr id="30" name="object 30"/>
            <p:cNvSpPr/>
            <p:nvPr/>
          </p:nvSpPr>
          <p:spPr>
            <a:xfrm>
              <a:off x="3948103" y="4854611"/>
              <a:ext cx="1537335" cy="1383030"/>
            </a:xfrm>
            <a:custGeom>
              <a:rect l="l" t="t" r="r" b="b"/>
              <a:pathLst>
                <a:path w="1537335" h="1383029">
                  <a:moveTo>
                    <a:pt x="0" y="0"/>
                  </a:moveTo>
                  <a:lnTo>
                    <a:pt x="1536812" y="0"/>
                  </a:lnTo>
                  <a:lnTo>
                    <a:pt x="1536812" y="1382674"/>
                  </a:lnTo>
                  <a:lnTo>
                    <a:pt x="0" y="1382674"/>
                  </a:lnTo>
                  <a:lnTo>
                    <a:pt x="0" y="0"/>
                  </a:lnTo>
                  <a:close/>
                </a:path>
              </a:pathLst>
            </a:custGeom>
            <a:ln w="9525">
              <a:solidFill>
                <a:srgbClr val="FFFFFF"/>
              </a:solidFill>
            </a:ln>
          </p:spPr>
          <p:txBody>
            <a:bodyPr wrap="square" lIns="0" tIns="0" rIns="0" bIns="0" rtlCol="0"/>
            <a:lstStyle/>
            <a:p/>
          </p:txBody>
        </p:sp>
        <p:pic>
          <p:nvPicPr>
            <p:cNvPr id="31" name="object 31"/>
            <p:cNvPicPr/>
            <p:nvPr/>
          </p:nvPicPr>
          <p:blipFill>
            <a:blip r:embed="rId10"/>
            <a:stretch>
              <a:fillRect/>
            </a:stretch>
          </p:blipFill>
          <p:spPr>
            <a:xfrm>
              <a:off x="5483222" y="4854611"/>
              <a:ext cx="1536812" cy="1382674"/>
            </a:xfrm>
            <a:prstGeom prst="rect">
              <a:avLst/>
            </a:prstGeom>
          </p:spPr>
        </p:pic>
        <p:sp>
          <p:nvSpPr>
            <p:cNvPr id="32" name="object 32"/>
            <p:cNvSpPr/>
            <p:nvPr/>
          </p:nvSpPr>
          <p:spPr>
            <a:xfrm>
              <a:off x="5483222" y="4854611"/>
              <a:ext cx="1537335" cy="1383030"/>
            </a:xfrm>
            <a:custGeom>
              <a:rect l="l" t="t" r="r" b="b"/>
              <a:pathLst>
                <a:path w="1537334" h="1383029">
                  <a:moveTo>
                    <a:pt x="0" y="0"/>
                  </a:moveTo>
                  <a:lnTo>
                    <a:pt x="1536812" y="0"/>
                  </a:lnTo>
                  <a:lnTo>
                    <a:pt x="1536812" y="1382674"/>
                  </a:lnTo>
                  <a:lnTo>
                    <a:pt x="0" y="1382674"/>
                  </a:lnTo>
                  <a:lnTo>
                    <a:pt x="0" y="0"/>
                  </a:lnTo>
                  <a:close/>
                </a:path>
              </a:pathLst>
            </a:custGeom>
            <a:ln w="9525">
              <a:solidFill>
                <a:srgbClr val="FFFFFF"/>
              </a:solidFill>
            </a:ln>
          </p:spPr>
          <p:txBody>
            <a:bodyPr wrap="square" lIns="0" tIns="0" rIns="0" bIns="0" rtlCol="0"/>
            <a:lstStyle/>
            <a:p/>
          </p:txBody>
        </p:sp>
        <p:pic>
          <p:nvPicPr>
            <p:cNvPr id="33" name="object 33"/>
            <p:cNvPicPr/>
            <p:nvPr/>
          </p:nvPicPr>
          <p:blipFill>
            <a:blip r:embed="rId11"/>
            <a:stretch>
              <a:fillRect/>
            </a:stretch>
          </p:blipFill>
          <p:spPr>
            <a:xfrm>
              <a:off x="7042038" y="4854611"/>
              <a:ext cx="1536812" cy="1382674"/>
            </a:xfrm>
            <a:prstGeom prst="rect">
              <a:avLst/>
            </a:prstGeom>
          </p:spPr>
        </p:pic>
        <p:sp>
          <p:nvSpPr>
            <p:cNvPr id="34" name="object 34"/>
            <p:cNvSpPr/>
            <p:nvPr/>
          </p:nvSpPr>
          <p:spPr>
            <a:xfrm>
              <a:off x="7042038" y="4854611"/>
              <a:ext cx="1537335" cy="1383030"/>
            </a:xfrm>
            <a:custGeom>
              <a:rect l="l" t="t" r="r" b="b"/>
              <a:pathLst>
                <a:path w="1537334" h="1383029">
                  <a:moveTo>
                    <a:pt x="0" y="0"/>
                  </a:moveTo>
                  <a:lnTo>
                    <a:pt x="1536812" y="0"/>
                  </a:lnTo>
                  <a:lnTo>
                    <a:pt x="1536812" y="1382674"/>
                  </a:lnTo>
                  <a:lnTo>
                    <a:pt x="0" y="1382674"/>
                  </a:lnTo>
                  <a:lnTo>
                    <a:pt x="0" y="0"/>
                  </a:lnTo>
                  <a:close/>
                </a:path>
              </a:pathLst>
            </a:custGeom>
            <a:ln w="9525">
              <a:solidFill>
                <a:srgbClr val="FFFFFF"/>
              </a:solidFill>
            </a:ln>
          </p:spPr>
          <p:txBody>
            <a:bodyPr wrap="square" lIns="0" tIns="0" rIns="0" bIns="0" rtlCol="0"/>
            <a:lstStyle/>
            <a:p/>
          </p:txBody>
        </p:sp>
      </p:grpSp>
      <p:sp>
        <p:nvSpPr>
          <p:cNvPr id="35" name="object 35"/>
          <p:cNvSpPr txBox="1"/>
          <p:nvPr/>
        </p:nvSpPr>
        <p:spPr>
          <a:xfrm>
            <a:off x="849405" y="4849849"/>
            <a:ext cx="7734300" cy="1392555"/>
          </a:xfrm>
          <a:prstGeom prst="rect">
            <a:avLst/>
          </a:prstGeom>
        </p:spPr>
        <p:txBody>
          <a:bodyPr vert="horz" wrap="square" lIns="0" tIns="0" rIns="0" bIns="0" rtlCol="0">
            <a:spAutoFit/>
          </a:bodyPr>
          <a:lstStyle/>
          <a:p>
            <a:pPr>
              <a:lnSpc>
                <a:spcPct val="100000"/>
              </a:lnSpc>
            </a:pPr>
            <a:endParaRPr sz="1800">
              <a:latin typeface="Times New Roman"/>
              <a:cs typeface="Times New Roman"/>
            </a:endParaRPr>
          </a:p>
          <a:p>
            <a:pPr>
              <a:lnSpc>
                <a:spcPct val="100000"/>
              </a:lnSpc>
              <a:spcBef>
                <a:spcPts val="30"/>
              </a:spcBef>
            </a:pPr>
            <a:endParaRPr sz="2050">
              <a:latin typeface="Times New Roman"/>
              <a:cs typeface="Times New Roman"/>
            </a:endParaRPr>
          </a:p>
          <a:p>
            <a:pPr marL="429895">
              <a:lnSpc>
                <a:spcPct val="100000"/>
              </a:lnSpc>
              <a:tabLst>
                <a:tab pos="1988820"/>
                <a:tab pos="3523615"/>
                <a:tab pos="5059045"/>
                <a:tab pos="6617970"/>
              </a:tabLst>
            </a:pPr>
            <a:r>
              <a:rPr sz="1800">
                <a:solidFill>
                  <a:srgbClr val="000414"/>
                </a:solidFill>
                <a:latin typeface="宋体"/>
                <a:cs typeface="宋体"/>
              </a:rPr>
              <a:t>情感</a:t>
            </a:r>
            <a:r>
              <a:rPr sz="1800" spc="-50">
                <a:solidFill>
                  <a:srgbClr val="000414"/>
                </a:solidFill>
                <a:latin typeface="宋体"/>
                <a:cs typeface="宋体"/>
              </a:rPr>
              <a:t>性</a:t>
            </a:r>
            <a:r>
              <a:rPr sz="1800">
                <a:solidFill>
                  <a:srgbClr val="000414"/>
                </a:solidFill>
                <a:latin typeface="宋体"/>
                <a:cs typeface="宋体"/>
              </a:rPr>
              <a:t>	伸缩</a:t>
            </a:r>
            <a:r>
              <a:rPr sz="1800" spc="-50">
                <a:solidFill>
                  <a:srgbClr val="000414"/>
                </a:solidFill>
                <a:latin typeface="宋体"/>
                <a:cs typeface="宋体"/>
              </a:rPr>
              <a:t>性</a:t>
            </a:r>
            <a:r>
              <a:rPr sz="1800">
                <a:solidFill>
                  <a:srgbClr val="000414"/>
                </a:solidFill>
                <a:latin typeface="宋体"/>
                <a:cs typeface="宋体"/>
              </a:rPr>
              <a:t>	替代</a:t>
            </a:r>
            <a:r>
              <a:rPr sz="1800" spc="-50">
                <a:solidFill>
                  <a:srgbClr val="000414"/>
                </a:solidFill>
                <a:latin typeface="宋体"/>
                <a:cs typeface="宋体"/>
              </a:rPr>
              <a:t>性</a:t>
            </a:r>
            <a:r>
              <a:rPr sz="1800">
                <a:solidFill>
                  <a:srgbClr val="000414"/>
                </a:solidFill>
                <a:latin typeface="宋体"/>
                <a:cs typeface="宋体"/>
              </a:rPr>
              <a:t>	地区</a:t>
            </a:r>
            <a:r>
              <a:rPr sz="1800" spc="-50">
                <a:solidFill>
                  <a:srgbClr val="000414"/>
                </a:solidFill>
                <a:latin typeface="宋体"/>
                <a:cs typeface="宋体"/>
              </a:rPr>
              <a:t>性</a:t>
            </a:r>
            <a:r>
              <a:rPr sz="1800">
                <a:solidFill>
                  <a:srgbClr val="000414"/>
                </a:solidFill>
                <a:latin typeface="宋体"/>
                <a:cs typeface="宋体"/>
              </a:rPr>
              <a:t>	季节</a:t>
            </a:r>
            <a:r>
              <a:rPr sz="1800" spc="-50">
                <a:solidFill>
                  <a:srgbClr val="000414"/>
                </a:solidFill>
                <a:latin typeface="宋体"/>
                <a:cs typeface="宋体"/>
              </a:rPr>
              <a:t>性</a:t>
            </a:r>
            <a:endParaRPr sz="1800">
              <a:latin typeface="宋体"/>
              <a:cs typeface="宋体"/>
            </a:endParaRPr>
          </a:p>
        </p:txBody>
      </p:sp>
      <p:sp>
        <p:nvSpPr>
          <p:cNvPr id="36" name="object 36"/>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10"/>
              <a:t>ppt</a:t>
            </a:r>
            <a:r>
              <a:rPr spc="-25">
                <a:latin typeface="宋体"/>
                <a:cs typeface="宋体"/>
              </a:rPr>
              <a:t>课件</a:t>
            </a:r>
          </a:p>
        </p:txBody>
      </p:sp>
      <p:sp>
        <p:nvSpPr>
          <p:cNvPr id="37" name="object 37"/>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4</a:t>
            </a:fld>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57200" y="274638"/>
            <a:ext cx="8229600" cy="1143000"/>
          </a:xfrm>
          <a:prstGeom prst="rect">
            <a:avLst/>
          </a:prstGeom>
          <a:ln w="9525">
            <a:solidFill>
              <a:srgbClr val="000000"/>
            </a:solidFill>
          </a:ln>
        </p:spPr>
        <p:txBody>
          <a:bodyPr vert="horz" wrap="square" lIns="0" tIns="282575" rIns="0" bIns="0" rtlCol="0">
            <a:spAutoFit/>
          </a:bodyPr>
          <a:lstStyle/>
          <a:p>
            <a:pPr marL="91440">
              <a:lnSpc>
                <a:spcPct val="100000"/>
              </a:lnSpc>
              <a:spcBef>
                <a:spcPts val="2225"/>
              </a:spcBef>
            </a:pPr>
            <a:r>
              <a:rPr sz="4000" spc="-10"/>
              <a:t>消费者市场的作用</a:t>
            </a:r>
            <a:endParaRPr sz="4000"/>
          </a:p>
        </p:txBody>
      </p:sp>
      <p:sp>
        <p:nvSpPr>
          <p:cNvPr id="3" name="object 3"/>
          <p:cNvSpPr/>
          <p:nvPr/>
        </p:nvSpPr>
        <p:spPr>
          <a:xfrm>
            <a:off x="457200" y="1600200"/>
            <a:ext cx="8229600" cy="4526280"/>
          </a:xfrm>
          <a:custGeom>
            <a:rect l="l" t="t" r="r" b="b"/>
            <a:pathLst>
              <a:path w="8229600" h="4526280">
                <a:moveTo>
                  <a:pt x="0" y="0"/>
                </a:moveTo>
                <a:lnTo>
                  <a:pt x="8229600" y="0"/>
                </a:lnTo>
                <a:lnTo>
                  <a:pt x="8229600" y="4525961"/>
                </a:lnTo>
                <a:lnTo>
                  <a:pt x="0" y="4525961"/>
                </a:lnTo>
                <a:lnTo>
                  <a:pt x="0" y="0"/>
                </a:lnTo>
                <a:close/>
              </a:path>
            </a:pathLst>
          </a:custGeom>
          <a:ln w="9525">
            <a:solidFill>
              <a:srgbClr val="000000"/>
            </a:solidFill>
          </a:ln>
        </p:spPr>
        <p:txBody>
          <a:bodyPr wrap="square" lIns="0" tIns="0" rIns="0" bIns="0" rtlCol="0"/>
          <a:lstStyle/>
          <a:p/>
        </p:txBody>
      </p:sp>
      <p:sp>
        <p:nvSpPr>
          <p:cNvPr id="4" name="object 4"/>
          <p:cNvSpPr txBox="1">
            <a:spLocks noGrp="1"/>
          </p:cNvSpPr>
          <p:nvPr>
            <p:ph type="body" idx="1"/>
          </p:nvPr>
        </p:nvSpPr>
        <p:spPr>
          <a:prstGeom prst="rect">
            <a:avLst/>
          </a:prstGeom>
        </p:spPr>
        <p:txBody>
          <a:bodyPr vert="horz" wrap="square" lIns="0" tIns="12700" rIns="0" bIns="0" rtlCol="0">
            <a:spAutoFit/>
          </a:bodyPr>
          <a:lstStyle/>
          <a:p>
            <a:pPr marL="355600" marR="5080" indent="-342900" algn="just">
              <a:lnSpc>
                <a:spcPct val="100000"/>
              </a:lnSpc>
              <a:spcBef>
                <a:spcPts val="100"/>
              </a:spcBef>
              <a:buClr>
                <a:srgbClr val="FFCC00"/>
              </a:buClr>
              <a:buSzPct val="70312"/>
              <a:buFont typeface="Wingdings"/>
              <a:buChar char=""/>
              <a:tabLst>
                <a:tab pos="355600"/>
              </a:tabLst>
            </a:pPr>
            <a:r>
              <a:rPr b="0" spc="-5">
                <a:latin typeface="宋体"/>
                <a:cs typeface="宋体"/>
              </a:rPr>
              <a:t>发展和繁荣消费者市场，可以为人民提供</a:t>
            </a:r>
            <a:r>
              <a:rPr b="0" spc="-10">
                <a:latin typeface="宋体"/>
                <a:cs typeface="宋体"/>
              </a:rPr>
              <a:t>丰富多彩的商品；</a:t>
            </a:r>
          </a:p>
          <a:p>
            <a:pPr marL="355600" marR="5080" indent="-342900" algn="just">
              <a:lnSpc>
                <a:spcPct val="100000"/>
              </a:lnSpc>
              <a:spcBef>
                <a:spcPts val="765"/>
              </a:spcBef>
              <a:buClr>
                <a:srgbClr val="FFCC00"/>
              </a:buClr>
              <a:buSzPct val="70312"/>
              <a:buFont typeface="Wingdings"/>
              <a:buChar char=""/>
              <a:tabLst>
                <a:tab pos="355600"/>
              </a:tabLst>
            </a:pPr>
            <a:r>
              <a:rPr b="0" spc="-5">
                <a:latin typeface="宋体"/>
                <a:cs typeface="宋体"/>
              </a:rPr>
              <a:t>发展和繁荣消费者市场，可以促进国民经</a:t>
            </a:r>
            <a:r>
              <a:rPr b="0" spc="-10">
                <a:latin typeface="宋体"/>
                <a:cs typeface="宋体"/>
              </a:rPr>
              <a:t>济迅速发展；</a:t>
            </a:r>
          </a:p>
          <a:p>
            <a:pPr marL="355600" marR="5080" indent="-342900" algn="just">
              <a:lnSpc>
                <a:spcPct val="100000"/>
              </a:lnSpc>
              <a:spcBef>
                <a:spcPts val="770"/>
              </a:spcBef>
              <a:buClr>
                <a:srgbClr val="FFCC00"/>
              </a:buClr>
              <a:buSzPct val="70312"/>
              <a:buFont typeface="Wingdings"/>
              <a:buChar char=""/>
              <a:tabLst>
                <a:tab pos="355600"/>
              </a:tabLst>
            </a:pPr>
            <a:r>
              <a:rPr b="0" spc="-5">
                <a:latin typeface="宋体"/>
                <a:cs typeface="宋体"/>
              </a:rPr>
              <a:t>发展和繁荣消费者市场，可以为国家积累</a:t>
            </a:r>
            <a:r>
              <a:rPr b="0" spc="-50">
                <a:latin typeface="宋体"/>
                <a:cs typeface="宋体"/>
              </a:rPr>
              <a:t> </a:t>
            </a:r>
            <a:r>
              <a:rPr b="0">
                <a:latin typeface="宋体"/>
                <a:cs typeface="宋体"/>
              </a:rPr>
              <a:t>资金，据统计，国家财政总收入的60</a:t>
            </a:r>
            <a:r>
              <a:rPr b="0" spc="-25">
                <a:latin typeface="宋体"/>
                <a:cs typeface="宋体"/>
              </a:rPr>
              <a:t>％来</a:t>
            </a:r>
            <a:r>
              <a:rPr b="0" spc="-10">
                <a:latin typeface="宋体"/>
                <a:cs typeface="宋体"/>
              </a:rPr>
              <a:t>自消费者市场。</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10"/>
              <a:t>ppt</a:t>
            </a:r>
            <a:r>
              <a:rPr spc="-25">
                <a:latin typeface="宋体"/>
                <a:cs typeface="宋体"/>
              </a:rPr>
              <a:t>课件</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5</a:t>
            </a:fld>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27087" y="2362200"/>
            <a:ext cx="7848600" cy="2041525"/>
          </a:xfrm>
          <a:custGeom>
            <a:rect l="l" t="t" r="r" b="b"/>
            <a:pathLst>
              <a:path w="7848600" h="2041525">
                <a:moveTo>
                  <a:pt x="7848599" y="2041525"/>
                </a:moveTo>
                <a:lnTo>
                  <a:pt x="0" y="2041525"/>
                </a:lnTo>
                <a:lnTo>
                  <a:pt x="0" y="0"/>
                </a:lnTo>
                <a:lnTo>
                  <a:pt x="7848599" y="0"/>
                </a:lnTo>
                <a:lnTo>
                  <a:pt x="7848599" y="2041525"/>
                </a:lnTo>
                <a:close/>
              </a:path>
            </a:pathLst>
          </a:custGeom>
          <a:solidFill>
            <a:srgbClr val="CC99FF"/>
          </a:solidFill>
        </p:spPr>
        <p:txBody>
          <a:bodyPr wrap="square" lIns="0" tIns="0" rIns="0" bIns="0" rtlCol="0"/>
          <a:lstStyle/>
          <a:p/>
        </p:txBody>
      </p:sp>
      <p:sp>
        <p:nvSpPr>
          <p:cNvPr id="3" name="object 3"/>
          <p:cNvSpPr txBox="1"/>
          <p:nvPr/>
        </p:nvSpPr>
        <p:spPr>
          <a:xfrm>
            <a:off x="762952" y="1528444"/>
            <a:ext cx="8296275" cy="2367915"/>
          </a:xfrm>
          <a:prstGeom prst="rect">
            <a:avLst/>
          </a:prstGeom>
        </p:spPr>
        <p:txBody>
          <a:bodyPr vert="horz" wrap="square" lIns="0" tIns="12700" rIns="0" bIns="0" rtlCol="0">
            <a:spAutoFit/>
          </a:bodyPr>
          <a:lstStyle/>
          <a:p>
            <a:pPr marL="12700">
              <a:lnSpc>
                <a:spcPct val="100000"/>
              </a:lnSpc>
              <a:spcBef>
                <a:spcPts val="100"/>
              </a:spcBef>
            </a:pPr>
            <a:r>
              <a:rPr sz="2800" b="1" spc="-5">
                <a:solidFill>
                  <a:srgbClr val="FFFFFF"/>
                </a:solidFill>
                <a:latin typeface="Microsoft JhengHei"/>
                <a:cs typeface="Microsoft JhengHei"/>
              </a:rPr>
              <a:t>一、购买动机的概念与类型</a:t>
            </a:r>
            <a:endParaRPr sz="2800">
              <a:latin typeface="Microsoft JhengHei"/>
              <a:cs typeface="Microsoft JhengHei"/>
            </a:endParaRPr>
          </a:p>
          <a:p>
            <a:pPr>
              <a:lnSpc>
                <a:spcPct val="100000"/>
              </a:lnSpc>
              <a:spcBef>
                <a:spcPts val="15"/>
              </a:spcBef>
            </a:pPr>
            <a:endParaRPr sz="1700">
              <a:latin typeface="Microsoft JhengHei"/>
              <a:cs typeface="Microsoft JhengHei"/>
            </a:endParaRPr>
          </a:p>
          <a:p>
            <a:pPr marL="155575" marR="735330" indent="894715">
              <a:lnSpc>
                <a:spcPct val="105500"/>
              </a:lnSpc>
            </a:pPr>
            <a:r>
              <a:rPr sz="3200" b="1" spc="-5">
                <a:solidFill>
                  <a:srgbClr val="FFFFFF"/>
                </a:solidFill>
                <a:latin typeface="Microsoft JhengHei"/>
                <a:cs typeface="Microsoft JhengHei"/>
              </a:rPr>
              <a:t>消费者的购买动机，是指消费者为了满足一定的消费需求而引起购买行为的愿</a:t>
            </a:r>
            <a:endParaRPr sz="3200">
              <a:latin typeface="Microsoft JhengHei"/>
              <a:cs typeface="Microsoft JhengHei"/>
            </a:endParaRPr>
          </a:p>
          <a:p>
            <a:pPr marL="155575">
              <a:lnSpc>
                <a:spcPct val="100000"/>
              </a:lnSpc>
            </a:pPr>
            <a:r>
              <a:rPr sz="3200" b="1" spc="-5">
                <a:solidFill>
                  <a:srgbClr val="FFFFFF"/>
                </a:solidFill>
                <a:latin typeface="Microsoft JhengHei"/>
                <a:cs typeface="Microsoft JhengHei"/>
              </a:rPr>
              <a:t>望或意念，是推动人们购买活动的内部动力。</a:t>
            </a:r>
            <a:endParaRPr sz="3200">
              <a:latin typeface="Microsoft JhengHei"/>
              <a:cs typeface="Microsoft JhengHei"/>
            </a:endParaRPr>
          </a:p>
        </p:txBody>
      </p:sp>
      <p:pic>
        <p:nvPicPr>
          <p:cNvPr id="4" name="object 4"/>
          <p:cNvPicPr/>
          <p:nvPr/>
        </p:nvPicPr>
        <p:blipFill>
          <a:blip r:embed="rId2"/>
          <a:stretch>
            <a:fillRect/>
          </a:stretch>
        </p:blipFill>
        <p:spPr>
          <a:xfrm>
            <a:off x="4749800" y="4686300"/>
            <a:ext cx="3509962" cy="1755775"/>
          </a:xfrm>
          <a:prstGeom prst="rect">
            <a:avLst/>
          </a:prstGeom>
        </p:spPr>
      </p:pic>
      <p:sp>
        <p:nvSpPr>
          <p:cNvPr id="5" name="object 5"/>
          <p:cNvSpPr txBox="1">
            <a:spLocks noGrp="1"/>
          </p:cNvSpPr>
          <p:nvPr>
            <p:ph type="title"/>
          </p:nvPr>
        </p:nvSpPr>
        <p:spPr>
          <a:xfrm>
            <a:off x="1955800" y="544512"/>
            <a:ext cx="5232400" cy="635000"/>
          </a:xfrm>
          <a:prstGeom prst="rect">
            <a:avLst/>
          </a:prstGeom>
        </p:spPr>
        <p:txBody>
          <a:bodyPr vert="horz" wrap="square" lIns="0" tIns="12700" rIns="0" bIns="0" rtlCol="0">
            <a:spAutoFit/>
          </a:bodyPr>
          <a:lstStyle/>
          <a:p>
            <a:pPr marL="12700">
              <a:lnSpc>
                <a:spcPct val="100000"/>
              </a:lnSpc>
              <a:spcBef>
                <a:spcPts val="100"/>
              </a:spcBef>
            </a:pPr>
            <a:r>
              <a:rPr sz="4000"/>
              <a:t>第一节 </a:t>
            </a:r>
            <a:r>
              <a:rPr sz="4000" spc="-10"/>
              <a:t>消费者购买动机</a:t>
            </a:r>
            <a:endParaRPr sz="4000"/>
          </a:p>
        </p:txBody>
      </p:sp>
      <p:grpSp>
        <p:nvGrpSpPr>
          <p:cNvPr id="6" name="object 6"/>
          <p:cNvGrpSpPr/>
          <p:nvPr/>
        </p:nvGrpSpPr>
        <p:grpSpPr>
          <a:xfrm>
            <a:off x="895349" y="4503737"/>
            <a:ext cx="3176905" cy="2098675"/>
            <a:chOff x="895349" y="4503737"/>
            <a:chExt cx="3176905" cy="2098675"/>
          </a:xfrm>
        </p:grpSpPr>
        <p:sp>
          <p:nvSpPr>
            <p:cNvPr id="7" name="object 7"/>
            <p:cNvSpPr/>
            <p:nvPr/>
          </p:nvSpPr>
          <p:spPr>
            <a:xfrm>
              <a:off x="900112" y="4508500"/>
              <a:ext cx="3167380" cy="2089150"/>
            </a:xfrm>
            <a:custGeom>
              <a:rect l="l" t="t" r="r" b="b"/>
              <a:pathLst>
                <a:path w="3167379" h="2089150">
                  <a:moveTo>
                    <a:pt x="720946" y="2089150"/>
                  </a:moveTo>
                  <a:lnTo>
                    <a:pt x="704524" y="1764170"/>
                  </a:lnTo>
                  <a:lnTo>
                    <a:pt x="188410" y="1724032"/>
                  </a:lnTo>
                  <a:lnTo>
                    <a:pt x="488255" y="1486584"/>
                  </a:lnTo>
                  <a:lnTo>
                    <a:pt x="0" y="1245462"/>
                  </a:lnTo>
                  <a:lnTo>
                    <a:pt x="576962" y="1121177"/>
                  </a:lnTo>
                  <a:lnTo>
                    <a:pt x="171842" y="799873"/>
                  </a:lnTo>
                  <a:lnTo>
                    <a:pt x="787660" y="756059"/>
                  </a:lnTo>
                  <a:lnTo>
                    <a:pt x="660097" y="350609"/>
                  </a:lnTo>
                  <a:lnTo>
                    <a:pt x="1253628" y="617266"/>
                  </a:lnTo>
                  <a:lnTo>
                    <a:pt x="1425471" y="182510"/>
                  </a:lnTo>
                  <a:lnTo>
                    <a:pt x="1680595" y="419957"/>
                  </a:lnTo>
                  <a:lnTo>
                    <a:pt x="2168557" y="0"/>
                  </a:lnTo>
                  <a:lnTo>
                    <a:pt x="2129702" y="558750"/>
                  </a:lnTo>
                  <a:lnTo>
                    <a:pt x="2640244" y="306795"/>
                  </a:lnTo>
                  <a:lnTo>
                    <a:pt x="2401688" y="631774"/>
                  </a:lnTo>
                  <a:lnTo>
                    <a:pt x="3167062" y="642703"/>
                  </a:lnTo>
                  <a:lnTo>
                    <a:pt x="2490395" y="909360"/>
                  </a:lnTo>
                  <a:lnTo>
                    <a:pt x="2678806" y="1091967"/>
                  </a:lnTo>
                  <a:lnTo>
                    <a:pt x="2401688" y="1190621"/>
                  </a:lnTo>
                  <a:lnTo>
                    <a:pt x="2767807" y="1511925"/>
                  </a:lnTo>
                  <a:lnTo>
                    <a:pt x="2146564" y="1387930"/>
                  </a:lnTo>
                  <a:lnTo>
                    <a:pt x="2190844" y="1680024"/>
                  </a:lnTo>
                  <a:lnTo>
                    <a:pt x="1785871" y="1541231"/>
                  </a:lnTo>
                  <a:lnTo>
                    <a:pt x="1702589" y="1822396"/>
                  </a:lnTo>
                  <a:lnTo>
                    <a:pt x="1447464" y="1680024"/>
                  </a:lnTo>
                  <a:lnTo>
                    <a:pt x="1275622" y="1906542"/>
                  </a:lnTo>
                  <a:lnTo>
                    <a:pt x="1103633" y="1753048"/>
                  </a:lnTo>
                  <a:lnTo>
                    <a:pt x="720946" y="2089150"/>
                  </a:lnTo>
                  <a:close/>
                </a:path>
              </a:pathLst>
            </a:custGeom>
            <a:solidFill>
              <a:srgbClr val="FFFF99"/>
            </a:solidFill>
          </p:spPr>
          <p:txBody>
            <a:bodyPr wrap="square" lIns="0" tIns="0" rIns="0" bIns="0" rtlCol="0"/>
            <a:lstStyle/>
            <a:p/>
          </p:txBody>
        </p:sp>
        <p:sp>
          <p:nvSpPr>
            <p:cNvPr id="8" name="object 8"/>
            <p:cNvSpPr/>
            <p:nvPr/>
          </p:nvSpPr>
          <p:spPr>
            <a:xfrm>
              <a:off x="900112" y="4508500"/>
              <a:ext cx="3167380" cy="2089150"/>
            </a:xfrm>
            <a:custGeom>
              <a:rect l="l" t="t" r="r" b="b"/>
              <a:pathLst>
                <a:path w="3167379" h="2089150">
                  <a:moveTo>
                    <a:pt x="1680595" y="419957"/>
                  </a:moveTo>
                  <a:lnTo>
                    <a:pt x="2168557" y="0"/>
                  </a:lnTo>
                  <a:lnTo>
                    <a:pt x="2129702" y="558750"/>
                  </a:lnTo>
                  <a:lnTo>
                    <a:pt x="2640244" y="306795"/>
                  </a:lnTo>
                  <a:lnTo>
                    <a:pt x="2401688" y="631774"/>
                  </a:lnTo>
                  <a:lnTo>
                    <a:pt x="3167062" y="642703"/>
                  </a:lnTo>
                  <a:lnTo>
                    <a:pt x="2490395" y="909360"/>
                  </a:lnTo>
                  <a:lnTo>
                    <a:pt x="2678806" y="1091967"/>
                  </a:lnTo>
                  <a:lnTo>
                    <a:pt x="2401688" y="1190621"/>
                  </a:lnTo>
                  <a:lnTo>
                    <a:pt x="2767807" y="1511925"/>
                  </a:lnTo>
                  <a:lnTo>
                    <a:pt x="2146564" y="1387930"/>
                  </a:lnTo>
                  <a:lnTo>
                    <a:pt x="2190844" y="1680024"/>
                  </a:lnTo>
                  <a:lnTo>
                    <a:pt x="1785871" y="1541231"/>
                  </a:lnTo>
                  <a:lnTo>
                    <a:pt x="1702589" y="1822396"/>
                  </a:lnTo>
                  <a:lnTo>
                    <a:pt x="1447464" y="1680024"/>
                  </a:lnTo>
                  <a:lnTo>
                    <a:pt x="1275622" y="1906542"/>
                  </a:lnTo>
                  <a:lnTo>
                    <a:pt x="1103633" y="1753048"/>
                  </a:lnTo>
                  <a:lnTo>
                    <a:pt x="720946" y="2089150"/>
                  </a:lnTo>
                  <a:lnTo>
                    <a:pt x="704524" y="1764170"/>
                  </a:lnTo>
                  <a:lnTo>
                    <a:pt x="188410" y="1724032"/>
                  </a:lnTo>
                  <a:lnTo>
                    <a:pt x="488255" y="1486584"/>
                  </a:lnTo>
                  <a:lnTo>
                    <a:pt x="0" y="1245462"/>
                  </a:lnTo>
                  <a:lnTo>
                    <a:pt x="576962" y="1121177"/>
                  </a:lnTo>
                  <a:lnTo>
                    <a:pt x="171842" y="799873"/>
                  </a:lnTo>
                  <a:lnTo>
                    <a:pt x="787660" y="756059"/>
                  </a:lnTo>
                  <a:lnTo>
                    <a:pt x="660097" y="350609"/>
                  </a:lnTo>
                  <a:lnTo>
                    <a:pt x="1253628" y="617266"/>
                  </a:lnTo>
                  <a:lnTo>
                    <a:pt x="1425471" y="182510"/>
                  </a:lnTo>
                  <a:lnTo>
                    <a:pt x="1680595" y="419957"/>
                  </a:lnTo>
                  <a:close/>
                </a:path>
              </a:pathLst>
            </a:custGeom>
            <a:ln w="9525">
              <a:solidFill>
                <a:srgbClr val="FFFFFF"/>
              </a:solidFill>
            </a:ln>
          </p:spPr>
          <p:txBody>
            <a:bodyPr wrap="square" lIns="0" tIns="0" rIns="0" bIns="0" rtlCol="0"/>
            <a:lstStyle/>
            <a:p/>
          </p:txBody>
        </p:sp>
      </p:grpSp>
      <p:sp>
        <p:nvSpPr>
          <p:cNvPr id="9" name="object 9"/>
          <p:cNvSpPr txBox="1"/>
          <p:nvPr/>
        </p:nvSpPr>
        <p:spPr>
          <a:xfrm>
            <a:off x="1440124" y="5218814"/>
            <a:ext cx="1854200" cy="756920"/>
          </a:xfrm>
          <a:prstGeom prst="rect">
            <a:avLst/>
          </a:prstGeom>
        </p:spPr>
        <p:txBody>
          <a:bodyPr vert="horz" wrap="square" lIns="0" tIns="12700" rIns="0" bIns="0" rtlCol="0">
            <a:spAutoFit/>
          </a:bodyPr>
          <a:lstStyle/>
          <a:p>
            <a:pPr marL="621665" marR="5080" indent="-609600">
              <a:lnSpc>
                <a:spcPct val="100000"/>
              </a:lnSpc>
              <a:spcBef>
                <a:spcPts val="100"/>
              </a:spcBef>
            </a:pPr>
            <a:r>
              <a:rPr sz="2400" b="1" spc="-10">
                <a:solidFill>
                  <a:srgbClr val="000414"/>
                </a:solidFill>
                <a:latin typeface="Microsoft JhengHei"/>
                <a:cs typeface="Microsoft JhengHei"/>
              </a:rPr>
              <a:t>购买瓶装水的</a:t>
            </a:r>
            <a:r>
              <a:rPr sz="2400" b="1" spc="-25">
                <a:solidFill>
                  <a:srgbClr val="000414"/>
                </a:solidFill>
                <a:latin typeface="Microsoft JhengHei"/>
                <a:cs typeface="Microsoft JhengHei"/>
              </a:rPr>
              <a:t>动机</a:t>
            </a:r>
            <a:endParaRPr sz="2400">
              <a:latin typeface="Microsoft JhengHei"/>
              <a:cs typeface="Microsoft JhengHei"/>
            </a:endParaRPr>
          </a:p>
        </p:txBody>
      </p:sp>
      <p:sp>
        <p:nvSpPr>
          <p:cNvPr id="10" name="object 10"/>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10"/>
              <a:t>ppt</a:t>
            </a:r>
            <a:r>
              <a:rPr spc="-25">
                <a:latin typeface="宋体"/>
                <a:cs typeface="宋体"/>
              </a:rPr>
              <a:t>课件</a:t>
            </a:r>
          </a:p>
        </p:txBody>
      </p:sp>
      <p:sp>
        <p:nvSpPr>
          <p:cNvPr id="11" name="object 11"/>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6</a:t>
            </a:fld>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41299" y="275907"/>
            <a:ext cx="482600" cy="1671320"/>
          </a:xfrm>
          <a:prstGeom prst="rect">
            <a:avLst/>
          </a:prstGeom>
        </p:spPr>
        <p:txBody>
          <a:bodyPr vert="horz" wrap="square" lIns="0" tIns="12700" rIns="0" bIns="0" rtlCol="0">
            <a:spAutoFit/>
          </a:bodyPr>
          <a:lstStyle/>
          <a:p>
            <a:pPr marL="12700" marR="5080" algn="just">
              <a:lnSpc>
                <a:spcPct val="100000"/>
              </a:lnSpc>
              <a:spcBef>
                <a:spcPts val="100"/>
              </a:spcBef>
            </a:pPr>
            <a:r>
              <a:rPr sz="3600" spc="-50">
                <a:solidFill>
                  <a:srgbClr val="FFFFFF"/>
                </a:solidFill>
                <a:latin typeface="宋体"/>
                <a:cs typeface="宋体"/>
              </a:rPr>
              <a:t>购 买动</a:t>
            </a:r>
            <a:endParaRPr sz="3600">
              <a:latin typeface="宋体"/>
              <a:cs typeface="宋体"/>
            </a:endParaRPr>
          </a:p>
        </p:txBody>
      </p:sp>
      <p:sp>
        <p:nvSpPr>
          <p:cNvPr id="3" name="object 3"/>
          <p:cNvSpPr txBox="1"/>
          <p:nvPr/>
        </p:nvSpPr>
        <p:spPr>
          <a:xfrm>
            <a:off x="-241299" y="1921827"/>
            <a:ext cx="482600" cy="574040"/>
          </a:xfrm>
          <a:prstGeom prst="rect">
            <a:avLst/>
          </a:prstGeom>
        </p:spPr>
        <p:txBody>
          <a:bodyPr vert="horz" wrap="square" lIns="0" tIns="12700" rIns="0" bIns="0" rtlCol="0">
            <a:spAutoFit/>
          </a:bodyPr>
          <a:lstStyle/>
          <a:p>
            <a:pPr marL="12700">
              <a:lnSpc>
                <a:spcPct val="100000"/>
              </a:lnSpc>
              <a:spcBef>
                <a:spcPts val="100"/>
              </a:spcBef>
            </a:pPr>
            <a:r>
              <a:rPr sz="3600">
                <a:solidFill>
                  <a:srgbClr val="FFFFFF"/>
                </a:solidFill>
                <a:latin typeface="宋体"/>
                <a:cs typeface="宋体"/>
              </a:rPr>
              <a:t>机</a:t>
            </a:r>
            <a:endParaRPr sz="3600">
              <a:latin typeface="宋体"/>
              <a:cs typeface="宋体"/>
            </a:endParaRPr>
          </a:p>
        </p:txBody>
      </p:sp>
      <p:sp>
        <p:nvSpPr>
          <p:cNvPr id="4" name="object 4"/>
          <p:cNvSpPr/>
          <p:nvPr/>
        </p:nvSpPr>
        <p:spPr>
          <a:xfrm>
            <a:off x="657225" y="1828800"/>
            <a:ext cx="8056880" cy="3078480"/>
          </a:xfrm>
          <a:custGeom>
            <a:rect l="l" t="t" r="r" b="b"/>
            <a:pathLst>
              <a:path w="8056880" h="3078479">
                <a:moveTo>
                  <a:pt x="8056561" y="3078162"/>
                </a:moveTo>
                <a:lnTo>
                  <a:pt x="0" y="3078162"/>
                </a:lnTo>
                <a:lnTo>
                  <a:pt x="0" y="0"/>
                </a:lnTo>
                <a:lnTo>
                  <a:pt x="8056561" y="0"/>
                </a:lnTo>
                <a:lnTo>
                  <a:pt x="8056561" y="3078162"/>
                </a:lnTo>
                <a:close/>
              </a:path>
            </a:pathLst>
          </a:custGeom>
          <a:solidFill>
            <a:srgbClr val="969696"/>
          </a:solidFill>
        </p:spPr>
        <p:txBody>
          <a:bodyPr wrap="square" lIns="0" tIns="0" rIns="0" bIns="0" rtlCol="0"/>
          <a:lstStyle/>
          <a:p/>
        </p:txBody>
      </p:sp>
      <p:sp>
        <p:nvSpPr>
          <p:cNvPr id="5" name="object 5"/>
          <p:cNvSpPr txBox="1"/>
          <p:nvPr/>
        </p:nvSpPr>
        <p:spPr>
          <a:xfrm>
            <a:off x="735965" y="1868476"/>
            <a:ext cx="7747000" cy="1186815"/>
          </a:xfrm>
          <a:prstGeom prst="rect">
            <a:avLst/>
          </a:prstGeom>
        </p:spPr>
        <p:txBody>
          <a:bodyPr vert="horz" wrap="square" lIns="0" tIns="28575" rIns="0" bIns="0" rtlCol="0">
            <a:spAutoFit/>
          </a:bodyPr>
          <a:lstStyle/>
          <a:p>
            <a:pPr marL="12700" marR="5080" indent="710565">
              <a:lnSpc>
                <a:spcPct val="104400"/>
              </a:lnSpc>
              <a:spcBef>
                <a:spcPts val="225"/>
              </a:spcBef>
            </a:pPr>
            <a:r>
              <a:rPr sz="2400" b="1" spc="-5">
                <a:solidFill>
                  <a:srgbClr val="FFFFFF"/>
                </a:solidFill>
                <a:latin typeface="Microsoft JhengHei"/>
                <a:cs typeface="Microsoft JhengHei"/>
              </a:rPr>
              <a:t>主要是由先天的、生理性因素所引起，是消费者作为生物意义上的人，为满足、维持、保护、延续、发展自身生命等需要而产生的各种购买动机。</a:t>
            </a:r>
            <a:endParaRPr sz="2400">
              <a:latin typeface="Microsoft JhengHei"/>
              <a:cs typeface="Microsoft JhengHei"/>
            </a:endParaRPr>
          </a:p>
        </p:txBody>
      </p:sp>
      <p:sp>
        <p:nvSpPr>
          <p:cNvPr id="7" name="object 7"/>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10"/>
              <a:t>ppt</a:t>
            </a:r>
            <a:r>
              <a:rPr spc="-25">
                <a:latin typeface="宋体"/>
                <a:cs typeface="宋体"/>
              </a:rPr>
              <a:t>课件</a:t>
            </a:r>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7</a:t>
            </a:fld>
          </a:p>
        </p:txBody>
      </p:sp>
      <p:sp>
        <p:nvSpPr>
          <p:cNvPr id="6" name="object 6"/>
          <p:cNvSpPr txBox="1"/>
          <p:nvPr/>
        </p:nvSpPr>
        <p:spPr>
          <a:xfrm>
            <a:off x="735965" y="3172449"/>
            <a:ext cx="7705090" cy="1711960"/>
          </a:xfrm>
          <a:prstGeom prst="rect">
            <a:avLst/>
          </a:prstGeom>
        </p:spPr>
        <p:txBody>
          <a:bodyPr vert="horz" wrap="square" lIns="0" tIns="12700" rIns="0" bIns="0" rtlCol="0">
            <a:spAutoFit/>
          </a:bodyPr>
          <a:lstStyle/>
          <a:p>
            <a:pPr marL="12700" marR="5080" indent="668655">
              <a:lnSpc>
                <a:spcPct val="105500"/>
              </a:lnSpc>
              <a:spcBef>
                <a:spcPts val="100"/>
              </a:spcBef>
            </a:pPr>
            <a:r>
              <a:rPr sz="2400" b="1" spc="-5">
                <a:solidFill>
                  <a:srgbClr val="FFFFFF"/>
                </a:solidFill>
                <a:latin typeface="Microsoft JhengHei"/>
                <a:cs typeface="Microsoft JhengHei"/>
              </a:rPr>
              <a:t>在这类动机驱使下的消费者行为个体之间差异较小，具有明显、简单、重复的特点，比较容易实现。</a:t>
            </a:r>
            <a:endParaRPr sz="2400">
              <a:latin typeface="Microsoft JhengHei"/>
              <a:cs typeface="Microsoft JhengHei"/>
            </a:endParaRPr>
          </a:p>
          <a:p>
            <a:pPr marL="12700" marR="5080" indent="668655">
              <a:lnSpc>
                <a:spcPct val="105500"/>
              </a:lnSpc>
              <a:spcBef>
                <a:spcPts val="1120"/>
              </a:spcBef>
            </a:pPr>
            <a:r>
              <a:rPr sz="2400" b="1" spc="-5">
                <a:solidFill>
                  <a:srgbClr val="FFFFFF"/>
                </a:solidFill>
                <a:latin typeface="Microsoft JhengHei"/>
                <a:cs typeface="Microsoft JhengHei"/>
              </a:rPr>
              <a:t>市场上常见支付能力低的消费者群，其购买一般都投向基本生活资料，优先满足生理上的需要。</a:t>
            </a:r>
            <a:endParaRPr sz="2400">
              <a:latin typeface="Microsoft JhengHei"/>
              <a:cs typeface="Microsoft JhengHei"/>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66699" y="247014"/>
            <a:ext cx="533400" cy="1244600"/>
          </a:xfrm>
          <a:prstGeom prst="rect">
            <a:avLst/>
          </a:prstGeom>
        </p:spPr>
        <p:txBody>
          <a:bodyPr vert="horz" wrap="square" lIns="0" tIns="12700" rIns="0" bIns="0" rtlCol="0">
            <a:spAutoFit/>
          </a:bodyPr>
          <a:lstStyle/>
          <a:p>
            <a:pPr marL="12700" marR="5080">
              <a:lnSpc>
                <a:spcPct val="100000"/>
              </a:lnSpc>
              <a:spcBef>
                <a:spcPts val="100"/>
              </a:spcBef>
            </a:pPr>
            <a:r>
              <a:rPr sz="4000" spc="-50">
                <a:solidFill>
                  <a:srgbClr val="FFFFFF"/>
                </a:solidFill>
                <a:latin typeface="宋体"/>
                <a:cs typeface="宋体"/>
              </a:rPr>
              <a:t>购买</a:t>
            </a:r>
            <a:endParaRPr sz="4000">
              <a:latin typeface="宋体"/>
              <a:cs typeface="宋体"/>
            </a:endParaRPr>
          </a:p>
        </p:txBody>
      </p:sp>
      <p:sp>
        <p:nvSpPr>
          <p:cNvPr id="3" name="object 3"/>
          <p:cNvSpPr txBox="1"/>
          <p:nvPr/>
        </p:nvSpPr>
        <p:spPr>
          <a:xfrm>
            <a:off x="-266699" y="1466214"/>
            <a:ext cx="533400" cy="635000"/>
          </a:xfrm>
          <a:prstGeom prst="rect">
            <a:avLst/>
          </a:prstGeom>
        </p:spPr>
        <p:txBody>
          <a:bodyPr vert="horz" wrap="square" lIns="0" tIns="12700" rIns="0" bIns="0" rtlCol="0">
            <a:spAutoFit/>
          </a:bodyPr>
          <a:lstStyle/>
          <a:p>
            <a:pPr marL="12700">
              <a:lnSpc>
                <a:spcPct val="100000"/>
              </a:lnSpc>
              <a:spcBef>
                <a:spcPts val="100"/>
              </a:spcBef>
            </a:pPr>
            <a:r>
              <a:rPr sz="4000">
                <a:solidFill>
                  <a:srgbClr val="FFFFFF"/>
                </a:solidFill>
                <a:latin typeface="宋体"/>
                <a:cs typeface="宋体"/>
              </a:rPr>
              <a:t>动</a:t>
            </a:r>
            <a:endParaRPr sz="4000">
              <a:latin typeface="宋体"/>
              <a:cs typeface="宋体"/>
            </a:endParaRPr>
          </a:p>
        </p:txBody>
      </p:sp>
      <p:sp>
        <p:nvSpPr>
          <p:cNvPr id="4" name="object 4"/>
          <p:cNvSpPr txBox="1"/>
          <p:nvPr/>
        </p:nvSpPr>
        <p:spPr>
          <a:xfrm>
            <a:off x="-266699" y="2075814"/>
            <a:ext cx="533400" cy="635000"/>
          </a:xfrm>
          <a:prstGeom prst="rect">
            <a:avLst/>
          </a:prstGeom>
        </p:spPr>
        <p:txBody>
          <a:bodyPr vert="horz" wrap="square" lIns="0" tIns="12700" rIns="0" bIns="0" rtlCol="0">
            <a:spAutoFit/>
          </a:bodyPr>
          <a:lstStyle/>
          <a:p>
            <a:pPr marL="12700">
              <a:lnSpc>
                <a:spcPct val="100000"/>
              </a:lnSpc>
              <a:spcBef>
                <a:spcPts val="100"/>
              </a:spcBef>
            </a:pPr>
            <a:r>
              <a:rPr sz="4000">
                <a:solidFill>
                  <a:srgbClr val="FFFFFF"/>
                </a:solidFill>
                <a:latin typeface="宋体"/>
                <a:cs typeface="宋体"/>
              </a:rPr>
              <a:t>机</a:t>
            </a:r>
            <a:endParaRPr sz="4000">
              <a:latin typeface="宋体"/>
              <a:cs typeface="宋体"/>
            </a:endParaRPr>
          </a:p>
        </p:txBody>
      </p:sp>
      <p:sp>
        <p:nvSpPr>
          <p:cNvPr id="5" name="object 5"/>
          <p:cNvSpPr/>
          <p:nvPr/>
        </p:nvSpPr>
        <p:spPr>
          <a:xfrm>
            <a:off x="566737" y="1674811"/>
            <a:ext cx="8101330" cy="3138805"/>
          </a:xfrm>
          <a:custGeom>
            <a:rect l="l" t="t" r="r" b="b"/>
            <a:pathLst>
              <a:path w="8101330" h="3138804">
                <a:moveTo>
                  <a:pt x="8101011" y="3138487"/>
                </a:moveTo>
                <a:lnTo>
                  <a:pt x="0" y="3138487"/>
                </a:lnTo>
                <a:lnTo>
                  <a:pt x="0" y="0"/>
                </a:lnTo>
                <a:lnTo>
                  <a:pt x="8101011" y="0"/>
                </a:lnTo>
                <a:lnTo>
                  <a:pt x="8101011" y="3138487"/>
                </a:lnTo>
                <a:close/>
              </a:path>
            </a:pathLst>
          </a:custGeom>
          <a:solidFill>
            <a:srgbClr val="99CCFF"/>
          </a:solidFill>
        </p:spPr>
        <p:txBody>
          <a:bodyPr wrap="square" lIns="0" tIns="0" rIns="0" bIns="0" rtlCol="0"/>
          <a:lstStyle/>
          <a:p/>
        </p:txBody>
      </p:sp>
      <p:sp>
        <p:nvSpPr>
          <p:cNvPr id="6" name="object 6"/>
          <p:cNvSpPr txBox="1"/>
          <p:nvPr/>
        </p:nvSpPr>
        <p:spPr>
          <a:xfrm>
            <a:off x="645478" y="1751633"/>
            <a:ext cx="7736840" cy="1210945"/>
          </a:xfrm>
          <a:prstGeom prst="rect">
            <a:avLst/>
          </a:prstGeom>
        </p:spPr>
        <p:txBody>
          <a:bodyPr vert="horz" wrap="square" lIns="0" tIns="34290" rIns="0" bIns="0" rtlCol="0">
            <a:spAutoFit/>
          </a:bodyPr>
          <a:lstStyle/>
          <a:p>
            <a:pPr marL="12700" marR="5080" indent="700405" algn="just">
              <a:lnSpc>
                <a:spcPct val="106000"/>
              </a:lnSpc>
              <a:spcBef>
                <a:spcPts val="270"/>
              </a:spcBef>
            </a:pPr>
            <a:r>
              <a:rPr sz="2400" b="1" spc="-5">
                <a:solidFill>
                  <a:srgbClr val="FFFFFF"/>
                </a:solidFill>
                <a:latin typeface="Microsoft JhengHei"/>
                <a:cs typeface="Microsoft JhengHei"/>
              </a:rPr>
              <a:t>主要是由后天的社会或精神需要所引起，是消费者除本能外，为满足、维持社会生活，进行社会生产和社会交际，在社会实践中实现自身价值等需要而产生的各种购买</a:t>
            </a:r>
            <a:endParaRPr sz="2400">
              <a:latin typeface="Microsoft JhengHei"/>
              <a:cs typeface="Microsoft JhengHei"/>
            </a:endParaRPr>
          </a:p>
        </p:txBody>
      </p:sp>
      <p:sp>
        <p:nvSpPr>
          <p:cNvPr id="7" name="object 7"/>
          <p:cNvSpPr txBox="1"/>
          <p:nvPr/>
        </p:nvSpPr>
        <p:spPr>
          <a:xfrm>
            <a:off x="645478" y="2936556"/>
            <a:ext cx="7645400" cy="1854200"/>
          </a:xfrm>
          <a:prstGeom prst="rect">
            <a:avLst/>
          </a:prstGeom>
        </p:spPr>
        <p:txBody>
          <a:bodyPr vert="horz" wrap="square" lIns="0" tIns="12700" rIns="0" bIns="0" rtlCol="0">
            <a:spAutoFit/>
          </a:bodyPr>
          <a:lstStyle/>
          <a:p>
            <a:pPr marL="12700" marR="5080" algn="just">
              <a:lnSpc>
                <a:spcPct val="100000"/>
              </a:lnSpc>
              <a:spcBef>
                <a:spcPts val="100"/>
              </a:spcBef>
            </a:pPr>
            <a:r>
              <a:rPr sz="2400" b="1" spc="-5">
                <a:solidFill>
                  <a:srgbClr val="FFFFFF"/>
                </a:solidFill>
                <a:latin typeface="Microsoft JhengHei"/>
                <a:cs typeface="Microsoft JhengHei"/>
              </a:rPr>
              <a:t>动机。具有这类动机的消费者个体之间在实现的途径、达到满足程度上有较大差异，具有多层次、多角度、多样化的特点。市场上常见消费者通过选购商品，追求知识、美感、时尚、友谊、爱情、尊重等等，就是心理性购买动机</a:t>
            </a:r>
            <a:r>
              <a:rPr sz="2400" b="1" spc="-15">
                <a:solidFill>
                  <a:srgbClr val="FFFFFF"/>
                </a:solidFill>
                <a:latin typeface="Microsoft JhengHei"/>
                <a:cs typeface="Microsoft JhengHei"/>
              </a:rPr>
              <a:t>的体现。</a:t>
            </a:r>
            <a:endParaRPr sz="2400">
              <a:latin typeface="Microsoft JhengHei"/>
              <a:cs typeface="Microsoft JhengHei"/>
            </a:endParaRPr>
          </a:p>
        </p:txBody>
      </p:sp>
      <p:pic>
        <p:nvPicPr>
          <p:cNvPr id="8" name="object 8"/>
          <p:cNvPicPr/>
          <p:nvPr/>
        </p:nvPicPr>
        <p:blipFill>
          <a:blip r:embed="rId2"/>
          <a:stretch>
            <a:fillRect/>
          </a:stretch>
        </p:blipFill>
        <p:spPr>
          <a:xfrm>
            <a:off x="5156200" y="4914900"/>
            <a:ext cx="3509962" cy="1625600"/>
          </a:xfrm>
          <a:prstGeom prst="rect">
            <a:avLst/>
          </a:prstGeom>
        </p:spPr>
      </p:pic>
      <p:sp>
        <p:nvSpPr>
          <p:cNvPr id="9" name="object 9"/>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10"/>
              <a:t>ppt</a:t>
            </a:r>
            <a:r>
              <a:rPr spc="-25">
                <a:latin typeface="宋体"/>
                <a:cs typeface="宋体"/>
              </a:rPr>
              <a:t>课件</a:t>
            </a: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8</a:t>
            </a:fld>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069340" y="1114107"/>
            <a:ext cx="5054600" cy="574040"/>
          </a:xfrm>
          <a:prstGeom prst="rect">
            <a:avLst/>
          </a:prstGeom>
        </p:spPr>
        <p:txBody>
          <a:bodyPr vert="horz" wrap="square" lIns="0" tIns="12700" rIns="0" bIns="0" rtlCol="0">
            <a:spAutoFit/>
          </a:bodyPr>
          <a:lstStyle/>
          <a:p>
            <a:pPr marL="12700">
              <a:lnSpc>
                <a:spcPct val="100000"/>
              </a:lnSpc>
              <a:spcBef>
                <a:spcPts val="100"/>
              </a:spcBef>
            </a:pPr>
            <a:r>
              <a:rPr spc="-5">
                <a:solidFill>
                  <a:srgbClr val="FFFFFF"/>
                </a:solidFill>
              </a:rPr>
              <a:t>动机与需要、行为的关系</a:t>
            </a:r>
          </a:p>
        </p:txBody>
      </p:sp>
      <p:grpSp>
        <p:nvGrpSpPr>
          <p:cNvPr id="3" name="object 3"/>
          <p:cNvGrpSpPr/>
          <p:nvPr/>
        </p:nvGrpSpPr>
        <p:grpSpPr>
          <a:xfrm>
            <a:off x="223837" y="2357437"/>
            <a:ext cx="619125" cy="1838325"/>
            <a:chOff x="223837" y="2357437"/>
            <a:chExt cx="619125" cy="1838325"/>
          </a:xfrm>
        </p:grpSpPr>
        <p:sp>
          <p:nvSpPr>
            <p:cNvPr id="4" name="object 4"/>
            <p:cNvSpPr/>
            <p:nvPr/>
          </p:nvSpPr>
          <p:spPr>
            <a:xfrm>
              <a:off x="228600" y="2362200"/>
              <a:ext cx="609600" cy="1828800"/>
            </a:xfrm>
            <a:custGeom>
              <a:rect l="l" t="t" r="r" b="b"/>
              <a:pathLst>
                <a:path w="609600" h="1828800">
                  <a:moveTo>
                    <a:pt x="609600" y="1828800"/>
                  </a:moveTo>
                  <a:lnTo>
                    <a:pt x="0" y="1828800"/>
                  </a:lnTo>
                  <a:lnTo>
                    <a:pt x="0" y="0"/>
                  </a:lnTo>
                  <a:lnTo>
                    <a:pt x="609600" y="0"/>
                  </a:lnTo>
                  <a:lnTo>
                    <a:pt x="609600" y="1828800"/>
                  </a:lnTo>
                  <a:close/>
                </a:path>
              </a:pathLst>
            </a:custGeom>
            <a:solidFill>
              <a:srgbClr val="0099CC"/>
            </a:solidFill>
          </p:spPr>
          <p:txBody>
            <a:bodyPr wrap="square" lIns="0" tIns="0" rIns="0" bIns="0" rtlCol="0"/>
            <a:lstStyle/>
            <a:p/>
          </p:txBody>
        </p:sp>
        <p:sp>
          <p:nvSpPr>
            <p:cNvPr id="5" name="object 5"/>
            <p:cNvSpPr/>
            <p:nvPr/>
          </p:nvSpPr>
          <p:spPr>
            <a:xfrm>
              <a:off x="228600" y="2362200"/>
              <a:ext cx="609600" cy="1828800"/>
            </a:xfrm>
            <a:custGeom>
              <a:rect l="l" t="t" r="r" b="b"/>
              <a:pathLst>
                <a:path w="609600" h="1828800">
                  <a:moveTo>
                    <a:pt x="0" y="0"/>
                  </a:moveTo>
                  <a:lnTo>
                    <a:pt x="609600" y="0"/>
                  </a:lnTo>
                  <a:lnTo>
                    <a:pt x="609600" y="1828800"/>
                  </a:lnTo>
                  <a:lnTo>
                    <a:pt x="0" y="1828800"/>
                  </a:lnTo>
                  <a:lnTo>
                    <a:pt x="0" y="0"/>
                  </a:lnTo>
                  <a:close/>
                </a:path>
              </a:pathLst>
            </a:custGeom>
            <a:ln w="9525">
              <a:solidFill>
                <a:srgbClr val="FFFFFF"/>
              </a:solidFill>
            </a:ln>
          </p:spPr>
          <p:txBody>
            <a:bodyPr wrap="square" lIns="0" tIns="0" rIns="0" bIns="0" rtlCol="0"/>
            <a:lstStyle/>
            <a:p/>
          </p:txBody>
        </p:sp>
      </p:grpSp>
      <p:sp>
        <p:nvSpPr>
          <p:cNvPr id="6" name="object 6"/>
          <p:cNvSpPr txBox="1"/>
          <p:nvPr/>
        </p:nvSpPr>
        <p:spPr>
          <a:xfrm>
            <a:off x="233362" y="2421572"/>
            <a:ext cx="600075" cy="1732280"/>
          </a:xfrm>
          <a:prstGeom prst="rect">
            <a:avLst/>
          </a:prstGeom>
        </p:spPr>
        <p:txBody>
          <a:bodyPr vert="horz" wrap="square" lIns="0" tIns="12700" rIns="0" bIns="0" rtlCol="0">
            <a:spAutoFit/>
          </a:bodyPr>
          <a:lstStyle/>
          <a:p>
            <a:pPr marL="121920" marR="114300" algn="just">
              <a:lnSpc>
                <a:spcPct val="100000"/>
              </a:lnSpc>
              <a:spcBef>
                <a:spcPts val="100"/>
              </a:spcBef>
            </a:pPr>
            <a:r>
              <a:rPr sz="2800" b="1" spc="-50">
                <a:solidFill>
                  <a:srgbClr val="FFFFFF"/>
                </a:solidFill>
                <a:latin typeface="Microsoft JhengHei"/>
                <a:cs typeface="Microsoft JhengHei"/>
              </a:rPr>
              <a:t>内外诱因</a:t>
            </a:r>
            <a:endParaRPr sz="2800">
              <a:latin typeface="Microsoft JhengHei"/>
              <a:cs typeface="Microsoft JhengHei"/>
            </a:endParaRPr>
          </a:p>
        </p:txBody>
      </p:sp>
      <p:grpSp>
        <p:nvGrpSpPr>
          <p:cNvPr id="7" name="object 7"/>
          <p:cNvGrpSpPr/>
          <p:nvPr/>
        </p:nvGrpSpPr>
        <p:grpSpPr>
          <a:xfrm>
            <a:off x="1290637" y="2357437"/>
            <a:ext cx="619125" cy="1838325"/>
            <a:chOff x="1290637" y="2357437"/>
            <a:chExt cx="619125" cy="1838325"/>
          </a:xfrm>
        </p:grpSpPr>
        <p:sp>
          <p:nvSpPr>
            <p:cNvPr id="8" name="object 8"/>
            <p:cNvSpPr/>
            <p:nvPr/>
          </p:nvSpPr>
          <p:spPr>
            <a:xfrm>
              <a:off x="1295400" y="2362200"/>
              <a:ext cx="609600" cy="1828800"/>
            </a:xfrm>
            <a:custGeom>
              <a:rect l="l" t="t" r="r" b="b"/>
              <a:pathLst>
                <a:path w="609600" h="1828800">
                  <a:moveTo>
                    <a:pt x="609600" y="1828800"/>
                  </a:moveTo>
                  <a:lnTo>
                    <a:pt x="0" y="1828800"/>
                  </a:lnTo>
                  <a:lnTo>
                    <a:pt x="0" y="0"/>
                  </a:lnTo>
                  <a:lnTo>
                    <a:pt x="609600" y="0"/>
                  </a:lnTo>
                  <a:lnTo>
                    <a:pt x="609600" y="1828800"/>
                  </a:lnTo>
                  <a:close/>
                </a:path>
              </a:pathLst>
            </a:custGeom>
            <a:solidFill>
              <a:srgbClr val="0099CC"/>
            </a:solidFill>
          </p:spPr>
          <p:txBody>
            <a:bodyPr wrap="square" lIns="0" tIns="0" rIns="0" bIns="0" rtlCol="0"/>
            <a:lstStyle/>
            <a:p/>
          </p:txBody>
        </p:sp>
        <p:sp>
          <p:nvSpPr>
            <p:cNvPr id="9" name="object 9"/>
            <p:cNvSpPr/>
            <p:nvPr/>
          </p:nvSpPr>
          <p:spPr>
            <a:xfrm>
              <a:off x="1295400" y="2362200"/>
              <a:ext cx="609600" cy="1828800"/>
            </a:xfrm>
            <a:custGeom>
              <a:rect l="l" t="t" r="r" b="b"/>
              <a:pathLst>
                <a:path w="609600" h="1828800">
                  <a:moveTo>
                    <a:pt x="0" y="0"/>
                  </a:moveTo>
                  <a:lnTo>
                    <a:pt x="609600" y="0"/>
                  </a:lnTo>
                  <a:lnTo>
                    <a:pt x="609600" y="1828800"/>
                  </a:lnTo>
                  <a:lnTo>
                    <a:pt x="0" y="1828800"/>
                  </a:lnTo>
                  <a:lnTo>
                    <a:pt x="0" y="0"/>
                  </a:lnTo>
                  <a:close/>
                </a:path>
              </a:pathLst>
            </a:custGeom>
            <a:ln w="9525">
              <a:solidFill>
                <a:srgbClr val="FFFFFF"/>
              </a:solidFill>
            </a:ln>
          </p:spPr>
          <p:txBody>
            <a:bodyPr wrap="square" lIns="0" tIns="0" rIns="0" bIns="0" rtlCol="0"/>
            <a:lstStyle/>
            <a:p/>
          </p:txBody>
        </p:sp>
      </p:grpSp>
      <p:sp>
        <p:nvSpPr>
          <p:cNvPr id="10" name="object 10"/>
          <p:cNvSpPr txBox="1"/>
          <p:nvPr/>
        </p:nvSpPr>
        <p:spPr>
          <a:xfrm>
            <a:off x="1300162" y="2421572"/>
            <a:ext cx="600075" cy="1732280"/>
          </a:xfrm>
          <a:prstGeom prst="rect">
            <a:avLst/>
          </a:prstGeom>
        </p:spPr>
        <p:txBody>
          <a:bodyPr vert="horz" wrap="square" lIns="0" tIns="12700" rIns="0" bIns="0" rtlCol="0">
            <a:spAutoFit/>
          </a:bodyPr>
          <a:lstStyle/>
          <a:p>
            <a:pPr marL="121920" marR="114300" algn="just">
              <a:lnSpc>
                <a:spcPct val="100000"/>
              </a:lnSpc>
              <a:spcBef>
                <a:spcPts val="100"/>
              </a:spcBef>
            </a:pPr>
            <a:r>
              <a:rPr sz="2800" b="1" spc="-50">
                <a:solidFill>
                  <a:srgbClr val="FFFFFF"/>
                </a:solidFill>
                <a:latin typeface="Microsoft JhengHei"/>
                <a:cs typeface="Microsoft JhengHei"/>
              </a:rPr>
              <a:t>客观需要</a:t>
            </a:r>
            <a:endParaRPr sz="2800">
              <a:latin typeface="Microsoft JhengHei"/>
              <a:cs typeface="Microsoft JhengHei"/>
            </a:endParaRPr>
          </a:p>
        </p:txBody>
      </p:sp>
      <p:grpSp>
        <p:nvGrpSpPr>
          <p:cNvPr id="11" name="object 11"/>
          <p:cNvGrpSpPr/>
          <p:nvPr/>
        </p:nvGrpSpPr>
        <p:grpSpPr>
          <a:xfrm>
            <a:off x="2433637" y="2281237"/>
            <a:ext cx="542925" cy="1914525"/>
            <a:chOff x="2433637" y="2281237"/>
            <a:chExt cx="542925" cy="1914525"/>
          </a:xfrm>
        </p:grpSpPr>
        <p:sp>
          <p:nvSpPr>
            <p:cNvPr id="12" name="object 12"/>
            <p:cNvSpPr/>
            <p:nvPr/>
          </p:nvSpPr>
          <p:spPr>
            <a:xfrm>
              <a:off x="2438400" y="2286000"/>
              <a:ext cx="533400" cy="1905000"/>
            </a:xfrm>
            <a:custGeom>
              <a:rect l="l" t="t" r="r" b="b"/>
              <a:pathLst>
                <a:path w="533400" h="1905000">
                  <a:moveTo>
                    <a:pt x="533400" y="1905000"/>
                  </a:moveTo>
                  <a:lnTo>
                    <a:pt x="0" y="1905000"/>
                  </a:lnTo>
                  <a:lnTo>
                    <a:pt x="0" y="0"/>
                  </a:lnTo>
                  <a:lnTo>
                    <a:pt x="533400" y="0"/>
                  </a:lnTo>
                  <a:lnTo>
                    <a:pt x="533400" y="1905000"/>
                  </a:lnTo>
                  <a:close/>
                </a:path>
              </a:pathLst>
            </a:custGeom>
            <a:solidFill>
              <a:srgbClr val="0099CC"/>
            </a:solidFill>
          </p:spPr>
          <p:txBody>
            <a:bodyPr wrap="square" lIns="0" tIns="0" rIns="0" bIns="0" rtlCol="0"/>
            <a:lstStyle/>
            <a:p/>
          </p:txBody>
        </p:sp>
        <p:sp>
          <p:nvSpPr>
            <p:cNvPr id="13" name="object 13"/>
            <p:cNvSpPr/>
            <p:nvPr/>
          </p:nvSpPr>
          <p:spPr>
            <a:xfrm>
              <a:off x="2438400" y="2286000"/>
              <a:ext cx="533400" cy="1905000"/>
            </a:xfrm>
            <a:custGeom>
              <a:rect l="l" t="t" r="r" b="b"/>
              <a:pathLst>
                <a:path w="533400" h="1905000">
                  <a:moveTo>
                    <a:pt x="0" y="0"/>
                  </a:moveTo>
                  <a:lnTo>
                    <a:pt x="533400" y="0"/>
                  </a:lnTo>
                  <a:lnTo>
                    <a:pt x="533400" y="1905000"/>
                  </a:lnTo>
                  <a:lnTo>
                    <a:pt x="0" y="1905000"/>
                  </a:lnTo>
                  <a:lnTo>
                    <a:pt x="0" y="0"/>
                  </a:lnTo>
                  <a:close/>
                </a:path>
              </a:pathLst>
            </a:custGeom>
            <a:ln w="9525">
              <a:solidFill>
                <a:srgbClr val="FFFFFF"/>
              </a:solidFill>
            </a:ln>
          </p:spPr>
          <p:txBody>
            <a:bodyPr wrap="square" lIns="0" tIns="0" rIns="0" bIns="0" rtlCol="0"/>
            <a:lstStyle/>
            <a:p/>
          </p:txBody>
        </p:sp>
      </p:grpSp>
      <p:sp>
        <p:nvSpPr>
          <p:cNvPr id="14" name="object 14"/>
          <p:cNvSpPr txBox="1"/>
          <p:nvPr/>
        </p:nvSpPr>
        <p:spPr>
          <a:xfrm>
            <a:off x="2443162" y="2383472"/>
            <a:ext cx="523875" cy="1732280"/>
          </a:xfrm>
          <a:prstGeom prst="rect">
            <a:avLst/>
          </a:prstGeom>
        </p:spPr>
        <p:txBody>
          <a:bodyPr vert="horz" wrap="square" lIns="0" tIns="12700" rIns="0" bIns="0" rtlCol="0">
            <a:spAutoFit/>
          </a:bodyPr>
          <a:lstStyle/>
          <a:p>
            <a:pPr marL="83820" marR="76200" algn="just">
              <a:lnSpc>
                <a:spcPct val="100000"/>
              </a:lnSpc>
              <a:spcBef>
                <a:spcPts val="100"/>
              </a:spcBef>
            </a:pPr>
            <a:r>
              <a:rPr sz="2800" b="1" spc="-50">
                <a:solidFill>
                  <a:srgbClr val="FFFFFF"/>
                </a:solidFill>
                <a:latin typeface="Microsoft JhengHei"/>
                <a:cs typeface="Microsoft JhengHei"/>
              </a:rPr>
              <a:t>心理紧张</a:t>
            </a:r>
            <a:endParaRPr sz="2800">
              <a:latin typeface="Microsoft JhengHei"/>
              <a:cs typeface="Microsoft JhengHei"/>
            </a:endParaRPr>
          </a:p>
        </p:txBody>
      </p:sp>
      <p:grpSp>
        <p:nvGrpSpPr>
          <p:cNvPr id="15" name="object 15"/>
          <p:cNvGrpSpPr/>
          <p:nvPr/>
        </p:nvGrpSpPr>
        <p:grpSpPr>
          <a:xfrm>
            <a:off x="3500437" y="2281237"/>
            <a:ext cx="619125" cy="1914525"/>
            <a:chOff x="3500437" y="2281237"/>
            <a:chExt cx="619125" cy="1914525"/>
          </a:xfrm>
        </p:grpSpPr>
        <p:sp>
          <p:nvSpPr>
            <p:cNvPr id="16" name="object 16"/>
            <p:cNvSpPr/>
            <p:nvPr/>
          </p:nvSpPr>
          <p:spPr>
            <a:xfrm>
              <a:off x="3505200" y="2286000"/>
              <a:ext cx="609600" cy="1905000"/>
            </a:xfrm>
            <a:custGeom>
              <a:rect l="l" t="t" r="r" b="b"/>
              <a:pathLst>
                <a:path w="609600" h="1905000">
                  <a:moveTo>
                    <a:pt x="609600" y="1905000"/>
                  </a:moveTo>
                  <a:lnTo>
                    <a:pt x="0" y="1905000"/>
                  </a:lnTo>
                  <a:lnTo>
                    <a:pt x="0" y="0"/>
                  </a:lnTo>
                  <a:lnTo>
                    <a:pt x="609600" y="0"/>
                  </a:lnTo>
                  <a:lnTo>
                    <a:pt x="609600" y="1905000"/>
                  </a:lnTo>
                  <a:close/>
                </a:path>
              </a:pathLst>
            </a:custGeom>
            <a:solidFill>
              <a:srgbClr val="0099CC"/>
            </a:solidFill>
          </p:spPr>
          <p:txBody>
            <a:bodyPr wrap="square" lIns="0" tIns="0" rIns="0" bIns="0" rtlCol="0"/>
            <a:lstStyle/>
            <a:p/>
          </p:txBody>
        </p:sp>
        <p:sp>
          <p:nvSpPr>
            <p:cNvPr id="17" name="object 17"/>
            <p:cNvSpPr/>
            <p:nvPr/>
          </p:nvSpPr>
          <p:spPr>
            <a:xfrm>
              <a:off x="3505200" y="2286000"/>
              <a:ext cx="609600" cy="1905000"/>
            </a:xfrm>
            <a:custGeom>
              <a:rect l="l" t="t" r="r" b="b"/>
              <a:pathLst>
                <a:path w="609600" h="1905000">
                  <a:moveTo>
                    <a:pt x="0" y="0"/>
                  </a:moveTo>
                  <a:lnTo>
                    <a:pt x="609600" y="0"/>
                  </a:lnTo>
                  <a:lnTo>
                    <a:pt x="609600" y="1905000"/>
                  </a:lnTo>
                  <a:lnTo>
                    <a:pt x="0" y="1905000"/>
                  </a:lnTo>
                  <a:lnTo>
                    <a:pt x="0" y="0"/>
                  </a:lnTo>
                  <a:close/>
                </a:path>
              </a:pathLst>
            </a:custGeom>
            <a:ln w="9525">
              <a:solidFill>
                <a:srgbClr val="FFFFFF"/>
              </a:solidFill>
            </a:ln>
          </p:spPr>
          <p:txBody>
            <a:bodyPr wrap="square" lIns="0" tIns="0" rIns="0" bIns="0" rtlCol="0"/>
            <a:lstStyle/>
            <a:p/>
          </p:txBody>
        </p:sp>
      </p:grpSp>
      <p:sp>
        <p:nvSpPr>
          <p:cNvPr id="18" name="object 18"/>
          <p:cNvSpPr txBox="1"/>
          <p:nvPr/>
        </p:nvSpPr>
        <p:spPr>
          <a:xfrm>
            <a:off x="3509962" y="2807612"/>
            <a:ext cx="600075" cy="882015"/>
          </a:xfrm>
          <a:prstGeom prst="rect">
            <a:avLst/>
          </a:prstGeom>
        </p:spPr>
        <p:txBody>
          <a:bodyPr vert="horz" wrap="square" lIns="0" tIns="10160" rIns="0" bIns="0" rtlCol="0">
            <a:spAutoFit/>
          </a:bodyPr>
          <a:lstStyle/>
          <a:p>
            <a:pPr marL="121920" marR="114300" indent="-5080">
              <a:lnSpc>
                <a:spcPct val="100600"/>
              </a:lnSpc>
              <a:spcBef>
                <a:spcPts val="80"/>
              </a:spcBef>
            </a:pPr>
            <a:r>
              <a:rPr sz="2800" b="1" spc="-50">
                <a:solidFill>
                  <a:srgbClr val="FFFFFF"/>
                </a:solidFill>
                <a:latin typeface="Microsoft JhengHei"/>
                <a:cs typeface="Microsoft JhengHei"/>
              </a:rPr>
              <a:t>目标</a:t>
            </a:r>
            <a:endParaRPr sz="2800">
              <a:latin typeface="Microsoft JhengHei"/>
              <a:cs typeface="Microsoft JhengHei"/>
            </a:endParaRPr>
          </a:p>
        </p:txBody>
      </p:sp>
      <p:grpSp>
        <p:nvGrpSpPr>
          <p:cNvPr id="19" name="object 19"/>
          <p:cNvGrpSpPr/>
          <p:nvPr/>
        </p:nvGrpSpPr>
        <p:grpSpPr>
          <a:xfrm>
            <a:off x="4567237" y="2281237"/>
            <a:ext cx="619125" cy="1990725"/>
            <a:chOff x="4567237" y="2281237"/>
            <a:chExt cx="619125" cy="1990725"/>
          </a:xfrm>
        </p:grpSpPr>
        <p:sp>
          <p:nvSpPr>
            <p:cNvPr id="20" name="object 20"/>
            <p:cNvSpPr/>
            <p:nvPr/>
          </p:nvSpPr>
          <p:spPr>
            <a:xfrm>
              <a:off x="4572000" y="2286000"/>
              <a:ext cx="609600" cy="1981200"/>
            </a:xfrm>
            <a:custGeom>
              <a:rect l="l" t="t" r="r" b="b"/>
              <a:pathLst>
                <a:path w="609600" h="1981200">
                  <a:moveTo>
                    <a:pt x="609600" y="1981200"/>
                  </a:moveTo>
                  <a:lnTo>
                    <a:pt x="0" y="1981200"/>
                  </a:lnTo>
                  <a:lnTo>
                    <a:pt x="0" y="0"/>
                  </a:lnTo>
                  <a:lnTo>
                    <a:pt x="609600" y="0"/>
                  </a:lnTo>
                  <a:lnTo>
                    <a:pt x="609600" y="1981200"/>
                  </a:lnTo>
                  <a:close/>
                </a:path>
              </a:pathLst>
            </a:custGeom>
            <a:solidFill>
              <a:srgbClr val="0099CC"/>
            </a:solidFill>
          </p:spPr>
          <p:txBody>
            <a:bodyPr wrap="square" lIns="0" tIns="0" rIns="0" bIns="0" rtlCol="0"/>
            <a:lstStyle/>
            <a:p/>
          </p:txBody>
        </p:sp>
        <p:sp>
          <p:nvSpPr>
            <p:cNvPr id="21" name="object 21"/>
            <p:cNvSpPr/>
            <p:nvPr/>
          </p:nvSpPr>
          <p:spPr>
            <a:xfrm>
              <a:off x="4572000" y="2286000"/>
              <a:ext cx="609600" cy="1981200"/>
            </a:xfrm>
            <a:custGeom>
              <a:rect l="l" t="t" r="r" b="b"/>
              <a:pathLst>
                <a:path w="609600" h="1981200">
                  <a:moveTo>
                    <a:pt x="0" y="0"/>
                  </a:moveTo>
                  <a:lnTo>
                    <a:pt x="609600" y="0"/>
                  </a:lnTo>
                  <a:lnTo>
                    <a:pt x="609600" y="1981200"/>
                  </a:lnTo>
                  <a:lnTo>
                    <a:pt x="0" y="1981200"/>
                  </a:lnTo>
                  <a:lnTo>
                    <a:pt x="0" y="0"/>
                  </a:lnTo>
                  <a:close/>
                </a:path>
              </a:pathLst>
            </a:custGeom>
            <a:ln w="9525">
              <a:solidFill>
                <a:srgbClr val="FFFFFF"/>
              </a:solidFill>
            </a:ln>
          </p:spPr>
          <p:txBody>
            <a:bodyPr wrap="square" lIns="0" tIns="0" rIns="0" bIns="0" rtlCol="0"/>
            <a:lstStyle/>
            <a:p/>
          </p:txBody>
        </p:sp>
      </p:grpSp>
      <p:sp>
        <p:nvSpPr>
          <p:cNvPr id="22" name="object 22"/>
          <p:cNvSpPr txBox="1"/>
          <p:nvPr/>
        </p:nvSpPr>
        <p:spPr>
          <a:xfrm>
            <a:off x="4576762" y="2848292"/>
            <a:ext cx="600075" cy="878840"/>
          </a:xfrm>
          <a:prstGeom prst="rect">
            <a:avLst/>
          </a:prstGeom>
        </p:spPr>
        <p:txBody>
          <a:bodyPr vert="horz" wrap="square" lIns="0" tIns="12700" rIns="0" bIns="0" rtlCol="0">
            <a:spAutoFit/>
          </a:bodyPr>
          <a:lstStyle/>
          <a:p>
            <a:pPr marL="121920" marR="114300">
              <a:lnSpc>
                <a:spcPct val="100000"/>
              </a:lnSpc>
              <a:spcBef>
                <a:spcPts val="100"/>
              </a:spcBef>
            </a:pPr>
            <a:r>
              <a:rPr sz="2800" b="1" spc="-50">
                <a:solidFill>
                  <a:srgbClr val="FFFFFF"/>
                </a:solidFill>
                <a:latin typeface="Microsoft JhengHei"/>
                <a:cs typeface="Microsoft JhengHei"/>
              </a:rPr>
              <a:t>动机</a:t>
            </a:r>
            <a:endParaRPr sz="2800">
              <a:latin typeface="Microsoft JhengHei"/>
              <a:cs typeface="Microsoft JhengHei"/>
            </a:endParaRPr>
          </a:p>
        </p:txBody>
      </p:sp>
      <p:grpSp>
        <p:nvGrpSpPr>
          <p:cNvPr id="23" name="object 23"/>
          <p:cNvGrpSpPr/>
          <p:nvPr/>
        </p:nvGrpSpPr>
        <p:grpSpPr>
          <a:xfrm>
            <a:off x="5786437" y="2281237"/>
            <a:ext cx="619125" cy="1990725"/>
            <a:chOff x="5786437" y="2281237"/>
            <a:chExt cx="619125" cy="1990725"/>
          </a:xfrm>
        </p:grpSpPr>
        <p:sp>
          <p:nvSpPr>
            <p:cNvPr id="24" name="object 24"/>
            <p:cNvSpPr/>
            <p:nvPr/>
          </p:nvSpPr>
          <p:spPr>
            <a:xfrm>
              <a:off x="5791200" y="2286000"/>
              <a:ext cx="609600" cy="1981200"/>
            </a:xfrm>
            <a:custGeom>
              <a:rect l="l" t="t" r="r" b="b"/>
              <a:pathLst>
                <a:path w="609600" h="1981200">
                  <a:moveTo>
                    <a:pt x="609600" y="1981200"/>
                  </a:moveTo>
                  <a:lnTo>
                    <a:pt x="0" y="1981200"/>
                  </a:lnTo>
                  <a:lnTo>
                    <a:pt x="0" y="0"/>
                  </a:lnTo>
                  <a:lnTo>
                    <a:pt x="609600" y="0"/>
                  </a:lnTo>
                  <a:lnTo>
                    <a:pt x="609600" y="1981200"/>
                  </a:lnTo>
                  <a:close/>
                </a:path>
              </a:pathLst>
            </a:custGeom>
            <a:solidFill>
              <a:srgbClr val="0099CC"/>
            </a:solidFill>
          </p:spPr>
          <p:txBody>
            <a:bodyPr wrap="square" lIns="0" tIns="0" rIns="0" bIns="0" rtlCol="0"/>
            <a:lstStyle/>
            <a:p/>
          </p:txBody>
        </p:sp>
        <p:sp>
          <p:nvSpPr>
            <p:cNvPr id="25" name="object 25"/>
            <p:cNvSpPr/>
            <p:nvPr/>
          </p:nvSpPr>
          <p:spPr>
            <a:xfrm>
              <a:off x="5791200" y="2286000"/>
              <a:ext cx="609600" cy="1981200"/>
            </a:xfrm>
            <a:custGeom>
              <a:rect l="l" t="t" r="r" b="b"/>
              <a:pathLst>
                <a:path w="609600" h="1981200">
                  <a:moveTo>
                    <a:pt x="0" y="0"/>
                  </a:moveTo>
                  <a:lnTo>
                    <a:pt x="609600" y="0"/>
                  </a:lnTo>
                  <a:lnTo>
                    <a:pt x="609600" y="1981200"/>
                  </a:lnTo>
                  <a:lnTo>
                    <a:pt x="0" y="1981200"/>
                  </a:lnTo>
                  <a:lnTo>
                    <a:pt x="0" y="0"/>
                  </a:lnTo>
                  <a:close/>
                </a:path>
              </a:pathLst>
            </a:custGeom>
            <a:ln w="9525">
              <a:solidFill>
                <a:srgbClr val="FFFFFF"/>
              </a:solidFill>
            </a:ln>
          </p:spPr>
          <p:txBody>
            <a:bodyPr wrap="square" lIns="0" tIns="0" rIns="0" bIns="0" rtlCol="0"/>
            <a:lstStyle/>
            <a:p/>
          </p:txBody>
        </p:sp>
      </p:grpSp>
      <p:sp>
        <p:nvSpPr>
          <p:cNvPr id="26" name="object 26"/>
          <p:cNvSpPr txBox="1"/>
          <p:nvPr/>
        </p:nvSpPr>
        <p:spPr>
          <a:xfrm>
            <a:off x="5795962" y="2848292"/>
            <a:ext cx="600075" cy="878840"/>
          </a:xfrm>
          <a:prstGeom prst="rect">
            <a:avLst/>
          </a:prstGeom>
        </p:spPr>
        <p:txBody>
          <a:bodyPr vert="horz" wrap="square" lIns="0" tIns="12700" rIns="0" bIns="0" rtlCol="0">
            <a:spAutoFit/>
          </a:bodyPr>
          <a:lstStyle/>
          <a:p>
            <a:pPr marL="121920" marR="114300">
              <a:lnSpc>
                <a:spcPct val="100000"/>
              </a:lnSpc>
              <a:spcBef>
                <a:spcPts val="100"/>
              </a:spcBef>
            </a:pPr>
            <a:r>
              <a:rPr sz="2800" b="1" spc="-50">
                <a:solidFill>
                  <a:srgbClr val="FFFFFF"/>
                </a:solidFill>
                <a:latin typeface="Microsoft JhengHei"/>
                <a:cs typeface="Microsoft JhengHei"/>
              </a:rPr>
              <a:t>行为</a:t>
            </a:r>
            <a:endParaRPr sz="2800">
              <a:latin typeface="Microsoft JhengHei"/>
              <a:cs typeface="Microsoft JhengHei"/>
            </a:endParaRPr>
          </a:p>
        </p:txBody>
      </p:sp>
      <p:grpSp>
        <p:nvGrpSpPr>
          <p:cNvPr id="27" name="object 27"/>
          <p:cNvGrpSpPr/>
          <p:nvPr/>
        </p:nvGrpSpPr>
        <p:grpSpPr>
          <a:xfrm>
            <a:off x="7005637" y="2281237"/>
            <a:ext cx="619125" cy="1990725"/>
            <a:chOff x="7005637" y="2281237"/>
            <a:chExt cx="619125" cy="1990725"/>
          </a:xfrm>
        </p:grpSpPr>
        <p:sp>
          <p:nvSpPr>
            <p:cNvPr id="28" name="object 28"/>
            <p:cNvSpPr/>
            <p:nvPr/>
          </p:nvSpPr>
          <p:spPr>
            <a:xfrm>
              <a:off x="7010400" y="2286000"/>
              <a:ext cx="609600" cy="1981200"/>
            </a:xfrm>
            <a:custGeom>
              <a:rect l="l" t="t" r="r" b="b"/>
              <a:pathLst>
                <a:path w="609600" h="1981200">
                  <a:moveTo>
                    <a:pt x="609600" y="1981200"/>
                  </a:moveTo>
                  <a:lnTo>
                    <a:pt x="0" y="1981200"/>
                  </a:lnTo>
                  <a:lnTo>
                    <a:pt x="0" y="0"/>
                  </a:lnTo>
                  <a:lnTo>
                    <a:pt x="609600" y="0"/>
                  </a:lnTo>
                  <a:lnTo>
                    <a:pt x="609600" y="1981200"/>
                  </a:lnTo>
                  <a:close/>
                </a:path>
              </a:pathLst>
            </a:custGeom>
            <a:solidFill>
              <a:srgbClr val="0099CC"/>
            </a:solidFill>
          </p:spPr>
          <p:txBody>
            <a:bodyPr wrap="square" lIns="0" tIns="0" rIns="0" bIns="0" rtlCol="0"/>
            <a:lstStyle/>
            <a:p/>
          </p:txBody>
        </p:sp>
        <p:sp>
          <p:nvSpPr>
            <p:cNvPr id="29" name="object 29"/>
            <p:cNvSpPr/>
            <p:nvPr/>
          </p:nvSpPr>
          <p:spPr>
            <a:xfrm>
              <a:off x="7010400" y="2286000"/>
              <a:ext cx="609600" cy="1981200"/>
            </a:xfrm>
            <a:custGeom>
              <a:rect l="l" t="t" r="r" b="b"/>
              <a:pathLst>
                <a:path w="609600" h="1981200">
                  <a:moveTo>
                    <a:pt x="0" y="0"/>
                  </a:moveTo>
                  <a:lnTo>
                    <a:pt x="609600" y="0"/>
                  </a:lnTo>
                  <a:lnTo>
                    <a:pt x="609600" y="1981200"/>
                  </a:lnTo>
                  <a:lnTo>
                    <a:pt x="0" y="1981200"/>
                  </a:lnTo>
                  <a:lnTo>
                    <a:pt x="0" y="0"/>
                  </a:lnTo>
                  <a:close/>
                </a:path>
              </a:pathLst>
            </a:custGeom>
            <a:ln w="9525">
              <a:solidFill>
                <a:srgbClr val="FFFFFF"/>
              </a:solidFill>
            </a:ln>
          </p:spPr>
          <p:txBody>
            <a:bodyPr wrap="square" lIns="0" tIns="0" rIns="0" bIns="0" rtlCol="0"/>
            <a:lstStyle/>
            <a:p/>
          </p:txBody>
        </p:sp>
      </p:grpSp>
      <p:sp>
        <p:nvSpPr>
          <p:cNvPr id="30" name="object 30"/>
          <p:cNvSpPr txBox="1"/>
          <p:nvPr/>
        </p:nvSpPr>
        <p:spPr>
          <a:xfrm>
            <a:off x="7015162" y="2421572"/>
            <a:ext cx="600075" cy="1732280"/>
          </a:xfrm>
          <a:prstGeom prst="rect">
            <a:avLst/>
          </a:prstGeom>
        </p:spPr>
        <p:txBody>
          <a:bodyPr vert="horz" wrap="square" lIns="0" tIns="12700" rIns="0" bIns="0" rtlCol="0">
            <a:spAutoFit/>
          </a:bodyPr>
          <a:lstStyle/>
          <a:p>
            <a:pPr marL="121920" marR="114300" algn="just">
              <a:lnSpc>
                <a:spcPct val="100000"/>
              </a:lnSpc>
              <a:spcBef>
                <a:spcPts val="100"/>
              </a:spcBef>
            </a:pPr>
            <a:r>
              <a:rPr sz="2800" b="1" spc="-50">
                <a:solidFill>
                  <a:srgbClr val="FFFFFF"/>
                </a:solidFill>
                <a:latin typeface="Microsoft JhengHei"/>
                <a:cs typeface="Microsoft JhengHei"/>
              </a:rPr>
              <a:t>需要满足</a:t>
            </a:r>
            <a:endParaRPr sz="2800">
              <a:latin typeface="Microsoft JhengHei"/>
              <a:cs typeface="Microsoft JhengHei"/>
            </a:endParaRPr>
          </a:p>
        </p:txBody>
      </p:sp>
      <p:sp>
        <p:nvSpPr>
          <p:cNvPr id="31" name="object 31"/>
          <p:cNvSpPr/>
          <p:nvPr/>
        </p:nvSpPr>
        <p:spPr>
          <a:xfrm>
            <a:off x="8077200" y="2286000"/>
            <a:ext cx="685800" cy="1905000"/>
          </a:xfrm>
          <a:custGeom>
            <a:rect l="l" t="t" r="r" b="b"/>
            <a:pathLst>
              <a:path w="685800" h="1905000">
                <a:moveTo>
                  <a:pt x="0" y="0"/>
                </a:moveTo>
                <a:lnTo>
                  <a:pt x="685800" y="0"/>
                </a:lnTo>
                <a:lnTo>
                  <a:pt x="685800" y="1905000"/>
                </a:lnTo>
                <a:lnTo>
                  <a:pt x="0" y="1905000"/>
                </a:lnTo>
                <a:lnTo>
                  <a:pt x="0" y="0"/>
                </a:lnTo>
                <a:close/>
              </a:path>
            </a:pathLst>
          </a:custGeom>
          <a:ln w="9525">
            <a:solidFill>
              <a:srgbClr val="FFFFFF"/>
            </a:solidFill>
          </a:ln>
        </p:spPr>
        <p:txBody>
          <a:bodyPr wrap="square" lIns="0" tIns="0" rIns="0" bIns="0" rtlCol="0"/>
          <a:lstStyle/>
          <a:p/>
        </p:txBody>
      </p:sp>
      <p:sp>
        <p:nvSpPr>
          <p:cNvPr id="32" name="object 32"/>
          <p:cNvSpPr txBox="1"/>
          <p:nvPr/>
        </p:nvSpPr>
        <p:spPr>
          <a:xfrm>
            <a:off x="8077200" y="2286000"/>
            <a:ext cx="685800" cy="1905000"/>
          </a:xfrm>
          <a:prstGeom prst="rect">
            <a:avLst/>
          </a:prstGeom>
          <a:solidFill>
            <a:srgbClr val="0099CC"/>
          </a:solidFill>
        </p:spPr>
        <p:txBody>
          <a:bodyPr vert="horz" wrap="square" lIns="0" tIns="109855" rIns="0" bIns="0" rtlCol="0">
            <a:spAutoFit/>
          </a:bodyPr>
          <a:lstStyle/>
          <a:p>
            <a:pPr marL="165100" marR="158115" algn="just">
              <a:lnSpc>
                <a:spcPct val="100000"/>
              </a:lnSpc>
              <a:spcBef>
                <a:spcPts val="865"/>
              </a:spcBef>
            </a:pPr>
            <a:r>
              <a:rPr sz="2800" b="1" spc="-50">
                <a:solidFill>
                  <a:srgbClr val="FFFFFF"/>
                </a:solidFill>
                <a:latin typeface="Microsoft JhengHei"/>
                <a:cs typeface="Microsoft JhengHei"/>
              </a:rPr>
              <a:t>紧张解除</a:t>
            </a:r>
            <a:endParaRPr sz="2800">
              <a:latin typeface="Microsoft JhengHei"/>
              <a:cs typeface="Microsoft JhengHei"/>
            </a:endParaRPr>
          </a:p>
        </p:txBody>
      </p:sp>
      <p:sp>
        <p:nvSpPr>
          <p:cNvPr id="33" name="object 33"/>
          <p:cNvSpPr txBox="1"/>
          <p:nvPr/>
        </p:nvSpPr>
        <p:spPr>
          <a:xfrm>
            <a:off x="3962400" y="5257800"/>
            <a:ext cx="3352800" cy="609600"/>
          </a:xfrm>
          <a:prstGeom prst="rect">
            <a:avLst/>
          </a:prstGeom>
          <a:solidFill>
            <a:srgbClr val="0099CC"/>
          </a:solidFill>
          <a:ln w="9525">
            <a:solidFill>
              <a:srgbClr val="FFFFFF"/>
            </a:solidFill>
          </a:ln>
        </p:spPr>
        <p:txBody>
          <a:bodyPr vert="horz" wrap="square" lIns="0" tIns="102235" rIns="0" bIns="0" rtlCol="0">
            <a:spAutoFit/>
          </a:bodyPr>
          <a:lstStyle/>
          <a:p>
            <a:pPr marL="965200">
              <a:lnSpc>
                <a:spcPct val="100000"/>
              </a:lnSpc>
              <a:spcBef>
                <a:spcPts val="805"/>
              </a:spcBef>
            </a:pPr>
            <a:r>
              <a:rPr sz="2800" b="1" spc="-15">
                <a:solidFill>
                  <a:srgbClr val="FFFFFF"/>
                </a:solidFill>
                <a:latin typeface="Microsoft JhengHei"/>
                <a:cs typeface="Microsoft JhengHei"/>
              </a:rPr>
              <a:t>新的需要</a:t>
            </a:r>
            <a:endParaRPr sz="2800">
              <a:latin typeface="Microsoft JhengHei"/>
              <a:cs typeface="Microsoft JhengHei"/>
            </a:endParaRPr>
          </a:p>
        </p:txBody>
      </p:sp>
      <p:sp>
        <p:nvSpPr>
          <p:cNvPr id="34" name="object 34"/>
          <p:cNvSpPr/>
          <p:nvPr/>
        </p:nvSpPr>
        <p:spPr>
          <a:xfrm>
            <a:off x="838200" y="3238499"/>
            <a:ext cx="1524000" cy="76200"/>
          </a:xfrm>
          <a:custGeom>
            <a:rect l="l" t="t" r="r" b="b"/>
            <a:pathLst>
              <a:path w="1524000" h="76200">
                <a:moveTo>
                  <a:pt x="457200" y="38100"/>
                </a:moveTo>
                <a:lnTo>
                  <a:pt x="444487" y="31750"/>
                </a:lnTo>
                <a:lnTo>
                  <a:pt x="380987" y="0"/>
                </a:lnTo>
                <a:lnTo>
                  <a:pt x="380987" y="31750"/>
                </a:lnTo>
                <a:lnTo>
                  <a:pt x="0" y="31750"/>
                </a:lnTo>
                <a:lnTo>
                  <a:pt x="0" y="44450"/>
                </a:lnTo>
                <a:lnTo>
                  <a:pt x="380987" y="44450"/>
                </a:lnTo>
                <a:lnTo>
                  <a:pt x="380987" y="76200"/>
                </a:lnTo>
                <a:lnTo>
                  <a:pt x="444487" y="44450"/>
                </a:lnTo>
                <a:lnTo>
                  <a:pt x="457200" y="38100"/>
                </a:lnTo>
                <a:close/>
              </a:path>
              <a:path w="1524000" h="76200">
                <a:moveTo>
                  <a:pt x="1524000" y="38100"/>
                </a:moveTo>
                <a:lnTo>
                  <a:pt x="1511287" y="31750"/>
                </a:lnTo>
                <a:lnTo>
                  <a:pt x="1447787" y="0"/>
                </a:lnTo>
                <a:lnTo>
                  <a:pt x="1447787" y="31750"/>
                </a:lnTo>
                <a:lnTo>
                  <a:pt x="1066800" y="31750"/>
                </a:lnTo>
                <a:lnTo>
                  <a:pt x="1066800" y="44450"/>
                </a:lnTo>
                <a:lnTo>
                  <a:pt x="1447787" y="44450"/>
                </a:lnTo>
                <a:lnTo>
                  <a:pt x="1447787" y="76200"/>
                </a:lnTo>
                <a:lnTo>
                  <a:pt x="1511287" y="44450"/>
                </a:lnTo>
                <a:lnTo>
                  <a:pt x="1524000" y="38100"/>
                </a:lnTo>
                <a:close/>
              </a:path>
            </a:pathLst>
          </a:custGeom>
          <a:solidFill>
            <a:srgbClr val="FFFFFF"/>
          </a:solidFill>
        </p:spPr>
        <p:txBody>
          <a:bodyPr wrap="square" lIns="0" tIns="0" rIns="0" bIns="0" rtlCol="0"/>
          <a:lstStyle/>
          <a:p/>
        </p:txBody>
      </p:sp>
      <p:grpSp>
        <p:nvGrpSpPr>
          <p:cNvPr id="35" name="object 35"/>
          <p:cNvGrpSpPr/>
          <p:nvPr/>
        </p:nvGrpSpPr>
        <p:grpSpPr>
          <a:xfrm>
            <a:off x="2628900" y="3238500"/>
            <a:ext cx="4305300" cy="2329180"/>
            <a:chOff x="2628900" y="3238500"/>
            <a:chExt cx="4305300" cy="2329180"/>
          </a:xfrm>
        </p:grpSpPr>
        <p:sp>
          <p:nvSpPr>
            <p:cNvPr id="36" name="object 36"/>
            <p:cNvSpPr/>
            <p:nvPr/>
          </p:nvSpPr>
          <p:spPr>
            <a:xfrm>
              <a:off x="2667000" y="5562600"/>
              <a:ext cx="1295400" cy="0"/>
            </a:xfrm>
            <a:custGeom>
              <a:rect l="l" t="t" r="r" b="b"/>
              <a:pathLst>
                <a:path w="1295400">
                  <a:moveTo>
                    <a:pt x="1295400" y="0"/>
                  </a:moveTo>
                  <a:lnTo>
                    <a:pt x="0" y="0"/>
                  </a:lnTo>
                </a:path>
              </a:pathLst>
            </a:custGeom>
            <a:ln w="9525">
              <a:solidFill>
                <a:srgbClr val="FFFFFF"/>
              </a:solidFill>
            </a:ln>
          </p:spPr>
          <p:txBody>
            <a:bodyPr wrap="square" lIns="0" tIns="0" rIns="0" bIns="0" rtlCol="0"/>
            <a:lstStyle/>
            <a:p/>
          </p:txBody>
        </p:sp>
        <p:sp>
          <p:nvSpPr>
            <p:cNvPr id="37" name="object 37"/>
            <p:cNvSpPr/>
            <p:nvPr/>
          </p:nvSpPr>
          <p:spPr>
            <a:xfrm>
              <a:off x="2628900" y="3238499"/>
              <a:ext cx="4305300" cy="2324100"/>
            </a:xfrm>
            <a:custGeom>
              <a:rect l="l" t="t" r="r" b="b"/>
              <a:pathLst>
                <a:path w="4305300" h="2324100">
                  <a:moveTo>
                    <a:pt x="76200" y="1028712"/>
                  </a:moveTo>
                  <a:lnTo>
                    <a:pt x="38100" y="952500"/>
                  </a:lnTo>
                  <a:lnTo>
                    <a:pt x="20955" y="986790"/>
                  </a:lnTo>
                  <a:lnTo>
                    <a:pt x="0" y="1028712"/>
                  </a:lnTo>
                  <a:lnTo>
                    <a:pt x="31750" y="1028712"/>
                  </a:lnTo>
                  <a:lnTo>
                    <a:pt x="31750" y="2324100"/>
                  </a:lnTo>
                  <a:lnTo>
                    <a:pt x="44450" y="2324100"/>
                  </a:lnTo>
                  <a:lnTo>
                    <a:pt x="44450" y="1028712"/>
                  </a:lnTo>
                  <a:lnTo>
                    <a:pt x="76200" y="1028712"/>
                  </a:lnTo>
                  <a:close/>
                </a:path>
                <a:path w="4305300" h="2324100">
                  <a:moveTo>
                    <a:pt x="876300" y="38100"/>
                  </a:moveTo>
                  <a:lnTo>
                    <a:pt x="863587" y="31750"/>
                  </a:lnTo>
                  <a:lnTo>
                    <a:pt x="800087" y="0"/>
                  </a:lnTo>
                  <a:lnTo>
                    <a:pt x="800087" y="31750"/>
                  </a:lnTo>
                  <a:lnTo>
                    <a:pt x="342900" y="31750"/>
                  </a:lnTo>
                  <a:lnTo>
                    <a:pt x="342900" y="44450"/>
                  </a:lnTo>
                  <a:lnTo>
                    <a:pt x="800087" y="44450"/>
                  </a:lnTo>
                  <a:lnTo>
                    <a:pt x="800087" y="76200"/>
                  </a:lnTo>
                  <a:lnTo>
                    <a:pt x="863587" y="44450"/>
                  </a:lnTo>
                  <a:lnTo>
                    <a:pt x="876300" y="38100"/>
                  </a:lnTo>
                  <a:close/>
                </a:path>
                <a:path w="4305300" h="2324100">
                  <a:moveTo>
                    <a:pt x="1943100" y="38100"/>
                  </a:moveTo>
                  <a:lnTo>
                    <a:pt x="1930387" y="31750"/>
                  </a:lnTo>
                  <a:lnTo>
                    <a:pt x="1866887" y="0"/>
                  </a:lnTo>
                  <a:lnTo>
                    <a:pt x="1866887" y="31750"/>
                  </a:lnTo>
                  <a:lnTo>
                    <a:pt x="1485900" y="31750"/>
                  </a:lnTo>
                  <a:lnTo>
                    <a:pt x="1485900" y="44450"/>
                  </a:lnTo>
                  <a:lnTo>
                    <a:pt x="1866887" y="44450"/>
                  </a:lnTo>
                  <a:lnTo>
                    <a:pt x="1866887" y="76200"/>
                  </a:lnTo>
                  <a:lnTo>
                    <a:pt x="1930387" y="44450"/>
                  </a:lnTo>
                  <a:lnTo>
                    <a:pt x="1943100" y="38100"/>
                  </a:lnTo>
                  <a:close/>
                </a:path>
                <a:path w="4305300" h="2324100">
                  <a:moveTo>
                    <a:pt x="3162300" y="38100"/>
                  </a:moveTo>
                  <a:lnTo>
                    <a:pt x="3149587" y="31750"/>
                  </a:lnTo>
                  <a:lnTo>
                    <a:pt x="3086087" y="0"/>
                  </a:lnTo>
                  <a:lnTo>
                    <a:pt x="3086087" y="31750"/>
                  </a:lnTo>
                  <a:lnTo>
                    <a:pt x="2552700" y="31750"/>
                  </a:lnTo>
                  <a:lnTo>
                    <a:pt x="2552700" y="44450"/>
                  </a:lnTo>
                  <a:lnTo>
                    <a:pt x="3086087" y="44450"/>
                  </a:lnTo>
                  <a:lnTo>
                    <a:pt x="3086087" y="76200"/>
                  </a:lnTo>
                  <a:lnTo>
                    <a:pt x="3149587" y="44450"/>
                  </a:lnTo>
                  <a:lnTo>
                    <a:pt x="3162300" y="38100"/>
                  </a:lnTo>
                  <a:close/>
                </a:path>
                <a:path w="4305300" h="2324100">
                  <a:moveTo>
                    <a:pt x="4305300" y="38100"/>
                  </a:moveTo>
                  <a:lnTo>
                    <a:pt x="4292587" y="31750"/>
                  </a:lnTo>
                  <a:lnTo>
                    <a:pt x="4229087" y="0"/>
                  </a:lnTo>
                  <a:lnTo>
                    <a:pt x="4229087" y="31750"/>
                  </a:lnTo>
                  <a:lnTo>
                    <a:pt x="3771900" y="31750"/>
                  </a:lnTo>
                  <a:lnTo>
                    <a:pt x="3771900" y="44450"/>
                  </a:lnTo>
                  <a:lnTo>
                    <a:pt x="4229087" y="44450"/>
                  </a:lnTo>
                  <a:lnTo>
                    <a:pt x="4229087" y="76200"/>
                  </a:lnTo>
                  <a:lnTo>
                    <a:pt x="4292587" y="44450"/>
                  </a:lnTo>
                  <a:lnTo>
                    <a:pt x="4305300" y="38100"/>
                  </a:lnTo>
                  <a:close/>
                </a:path>
              </a:pathLst>
            </a:custGeom>
            <a:solidFill>
              <a:srgbClr val="FFFFFF"/>
            </a:solidFill>
          </p:spPr>
          <p:txBody>
            <a:bodyPr wrap="square" lIns="0" tIns="0" rIns="0" bIns="0" rtlCol="0"/>
            <a:lstStyle/>
            <a:p/>
          </p:txBody>
        </p:sp>
      </p:grpSp>
      <p:grpSp>
        <p:nvGrpSpPr>
          <p:cNvPr id="38" name="object 38"/>
          <p:cNvGrpSpPr/>
          <p:nvPr/>
        </p:nvGrpSpPr>
        <p:grpSpPr>
          <a:xfrm>
            <a:off x="7391400" y="3314700"/>
            <a:ext cx="995680" cy="2362200"/>
            <a:chOff x="7391400" y="3314700"/>
            <a:chExt cx="995680" cy="2362200"/>
          </a:xfrm>
        </p:grpSpPr>
        <p:sp>
          <p:nvSpPr>
            <p:cNvPr id="39" name="object 39"/>
            <p:cNvSpPr/>
            <p:nvPr/>
          </p:nvSpPr>
          <p:spPr>
            <a:xfrm flipH="1">
              <a:off x="8382000" y="4191000"/>
              <a:ext cx="0" cy="1447800"/>
            </a:xfrm>
            <a:custGeom>
              <a:rect l="l" t="t" r="r" b="b"/>
              <a:pathLst>
                <a:path h="1447800">
                  <a:moveTo>
                    <a:pt x="0" y="0"/>
                  </a:moveTo>
                  <a:lnTo>
                    <a:pt x="0" y="1447800"/>
                  </a:lnTo>
                </a:path>
              </a:pathLst>
            </a:custGeom>
            <a:ln w="9525">
              <a:solidFill>
                <a:srgbClr val="FFFFFF"/>
              </a:solidFill>
            </a:ln>
          </p:spPr>
          <p:txBody>
            <a:bodyPr wrap="square" lIns="0" tIns="0" rIns="0" bIns="0" rtlCol="0"/>
            <a:lstStyle/>
            <a:p/>
          </p:txBody>
        </p:sp>
        <p:sp>
          <p:nvSpPr>
            <p:cNvPr id="40" name="object 40"/>
            <p:cNvSpPr/>
            <p:nvPr/>
          </p:nvSpPr>
          <p:spPr>
            <a:xfrm>
              <a:off x="7391400" y="3314699"/>
              <a:ext cx="990600" cy="2362200"/>
            </a:xfrm>
            <a:custGeom>
              <a:rect l="l" t="t" r="r" b="b"/>
              <a:pathLst>
                <a:path w="990600" h="2362200">
                  <a:moveTo>
                    <a:pt x="685800" y="38100"/>
                  </a:moveTo>
                  <a:lnTo>
                    <a:pt x="673087" y="31750"/>
                  </a:lnTo>
                  <a:lnTo>
                    <a:pt x="609587" y="0"/>
                  </a:lnTo>
                  <a:lnTo>
                    <a:pt x="609587" y="31750"/>
                  </a:lnTo>
                  <a:lnTo>
                    <a:pt x="228600" y="31750"/>
                  </a:lnTo>
                  <a:lnTo>
                    <a:pt x="228600" y="44450"/>
                  </a:lnTo>
                  <a:lnTo>
                    <a:pt x="609587" y="44450"/>
                  </a:lnTo>
                  <a:lnTo>
                    <a:pt x="609587" y="76200"/>
                  </a:lnTo>
                  <a:lnTo>
                    <a:pt x="673087" y="44450"/>
                  </a:lnTo>
                  <a:lnTo>
                    <a:pt x="685800" y="38100"/>
                  </a:lnTo>
                  <a:close/>
                </a:path>
                <a:path w="990600" h="2362200">
                  <a:moveTo>
                    <a:pt x="990600" y="2317750"/>
                  </a:moveTo>
                  <a:lnTo>
                    <a:pt x="76200" y="2317750"/>
                  </a:lnTo>
                  <a:lnTo>
                    <a:pt x="76200" y="2286000"/>
                  </a:lnTo>
                  <a:lnTo>
                    <a:pt x="12700" y="2317750"/>
                  </a:lnTo>
                  <a:lnTo>
                    <a:pt x="0" y="2324100"/>
                  </a:lnTo>
                  <a:lnTo>
                    <a:pt x="12700" y="2330450"/>
                  </a:lnTo>
                  <a:lnTo>
                    <a:pt x="76200" y="2362200"/>
                  </a:lnTo>
                  <a:lnTo>
                    <a:pt x="76200" y="2330450"/>
                  </a:lnTo>
                  <a:lnTo>
                    <a:pt x="990600" y="2330450"/>
                  </a:lnTo>
                  <a:lnTo>
                    <a:pt x="990600" y="2317750"/>
                  </a:lnTo>
                  <a:close/>
                </a:path>
              </a:pathLst>
            </a:custGeom>
            <a:solidFill>
              <a:srgbClr val="FFFFFF"/>
            </a:solidFill>
          </p:spPr>
          <p:txBody>
            <a:bodyPr wrap="square" lIns="0" tIns="0" rIns="0" bIns="0" rtlCol="0"/>
            <a:lstStyle/>
            <a:p/>
          </p:txBody>
        </p:sp>
      </p:grpSp>
      <p:sp>
        <p:nvSpPr>
          <p:cNvPr id="41" name="object 41"/>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10"/>
              <a:t>ppt</a:t>
            </a:r>
            <a:r>
              <a:rPr spc="-25">
                <a:latin typeface="宋体"/>
                <a:cs typeface="宋体"/>
              </a:rPr>
              <a:t>课件</a:t>
            </a:r>
          </a:p>
        </p:txBody>
      </p:sp>
      <p:sp>
        <p:nvSpPr>
          <p:cNvPr id="42" name="object 42"/>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9</a:t>
            </a:fld>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92099" y="4762"/>
            <a:ext cx="584200" cy="695960"/>
          </a:xfrm>
          <a:prstGeom prst="rect">
            <a:avLst/>
          </a:prstGeom>
        </p:spPr>
        <p:txBody>
          <a:bodyPr vert="horz" wrap="square" lIns="0" tIns="12700" rIns="0" bIns="0" rtlCol="0">
            <a:spAutoFit/>
          </a:bodyPr>
          <a:lstStyle/>
          <a:p>
            <a:pPr marL="12700">
              <a:lnSpc>
                <a:spcPct val="100000"/>
              </a:lnSpc>
              <a:spcBef>
                <a:spcPts val="100"/>
              </a:spcBef>
            </a:pPr>
            <a:r>
              <a:rPr sz="4400"/>
              <a:t>的</a:t>
            </a:r>
            <a:endParaRPr sz="4400"/>
          </a:p>
        </p:txBody>
      </p:sp>
      <p:sp>
        <p:nvSpPr>
          <p:cNvPr id="3" name="object 3"/>
          <p:cNvSpPr txBox="1"/>
          <p:nvPr/>
        </p:nvSpPr>
        <p:spPr>
          <a:xfrm>
            <a:off x="-292099" y="675322"/>
            <a:ext cx="584200" cy="695960"/>
          </a:xfrm>
          <a:prstGeom prst="rect">
            <a:avLst/>
          </a:prstGeom>
        </p:spPr>
        <p:txBody>
          <a:bodyPr vert="horz" wrap="square" lIns="0" tIns="12700" rIns="0" bIns="0" rtlCol="0">
            <a:spAutoFit/>
          </a:bodyPr>
          <a:lstStyle/>
          <a:p>
            <a:pPr marL="12700">
              <a:lnSpc>
                <a:spcPct val="100000"/>
              </a:lnSpc>
              <a:spcBef>
                <a:spcPts val="100"/>
              </a:spcBef>
            </a:pPr>
            <a:r>
              <a:rPr sz="4400" b="1">
                <a:solidFill>
                  <a:srgbClr val="E5E5FF"/>
                </a:solidFill>
                <a:latin typeface="Microsoft JhengHei"/>
                <a:cs typeface="Microsoft JhengHei"/>
              </a:rPr>
              <a:t>性</a:t>
            </a:r>
            <a:endParaRPr sz="4400">
              <a:latin typeface="Microsoft JhengHei"/>
              <a:cs typeface="Microsoft JhengHei"/>
            </a:endParaRPr>
          </a:p>
        </p:txBody>
      </p:sp>
      <p:sp>
        <p:nvSpPr>
          <p:cNvPr id="4" name="object 4"/>
          <p:cNvSpPr txBox="1"/>
          <p:nvPr/>
        </p:nvSpPr>
        <p:spPr>
          <a:xfrm>
            <a:off x="-292099" y="1345882"/>
            <a:ext cx="584200" cy="695960"/>
          </a:xfrm>
          <a:prstGeom prst="rect">
            <a:avLst/>
          </a:prstGeom>
        </p:spPr>
        <p:txBody>
          <a:bodyPr vert="horz" wrap="square" lIns="0" tIns="12700" rIns="0" bIns="0" rtlCol="0">
            <a:spAutoFit/>
          </a:bodyPr>
          <a:lstStyle/>
          <a:p>
            <a:pPr marL="12700">
              <a:lnSpc>
                <a:spcPct val="100000"/>
              </a:lnSpc>
              <a:spcBef>
                <a:spcPts val="100"/>
              </a:spcBef>
            </a:pPr>
            <a:r>
              <a:rPr sz="4400" b="1">
                <a:solidFill>
                  <a:srgbClr val="E5E5FF"/>
                </a:solidFill>
                <a:latin typeface="Microsoft JhengHei"/>
                <a:cs typeface="Microsoft JhengHei"/>
              </a:rPr>
              <a:t>质</a:t>
            </a:r>
            <a:endParaRPr sz="4400">
              <a:latin typeface="Microsoft JhengHei"/>
              <a:cs typeface="Microsoft JhengHei"/>
            </a:endParaRPr>
          </a:p>
        </p:txBody>
      </p:sp>
      <p:sp>
        <p:nvSpPr>
          <p:cNvPr id="5" name="object 5"/>
          <p:cNvSpPr txBox="1"/>
          <p:nvPr/>
        </p:nvSpPr>
        <p:spPr>
          <a:xfrm>
            <a:off x="-292099" y="2016442"/>
            <a:ext cx="584200" cy="695960"/>
          </a:xfrm>
          <a:prstGeom prst="rect">
            <a:avLst/>
          </a:prstGeom>
        </p:spPr>
        <p:txBody>
          <a:bodyPr vert="horz" wrap="square" lIns="0" tIns="12700" rIns="0" bIns="0" rtlCol="0">
            <a:spAutoFit/>
          </a:bodyPr>
          <a:lstStyle/>
          <a:p>
            <a:pPr marL="12700">
              <a:lnSpc>
                <a:spcPct val="100000"/>
              </a:lnSpc>
              <a:spcBef>
                <a:spcPts val="100"/>
              </a:spcBef>
            </a:pPr>
            <a:r>
              <a:rPr sz="4400" b="1">
                <a:solidFill>
                  <a:srgbClr val="E5E5FF"/>
                </a:solidFill>
                <a:latin typeface="Microsoft JhengHei"/>
                <a:cs typeface="Microsoft JhengHei"/>
              </a:rPr>
              <a:t>和</a:t>
            </a:r>
            <a:endParaRPr sz="4400">
              <a:latin typeface="Microsoft JhengHei"/>
              <a:cs typeface="Microsoft JhengHei"/>
            </a:endParaRPr>
          </a:p>
        </p:txBody>
      </p:sp>
      <p:sp>
        <p:nvSpPr>
          <p:cNvPr id="6" name="object 6"/>
          <p:cNvSpPr txBox="1"/>
          <p:nvPr/>
        </p:nvSpPr>
        <p:spPr>
          <a:xfrm>
            <a:off x="-292099" y="2687002"/>
            <a:ext cx="584200" cy="695960"/>
          </a:xfrm>
          <a:prstGeom prst="rect">
            <a:avLst/>
          </a:prstGeom>
        </p:spPr>
        <p:txBody>
          <a:bodyPr vert="horz" wrap="square" lIns="0" tIns="12700" rIns="0" bIns="0" rtlCol="0">
            <a:spAutoFit/>
          </a:bodyPr>
          <a:lstStyle/>
          <a:p>
            <a:pPr marL="12700">
              <a:lnSpc>
                <a:spcPct val="100000"/>
              </a:lnSpc>
              <a:spcBef>
                <a:spcPts val="100"/>
              </a:spcBef>
            </a:pPr>
            <a:r>
              <a:rPr sz="4400" b="1">
                <a:solidFill>
                  <a:srgbClr val="E5E5FF"/>
                </a:solidFill>
                <a:latin typeface="Microsoft JhengHei"/>
                <a:cs typeface="Microsoft JhengHei"/>
              </a:rPr>
              <a:t>作</a:t>
            </a:r>
            <a:endParaRPr sz="4400">
              <a:latin typeface="Microsoft JhengHei"/>
              <a:cs typeface="Microsoft JhengHei"/>
            </a:endParaRPr>
          </a:p>
        </p:txBody>
      </p:sp>
      <p:sp>
        <p:nvSpPr>
          <p:cNvPr id="7" name="object 7"/>
          <p:cNvSpPr txBox="1"/>
          <p:nvPr/>
        </p:nvSpPr>
        <p:spPr>
          <a:xfrm>
            <a:off x="-292099" y="3357562"/>
            <a:ext cx="584200" cy="695960"/>
          </a:xfrm>
          <a:prstGeom prst="rect">
            <a:avLst/>
          </a:prstGeom>
        </p:spPr>
        <p:txBody>
          <a:bodyPr vert="horz" wrap="square" lIns="0" tIns="12700" rIns="0" bIns="0" rtlCol="0">
            <a:spAutoFit/>
          </a:bodyPr>
          <a:lstStyle/>
          <a:p>
            <a:pPr marL="12700">
              <a:lnSpc>
                <a:spcPct val="100000"/>
              </a:lnSpc>
              <a:spcBef>
                <a:spcPts val="100"/>
              </a:spcBef>
            </a:pPr>
            <a:r>
              <a:rPr sz="4400" b="1">
                <a:solidFill>
                  <a:srgbClr val="E5E5FF"/>
                </a:solidFill>
                <a:latin typeface="Microsoft JhengHei"/>
                <a:cs typeface="Microsoft JhengHei"/>
              </a:rPr>
              <a:t>用</a:t>
            </a:r>
            <a:endParaRPr sz="4400">
              <a:latin typeface="Microsoft JhengHei"/>
              <a:cs typeface="Microsoft JhengHei"/>
            </a:endParaRPr>
          </a:p>
        </p:txBody>
      </p:sp>
      <p:sp>
        <p:nvSpPr>
          <p:cNvPr id="8" name="object 8"/>
          <p:cNvSpPr/>
          <p:nvPr/>
        </p:nvSpPr>
        <p:spPr>
          <a:xfrm>
            <a:off x="457200" y="1600200"/>
            <a:ext cx="8229600" cy="4526280"/>
          </a:xfrm>
          <a:custGeom>
            <a:rect l="l" t="t" r="r" b="b"/>
            <a:pathLst>
              <a:path w="8229600" h="4526280">
                <a:moveTo>
                  <a:pt x="0" y="0"/>
                </a:moveTo>
                <a:lnTo>
                  <a:pt x="8229600" y="0"/>
                </a:lnTo>
                <a:lnTo>
                  <a:pt x="8229600" y="4525961"/>
                </a:lnTo>
                <a:lnTo>
                  <a:pt x="0" y="4525961"/>
                </a:lnTo>
                <a:lnTo>
                  <a:pt x="0" y="0"/>
                </a:lnTo>
                <a:close/>
              </a:path>
            </a:pathLst>
          </a:custGeom>
          <a:ln w="9525">
            <a:solidFill>
              <a:srgbClr val="000000"/>
            </a:solidFill>
          </a:ln>
        </p:spPr>
        <p:txBody>
          <a:bodyPr wrap="square" lIns="0" tIns="0" rIns="0" bIns="0" rtlCol="0"/>
          <a:lstStyle/>
          <a:p/>
        </p:txBody>
      </p:sp>
      <p:sp>
        <p:nvSpPr>
          <p:cNvPr id="9" name="object 9"/>
          <p:cNvSpPr txBox="1"/>
          <p:nvPr/>
        </p:nvSpPr>
        <p:spPr>
          <a:xfrm>
            <a:off x="535940" y="1563434"/>
            <a:ext cx="4978400" cy="1261745"/>
          </a:xfrm>
          <a:prstGeom prst="rect">
            <a:avLst/>
          </a:prstGeom>
        </p:spPr>
        <p:txBody>
          <a:bodyPr vert="horz" wrap="square" lIns="0" tIns="93345" rIns="0" bIns="0" rtlCol="0">
            <a:spAutoFit/>
          </a:bodyPr>
          <a:lstStyle/>
          <a:p>
            <a:pPr marL="354965" indent="-342265">
              <a:lnSpc>
                <a:spcPct val="100000"/>
              </a:lnSpc>
              <a:spcBef>
                <a:spcPts val="735"/>
              </a:spcBef>
              <a:buClr>
                <a:srgbClr val="FFCC00"/>
              </a:buClr>
              <a:buSzPct val="71428"/>
              <a:buFont typeface="Wingdings"/>
              <a:buChar char=""/>
              <a:tabLst>
                <a:tab pos="354965"/>
                <a:tab pos="355600"/>
              </a:tabLst>
            </a:pPr>
            <a:r>
              <a:rPr sz="2800" spc="-10">
                <a:solidFill>
                  <a:srgbClr val="FFFFFF"/>
                </a:solidFill>
                <a:latin typeface="宋体"/>
                <a:cs typeface="宋体"/>
              </a:rPr>
              <a:t>购买动机的性质</a:t>
            </a:r>
            <a:endParaRPr sz="2800">
              <a:latin typeface="宋体"/>
              <a:cs typeface="宋体"/>
            </a:endParaRPr>
          </a:p>
          <a:p>
            <a:pPr marL="648335" indent="-635635">
              <a:lnSpc>
                <a:spcPct val="100000"/>
              </a:lnSpc>
              <a:spcBef>
                <a:spcPts val="455"/>
              </a:spcBef>
              <a:buSzPct val="95000"/>
              <a:buAutoNum type="arabicPlain"/>
              <a:tabLst>
                <a:tab pos="648335"/>
              </a:tabLst>
            </a:pPr>
            <a:r>
              <a:rPr sz="2000" b="1" spc="-5">
                <a:solidFill>
                  <a:srgbClr val="FFFFFF"/>
                </a:solidFill>
                <a:latin typeface="Microsoft JhengHei"/>
                <a:cs typeface="Microsoft JhengHei"/>
              </a:rPr>
              <a:t>动机和实践密切相关，动机支配行为；</a:t>
            </a:r>
            <a:endParaRPr sz="2000">
              <a:latin typeface="Microsoft JhengHei"/>
              <a:cs typeface="Microsoft JhengHei"/>
            </a:endParaRPr>
          </a:p>
          <a:p>
            <a:pPr marL="648335" indent="-635635">
              <a:lnSpc>
                <a:spcPct val="100000"/>
              </a:lnSpc>
              <a:spcBef>
                <a:spcPts val="480"/>
              </a:spcBef>
              <a:buSzPct val="95000"/>
              <a:buAutoNum type="arabicPlain"/>
              <a:tabLst>
                <a:tab pos="648335"/>
              </a:tabLst>
            </a:pPr>
            <a:r>
              <a:rPr sz="2000" b="1" spc="-5">
                <a:solidFill>
                  <a:srgbClr val="FFFFFF"/>
                </a:solidFill>
                <a:latin typeface="Microsoft JhengHei"/>
                <a:cs typeface="Microsoft JhengHei"/>
              </a:rPr>
              <a:t>动机使行为具有目的性；</a:t>
            </a:r>
            <a:endParaRPr sz="2000">
              <a:latin typeface="Microsoft JhengHei"/>
              <a:cs typeface="Microsoft JhengHei"/>
            </a:endParaRPr>
          </a:p>
        </p:txBody>
      </p:sp>
      <p:sp>
        <p:nvSpPr>
          <p:cNvPr id="10" name="object 10"/>
          <p:cNvSpPr txBox="1"/>
          <p:nvPr/>
        </p:nvSpPr>
        <p:spPr>
          <a:xfrm>
            <a:off x="535940" y="2797130"/>
            <a:ext cx="3962400" cy="3084195"/>
          </a:xfrm>
          <a:prstGeom prst="rect">
            <a:avLst/>
          </a:prstGeom>
        </p:spPr>
        <p:txBody>
          <a:bodyPr vert="horz" wrap="square" lIns="0" tIns="75565" rIns="0" bIns="0" rtlCol="0">
            <a:spAutoFit/>
          </a:bodyPr>
          <a:lstStyle/>
          <a:p>
            <a:pPr marL="12700">
              <a:lnSpc>
                <a:spcPct val="100000"/>
              </a:lnSpc>
              <a:spcBef>
                <a:spcPts val="595"/>
              </a:spcBef>
            </a:pPr>
            <a:r>
              <a:rPr sz="2000" b="1" spc="-75">
                <a:solidFill>
                  <a:srgbClr val="FFFFFF"/>
                </a:solidFill>
                <a:latin typeface="Microsoft JhengHei"/>
                <a:cs typeface="Microsoft JhengHei"/>
              </a:rPr>
              <a:t>（3）</a:t>
            </a:r>
            <a:r>
              <a:rPr sz="2000" b="1" spc="-5">
                <a:solidFill>
                  <a:srgbClr val="FFFFFF"/>
                </a:solidFill>
                <a:latin typeface="Microsoft JhengHei"/>
                <a:cs typeface="Microsoft JhengHei"/>
              </a:rPr>
              <a:t>动机是一个内在的心理过程。</a:t>
            </a:r>
            <a:endParaRPr sz="2000">
              <a:latin typeface="Microsoft JhengHei"/>
              <a:cs typeface="Microsoft JhengHei"/>
            </a:endParaRPr>
          </a:p>
          <a:p>
            <a:pPr marL="354965" indent="-342265">
              <a:lnSpc>
                <a:spcPct val="100000"/>
              </a:lnSpc>
              <a:spcBef>
                <a:spcPts val="700"/>
              </a:spcBef>
              <a:buClr>
                <a:srgbClr val="FFCC00"/>
              </a:buClr>
              <a:buSzPct val="71428"/>
              <a:buFont typeface="Wingdings"/>
              <a:buChar char=""/>
              <a:tabLst>
                <a:tab pos="354965"/>
                <a:tab pos="355600"/>
              </a:tabLst>
            </a:pPr>
            <a:r>
              <a:rPr sz="2800" spc="-10">
                <a:solidFill>
                  <a:srgbClr val="FFFFFF"/>
                </a:solidFill>
                <a:latin typeface="宋体"/>
                <a:cs typeface="宋体"/>
              </a:rPr>
              <a:t>购买动机的作用</a:t>
            </a:r>
            <a:endParaRPr sz="2800">
              <a:latin typeface="宋体"/>
              <a:cs typeface="宋体"/>
            </a:endParaRPr>
          </a:p>
          <a:p>
            <a:pPr marL="791845" indent="-779780">
              <a:lnSpc>
                <a:spcPct val="100000"/>
              </a:lnSpc>
              <a:spcBef>
                <a:spcPts val="420"/>
              </a:spcBef>
              <a:buSzPct val="95833"/>
              <a:buAutoNum type="arabicPlain"/>
              <a:tabLst>
                <a:tab pos="792480"/>
              </a:tabLst>
            </a:pPr>
            <a:r>
              <a:rPr sz="2400" b="1" spc="-15">
                <a:solidFill>
                  <a:srgbClr val="FFFFFF"/>
                </a:solidFill>
                <a:latin typeface="Microsoft JhengHei"/>
                <a:cs typeface="Microsoft JhengHei"/>
              </a:rPr>
              <a:t>始发作用</a:t>
            </a:r>
            <a:endParaRPr sz="2400">
              <a:latin typeface="Microsoft JhengHei"/>
              <a:cs typeface="Microsoft JhengHei"/>
            </a:endParaRPr>
          </a:p>
          <a:p>
            <a:pPr marL="791845" indent="-779780">
              <a:lnSpc>
                <a:spcPct val="100000"/>
              </a:lnSpc>
              <a:spcBef>
                <a:spcPts val="575"/>
              </a:spcBef>
              <a:buSzPct val="95833"/>
              <a:buAutoNum type="arabicPlain"/>
              <a:tabLst>
                <a:tab pos="792480"/>
              </a:tabLst>
            </a:pPr>
            <a:r>
              <a:rPr sz="2400" b="1" spc="-15">
                <a:solidFill>
                  <a:srgbClr val="FFFFFF"/>
                </a:solidFill>
                <a:latin typeface="Microsoft JhengHei"/>
                <a:cs typeface="Microsoft JhengHei"/>
              </a:rPr>
              <a:t>导向作用</a:t>
            </a:r>
            <a:endParaRPr sz="2400">
              <a:latin typeface="Microsoft JhengHei"/>
              <a:cs typeface="Microsoft JhengHei"/>
            </a:endParaRPr>
          </a:p>
          <a:p>
            <a:pPr marL="791845" indent="-779780">
              <a:lnSpc>
                <a:spcPct val="100000"/>
              </a:lnSpc>
              <a:spcBef>
                <a:spcPts val="580"/>
              </a:spcBef>
              <a:buSzPct val="95833"/>
              <a:buAutoNum type="arabicPlain"/>
              <a:tabLst>
                <a:tab pos="792480"/>
              </a:tabLst>
            </a:pPr>
            <a:r>
              <a:rPr sz="2400" b="1" spc="-15">
                <a:solidFill>
                  <a:srgbClr val="FFFFFF"/>
                </a:solidFill>
                <a:latin typeface="Microsoft JhengHei"/>
                <a:cs typeface="Microsoft JhengHei"/>
              </a:rPr>
              <a:t>维持作用</a:t>
            </a:r>
            <a:endParaRPr sz="2400">
              <a:latin typeface="Microsoft JhengHei"/>
              <a:cs typeface="Microsoft JhengHei"/>
            </a:endParaRPr>
          </a:p>
          <a:p>
            <a:pPr marL="791845" indent="-779780">
              <a:lnSpc>
                <a:spcPct val="100000"/>
              </a:lnSpc>
              <a:spcBef>
                <a:spcPts val="575"/>
              </a:spcBef>
              <a:buSzPct val="95833"/>
              <a:buAutoNum type="arabicPlain"/>
              <a:tabLst>
                <a:tab pos="792480"/>
              </a:tabLst>
            </a:pPr>
            <a:r>
              <a:rPr sz="2400" b="1" spc="-15">
                <a:solidFill>
                  <a:srgbClr val="FFFFFF"/>
                </a:solidFill>
                <a:latin typeface="Microsoft JhengHei"/>
                <a:cs typeface="Microsoft JhengHei"/>
              </a:rPr>
              <a:t>强化作用</a:t>
            </a:r>
            <a:endParaRPr sz="2400">
              <a:latin typeface="Microsoft JhengHei"/>
              <a:cs typeface="Microsoft JhengHei"/>
            </a:endParaRPr>
          </a:p>
          <a:p>
            <a:pPr marL="791845" indent="-779780">
              <a:lnSpc>
                <a:spcPct val="100000"/>
              </a:lnSpc>
              <a:spcBef>
                <a:spcPts val="575"/>
              </a:spcBef>
              <a:buSzPct val="95833"/>
              <a:buAutoNum type="arabicPlain"/>
              <a:tabLst>
                <a:tab pos="792480"/>
              </a:tabLst>
            </a:pPr>
            <a:r>
              <a:rPr sz="2400" b="1" spc="-15">
                <a:solidFill>
                  <a:srgbClr val="FFFFFF"/>
                </a:solidFill>
                <a:latin typeface="Microsoft JhengHei"/>
                <a:cs typeface="Microsoft JhengHei"/>
              </a:rPr>
              <a:t>中止作用</a:t>
            </a:r>
            <a:endParaRPr sz="2400">
              <a:latin typeface="Microsoft JhengHei"/>
              <a:cs typeface="Microsoft JhengHei"/>
            </a:endParaRPr>
          </a:p>
        </p:txBody>
      </p:sp>
      <p:pic>
        <p:nvPicPr>
          <p:cNvPr id="11" name="object 11"/>
          <p:cNvPicPr/>
          <p:nvPr/>
        </p:nvPicPr>
        <p:blipFill>
          <a:blip r:embed="rId2"/>
          <a:stretch>
            <a:fillRect/>
          </a:stretch>
        </p:blipFill>
        <p:spPr>
          <a:xfrm>
            <a:off x="3492500" y="3784599"/>
            <a:ext cx="5651500" cy="2879725"/>
          </a:xfrm>
          <a:prstGeom prst="rect">
            <a:avLst/>
          </a:prstGeom>
        </p:spPr>
      </p:pic>
      <p:sp>
        <p:nvSpPr>
          <p:cNvPr id="12" name="object 12"/>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10"/>
              <a:t>ppt</a:t>
            </a:r>
            <a:r>
              <a:rPr spc="-25">
                <a:latin typeface="宋体"/>
                <a:cs typeface="宋体"/>
              </a:rPr>
              <a:t>课件</a:t>
            </a:r>
          </a:p>
        </p:txBody>
      </p:sp>
      <p:sp>
        <p:nvSpPr>
          <p:cNvPr id="13" name="object 13"/>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10</a:t>
            </a:fld>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47052" y="523557"/>
            <a:ext cx="5969000" cy="574040"/>
          </a:xfrm>
          <a:prstGeom prst="rect">
            <a:avLst/>
          </a:prstGeom>
        </p:spPr>
        <p:txBody>
          <a:bodyPr vert="horz" wrap="square" lIns="0" tIns="12700" rIns="0" bIns="0" rtlCol="0">
            <a:spAutoFit/>
          </a:bodyPr>
          <a:lstStyle/>
          <a:p>
            <a:pPr marL="12700">
              <a:lnSpc>
                <a:spcPct val="100000"/>
              </a:lnSpc>
              <a:spcBef>
                <a:spcPts val="100"/>
              </a:spcBef>
            </a:pPr>
            <a:r>
              <a:rPr spc="-5">
                <a:solidFill>
                  <a:srgbClr val="FFFFFF"/>
                </a:solidFill>
              </a:rPr>
              <a:t>四、消费者具体购买心理动机</a:t>
            </a:r>
          </a:p>
        </p:txBody>
      </p:sp>
      <p:sp>
        <p:nvSpPr>
          <p:cNvPr id="3" name="object 3"/>
          <p:cNvSpPr txBox="1"/>
          <p:nvPr/>
        </p:nvSpPr>
        <p:spPr>
          <a:xfrm>
            <a:off x="78739" y="4639395"/>
            <a:ext cx="2048510" cy="391160"/>
          </a:xfrm>
          <a:prstGeom prst="rect">
            <a:avLst/>
          </a:prstGeom>
        </p:spPr>
        <p:txBody>
          <a:bodyPr vert="horz" wrap="square" lIns="0" tIns="12700" rIns="0" bIns="0" rtlCol="0">
            <a:spAutoFit/>
          </a:bodyPr>
          <a:lstStyle/>
          <a:p>
            <a:pPr marL="12700">
              <a:lnSpc>
                <a:spcPct val="100000"/>
              </a:lnSpc>
              <a:spcBef>
                <a:spcPts val="100"/>
              </a:spcBef>
            </a:pPr>
            <a:r>
              <a:rPr sz="2400" b="1">
                <a:solidFill>
                  <a:srgbClr val="FFFFFF"/>
                </a:solidFill>
                <a:latin typeface="Microsoft JhengHei"/>
                <a:cs typeface="Microsoft JhengHei"/>
              </a:rPr>
              <a:t>（</a:t>
            </a:r>
            <a:r>
              <a:rPr sz="2400" b="1">
                <a:solidFill>
                  <a:srgbClr val="FFFFFF"/>
                </a:solidFill>
                <a:latin typeface="Tahoma"/>
                <a:cs typeface="Tahoma"/>
              </a:rPr>
              <a:t>5</a:t>
            </a:r>
            <a:r>
              <a:rPr sz="2400" b="1">
                <a:solidFill>
                  <a:srgbClr val="FFFFFF"/>
                </a:solidFill>
                <a:latin typeface="Microsoft JhengHei"/>
                <a:cs typeface="Microsoft JhengHei"/>
              </a:rPr>
              <a:t>）</a:t>
            </a:r>
            <a:r>
              <a:rPr sz="2400" b="1" spc="-15">
                <a:solidFill>
                  <a:srgbClr val="FFFFFF"/>
                </a:solidFill>
                <a:latin typeface="Microsoft JhengHei"/>
                <a:cs typeface="Microsoft JhengHei"/>
              </a:rPr>
              <a:t>储备动机</a:t>
            </a:r>
            <a:endParaRPr sz="2400">
              <a:latin typeface="Microsoft JhengHei"/>
              <a:cs typeface="Microsoft JhengHei"/>
            </a:endParaRPr>
          </a:p>
        </p:txBody>
      </p:sp>
      <p:sp>
        <p:nvSpPr>
          <p:cNvPr id="4" name="object 4"/>
          <p:cNvSpPr txBox="1"/>
          <p:nvPr/>
        </p:nvSpPr>
        <p:spPr>
          <a:xfrm>
            <a:off x="40639" y="1731604"/>
            <a:ext cx="5666740" cy="2658745"/>
          </a:xfrm>
          <a:prstGeom prst="rect">
            <a:avLst/>
          </a:prstGeom>
        </p:spPr>
        <p:txBody>
          <a:bodyPr vert="horz" wrap="square" lIns="0" tIns="12700" rIns="0" bIns="0" rtlCol="0">
            <a:spAutoFit/>
          </a:bodyPr>
          <a:lstStyle/>
          <a:p>
            <a:pPr marL="854710" indent="-804545">
              <a:lnSpc>
                <a:spcPct val="100000"/>
              </a:lnSpc>
              <a:spcBef>
                <a:spcPts val="100"/>
              </a:spcBef>
              <a:buSzPct val="95833"/>
              <a:buAutoNum type="arabicPlain"/>
              <a:tabLst>
                <a:tab pos="855344"/>
              </a:tabLst>
            </a:pPr>
            <a:r>
              <a:rPr sz="2400" b="1" spc="-10">
                <a:solidFill>
                  <a:srgbClr val="FFFFFF"/>
                </a:solidFill>
                <a:latin typeface="Microsoft JhengHei"/>
                <a:cs typeface="Microsoft JhengHei"/>
              </a:rPr>
              <a:t>求实购买动机</a:t>
            </a:r>
            <a:r>
              <a:rPr sz="3600" b="1" baseline="-13888">
                <a:solidFill>
                  <a:srgbClr val="FFFFFF"/>
                </a:solidFill>
                <a:latin typeface="Microsoft JhengHei"/>
                <a:cs typeface="Microsoft JhengHei"/>
              </a:rPr>
              <a:t>（</a:t>
            </a:r>
            <a:r>
              <a:rPr sz="3600" b="1" baseline="-13888">
                <a:solidFill>
                  <a:srgbClr val="FFFFFF"/>
                </a:solidFill>
                <a:latin typeface="Tahoma"/>
                <a:cs typeface="Tahoma"/>
              </a:rPr>
              <a:t>6</a:t>
            </a:r>
            <a:r>
              <a:rPr sz="3600" b="1" baseline="-13888">
                <a:solidFill>
                  <a:srgbClr val="FFFFFF"/>
                </a:solidFill>
                <a:latin typeface="Microsoft JhengHei"/>
                <a:cs typeface="Microsoft JhengHei"/>
              </a:rPr>
              <a:t>）</a:t>
            </a:r>
            <a:r>
              <a:rPr sz="3600" b="1" spc="-22" baseline="-13888">
                <a:solidFill>
                  <a:srgbClr val="FFFFFF"/>
                </a:solidFill>
                <a:latin typeface="Microsoft JhengHei"/>
                <a:cs typeface="Microsoft JhengHei"/>
              </a:rPr>
              <a:t>求名动机</a:t>
            </a:r>
            <a:endParaRPr sz="3600" baseline="-13888">
              <a:latin typeface="Microsoft JhengHei"/>
              <a:cs typeface="Microsoft JhengHei"/>
            </a:endParaRPr>
          </a:p>
          <a:p>
            <a:pPr marL="812165" marR="43180" indent="-762000">
              <a:lnSpc>
                <a:spcPct val="158900"/>
              </a:lnSpc>
              <a:spcBef>
                <a:spcPts val="60"/>
              </a:spcBef>
              <a:buSzPct val="95833"/>
              <a:buAutoNum type="arabicPlain"/>
              <a:tabLst>
                <a:tab pos="855344"/>
              </a:tabLst>
            </a:pPr>
            <a:r>
              <a:rPr sz="2400" b="1" spc="-10">
                <a:solidFill>
                  <a:srgbClr val="FFFFFF"/>
                </a:solidFill>
                <a:latin typeface="Microsoft JhengHei"/>
                <a:cs typeface="Microsoft JhengHei"/>
              </a:rPr>
              <a:t>求新、求美、</a:t>
            </a:r>
            <a:r>
              <a:rPr sz="3600" b="1" baseline="-5787">
                <a:solidFill>
                  <a:srgbClr val="FFFFFF"/>
                </a:solidFill>
                <a:latin typeface="Microsoft JhengHei"/>
                <a:cs typeface="Microsoft JhengHei"/>
              </a:rPr>
              <a:t>（</a:t>
            </a:r>
            <a:r>
              <a:rPr sz="3600" b="1" baseline="-5787">
                <a:solidFill>
                  <a:srgbClr val="FFFFFF"/>
                </a:solidFill>
                <a:latin typeface="Tahoma"/>
                <a:cs typeface="Tahoma"/>
              </a:rPr>
              <a:t>7</a:t>
            </a:r>
            <a:r>
              <a:rPr sz="3600" b="1" baseline="-5787">
                <a:solidFill>
                  <a:srgbClr val="FFFFFF"/>
                </a:solidFill>
                <a:latin typeface="Microsoft JhengHei"/>
                <a:cs typeface="Microsoft JhengHei"/>
              </a:rPr>
              <a:t>）</a:t>
            </a:r>
            <a:r>
              <a:rPr sz="3600" b="1" spc="-15" baseline="-5787">
                <a:solidFill>
                  <a:srgbClr val="FFFFFF"/>
                </a:solidFill>
                <a:latin typeface="Microsoft JhengHei"/>
                <a:cs typeface="Microsoft JhengHei"/>
              </a:rPr>
              <a:t>好胜心理动机</a:t>
            </a:r>
            <a:r>
              <a:rPr sz="3600" b="1" spc="900" baseline="-5787">
                <a:solidFill>
                  <a:srgbClr val="FFFFFF"/>
                </a:solidFill>
                <a:latin typeface="Microsoft JhengHei"/>
                <a:cs typeface="Microsoft JhengHei"/>
              </a:rPr>
              <a:t> </a:t>
            </a:r>
            <a:r>
              <a:rPr sz="3600" b="1" spc="67" baseline="-3472">
                <a:solidFill>
                  <a:srgbClr val="FFFFFF"/>
                </a:solidFill>
                <a:latin typeface="Microsoft JhengHei"/>
                <a:cs typeface="Microsoft JhengHei"/>
              </a:rPr>
              <a:t>求异购买动机</a:t>
            </a:r>
            <a:r>
              <a:rPr sz="2400" b="1">
                <a:solidFill>
                  <a:srgbClr val="FFFFFF"/>
                </a:solidFill>
                <a:latin typeface="Microsoft JhengHei"/>
                <a:cs typeface="Microsoft JhengHei"/>
              </a:rPr>
              <a:t>（</a:t>
            </a:r>
            <a:r>
              <a:rPr sz="2400" b="1">
                <a:solidFill>
                  <a:srgbClr val="FFFFFF"/>
                </a:solidFill>
                <a:latin typeface="Tahoma"/>
                <a:cs typeface="Tahoma"/>
              </a:rPr>
              <a:t>8</a:t>
            </a:r>
            <a:r>
              <a:rPr sz="2400" b="1">
                <a:solidFill>
                  <a:srgbClr val="FFFFFF"/>
                </a:solidFill>
                <a:latin typeface="Microsoft JhengHei"/>
                <a:cs typeface="Microsoft JhengHei"/>
              </a:rPr>
              <a:t>）</a:t>
            </a:r>
            <a:r>
              <a:rPr sz="2400" b="1" spc="-10">
                <a:solidFill>
                  <a:srgbClr val="FFFFFF"/>
                </a:solidFill>
                <a:latin typeface="Microsoft JhengHei"/>
                <a:cs typeface="Microsoft JhengHei"/>
              </a:rPr>
              <a:t>癖好性心理动机</a:t>
            </a:r>
            <a:endParaRPr sz="2400">
              <a:latin typeface="Microsoft JhengHei"/>
              <a:cs typeface="Microsoft JhengHei"/>
            </a:endParaRPr>
          </a:p>
          <a:p>
            <a:pPr marL="854710" indent="-804545">
              <a:lnSpc>
                <a:spcPct val="100000"/>
              </a:lnSpc>
              <a:spcBef>
                <a:spcPts val="1440"/>
              </a:spcBef>
              <a:buSzPct val="95833"/>
              <a:buAutoNum type="arabicPlain"/>
              <a:tabLst>
                <a:tab pos="855344"/>
              </a:tabLst>
            </a:pPr>
            <a:r>
              <a:rPr sz="3600" b="1" spc="-15" baseline="-13888">
                <a:solidFill>
                  <a:srgbClr val="FFFFFF"/>
                </a:solidFill>
                <a:latin typeface="Microsoft JhengHei"/>
                <a:cs typeface="Microsoft JhengHei"/>
              </a:rPr>
              <a:t>求便购买动机</a:t>
            </a:r>
            <a:r>
              <a:rPr sz="2400" b="1">
                <a:solidFill>
                  <a:srgbClr val="FFFFFF"/>
                </a:solidFill>
                <a:latin typeface="Microsoft JhengHei"/>
                <a:cs typeface="Microsoft JhengHei"/>
              </a:rPr>
              <a:t>（</a:t>
            </a:r>
            <a:r>
              <a:rPr sz="2400" b="1">
                <a:solidFill>
                  <a:srgbClr val="FFFFFF"/>
                </a:solidFill>
                <a:latin typeface="Tahoma"/>
                <a:cs typeface="Tahoma"/>
              </a:rPr>
              <a:t>9</a:t>
            </a:r>
            <a:r>
              <a:rPr sz="2400" b="1">
                <a:solidFill>
                  <a:srgbClr val="FFFFFF"/>
                </a:solidFill>
                <a:latin typeface="Microsoft JhengHei"/>
                <a:cs typeface="Microsoft JhengHei"/>
              </a:rPr>
              <a:t>）</a:t>
            </a:r>
            <a:r>
              <a:rPr sz="2400" b="1" spc="-10">
                <a:solidFill>
                  <a:srgbClr val="FFFFFF"/>
                </a:solidFill>
                <a:latin typeface="Microsoft JhengHei"/>
                <a:cs typeface="Microsoft JhengHei"/>
              </a:rPr>
              <a:t>安全心理动机</a:t>
            </a:r>
            <a:endParaRPr sz="2400">
              <a:latin typeface="Microsoft JhengHei"/>
              <a:cs typeface="Microsoft JhengHei"/>
            </a:endParaRPr>
          </a:p>
          <a:p>
            <a:pPr marL="854710" indent="-804545">
              <a:lnSpc>
                <a:spcPct val="100000"/>
              </a:lnSpc>
              <a:spcBef>
                <a:spcPts val="1440"/>
              </a:spcBef>
              <a:buSzPct val="95833"/>
              <a:buAutoNum type="arabicPlain"/>
              <a:tabLst>
                <a:tab pos="855344"/>
              </a:tabLst>
            </a:pPr>
            <a:r>
              <a:rPr sz="3600" b="1" spc="-15" baseline="-16203">
                <a:solidFill>
                  <a:srgbClr val="FFFFFF"/>
                </a:solidFill>
                <a:latin typeface="Microsoft JhengHei"/>
                <a:cs typeface="Microsoft JhengHei"/>
              </a:rPr>
              <a:t>求廉购买动机</a:t>
            </a:r>
            <a:r>
              <a:rPr sz="2400" b="1" spc="-10">
                <a:solidFill>
                  <a:srgbClr val="FFFFFF"/>
                </a:solidFill>
                <a:latin typeface="Microsoft JhengHei"/>
                <a:cs typeface="Microsoft JhengHei"/>
              </a:rPr>
              <a:t>（</a:t>
            </a:r>
            <a:r>
              <a:rPr sz="2400" b="1" spc="-10">
                <a:solidFill>
                  <a:srgbClr val="FFFFFF"/>
                </a:solidFill>
                <a:latin typeface="Tahoma"/>
                <a:cs typeface="Tahoma"/>
              </a:rPr>
              <a:t>10</a:t>
            </a:r>
            <a:r>
              <a:rPr sz="2400" b="1" spc="-10">
                <a:solidFill>
                  <a:srgbClr val="FFFFFF"/>
                </a:solidFill>
                <a:latin typeface="Microsoft JhengHei"/>
                <a:cs typeface="Microsoft JhengHei"/>
              </a:rPr>
              <a:t>）自尊心理动机</a:t>
            </a:r>
            <a:endParaRPr sz="2400">
              <a:latin typeface="Microsoft JhengHei"/>
              <a:cs typeface="Microsoft JhengHei"/>
            </a:endParaRPr>
          </a:p>
        </p:txBody>
      </p:sp>
      <p:sp>
        <p:nvSpPr>
          <p:cNvPr id="5" name="object 5"/>
          <p:cNvSpPr txBox="1"/>
          <p:nvPr/>
        </p:nvSpPr>
        <p:spPr>
          <a:xfrm>
            <a:off x="2706051" y="4547830"/>
            <a:ext cx="2768600" cy="391160"/>
          </a:xfrm>
          <a:prstGeom prst="rect">
            <a:avLst/>
          </a:prstGeom>
        </p:spPr>
        <p:txBody>
          <a:bodyPr vert="horz" wrap="square" lIns="0" tIns="12700" rIns="0" bIns="0" rtlCol="0">
            <a:spAutoFit/>
          </a:bodyPr>
          <a:lstStyle/>
          <a:p>
            <a:pPr marL="12700">
              <a:lnSpc>
                <a:spcPct val="100000"/>
              </a:lnSpc>
              <a:spcBef>
                <a:spcPts val="100"/>
              </a:spcBef>
            </a:pPr>
            <a:r>
              <a:rPr sz="2400" b="1" spc="-130">
                <a:solidFill>
                  <a:srgbClr val="FFFFFF"/>
                </a:solidFill>
                <a:latin typeface="Microsoft JhengHei"/>
                <a:cs typeface="Microsoft JhengHei"/>
              </a:rPr>
              <a:t>（11）</a:t>
            </a:r>
            <a:r>
              <a:rPr sz="2400" b="1" spc="-10">
                <a:solidFill>
                  <a:srgbClr val="FFFFFF"/>
                </a:solidFill>
                <a:latin typeface="Microsoft JhengHei"/>
                <a:cs typeface="Microsoft JhengHei"/>
              </a:rPr>
              <a:t>攀比心理动机</a:t>
            </a:r>
            <a:endParaRPr sz="2400">
              <a:latin typeface="Microsoft JhengHei"/>
              <a:cs typeface="Microsoft JhengHei"/>
            </a:endParaRPr>
          </a:p>
        </p:txBody>
      </p:sp>
      <p:pic>
        <p:nvPicPr>
          <p:cNvPr id="6" name="object 6"/>
          <p:cNvPicPr/>
          <p:nvPr/>
        </p:nvPicPr>
        <p:blipFill>
          <a:blip r:embed="rId2"/>
          <a:stretch>
            <a:fillRect/>
          </a:stretch>
        </p:blipFill>
        <p:spPr>
          <a:xfrm>
            <a:off x="6007100" y="1409699"/>
            <a:ext cx="2952750" cy="5176837"/>
          </a:xfrm>
          <a:prstGeom prst="rect">
            <a:avLst/>
          </a:prstGeom>
        </p:spPr>
      </p:pic>
      <p:grpSp>
        <p:nvGrpSpPr>
          <p:cNvPr id="7" name="object 7"/>
          <p:cNvGrpSpPr/>
          <p:nvPr/>
        </p:nvGrpSpPr>
        <p:grpSpPr>
          <a:xfrm>
            <a:off x="1901260" y="5300107"/>
            <a:ext cx="3397885" cy="1307465"/>
            <a:chOff x="1901260" y="5300107"/>
            <a:chExt cx="3397885" cy="1307465"/>
          </a:xfrm>
        </p:grpSpPr>
        <p:sp>
          <p:nvSpPr>
            <p:cNvPr id="8" name="object 8"/>
            <p:cNvSpPr/>
            <p:nvPr/>
          </p:nvSpPr>
          <p:spPr>
            <a:xfrm>
              <a:off x="1906022" y="5304870"/>
              <a:ext cx="3388360" cy="1297940"/>
            </a:xfrm>
            <a:custGeom>
              <a:rect l="l" t="t" r="r" b="b"/>
              <a:pathLst>
                <a:path w="3388360" h="1297940">
                  <a:moveTo>
                    <a:pt x="2958615" y="98832"/>
                  </a:moveTo>
                  <a:lnTo>
                    <a:pt x="1761489" y="98831"/>
                  </a:lnTo>
                  <a:lnTo>
                    <a:pt x="1790256" y="73967"/>
                  </a:lnTo>
                  <a:lnTo>
                    <a:pt x="1825340" y="52410"/>
                  </a:lnTo>
                  <a:lnTo>
                    <a:pt x="1865799" y="34325"/>
                  </a:lnTo>
                  <a:lnTo>
                    <a:pt x="1910688" y="19876"/>
                  </a:lnTo>
                  <a:lnTo>
                    <a:pt x="1959062" y="9229"/>
                  </a:lnTo>
                  <a:lnTo>
                    <a:pt x="2009977" y="2549"/>
                  </a:lnTo>
                  <a:lnTo>
                    <a:pt x="2062489" y="0"/>
                  </a:lnTo>
                  <a:lnTo>
                    <a:pt x="2115653" y="1746"/>
                  </a:lnTo>
                  <a:lnTo>
                    <a:pt x="2168525" y="7953"/>
                  </a:lnTo>
                  <a:lnTo>
                    <a:pt x="2220161" y="18786"/>
                  </a:lnTo>
                  <a:lnTo>
                    <a:pt x="2285457" y="40961"/>
                  </a:lnTo>
                  <a:lnTo>
                    <a:pt x="2339442" y="70272"/>
                  </a:lnTo>
                  <a:lnTo>
                    <a:pt x="2919629" y="70272"/>
                  </a:lnTo>
                  <a:lnTo>
                    <a:pt x="2922062" y="71549"/>
                  </a:lnTo>
                  <a:lnTo>
                    <a:pt x="2958615" y="98832"/>
                  </a:lnTo>
                  <a:close/>
                </a:path>
                <a:path w="3388360" h="1297940">
                  <a:moveTo>
                    <a:pt x="2919629" y="70272"/>
                  </a:moveTo>
                  <a:lnTo>
                    <a:pt x="2339442" y="70272"/>
                  </a:lnTo>
                  <a:lnTo>
                    <a:pt x="2378948" y="49341"/>
                  </a:lnTo>
                  <a:lnTo>
                    <a:pt x="2422794" y="32070"/>
                  </a:lnTo>
                  <a:lnTo>
                    <a:pt x="2470149" y="18496"/>
                  </a:lnTo>
                  <a:lnTo>
                    <a:pt x="2520183" y="8655"/>
                  </a:lnTo>
                  <a:lnTo>
                    <a:pt x="2572067" y="2581"/>
                  </a:lnTo>
                  <a:lnTo>
                    <a:pt x="2624972" y="311"/>
                  </a:lnTo>
                  <a:lnTo>
                    <a:pt x="2678068" y="1879"/>
                  </a:lnTo>
                  <a:lnTo>
                    <a:pt x="2730525" y="7323"/>
                  </a:lnTo>
                  <a:lnTo>
                    <a:pt x="2781514" y="16676"/>
                  </a:lnTo>
                  <a:lnTo>
                    <a:pt x="2830204" y="29976"/>
                  </a:lnTo>
                  <a:lnTo>
                    <a:pt x="2875767" y="47257"/>
                  </a:lnTo>
                  <a:lnTo>
                    <a:pt x="2919629" y="70272"/>
                  </a:lnTo>
                  <a:close/>
                </a:path>
                <a:path w="3388360" h="1297940">
                  <a:moveTo>
                    <a:pt x="2998372" y="151971"/>
                  </a:moveTo>
                  <a:lnTo>
                    <a:pt x="1099398" y="151971"/>
                  </a:lnTo>
                  <a:lnTo>
                    <a:pt x="1129362" y="126760"/>
                  </a:lnTo>
                  <a:lnTo>
                    <a:pt x="1164684" y="104405"/>
                  </a:lnTo>
                  <a:lnTo>
                    <a:pt x="1204688" y="85014"/>
                  </a:lnTo>
                  <a:lnTo>
                    <a:pt x="1248702" y="68695"/>
                  </a:lnTo>
                  <a:lnTo>
                    <a:pt x="1296053" y="55556"/>
                  </a:lnTo>
                  <a:lnTo>
                    <a:pt x="1346068" y="45703"/>
                  </a:lnTo>
                  <a:lnTo>
                    <a:pt x="1398073" y="39245"/>
                  </a:lnTo>
                  <a:lnTo>
                    <a:pt x="1451395" y="36289"/>
                  </a:lnTo>
                  <a:lnTo>
                    <a:pt x="1505362" y="36942"/>
                  </a:lnTo>
                  <a:lnTo>
                    <a:pt x="1559299" y="41314"/>
                  </a:lnTo>
                  <a:lnTo>
                    <a:pt x="1612534" y="49510"/>
                  </a:lnTo>
                  <a:lnTo>
                    <a:pt x="1664393" y="61639"/>
                  </a:lnTo>
                  <a:lnTo>
                    <a:pt x="1715521" y="78399"/>
                  </a:lnTo>
                  <a:lnTo>
                    <a:pt x="1761490" y="98832"/>
                  </a:lnTo>
                  <a:lnTo>
                    <a:pt x="2958615" y="98832"/>
                  </a:lnTo>
                  <a:lnTo>
                    <a:pt x="2959389" y="99409"/>
                  </a:lnTo>
                  <a:lnTo>
                    <a:pt x="2987018" y="130178"/>
                  </a:lnTo>
                  <a:lnTo>
                    <a:pt x="2998372" y="151971"/>
                  </a:lnTo>
                  <a:close/>
                </a:path>
                <a:path w="3388360" h="1297940">
                  <a:moveTo>
                    <a:pt x="395319" y="1061579"/>
                  </a:moveTo>
                  <a:lnTo>
                    <a:pt x="336073" y="1056886"/>
                  </a:lnTo>
                  <a:lnTo>
                    <a:pt x="280276" y="1047060"/>
                  </a:lnTo>
                  <a:lnTo>
                    <a:pt x="228997" y="1032542"/>
                  </a:lnTo>
                  <a:lnTo>
                    <a:pt x="183309" y="1013769"/>
                  </a:lnTo>
                  <a:lnTo>
                    <a:pt x="144280" y="991184"/>
                  </a:lnTo>
                  <a:lnTo>
                    <a:pt x="112983" y="965225"/>
                  </a:lnTo>
                  <a:lnTo>
                    <a:pt x="77864" y="904947"/>
                  </a:lnTo>
                  <a:lnTo>
                    <a:pt x="77298" y="866194"/>
                  </a:lnTo>
                  <a:lnTo>
                    <a:pt x="92636" y="828723"/>
                  </a:lnTo>
                  <a:lnTo>
                    <a:pt x="123056" y="793831"/>
                  </a:lnTo>
                  <a:lnTo>
                    <a:pt x="167736" y="762819"/>
                  </a:lnTo>
                  <a:lnTo>
                    <a:pt x="112031" y="741512"/>
                  </a:lnTo>
                  <a:lnTo>
                    <a:pt x="66915" y="715606"/>
                  </a:lnTo>
                  <a:lnTo>
                    <a:pt x="32878" y="686085"/>
                  </a:lnTo>
                  <a:lnTo>
                    <a:pt x="10410" y="653929"/>
                  </a:lnTo>
                  <a:lnTo>
                    <a:pt x="0" y="620121"/>
                  </a:lnTo>
                  <a:lnTo>
                    <a:pt x="2137" y="585642"/>
                  </a:lnTo>
                  <a:lnTo>
                    <a:pt x="46013" y="518603"/>
                  </a:lnTo>
                  <a:lnTo>
                    <a:pt x="76725" y="495499"/>
                  </a:lnTo>
                  <a:lnTo>
                    <a:pt x="113503" y="475443"/>
                  </a:lnTo>
                  <a:lnTo>
                    <a:pt x="155525" y="458714"/>
                  </a:lnTo>
                  <a:lnTo>
                    <a:pt x="201970" y="445588"/>
                  </a:lnTo>
                  <a:lnTo>
                    <a:pt x="252018" y="436343"/>
                  </a:lnTo>
                  <a:lnTo>
                    <a:pt x="304851" y="431248"/>
                  </a:lnTo>
                  <a:lnTo>
                    <a:pt x="307701" y="427220"/>
                  </a:lnTo>
                  <a:lnTo>
                    <a:pt x="302912" y="395086"/>
                  </a:lnTo>
                  <a:lnTo>
                    <a:pt x="305196" y="363551"/>
                  </a:lnTo>
                  <a:lnTo>
                    <a:pt x="314214" y="332848"/>
                  </a:lnTo>
                  <a:lnTo>
                    <a:pt x="351091" y="274867"/>
                  </a:lnTo>
                  <a:lnTo>
                    <a:pt x="378270" y="248057"/>
                  </a:lnTo>
                  <a:lnTo>
                    <a:pt x="410824" y="223010"/>
                  </a:lnTo>
                  <a:lnTo>
                    <a:pt x="448412" y="199960"/>
                  </a:lnTo>
                  <a:lnTo>
                    <a:pt x="490695" y="179139"/>
                  </a:lnTo>
                  <a:lnTo>
                    <a:pt x="537333" y="160781"/>
                  </a:lnTo>
                  <a:lnTo>
                    <a:pt x="587985" y="145119"/>
                  </a:lnTo>
                  <a:lnTo>
                    <a:pt x="642313" y="132386"/>
                  </a:lnTo>
                  <a:lnTo>
                    <a:pt x="699976" y="122815"/>
                  </a:lnTo>
                  <a:lnTo>
                    <a:pt x="760634" y="116639"/>
                  </a:lnTo>
                  <a:lnTo>
                    <a:pt x="810979" y="114338"/>
                  </a:lnTo>
                  <a:lnTo>
                    <a:pt x="861230" y="114544"/>
                  </a:lnTo>
                  <a:lnTo>
                    <a:pt x="911054" y="117223"/>
                  </a:lnTo>
                  <a:lnTo>
                    <a:pt x="960117" y="122340"/>
                  </a:lnTo>
                  <a:lnTo>
                    <a:pt x="1008084" y="129860"/>
                  </a:lnTo>
                  <a:lnTo>
                    <a:pt x="1054622" y="139749"/>
                  </a:lnTo>
                  <a:lnTo>
                    <a:pt x="1099398" y="151971"/>
                  </a:lnTo>
                  <a:lnTo>
                    <a:pt x="2998372" y="151971"/>
                  </a:lnTo>
                  <a:lnTo>
                    <a:pt x="3004219" y="163196"/>
                  </a:lnTo>
                  <a:lnTo>
                    <a:pt x="3062602" y="173957"/>
                  </a:lnTo>
                  <a:lnTo>
                    <a:pt x="3116004" y="188684"/>
                  </a:lnTo>
                  <a:lnTo>
                    <a:pt x="3163971" y="206962"/>
                  </a:lnTo>
                  <a:lnTo>
                    <a:pt x="3206049" y="228376"/>
                  </a:lnTo>
                  <a:lnTo>
                    <a:pt x="3241785" y="252510"/>
                  </a:lnTo>
                  <a:lnTo>
                    <a:pt x="3270724" y="278952"/>
                  </a:lnTo>
                  <a:lnTo>
                    <a:pt x="3306398" y="337097"/>
                  </a:lnTo>
                  <a:lnTo>
                    <a:pt x="3312225" y="367971"/>
                  </a:lnTo>
                  <a:lnTo>
                    <a:pt x="3309440" y="399493"/>
                  </a:lnTo>
                  <a:lnTo>
                    <a:pt x="3293525" y="438547"/>
                  </a:lnTo>
                  <a:lnTo>
                    <a:pt x="3278453" y="459933"/>
                  </a:lnTo>
                  <a:lnTo>
                    <a:pt x="3315730" y="488784"/>
                  </a:lnTo>
                  <a:lnTo>
                    <a:pt x="3345207" y="519137"/>
                  </a:lnTo>
                  <a:lnTo>
                    <a:pt x="3366976" y="550627"/>
                  </a:lnTo>
                  <a:lnTo>
                    <a:pt x="3381127" y="582891"/>
                  </a:lnTo>
                  <a:lnTo>
                    <a:pt x="3387753" y="615565"/>
                  </a:lnTo>
                  <a:lnTo>
                    <a:pt x="3386944" y="648286"/>
                  </a:lnTo>
                  <a:lnTo>
                    <a:pt x="3363391" y="712412"/>
                  </a:lnTo>
                  <a:lnTo>
                    <a:pt x="3311200" y="772358"/>
                  </a:lnTo>
                  <a:lnTo>
                    <a:pt x="3274594" y="799855"/>
                  </a:lnTo>
                  <a:lnTo>
                    <a:pt x="3231103" y="825216"/>
                  </a:lnTo>
                  <a:lnTo>
                    <a:pt x="3180818" y="848077"/>
                  </a:lnTo>
                  <a:lnTo>
                    <a:pt x="3135888" y="864229"/>
                  </a:lnTo>
                  <a:lnTo>
                    <a:pt x="3088209" y="877841"/>
                  </a:lnTo>
                  <a:lnTo>
                    <a:pt x="3038176" y="888827"/>
                  </a:lnTo>
                  <a:lnTo>
                    <a:pt x="2986185" y="897098"/>
                  </a:lnTo>
                  <a:lnTo>
                    <a:pt x="2932632" y="902570"/>
                  </a:lnTo>
                  <a:lnTo>
                    <a:pt x="2928001" y="934601"/>
                  </a:lnTo>
                  <a:lnTo>
                    <a:pt x="2895600" y="994354"/>
                  </a:lnTo>
                  <a:lnTo>
                    <a:pt x="2835976" y="1046499"/>
                  </a:lnTo>
                  <a:lnTo>
                    <a:pt x="2811600" y="1060700"/>
                  </a:lnTo>
                  <a:lnTo>
                    <a:pt x="456943" y="1060700"/>
                  </a:lnTo>
                  <a:lnTo>
                    <a:pt x="395319" y="1061579"/>
                  </a:lnTo>
                  <a:close/>
                </a:path>
                <a:path w="3388360" h="1297940">
                  <a:moveTo>
                    <a:pt x="989148" y="1219880"/>
                  </a:moveTo>
                  <a:lnTo>
                    <a:pt x="937366" y="1219027"/>
                  </a:lnTo>
                  <a:lnTo>
                    <a:pt x="886055" y="1215876"/>
                  </a:lnTo>
                  <a:lnTo>
                    <a:pt x="835509" y="1210465"/>
                  </a:lnTo>
                  <a:lnTo>
                    <a:pt x="786020" y="1202834"/>
                  </a:lnTo>
                  <a:lnTo>
                    <a:pt x="737882" y="1193019"/>
                  </a:lnTo>
                  <a:lnTo>
                    <a:pt x="691387" y="1181059"/>
                  </a:lnTo>
                  <a:lnTo>
                    <a:pt x="646828" y="1166993"/>
                  </a:lnTo>
                  <a:lnTo>
                    <a:pt x="604499" y="1150858"/>
                  </a:lnTo>
                  <a:lnTo>
                    <a:pt x="564692" y="1132694"/>
                  </a:lnTo>
                  <a:lnTo>
                    <a:pt x="527701" y="1112537"/>
                  </a:lnTo>
                  <a:lnTo>
                    <a:pt x="493818" y="1090426"/>
                  </a:lnTo>
                  <a:lnTo>
                    <a:pt x="463337" y="1066400"/>
                  </a:lnTo>
                  <a:lnTo>
                    <a:pt x="456943" y="1060700"/>
                  </a:lnTo>
                  <a:lnTo>
                    <a:pt x="2811600" y="1060700"/>
                  </a:lnTo>
                  <a:lnTo>
                    <a:pt x="2797317" y="1069021"/>
                  </a:lnTo>
                  <a:lnTo>
                    <a:pt x="2753484" y="1088804"/>
                  </a:lnTo>
                  <a:lnTo>
                    <a:pt x="2718147" y="1101028"/>
                  </a:lnTo>
                  <a:lnTo>
                    <a:pt x="2239399" y="1101028"/>
                  </a:lnTo>
                  <a:lnTo>
                    <a:pt x="2219726" y="1129409"/>
                  </a:lnTo>
                  <a:lnTo>
                    <a:pt x="2194837" y="1155982"/>
                  </a:lnTo>
                  <a:lnTo>
                    <a:pt x="2172392" y="1174611"/>
                  </a:lnTo>
                  <a:lnTo>
                    <a:pt x="1293329" y="1174611"/>
                  </a:lnTo>
                  <a:lnTo>
                    <a:pt x="1244872" y="1188346"/>
                  </a:lnTo>
                  <a:lnTo>
                    <a:pt x="1195129" y="1199554"/>
                  </a:lnTo>
                  <a:lnTo>
                    <a:pt x="1144392" y="1208273"/>
                  </a:lnTo>
                  <a:lnTo>
                    <a:pt x="1092954" y="1214542"/>
                  </a:lnTo>
                  <a:lnTo>
                    <a:pt x="1041108" y="1218398"/>
                  </a:lnTo>
                  <a:lnTo>
                    <a:pt x="989148" y="1219880"/>
                  </a:lnTo>
                  <a:close/>
                </a:path>
                <a:path w="3388360" h="1297940">
                  <a:moveTo>
                    <a:pt x="2475779" y="1136857"/>
                  </a:moveTo>
                  <a:lnTo>
                    <a:pt x="2425893" y="1135212"/>
                  </a:lnTo>
                  <a:lnTo>
                    <a:pt x="2376877" y="1130741"/>
                  </a:lnTo>
                  <a:lnTo>
                    <a:pt x="2329167" y="1123510"/>
                  </a:lnTo>
                  <a:lnTo>
                    <a:pt x="2283196" y="1113583"/>
                  </a:lnTo>
                  <a:lnTo>
                    <a:pt x="2239400" y="1101028"/>
                  </a:lnTo>
                  <a:lnTo>
                    <a:pt x="2718147" y="1101028"/>
                  </a:lnTo>
                  <a:lnTo>
                    <a:pt x="2705022" y="1105568"/>
                  </a:lnTo>
                  <a:lnTo>
                    <a:pt x="2652477" y="1119034"/>
                  </a:lnTo>
                  <a:lnTo>
                    <a:pt x="2596392" y="1128924"/>
                  </a:lnTo>
                  <a:lnTo>
                    <a:pt x="2537311" y="1134958"/>
                  </a:lnTo>
                  <a:lnTo>
                    <a:pt x="2475779" y="1136857"/>
                  </a:lnTo>
                  <a:close/>
                </a:path>
                <a:path w="3388360" h="1297940">
                  <a:moveTo>
                    <a:pt x="1747654" y="1297487"/>
                  </a:moveTo>
                  <a:lnTo>
                    <a:pt x="1691959" y="1296737"/>
                  </a:lnTo>
                  <a:lnTo>
                    <a:pt x="1635877" y="1292827"/>
                  </a:lnTo>
                  <a:lnTo>
                    <a:pt x="1579811" y="1285646"/>
                  </a:lnTo>
                  <a:lnTo>
                    <a:pt x="1522626" y="1274674"/>
                  </a:lnTo>
                  <a:lnTo>
                    <a:pt x="1468577" y="1260441"/>
                  </a:lnTo>
                  <a:lnTo>
                    <a:pt x="1418143" y="1243133"/>
                  </a:lnTo>
                  <a:lnTo>
                    <a:pt x="1371804" y="1222934"/>
                  </a:lnTo>
                  <a:lnTo>
                    <a:pt x="1330039" y="1200032"/>
                  </a:lnTo>
                  <a:lnTo>
                    <a:pt x="1293329" y="1174611"/>
                  </a:lnTo>
                  <a:lnTo>
                    <a:pt x="2172392" y="1174611"/>
                  </a:lnTo>
                  <a:lnTo>
                    <a:pt x="2131024" y="1203253"/>
                  </a:lnTo>
                  <a:lnTo>
                    <a:pt x="2092905" y="1223726"/>
                  </a:lnTo>
                  <a:lnTo>
                    <a:pt x="2051180" y="1241940"/>
                  </a:lnTo>
                  <a:lnTo>
                    <a:pt x="2006253" y="1257783"/>
                  </a:lnTo>
                  <a:lnTo>
                    <a:pt x="1958525" y="1271142"/>
                  </a:lnTo>
                  <a:lnTo>
                    <a:pt x="1908399" y="1281905"/>
                  </a:lnTo>
                  <a:lnTo>
                    <a:pt x="1856276" y="1289958"/>
                  </a:lnTo>
                  <a:lnTo>
                    <a:pt x="1802561" y="1295190"/>
                  </a:lnTo>
                  <a:lnTo>
                    <a:pt x="1747654" y="1297487"/>
                  </a:lnTo>
                  <a:close/>
                </a:path>
              </a:pathLst>
            </a:custGeom>
            <a:solidFill>
              <a:srgbClr val="FFFF99"/>
            </a:solidFill>
          </p:spPr>
          <p:txBody>
            <a:bodyPr wrap="square" lIns="0" tIns="0" rIns="0" bIns="0" rtlCol="0"/>
            <a:lstStyle/>
            <a:p/>
          </p:txBody>
        </p:sp>
        <p:pic>
          <p:nvPicPr>
            <p:cNvPr id="9" name="object 9"/>
            <p:cNvPicPr/>
            <p:nvPr/>
          </p:nvPicPr>
          <p:blipFill>
            <a:blip r:embed="rId3"/>
            <a:stretch>
              <a:fillRect/>
            </a:stretch>
          </p:blipFill>
          <p:spPr>
            <a:xfrm>
              <a:off x="4580430" y="6044085"/>
              <a:ext cx="72054" cy="72054"/>
            </a:xfrm>
            <a:prstGeom prst="rect">
              <a:avLst/>
            </a:prstGeom>
          </p:spPr>
        </p:pic>
        <p:pic>
          <p:nvPicPr>
            <p:cNvPr id="10" name="object 10"/>
            <p:cNvPicPr/>
            <p:nvPr/>
          </p:nvPicPr>
          <p:blipFill>
            <a:blip r:embed="rId4"/>
            <a:stretch>
              <a:fillRect/>
            </a:stretch>
          </p:blipFill>
          <p:spPr>
            <a:xfrm>
              <a:off x="4716570" y="6030249"/>
              <a:ext cx="144109" cy="144109"/>
            </a:xfrm>
            <a:prstGeom prst="rect">
              <a:avLst/>
            </a:prstGeom>
          </p:spPr>
        </p:pic>
        <p:pic>
          <p:nvPicPr>
            <p:cNvPr id="11" name="object 11"/>
            <p:cNvPicPr/>
            <p:nvPr/>
          </p:nvPicPr>
          <p:blipFill>
            <a:blip r:embed="rId5"/>
            <a:stretch>
              <a:fillRect/>
            </a:stretch>
          </p:blipFill>
          <p:spPr>
            <a:xfrm>
              <a:off x="4924173" y="6025624"/>
              <a:ext cx="216164" cy="216164"/>
            </a:xfrm>
            <a:prstGeom prst="rect">
              <a:avLst/>
            </a:prstGeom>
          </p:spPr>
        </p:pic>
        <p:sp>
          <p:nvSpPr>
            <p:cNvPr id="12" name="object 12"/>
            <p:cNvSpPr/>
            <p:nvPr/>
          </p:nvSpPr>
          <p:spPr>
            <a:xfrm>
              <a:off x="1906022" y="5304870"/>
              <a:ext cx="3388360" cy="1297940"/>
            </a:xfrm>
            <a:custGeom>
              <a:rect l="l" t="t" r="r" b="b"/>
              <a:pathLst>
                <a:path w="3388360" h="1297940">
                  <a:moveTo>
                    <a:pt x="307701" y="427220"/>
                  </a:moveTo>
                  <a:lnTo>
                    <a:pt x="302912" y="395086"/>
                  </a:lnTo>
                  <a:lnTo>
                    <a:pt x="305196" y="363551"/>
                  </a:lnTo>
                  <a:lnTo>
                    <a:pt x="314214" y="332848"/>
                  </a:lnTo>
                  <a:lnTo>
                    <a:pt x="351091" y="274867"/>
                  </a:lnTo>
                  <a:lnTo>
                    <a:pt x="378270" y="248057"/>
                  </a:lnTo>
                  <a:lnTo>
                    <a:pt x="410824" y="223010"/>
                  </a:lnTo>
                  <a:lnTo>
                    <a:pt x="448412" y="199960"/>
                  </a:lnTo>
                  <a:lnTo>
                    <a:pt x="490695" y="179139"/>
                  </a:lnTo>
                  <a:lnTo>
                    <a:pt x="537333" y="160781"/>
                  </a:lnTo>
                  <a:lnTo>
                    <a:pt x="587985" y="145119"/>
                  </a:lnTo>
                  <a:lnTo>
                    <a:pt x="642313" y="132386"/>
                  </a:lnTo>
                  <a:lnTo>
                    <a:pt x="699976" y="122815"/>
                  </a:lnTo>
                  <a:lnTo>
                    <a:pt x="760634" y="116639"/>
                  </a:lnTo>
                  <a:lnTo>
                    <a:pt x="810979" y="114338"/>
                  </a:lnTo>
                  <a:lnTo>
                    <a:pt x="861230" y="114544"/>
                  </a:lnTo>
                  <a:lnTo>
                    <a:pt x="911054" y="117223"/>
                  </a:lnTo>
                  <a:lnTo>
                    <a:pt x="960117" y="122340"/>
                  </a:lnTo>
                  <a:lnTo>
                    <a:pt x="1008084" y="129860"/>
                  </a:lnTo>
                  <a:lnTo>
                    <a:pt x="1054622" y="139749"/>
                  </a:lnTo>
                  <a:lnTo>
                    <a:pt x="1099398" y="151971"/>
                  </a:lnTo>
                  <a:lnTo>
                    <a:pt x="1129362" y="126760"/>
                  </a:lnTo>
                  <a:lnTo>
                    <a:pt x="1164684" y="104405"/>
                  </a:lnTo>
                  <a:lnTo>
                    <a:pt x="1204688" y="85014"/>
                  </a:lnTo>
                  <a:lnTo>
                    <a:pt x="1248702" y="68695"/>
                  </a:lnTo>
                  <a:lnTo>
                    <a:pt x="1296053" y="55556"/>
                  </a:lnTo>
                  <a:lnTo>
                    <a:pt x="1346068" y="45703"/>
                  </a:lnTo>
                  <a:lnTo>
                    <a:pt x="1398073" y="39245"/>
                  </a:lnTo>
                  <a:lnTo>
                    <a:pt x="1451395" y="36289"/>
                  </a:lnTo>
                  <a:lnTo>
                    <a:pt x="1505362" y="36942"/>
                  </a:lnTo>
                  <a:lnTo>
                    <a:pt x="1559299" y="41314"/>
                  </a:lnTo>
                  <a:lnTo>
                    <a:pt x="1612534" y="49510"/>
                  </a:lnTo>
                  <a:lnTo>
                    <a:pt x="1664393" y="61639"/>
                  </a:lnTo>
                  <a:lnTo>
                    <a:pt x="1690554" y="69542"/>
                  </a:lnTo>
                  <a:lnTo>
                    <a:pt x="1715521" y="78399"/>
                  </a:lnTo>
                  <a:lnTo>
                    <a:pt x="1739198" y="88175"/>
                  </a:lnTo>
                  <a:lnTo>
                    <a:pt x="1761490" y="98832"/>
                  </a:lnTo>
                  <a:lnTo>
                    <a:pt x="1790256" y="73967"/>
                  </a:lnTo>
                  <a:lnTo>
                    <a:pt x="1825340" y="52410"/>
                  </a:lnTo>
                  <a:lnTo>
                    <a:pt x="1865799" y="34325"/>
                  </a:lnTo>
                  <a:lnTo>
                    <a:pt x="1910688" y="19876"/>
                  </a:lnTo>
                  <a:lnTo>
                    <a:pt x="1959062" y="9229"/>
                  </a:lnTo>
                  <a:lnTo>
                    <a:pt x="2009977" y="2549"/>
                  </a:lnTo>
                  <a:lnTo>
                    <a:pt x="2062489" y="0"/>
                  </a:lnTo>
                  <a:lnTo>
                    <a:pt x="2115653" y="1746"/>
                  </a:lnTo>
                  <a:lnTo>
                    <a:pt x="2168525" y="7953"/>
                  </a:lnTo>
                  <a:lnTo>
                    <a:pt x="2220161" y="18786"/>
                  </a:lnTo>
                  <a:lnTo>
                    <a:pt x="2254076" y="28918"/>
                  </a:lnTo>
                  <a:lnTo>
                    <a:pt x="2285457" y="40961"/>
                  </a:lnTo>
                  <a:lnTo>
                    <a:pt x="2314010" y="54788"/>
                  </a:lnTo>
                  <a:lnTo>
                    <a:pt x="2339442" y="70272"/>
                  </a:lnTo>
                  <a:lnTo>
                    <a:pt x="2378948" y="49341"/>
                  </a:lnTo>
                  <a:lnTo>
                    <a:pt x="2422794" y="32070"/>
                  </a:lnTo>
                  <a:lnTo>
                    <a:pt x="2470149" y="18496"/>
                  </a:lnTo>
                  <a:lnTo>
                    <a:pt x="2520183" y="8655"/>
                  </a:lnTo>
                  <a:lnTo>
                    <a:pt x="2572067" y="2581"/>
                  </a:lnTo>
                  <a:lnTo>
                    <a:pt x="2624972" y="311"/>
                  </a:lnTo>
                  <a:lnTo>
                    <a:pt x="2678068" y="1879"/>
                  </a:lnTo>
                  <a:lnTo>
                    <a:pt x="2730525" y="7323"/>
                  </a:lnTo>
                  <a:lnTo>
                    <a:pt x="2781514" y="16676"/>
                  </a:lnTo>
                  <a:lnTo>
                    <a:pt x="2830204" y="29976"/>
                  </a:lnTo>
                  <a:lnTo>
                    <a:pt x="2875767" y="47257"/>
                  </a:lnTo>
                  <a:lnTo>
                    <a:pt x="2922062" y="71549"/>
                  </a:lnTo>
                  <a:lnTo>
                    <a:pt x="2959389" y="99409"/>
                  </a:lnTo>
                  <a:lnTo>
                    <a:pt x="2987018" y="130178"/>
                  </a:lnTo>
                  <a:lnTo>
                    <a:pt x="3004220" y="163197"/>
                  </a:lnTo>
                  <a:lnTo>
                    <a:pt x="3062602" y="173957"/>
                  </a:lnTo>
                  <a:lnTo>
                    <a:pt x="3116004" y="188684"/>
                  </a:lnTo>
                  <a:lnTo>
                    <a:pt x="3163971" y="206962"/>
                  </a:lnTo>
                  <a:lnTo>
                    <a:pt x="3206049" y="228376"/>
                  </a:lnTo>
                  <a:lnTo>
                    <a:pt x="3241785" y="252510"/>
                  </a:lnTo>
                  <a:lnTo>
                    <a:pt x="3270724" y="278952"/>
                  </a:lnTo>
                  <a:lnTo>
                    <a:pt x="3306398" y="337097"/>
                  </a:lnTo>
                  <a:lnTo>
                    <a:pt x="3312225" y="367971"/>
                  </a:lnTo>
                  <a:lnTo>
                    <a:pt x="3309440" y="399493"/>
                  </a:lnTo>
                  <a:lnTo>
                    <a:pt x="3297590" y="431248"/>
                  </a:lnTo>
                  <a:lnTo>
                    <a:pt x="3293525" y="438547"/>
                  </a:lnTo>
                  <a:lnTo>
                    <a:pt x="3288978" y="445765"/>
                  </a:lnTo>
                  <a:lnTo>
                    <a:pt x="3283953" y="452896"/>
                  </a:lnTo>
                  <a:lnTo>
                    <a:pt x="3278454" y="459934"/>
                  </a:lnTo>
                  <a:lnTo>
                    <a:pt x="3315730" y="488784"/>
                  </a:lnTo>
                  <a:lnTo>
                    <a:pt x="3345207" y="519137"/>
                  </a:lnTo>
                  <a:lnTo>
                    <a:pt x="3366976" y="550627"/>
                  </a:lnTo>
                  <a:lnTo>
                    <a:pt x="3381127" y="582891"/>
                  </a:lnTo>
                  <a:lnTo>
                    <a:pt x="3387753" y="615565"/>
                  </a:lnTo>
                  <a:lnTo>
                    <a:pt x="3386944" y="648286"/>
                  </a:lnTo>
                  <a:lnTo>
                    <a:pt x="3363391" y="712412"/>
                  </a:lnTo>
                  <a:lnTo>
                    <a:pt x="3311200" y="772358"/>
                  </a:lnTo>
                  <a:lnTo>
                    <a:pt x="3274594" y="799855"/>
                  </a:lnTo>
                  <a:lnTo>
                    <a:pt x="3231103" y="825216"/>
                  </a:lnTo>
                  <a:lnTo>
                    <a:pt x="3180818" y="848077"/>
                  </a:lnTo>
                  <a:lnTo>
                    <a:pt x="3135888" y="864229"/>
                  </a:lnTo>
                  <a:lnTo>
                    <a:pt x="3088209" y="877841"/>
                  </a:lnTo>
                  <a:lnTo>
                    <a:pt x="3038176" y="888827"/>
                  </a:lnTo>
                  <a:lnTo>
                    <a:pt x="2986185" y="897098"/>
                  </a:lnTo>
                  <a:lnTo>
                    <a:pt x="2932632" y="902570"/>
                  </a:lnTo>
                  <a:lnTo>
                    <a:pt x="2928001" y="934601"/>
                  </a:lnTo>
                  <a:lnTo>
                    <a:pt x="2915476" y="965289"/>
                  </a:lnTo>
                  <a:lnTo>
                    <a:pt x="2868919" y="1021517"/>
                  </a:lnTo>
                  <a:lnTo>
                    <a:pt x="2835976" y="1046499"/>
                  </a:lnTo>
                  <a:lnTo>
                    <a:pt x="2797317" y="1069021"/>
                  </a:lnTo>
                  <a:lnTo>
                    <a:pt x="2753484" y="1088804"/>
                  </a:lnTo>
                  <a:lnTo>
                    <a:pt x="2705022" y="1105568"/>
                  </a:lnTo>
                  <a:lnTo>
                    <a:pt x="2652477" y="1119034"/>
                  </a:lnTo>
                  <a:lnTo>
                    <a:pt x="2596392" y="1128924"/>
                  </a:lnTo>
                  <a:lnTo>
                    <a:pt x="2537311" y="1134958"/>
                  </a:lnTo>
                  <a:lnTo>
                    <a:pt x="2475779" y="1136857"/>
                  </a:lnTo>
                  <a:lnTo>
                    <a:pt x="2425893" y="1135212"/>
                  </a:lnTo>
                  <a:lnTo>
                    <a:pt x="2376877" y="1130741"/>
                  </a:lnTo>
                  <a:lnTo>
                    <a:pt x="2329167" y="1123510"/>
                  </a:lnTo>
                  <a:lnTo>
                    <a:pt x="2283196" y="1113583"/>
                  </a:lnTo>
                  <a:lnTo>
                    <a:pt x="2239400" y="1101028"/>
                  </a:lnTo>
                  <a:lnTo>
                    <a:pt x="2219726" y="1129409"/>
                  </a:lnTo>
                  <a:lnTo>
                    <a:pt x="2194837" y="1155982"/>
                  </a:lnTo>
                  <a:lnTo>
                    <a:pt x="2165135" y="1180635"/>
                  </a:lnTo>
                  <a:lnTo>
                    <a:pt x="2131024" y="1203253"/>
                  </a:lnTo>
                  <a:lnTo>
                    <a:pt x="2092905" y="1223726"/>
                  </a:lnTo>
                  <a:lnTo>
                    <a:pt x="2051180" y="1241940"/>
                  </a:lnTo>
                  <a:lnTo>
                    <a:pt x="2006253" y="1257783"/>
                  </a:lnTo>
                  <a:lnTo>
                    <a:pt x="1958525" y="1271142"/>
                  </a:lnTo>
                  <a:lnTo>
                    <a:pt x="1908399" y="1281905"/>
                  </a:lnTo>
                  <a:lnTo>
                    <a:pt x="1856276" y="1289958"/>
                  </a:lnTo>
                  <a:lnTo>
                    <a:pt x="1802561" y="1295190"/>
                  </a:lnTo>
                  <a:lnTo>
                    <a:pt x="1747654" y="1297487"/>
                  </a:lnTo>
                  <a:lnTo>
                    <a:pt x="1691959" y="1296737"/>
                  </a:lnTo>
                  <a:lnTo>
                    <a:pt x="1635877" y="1292827"/>
                  </a:lnTo>
                  <a:lnTo>
                    <a:pt x="1579811" y="1285646"/>
                  </a:lnTo>
                  <a:lnTo>
                    <a:pt x="1522626" y="1274674"/>
                  </a:lnTo>
                  <a:lnTo>
                    <a:pt x="1468577" y="1260441"/>
                  </a:lnTo>
                  <a:lnTo>
                    <a:pt x="1418143" y="1243133"/>
                  </a:lnTo>
                  <a:lnTo>
                    <a:pt x="1371804" y="1222934"/>
                  </a:lnTo>
                  <a:lnTo>
                    <a:pt x="1330039" y="1200032"/>
                  </a:lnTo>
                  <a:lnTo>
                    <a:pt x="1293329" y="1174611"/>
                  </a:lnTo>
                  <a:lnTo>
                    <a:pt x="1244872" y="1188346"/>
                  </a:lnTo>
                  <a:lnTo>
                    <a:pt x="1195129" y="1199554"/>
                  </a:lnTo>
                  <a:lnTo>
                    <a:pt x="1144392" y="1208273"/>
                  </a:lnTo>
                  <a:lnTo>
                    <a:pt x="1092954" y="1214542"/>
                  </a:lnTo>
                  <a:lnTo>
                    <a:pt x="1041108" y="1218398"/>
                  </a:lnTo>
                  <a:lnTo>
                    <a:pt x="989148" y="1219880"/>
                  </a:lnTo>
                  <a:lnTo>
                    <a:pt x="937366" y="1219027"/>
                  </a:lnTo>
                  <a:lnTo>
                    <a:pt x="886055" y="1215876"/>
                  </a:lnTo>
                  <a:lnTo>
                    <a:pt x="835509" y="1210465"/>
                  </a:lnTo>
                  <a:lnTo>
                    <a:pt x="786020" y="1202834"/>
                  </a:lnTo>
                  <a:lnTo>
                    <a:pt x="737882" y="1193019"/>
                  </a:lnTo>
                  <a:lnTo>
                    <a:pt x="691387" y="1181059"/>
                  </a:lnTo>
                  <a:lnTo>
                    <a:pt x="646828" y="1166993"/>
                  </a:lnTo>
                  <a:lnTo>
                    <a:pt x="604499" y="1150858"/>
                  </a:lnTo>
                  <a:lnTo>
                    <a:pt x="564692" y="1132694"/>
                  </a:lnTo>
                  <a:lnTo>
                    <a:pt x="527701" y="1112537"/>
                  </a:lnTo>
                  <a:lnTo>
                    <a:pt x="493818" y="1090426"/>
                  </a:lnTo>
                  <a:lnTo>
                    <a:pt x="463337" y="1066400"/>
                  </a:lnTo>
                  <a:lnTo>
                    <a:pt x="461167" y="1064511"/>
                  </a:lnTo>
                  <a:lnTo>
                    <a:pt x="459036" y="1062611"/>
                  </a:lnTo>
                  <a:lnTo>
                    <a:pt x="456943" y="1060700"/>
                  </a:lnTo>
                  <a:lnTo>
                    <a:pt x="395319" y="1061579"/>
                  </a:lnTo>
                  <a:lnTo>
                    <a:pt x="336073" y="1056886"/>
                  </a:lnTo>
                  <a:lnTo>
                    <a:pt x="280276" y="1047060"/>
                  </a:lnTo>
                  <a:lnTo>
                    <a:pt x="228997" y="1032542"/>
                  </a:lnTo>
                  <a:lnTo>
                    <a:pt x="183309" y="1013769"/>
                  </a:lnTo>
                  <a:lnTo>
                    <a:pt x="144280" y="991184"/>
                  </a:lnTo>
                  <a:lnTo>
                    <a:pt x="112983" y="965225"/>
                  </a:lnTo>
                  <a:lnTo>
                    <a:pt x="77864" y="904947"/>
                  </a:lnTo>
                  <a:lnTo>
                    <a:pt x="77298" y="866194"/>
                  </a:lnTo>
                  <a:lnTo>
                    <a:pt x="92636" y="828723"/>
                  </a:lnTo>
                  <a:lnTo>
                    <a:pt x="123056" y="793831"/>
                  </a:lnTo>
                  <a:lnTo>
                    <a:pt x="167736" y="762819"/>
                  </a:lnTo>
                  <a:lnTo>
                    <a:pt x="112031" y="741512"/>
                  </a:lnTo>
                  <a:lnTo>
                    <a:pt x="66915" y="715606"/>
                  </a:lnTo>
                  <a:lnTo>
                    <a:pt x="32878" y="686085"/>
                  </a:lnTo>
                  <a:lnTo>
                    <a:pt x="10410" y="653929"/>
                  </a:lnTo>
                  <a:lnTo>
                    <a:pt x="0" y="620121"/>
                  </a:lnTo>
                  <a:lnTo>
                    <a:pt x="2137" y="585642"/>
                  </a:lnTo>
                  <a:lnTo>
                    <a:pt x="17312" y="551476"/>
                  </a:lnTo>
                  <a:lnTo>
                    <a:pt x="46013" y="518603"/>
                  </a:lnTo>
                  <a:lnTo>
                    <a:pt x="76725" y="495499"/>
                  </a:lnTo>
                  <a:lnTo>
                    <a:pt x="113503" y="475443"/>
                  </a:lnTo>
                  <a:lnTo>
                    <a:pt x="155525" y="458714"/>
                  </a:lnTo>
                  <a:lnTo>
                    <a:pt x="201970" y="445588"/>
                  </a:lnTo>
                  <a:lnTo>
                    <a:pt x="252018" y="436343"/>
                  </a:lnTo>
                  <a:lnTo>
                    <a:pt x="304847" y="431255"/>
                  </a:lnTo>
                  <a:lnTo>
                    <a:pt x="307701" y="427220"/>
                  </a:lnTo>
                  <a:close/>
                </a:path>
              </a:pathLst>
            </a:custGeom>
            <a:ln w="9525">
              <a:solidFill>
                <a:srgbClr val="FFFFFF"/>
              </a:solidFill>
            </a:ln>
          </p:spPr>
          <p:txBody>
            <a:bodyPr wrap="square" lIns="0" tIns="0" rIns="0" bIns="0" rtlCol="0"/>
            <a:lstStyle/>
            <a:p/>
          </p:txBody>
        </p:sp>
        <p:pic>
          <p:nvPicPr>
            <p:cNvPr id="13" name="object 13"/>
            <p:cNvPicPr/>
            <p:nvPr/>
          </p:nvPicPr>
          <p:blipFill>
            <a:blip r:embed="rId6"/>
            <a:stretch>
              <a:fillRect/>
            </a:stretch>
          </p:blipFill>
          <p:spPr>
            <a:xfrm>
              <a:off x="4575667" y="6039322"/>
              <a:ext cx="81579" cy="81579"/>
            </a:xfrm>
            <a:prstGeom prst="rect">
              <a:avLst/>
            </a:prstGeom>
          </p:spPr>
        </p:pic>
        <p:pic>
          <p:nvPicPr>
            <p:cNvPr id="14" name="object 14"/>
            <p:cNvPicPr/>
            <p:nvPr/>
          </p:nvPicPr>
          <p:blipFill>
            <a:blip r:embed="rId7"/>
            <a:stretch>
              <a:fillRect/>
            </a:stretch>
          </p:blipFill>
          <p:spPr>
            <a:xfrm>
              <a:off x="4711807" y="6025486"/>
              <a:ext cx="153634" cy="153634"/>
            </a:xfrm>
            <a:prstGeom prst="rect">
              <a:avLst/>
            </a:prstGeom>
          </p:spPr>
        </p:pic>
        <p:pic>
          <p:nvPicPr>
            <p:cNvPr id="15" name="object 15"/>
            <p:cNvPicPr/>
            <p:nvPr/>
          </p:nvPicPr>
          <p:blipFill>
            <a:blip r:embed="rId8"/>
            <a:stretch>
              <a:fillRect/>
            </a:stretch>
          </p:blipFill>
          <p:spPr>
            <a:xfrm>
              <a:off x="4919411" y="6020861"/>
              <a:ext cx="225689" cy="225689"/>
            </a:xfrm>
            <a:prstGeom prst="rect">
              <a:avLst/>
            </a:prstGeom>
          </p:spPr>
        </p:pic>
        <p:sp>
          <p:nvSpPr>
            <p:cNvPr id="16" name="object 16"/>
            <p:cNvSpPr/>
            <p:nvPr/>
          </p:nvSpPr>
          <p:spPr>
            <a:xfrm>
              <a:off x="2077393" y="5370928"/>
              <a:ext cx="3105785" cy="1103630"/>
            </a:xfrm>
            <a:custGeom>
              <a:rect l="l" t="t" r="r" b="b"/>
              <a:pathLst>
                <a:path w="3105785" h="1103629">
                  <a:moveTo>
                    <a:pt x="198459" y="715641"/>
                  </a:moveTo>
                  <a:lnTo>
                    <a:pt x="146661" y="715684"/>
                  </a:lnTo>
                  <a:lnTo>
                    <a:pt x="95737" y="711640"/>
                  </a:lnTo>
                  <a:lnTo>
                    <a:pt x="46559" y="703615"/>
                  </a:lnTo>
                  <a:lnTo>
                    <a:pt x="0" y="691713"/>
                  </a:lnTo>
                </a:path>
                <a:path w="3105785" h="1103629">
                  <a:moveTo>
                    <a:pt x="373563" y="977501"/>
                  </a:moveTo>
                  <a:lnTo>
                    <a:pt x="352434" y="981474"/>
                  </a:lnTo>
                  <a:lnTo>
                    <a:pt x="330872" y="984714"/>
                  </a:lnTo>
                  <a:lnTo>
                    <a:pt x="308948" y="987210"/>
                  </a:lnTo>
                  <a:lnTo>
                    <a:pt x="286732" y="988953"/>
                  </a:lnTo>
                </a:path>
                <a:path w="3105785" h="1103629">
                  <a:moveTo>
                    <a:pt x="1121767" y="1103327"/>
                  </a:moveTo>
                  <a:lnTo>
                    <a:pt x="1106700" y="1090829"/>
                  </a:lnTo>
                  <a:lnTo>
                    <a:pt x="1092939" y="1077938"/>
                  </a:lnTo>
                  <a:lnTo>
                    <a:pt x="1080513" y="1064681"/>
                  </a:lnTo>
                  <a:lnTo>
                    <a:pt x="1069449" y="1051086"/>
                  </a:lnTo>
                </a:path>
                <a:path w="3105785" h="1103629">
                  <a:moveTo>
                    <a:pt x="2089263" y="973058"/>
                  </a:moveTo>
                  <a:lnTo>
                    <a:pt x="2086219" y="987589"/>
                  </a:lnTo>
                  <a:lnTo>
                    <a:pt x="2081715" y="1002007"/>
                  </a:lnTo>
                  <a:lnTo>
                    <a:pt x="2075762" y="1016280"/>
                  </a:lnTo>
                  <a:lnTo>
                    <a:pt x="2068372" y="1030379"/>
                  </a:lnTo>
                </a:path>
                <a:path w="3105785" h="1103629">
                  <a:moveTo>
                    <a:pt x="2504653" y="618877"/>
                  </a:moveTo>
                  <a:lnTo>
                    <a:pt x="2560743" y="635794"/>
                  </a:lnTo>
                  <a:lnTo>
                    <a:pt x="2610902" y="656368"/>
                  </a:lnTo>
                  <a:lnTo>
                    <a:pt x="2654632" y="680179"/>
                  </a:lnTo>
                  <a:lnTo>
                    <a:pt x="2691435" y="706808"/>
                  </a:lnTo>
                  <a:lnTo>
                    <a:pt x="2720811" y="735834"/>
                  </a:lnTo>
                  <a:lnTo>
                    <a:pt x="2755287" y="799405"/>
                  </a:lnTo>
                  <a:lnTo>
                    <a:pt x="2759389" y="833109"/>
                  </a:lnTo>
                </a:path>
                <a:path w="3105785" h="1103629">
                  <a:moveTo>
                    <a:pt x="3105490" y="390704"/>
                  </a:moveTo>
                  <a:lnTo>
                    <a:pt x="3083952" y="413260"/>
                  </a:lnTo>
                  <a:lnTo>
                    <a:pt x="3057678" y="434303"/>
                  </a:lnTo>
                  <a:lnTo>
                    <a:pt x="3026953" y="453628"/>
                  </a:lnTo>
                  <a:lnTo>
                    <a:pt x="2992061" y="471035"/>
                  </a:lnTo>
                </a:path>
                <a:path w="3105785" h="1103629">
                  <a:moveTo>
                    <a:pt x="2833315" y="92636"/>
                  </a:moveTo>
                  <a:lnTo>
                    <a:pt x="2836128" y="102057"/>
                  </a:lnTo>
                  <a:lnTo>
                    <a:pt x="2838066" y="111531"/>
                  </a:lnTo>
                  <a:lnTo>
                    <a:pt x="2839125" y="121042"/>
                  </a:lnTo>
                  <a:lnTo>
                    <a:pt x="2839304" y="130575"/>
                  </a:lnTo>
                </a:path>
                <a:path w="3105785" h="1103629">
                  <a:moveTo>
                    <a:pt x="2108928" y="48383"/>
                  </a:moveTo>
                  <a:lnTo>
                    <a:pt x="2120901" y="35490"/>
                  </a:lnTo>
                  <a:lnTo>
                    <a:pt x="2134615" y="23097"/>
                  </a:lnTo>
                  <a:lnTo>
                    <a:pt x="2150012" y="11251"/>
                  </a:lnTo>
                  <a:lnTo>
                    <a:pt x="2167035" y="0"/>
                  </a:lnTo>
                </a:path>
                <a:path w="3105785" h="1103629">
                  <a:moveTo>
                    <a:pt x="1565440" y="71440"/>
                  </a:moveTo>
                  <a:lnTo>
                    <a:pt x="1570601" y="60681"/>
                  </a:lnTo>
                  <a:lnTo>
                    <a:pt x="1577026" y="50120"/>
                  </a:lnTo>
                  <a:lnTo>
                    <a:pt x="1584694" y="39787"/>
                  </a:lnTo>
                  <a:lnTo>
                    <a:pt x="1593584" y="29713"/>
                  </a:lnTo>
                </a:path>
                <a:path w="3105785" h="1103629">
                  <a:moveTo>
                    <a:pt x="927625" y="85611"/>
                  </a:moveTo>
                  <a:lnTo>
                    <a:pt x="954818" y="94508"/>
                  </a:lnTo>
                  <a:lnTo>
                    <a:pt x="980902" y="104239"/>
                  </a:lnTo>
                  <a:lnTo>
                    <a:pt x="1005808" y="114777"/>
                  </a:lnTo>
                  <a:lnTo>
                    <a:pt x="1029465" y="126093"/>
                  </a:lnTo>
                </a:path>
                <a:path w="3105785" h="1103629">
                  <a:moveTo>
                    <a:pt x="154115" y="403764"/>
                  </a:moveTo>
                  <a:lnTo>
                    <a:pt x="148463" y="393259"/>
                  </a:lnTo>
                  <a:lnTo>
                    <a:pt x="143613" y="382651"/>
                  </a:lnTo>
                  <a:lnTo>
                    <a:pt x="139571" y="371951"/>
                  </a:lnTo>
                  <a:lnTo>
                    <a:pt x="136342" y="361171"/>
                  </a:lnTo>
                </a:path>
              </a:pathLst>
            </a:custGeom>
            <a:ln w="9525">
              <a:solidFill>
                <a:srgbClr val="FFFFFF"/>
              </a:solidFill>
            </a:ln>
          </p:spPr>
          <p:txBody>
            <a:bodyPr wrap="square" lIns="0" tIns="0" rIns="0" bIns="0" rtlCol="0"/>
            <a:lstStyle/>
            <a:p/>
          </p:txBody>
        </p:sp>
      </p:grpSp>
      <p:sp>
        <p:nvSpPr>
          <p:cNvPr id="17" name="object 17"/>
          <p:cNvSpPr txBox="1"/>
          <p:nvPr/>
        </p:nvSpPr>
        <p:spPr>
          <a:xfrm>
            <a:off x="2553010" y="5539076"/>
            <a:ext cx="1854200" cy="756920"/>
          </a:xfrm>
          <a:prstGeom prst="rect">
            <a:avLst/>
          </a:prstGeom>
        </p:spPr>
        <p:txBody>
          <a:bodyPr vert="horz" wrap="square" lIns="0" tIns="12700" rIns="0" bIns="0" rtlCol="0">
            <a:spAutoFit/>
          </a:bodyPr>
          <a:lstStyle/>
          <a:p>
            <a:pPr marL="469265" marR="5080" indent="-457200">
              <a:lnSpc>
                <a:spcPct val="100000"/>
              </a:lnSpc>
              <a:spcBef>
                <a:spcPts val="100"/>
              </a:spcBef>
            </a:pPr>
            <a:r>
              <a:rPr sz="2400" b="1" spc="-10">
                <a:solidFill>
                  <a:srgbClr val="000414"/>
                </a:solidFill>
                <a:latin typeface="Microsoft JhengHei"/>
                <a:cs typeface="Microsoft JhengHei"/>
              </a:rPr>
              <a:t>案例：剩酒保</a:t>
            </a:r>
            <a:r>
              <a:rPr sz="2400" b="1" spc="-20">
                <a:solidFill>
                  <a:srgbClr val="000414"/>
                </a:solidFill>
                <a:latin typeface="Microsoft JhengHei"/>
                <a:cs typeface="Microsoft JhengHei"/>
              </a:rPr>
              <a:t>管服务</a:t>
            </a:r>
            <a:endParaRPr sz="2400">
              <a:latin typeface="Microsoft JhengHei"/>
              <a:cs typeface="Microsoft JhengHei"/>
            </a:endParaRPr>
          </a:p>
        </p:txBody>
      </p:sp>
      <p:sp>
        <p:nvSpPr>
          <p:cNvPr id="18" name="object 18"/>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10"/>
              <a:t>ppt</a:t>
            </a:r>
            <a:r>
              <a:rPr spc="-25">
                <a:latin typeface="宋体"/>
                <a:cs typeface="宋体"/>
              </a:rPr>
              <a:t>课件</a:t>
            </a:r>
          </a:p>
        </p:txBody>
      </p:sp>
      <p:sp>
        <p:nvSpPr>
          <p:cNvPr id="19" name="object 19"/>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11</a:t>
            </a:fld>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57200" y="274638"/>
            <a:ext cx="8229600" cy="1143000"/>
          </a:xfrm>
          <a:prstGeom prst="rect">
            <a:avLst/>
          </a:prstGeom>
          <a:ln w="9525">
            <a:solidFill>
              <a:srgbClr val="000000"/>
            </a:solidFill>
          </a:ln>
        </p:spPr>
        <p:txBody>
          <a:bodyPr vert="horz" wrap="square" lIns="0" tIns="311150" rIns="0" bIns="0" rtlCol="0">
            <a:spAutoFit/>
          </a:bodyPr>
          <a:lstStyle/>
          <a:p>
            <a:pPr marL="91440">
              <a:lnSpc>
                <a:spcPct val="100000"/>
              </a:lnSpc>
              <a:spcBef>
                <a:spcPts val="2450"/>
              </a:spcBef>
            </a:pPr>
            <a:r>
              <a:rPr b="0" spc="-5">
                <a:solidFill>
                  <a:srgbClr val="FFFFFF"/>
                </a:solidFill>
                <a:latin typeface="宋体"/>
                <a:cs typeface="宋体"/>
              </a:rPr>
              <a:t>消费者购买动机的特点</a:t>
            </a:r>
          </a:p>
        </p:txBody>
      </p:sp>
      <p:sp>
        <p:nvSpPr>
          <p:cNvPr id="3" name="object 3"/>
          <p:cNvSpPr txBox="1"/>
          <p:nvPr/>
        </p:nvSpPr>
        <p:spPr>
          <a:xfrm>
            <a:off x="5292725" y="2060575"/>
            <a:ext cx="3267075" cy="3084830"/>
          </a:xfrm>
          <a:prstGeom prst="rect">
            <a:avLst/>
          </a:prstGeom>
          <a:solidFill>
            <a:srgbClr val="969696"/>
          </a:solidFill>
        </p:spPr>
        <p:txBody>
          <a:bodyPr vert="horz" wrap="square" lIns="0" tIns="33020" rIns="0" bIns="0" rtlCol="0">
            <a:spAutoFit/>
          </a:bodyPr>
          <a:lstStyle/>
          <a:p>
            <a:pPr marL="981075" indent="-889635">
              <a:lnSpc>
                <a:spcPct val="100000"/>
              </a:lnSpc>
              <a:spcBef>
                <a:spcPts val="260"/>
              </a:spcBef>
              <a:buSzPct val="96428"/>
              <a:buAutoNum type="arabicPlain"/>
              <a:tabLst>
                <a:tab pos="981075"/>
              </a:tabLst>
            </a:pPr>
            <a:r>
              <a:rPr sz="2800" b="1" spc="-20">
                <a:solidFill>
                  <a:srgbClr val="FFFFFF"/>
                </a:solidFill>
                <a:latin typeface="Microsoft JhengHei"/>
                <a:cs typeface="Microsoft JhengHei"/>
              </a:rPr>
              <a:t>转移性</a:t>
            </a:r>
            <a:endParaRPr sz="2800">
              <a:latin typeface="Microsoft JhengHei"/>
              <a:cs typeface="Microsoft JhengHei"/>
            </a:endParaRPr>
          </a:p>
          <a:p>
            <a:pPr marL="981075" indent="-889635">
              <a:lnSpc>
                <a:spcPct val="100000"/>
              </a:lnSpc>
              <a:spcBef>
                <a:spcPts val="1680"/>
              </a:spcBef>
              <a:buSzPct val="96428"/>
              <a:buAutoNum type="arabicPlain"/>
              <a:tabLst>
                <a:tab pos="981075"/>
              </a:tabLst>
            </a:pPr>
            <a:r>
              <a:rPr sz="2800" b="1" spc="-20">
                <a:solidFill>
                  <a:srgbClr val="FFFFFF"/>
                </a:solidFill>
                <a:latin typeface="Microsoft JhengHei"/>
                <a:cs typeface="Microsoft JhengHei"/>
              </a:rPr>
              <a:t>内隐性</a:t>
            </a:r>
            <a:endParaRPr sz="2800">
              <a:latin typeface="Microsoft JhengHei"/>
              <a:cs typeface="Microsoft JhengHei"/>
            </a:endParaRPr>
          </a:p>
          <a:p>
            <a:pPr marL="981075" indent="-889635">
              <a:lnSpc>
                <a:spcPct val="100000"/>
              </a:lnSpc>
              <a:spcBef>
                <a:spcPts val="1680"/>
              </a:spcBef>
              <a:buSzPct val="96428"/>
              <a:buAutoNum type="arabicPlain"/>
              <a:tabLst>
                <a:tab pos="981075"/>
              </a:tabLst>
            </a:pPr>
            <a:r>
              <a:rPr sz="2800" b="1" spc="-20">
                <a:solidFill>
                  <a:srgbClr val="FFFFFF"/>
                </a:solidFill>
                <a:latin typeface="Microsoft JhengHei"/>
                <a:cs typeface="Microsoft JhengHei"/>
              </a:rPr>
              <a:t>模糊性</a:t>
            </a:r>
            <a:endParaRPr sz="2800">
              <a:latin typeface="Microsoft JhengHei"/>
              <a:cs typeface="Microsoft JhengHei"/>
            </a:endParaRPr>
          </a:p>
          <a:p>
            <a:pPr marL="981075" indent="-889635">
              <a:lnSpc>
                <a:spcPct val="100000"/>
              </a:lnSpc>
              <a:spcBef>
                <a:spcPts val="1680"/>
              </a:spcBef>
              <a:buSzPct val="96428"/>
              <a:buAutoNum type="arabicPlain"/>
              <a:tabLst>
                <a:tab pos="981075"/>
              </a:tabLst>
            </a:pPr>
            <a:r>
              <a:rPr sz="2800" b="1" spc="-20">
                <a:solidFill>
                  <a:srgbClr val="FFFFFF"/>
                </a:solidFill>
                <a:latin typeface="Microsoft JhengHei"/>
                <a:cs typeface="Microsoft JhengHei"/>
              </a:rPr>
              <a:t>冲突性</a:t>
            </a:r>
            <a:endParaRPr sz="2800">
              <a:latin typeface="Microsoft JhengHei"/>
              <a:cs typeface="Microsoft JhengHei"/>
            </a:endParaRPr>
          </a:p>
          <a:p>
            <a:pPr marL="981075" indent="-889635">
              <a:lnSpc>
                <a:spcPct val="100000"/>
              </a:lnSpc>
              <a:spcBef>
                <a:spcPts val="1680"/>
              </a:spcBef>
              <a:buSzPct val="96428"/>
              <a:buAutoNum type="arabicPlain"/>
              <a:tabLst>
                <a:tab pos="981075"/>
              </a:tabLst>
            </a:pPr>
            <a:r>
              <a:rPr sz="2800" b="1" spc="-20">
                <a:solidFill>
                  <a:srgbClr val="FFFFFF"/>
                </a:solidFill>
                <a:latin typeface="Microsoft JhengHei"/>
                <a:cs typeface="Microsoft JhengHei"/>
              </a:rPr>
              <a:t>组合性</a:t>
            </a:r>
            <a:endParaRPr sz="2800">
              <a:latin typeface="Microsoft JhengHei"/>
              <a:cs typeface="Microsoft JhengHei"/>
            </a:endParaRPr>
          </a:p>
        </p:txBody>
      </p:sp>
      <p:pic>
        <p:nvPicPr>
          <p:cNvPr id="4" name="object 4"/>
          <p:cNvPicPr/>
          <p:nvPr/>
        </p:nvPicPr>
        <p:blipFill>
          <a:blip r:embed="rId2"/>
          <a:stretch>
            <a:fillRect/>
          </a:stretch>
        </p:blipFill>
        <p:spPr>
          <a:xfrm>
            <a:off x="977900" y="2057400"/>
            <a:ext cx="3024188" cy="3744912"/>
          </a:xfrm>
          <a:prstGeom prst="rect">
            <a:avLst/>
          </a:prstGeom>
        </p:spPr>
      </p:pic>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10"/>
              <a:t>ppt</a:t>
            </a:r>
            <a:r>
              <a:rPr spc="-25">
                <a:latin typeface="宋体"/>
                <a:cs typeface="宋体"/>
              </a:rPr>
              <a:t>课件</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12</a:t>
            </a:fld>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57200" y="274638"/>
            <a:ext cx="8229600" cy="1143000"/>
          </a:xfrm>
          <a:prstGeom prst="rect">
            <a:avLst/>
          </a:prstGeom>
          <a:ln w="9525">
            <a:solidFill>
              <a:srgbClr val="000000"/>
            </a:solidFill>
          </a:ln>
        </p:spPr>
        <p:txBody>
          <a:bodyPr vert="horz" wrap="square" lIns="0" tIns="311150" rIns="0" bIns="0" rtlCol="0">
            <a:spAutoFit/>
          </a:bodyPr>
          <a:lstStyle/>
          <a:p>
            <a:pPr marL="91440">
              <a:lnSpc>
                <a:spcPct val="100000"/>
              </a:lnSpc>
              <a:spcBef>
                <a:spcPts val="2450"/>
              </a:spcBef>
            </a:pPr>
            <a:r>
              <a:rPr b="0" spc="-15">
                <a:solidFill>
                  <a:srgbClr val="FFFFFF"/>
                </a:solidFill>
                <a:latin typeface="宋体"/>
                <a:cs typeface="宋体"/>
              </a:rPr>
              <a:t>动机冲突</a:t>
            </a:r>
          </a:p>
        </p:txBody>
      </p:sp>
      <p:sp>
        <p:nvSpPr>
          <p:cNvPr id="3" name="object 3"/>
          <p:cNvSpPr txBox="1"/>
          <p:nvPr/>
        </p:nvSpPr>
        <p:spPr>
          <a:xfrm>
            <a:off x="611187" y="1484311"/>
            <a:ext cx="7993380" cy="1249680"/>
          </a:xfrm>
          <a:prstGeom prst="rect">
            <a:avLst/>
          </a:prstGeom>
          <a:solidFill>
            <a:srgbClr val="969696"/>
          </a:solidFill>
        </p:spPr>
        <p:txBody>
          <a:bodyPr vert="horz" wrap="square" lIns="0" tIns="67945" rIns="0" bIns="0" rtlCol="0">
            <a:spAutoFit/>
          </a:bodyPr>
          <a:lstStyle/>
          <a:p>
            <a:pPr marL="91440" marR="213995" indent="669290" algn="just">
              <a:lnSpc>
                <a:spcPct val="104400"/>
              </a:lnSpc>
              <a:spcBef>
                <a:spcPts val="535"/>
              </a:spcBef>
            </a:pPr>
            <a:r>
              <a:rPr sz="2400" b="1" spc="-5">
                <a:solidFill>
                  <a:srgbClr val="FFFFFF"/>
                </a:solidFill>
                <a:latin typeface="Microsoft JhengHei"/>
                <a:cs typeface="Microsoft JhengHei"/>
              </a:rPr>
              <a:t>消费者动机冲突是指消费者采取购买行为前或在购买行为中发生的动机冲突，表现为几个相互矛盾的消费动机相互斗争，斗争的结果决定如何购买商品。</a:t>
            </a:r>
            <a:endParaRPr sz="2400">
              <a:latin typeface="Microsoft JhengHei"/>
              <a:cs typeface="Microsoft JhengHei"/>
            </a:endParaRPr>
          </a:p>
        </p:txBody>
      </p:sp>
      <p:sp>
        <p:nvSpPr>
          <p:cNvPr id="4" name="object 4"/>
          <p:cNvSpPr/>
          <p:nvPr/>
        </p:nvSpPr>
        <p:spPr>
          <a:xfrm>
            <a:off x="611187" y="3068638"/>
            <a:ext cx="8064500" cy="3597275"/>
          </a:xfrm>
          <a:custGeom>
            <a:rect l="l" t="t" r="r" b="b"/>
            <a:pathLst>
              <a:path w="8064500" h="3597275">
                <a:moveTo>
                  <a:pt x="8064499" y="3597275"/>
                </a:moveTo>
                <a:lnTo>
                  <a:pt x="0" y="3597275"/>
                </a:lnTo>
                <a:lnTo>
                  <a:pt x="0" y="0"/>
                </a:lnTo>
                <a:lnTo>
                  <a:pt x="8064499" y="0"/>
                </a:lnTo>
                <a:lnTo>
                  <a:pt x="8064499" y="3597275"/>
                </a:lnTo>
                <a:close/>
              </a:path>
            </a:pathLst>
          </a:custGeom>
          <a:solidFill>
            <a:srgbClr val="3366FF"/>
          </a:solidFill>
        </p:spPr>
        <p:txBody>
          <a:bodyPr wrap="square" lIns="0" tIns="0" rIns="0" bIns="0" rtlCol="0"/>
          <a:lstStyle/>
          <a:p/>
        </p:txBody>
      </p:sp>
      <p:sp>
        <p:nvSpPr>
          <p:cNvPr id="5" name="object 5"/>
          <p:cNvSpPr txBox="1"/>
          <p:nvPr/>
        </p:nvSpPr>
        <p:spPr>
          <a:xfrm>
            <a:off x="702628" y="2957195"/>
            <a:ext cx="4965700" cy="3209290"/>
          </a:xfrm>
          <a:prstGeom prst="rect">
            <a:avLst/>
          </a:prstGeom>
        </p:spPr>
        <p:txBody>
          <a:bodyPr vert="horz" wrap="square" lIns="0" tIns="165100" rIns="0" bIns="0" rtlCol="0">
            <a:spAutoFit/>
          </a:bodyPr>
          <a:lstStyle/>
          <a:p>
            <a:pPr>
              <a:lnSpc>
                <a:spcPct val="100000"/>
              </a:lnSpc>
              <a:spcBef>
                <a:spcPts val="1300"/>
              </a:spcBef>
            </a:pPr>
            <a:r>
              <a:rPr sz="2000" b="1" spc="-10">
                <a:solidFill>
                  <a:srgbClr val="FFFFFF"/>
                </a:solidFill>
                <a:latin typeface="Microsoft JhengHei"/>
                <a:cs typeface="Microsoft JhengHei"/>
              </a:rPr>
              <a:t>动机冲突的类型：</a:t>
            </a:r>
            <a:endParaRPr sz="2000">
              <a:latin typeface="Microsoft JhengHei"/>
              <a:cs typeface="Microsoft JhengHei"/>
            </a:endParaRPr>
          </a:p>
          <a:p>
            <a:pPr>
              <a:lnSpc>
                <a:spcPct val="100000"/>
              </a:lnSpc>
              <a:spcBef>
                <a:spcPts val="1200"/>
              </a:spcBef>
            </a:pPr>
            <a:r>
              <a:rPr sz="2000" b="1" spc="-5">
                <a:solidFill>
                  <a:srgbClr val="FFFFFF"/>
                </a:solidFill>
                <a:latin typeface="Microsoft JhengHei"/>
                <a:cs typeface="Microsoft JhengHei"/>
              </a:rPr>
              <a:t>从具体购买行为角度分析</a:t>
            </a:r>
            <a:endParaRPr sz="2000">
              <a:latin typeface="Microsoft JhengHei"/>
              <a:cs typeface="Microsoft JhengHei"/>
            </a:endParaRPr>
          </a:p>
          <a:p>
            <a:pPr marL="635635" indent="-635635">
              <a:lnSpc>
                <a:spcPct val="100000"/>
              </a:lnSpc>
              <a:spcBef>
                <a:spcPts val="1065"/>
              </a:spcBef>
              <a:buSzPct val="95000"/>
              <a:buAutoNum type="arabicPlain"/>
              <a:tabLst>
                <a:tab pos="635635"/>
              </a:tabLst>
            </a:pPr>
            <a:r>
              <a:rPr sz="2000" b="1" spc="-5">
                <a:solidFill>
                  <a:srgbClr val="FFFFFF"/>
                </a:solidFill>
                <a:latin typeface="Microsoft JhengHei"/>
                <a:cs typeface="Microsoft JhengHei"/>
              </a:rPr>
              <a:t>对于两种或几种商品选购上动机的冲突</a:t>
            </a:r>
            <a:endParaRPr sz="2000">
              <a:latin typeface="Microsoft JhengHei"/>
              <a:cs typeface="Microsoft JhengHei"/>
            </a:endParaRPr>
          </a:p>
          <a:p>
            <a:pPr marR="767080" indent="635635">
              <a:lnSpc>
                <a:spcPts val="3729"/>
              </a:lnSpc>
              <a:spcBef>
                <a:spcPts val="219"/>
              </a:spcBef>
              <a:buSzPct val="95000"/>
              <a:buAutoNum type="arabicPlain"/>
              <a:tabLst>
                <a:tab pos="635635"/>
              </a:tabLst>
            </a:pPr>
            <a:r>
              <a:rPr sz="2000" b="1" spc="-5">
                <a:solidFill>
                  <a:srgbClr val="FFFFFF"/>
                </a:solidFill>
                <a:latin typeface="Microsoft JhengHei"/>
                <a:cs typeface="Microsoft JhengHei"/>
              </a:rPr>
              <a:t>对于同一种商品买与不买的冲突从动机冲突的表现形式角度分析</a:t>
            </a:r>
            <a:endParaRPr sz="2000">
              <a:latin typeface="Microsoft JhengHei"/>
              <a:cs typeface="Microsoft JhengHei"/>
            </a:endParaRPr>
          </a:p>
          <a:p>
            <a:pPr marL="635635" indent="-635635">
              <a:lnSpc>
                <a:spcPct val="100000"/>
              </a:lnSpc>
              <a:spcBef>
                <a:spcPts val="720"/>
              </a:spcBef>
              <a:buSzPct val="95000"/>
              <a:buAutoNum type="arabicPlain"/>
              <a:tabLst>
                <a:tab pos="635635"/>
              </a:tabLst>
            </a:pPr>
            <a:r>
              <a:rPr sz="2000" b="1" spc="-15">
                <a:solidFill>
                  <a:srgbClr val="FFFFFF"/>
                </a:solidFill>
                <a:latin typeface="Microsoft JhengHei"/>
                <a:cs typeface="Microsoft JhengHei"/>
              </a:rPr>
              <a:t>双趋冲突</a:t>
            </a:r>
            <a:endParaRPr sz="2000">
              <a:latin typeface="Microsoft JhengHei"/>
              <a:cs typeface="Microsoft JhengHei"/>
            </a:endParaRPr>
          </a:p>
          <a:p>
            <a:pPr marL="635635" indent="-635635">
              <a:lnSpc>
                <a:spcPct val="100000"/>
              </a:lnSpc>
              <a:spcBef>
                <a:spcPts val="1200"/>
              </a:spcBef>
              <a:buSzPct val="95000"/>
              <a:buAutoNum type="arabicPlain"/>
              <a:tabLst>
                <a:tab pos="635635"/>
              </a:tabLst>
            </a:pPr>
            <a:r>
              <a:rPr sz="2000" b="1" spc="-15">
                <a:solidFill>
                  <a:srgbClr val="FFFFFF"/>
                </a:solidFill>
                <a:latin typeface="Microsoft JhengHei"/>
                <a:cs typeface="Microsoft JhengHei"/>
              </a:rPr>
              <a:t>双避冲突</a:t>
            </a:r>
            <a:endParaRPr sz="2000">
              <a:latin typeface="Microsoft JhengHei"/>
              <a:cs typeface="Microsoft JhengHei"/>
            </a:endParaRPr>
          </a:p>
        </p:txBody>
      </p:sp>
      <p:sp>
        <p:nvSpPr>
          <p:cNvPr id="6" name="object 6"/>
          <p:cNvSpPr txBox="1"/>
          <p:nvPr/>
        </p:nvSpPr>
        <p:spPr>
          <a:xfrm>
            <a:off x="702628" y="6293322"/>
            <a:ext cx="1663700" cy="330200"/>
          </a:xfrm>
          <a:prstGeom prst="rect">
            <a:avLst/>
          </a:prstGeom>
        </p:spPr>
        <p:txBody>
          <a:bodyPr vert="horz" wrap="square" lIns="0" tIns="12700" rIns="0" bIns="0" rtlCol="0">
            <a:spAutoFit/>
          </a:bodyPr>
          <a:lstStyle/>
          <a:p>
            <a:pPr>
              <a:lnSpc>
                <a:spcPct val="100000"/>
              </a:lnSpc>
              <a:spcBef>
                <a:spcPts val="100"/>
              </a:spcBef>
            </a:pPr>
            <a:r>
              <a:rPr sz="2000" b="1">
                <a:solidFill>
                  <a:srgbClr val="FFFFFF"/>
                </a:solidFill>
                <a:latin typeface="Microsoft JhengHei"/>
                <a:cs typeface="Microsoft JhengHei"/>
              </a:rPr>
              <a:t>（</a:t>
            </a:r>
            <a:r>
              <a:rPr sz="2000" b="1">
                <a:solidFill>
                  <a:srgbClr val="FFFFFF"/>
                </a:solidFill>
                <a:latin typeface="Times New Roman"/>
                <a:cs typeface="Times New Roman"/>
              </a:rPr>
              <a:t>3</a:t>
            </a:r>
            <a:r>
              <a:rPr sz="2000" b="1">
                <a:solidFill>
                  <a:srgbClr val="FFFFFF"/>
                </a:solidFill>
                <a:latin typeface="Microsoft JhengHei"/>
                <a:cs typeface="Microsoft JhengHei"/>
              </a:rPr>
              <a:t>）</a:t>
            </a:r>
            <a:r>
              <a:rPr sz="2000" b="1" spc="-15">
                <a:solidFill>
                  <a:srgbClr val="FFFFFF"/>
                </a:solidFill>
                <a:latin typeface="Microsoft JhengHei"/>
                <a:cs typeface="Microsoft JhengHei"/>
              </a:rPr>
              <a:t>趋避冲突</a:t>
            </a:r>
            <a:endParaRPr sz="2000">
              <a:latin typeface="Microsoft JhengHei"/>
              <a:cs typeface="Microsoft JhengHei"/>
            </a:endParaRPr>
          </a:p>
        </p:txBody>
      </p:sp>
      <p:sp>
        <p:nvSpPr>
          <p:cNvPr id="7" name="object 7"/>
          <p:cNvSpPr txBox="1"/>
          <p:nvPr/>
        </p:nvSpPr>
        <p:spPr>
          <a:xfrm>
            <a:off x="8427084" y="6479140"/>
            <a:ext cx="182245" cy="208279"/>
          </a:xfrm>
          <a:prstGeom prst="rect">
            <a:avLst/>
          </a:prstGeom>
        </p:spPr>
        <p:txBody>
          <a:bodyPr vert="horz" wrap="square" lIns="0" tIns="12700" rIns="0" bIns="0" rtlCol="0">
            <a:spAutoFit/>
          </a:bodyPr>
          <a:lstStyle/>
          <a:p>
            <a:pPr>
              <a:lnSpc>
                <a:spcPct val="100000"/>
              </a:lnSpc>
              <a:spcBef>
                <a:spcPts val="100"/>
              </a:spcBef>
            </a:pPr>
            <a:r>
              <a:rPr sz="1200" spc="-25">
                <a:solidFill>
                  <a:srgbClr val="FFFFFF"/>
                </a:solidFill>
                <a:latin typeface="Arial"/>
                <a:cs typeface="Arial"/>
              </a:rPr>
              <a:t>13</a:t>
            </a:r>
            <a:endParaRPr sz="1200">
              <a:latin typeface="Arial"/>
              <a:cs typeface="Arial"/>
            </a:endParaRPr>
          </a:p>
        </p:txBody>
      </p:sp>
      <p:sp>
        <p:nvSpPr>
          <p:cNvPr id="8" name="object 8"/>
          <p:cNvSpPr txBox="1"/>
          <p:nvPr/>
        </p:nvSpPr>
        <p:spPr>
          <a:xfrm>
            <a:off x="4314031" y="6479140"/>
            <a:ext cx="528955" cy="208279"/>
          </a:xfrm>
          <a:prstGeom prst="rect">
            <a:avLst/>
          </a:prstGeom>
        </p:spPr>
        <p:txBody>
          <a:bodyPr vert="horz" wrap="square" lIns="0" tIns="12700" rIns="0" bIns="0" rtlCol="0">
            <a:spAutoFit/>
          </a:bodyPr>
          <a:lstStyle/>
          <a:p>
            <a:pPr>
              <a:lnSpc>
                <a:spcPct val="100000"/>
              </a:lnSpc>
              <a:spcBef>
                <a:spcPts val="100"/>
              </a:spcBef>
            </a:pPr>
            <a:r>
              <a:rPr sz="1200" spc="-10">
                <a:solidFill>
                  <a:srgbClr val="FFFFFF"/>
                </a:solidFill>
                <a:latin typeface="Arial"/>
                <a:cs typeface="Arial"/>
              </a:rPr>
              <a:t>ppt</a:t>
            </a:r>
            <a:r>
              <a:rPr sz="1200" spc="-25">
                <a:solidFill>
                  <a:srgbClr val="FFFFFF"/>
                </a:solidFill>
                <a:latin typeface="宋体"/>
                <a:cs typeface="宋体"/>
              </a:rPr>
              <a:t>课件</a:t>
            </a:r>
            <a:endParaRPr sz="1200">
              <a:latin typeface="宋体"/>
              <a:cs typeface="宋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92099" y="4762"/>
            <a:ext cx="584200" cy="695960"/>
          </a:xfrm>
          <a:prstGeom prst="rect">
            <a:avLst/>
          </a:prstGeom>
        </p:spPr>
        <p:txBody>
          <a:bodyPr vert="horz" wrap="square" lIns="0" tIns="12700" rIns="0" bIns="0" rtlCol="0">
            <a:spAutoFit/>
          </a:bodyPr>
          <a:lstStyle/>
          <a:p>
            <a:pPr marL="12700">
              <a:lnSpc>
                <a:spcPct val="100000"/>
              </a:lnSpc>
              <a:spcBef>
                <a:spcPts val="100"/>
              </a:spcBef>
            </a:pPr>
            <a:r>
              <a:rPr sz="4400"/>
              <a:t>相</a:t>
            </a:r>
            <a:endParaRPr sz="4400"/>
          </a:p>
        </p:txBody>
      </p:sp>
      <p:sp>
        <p:nvSpPr>
          <p:cNvPr id="3" name="object 3"/>
          <p:cNvSpPr txBox="1"/>
          <p:nvPr/>
        </p:nvSpPr>
        <p:spPr>
          <a:xfrm>
            <a:off x="-292099" y="675322"/>
            <a:ext cx="584200" cy="1366520"/>
          </a:xfrm>
          <a:prstGeom prst="rect">
            <a:avLst/>
          </a:prstGeom>
        </p:spPr>
        <p:txBody>
          <a:bodyPr vert="horz" wrap="square" lIns="0" tIns="12700" rIns="0" bIns="0" rtlCol="0">
            <a:spAutoFit/>
          </a:bodyPr>
          <a:lstStyle/>
          <a:p>
            <a:pPr marL="12700" marR="5080">
              <a:lnSpc>
                <a:spcPct val="100000"/>
              </a:lnSpc>
              <a:spcBef>
                <a:spcPts val="100"/>
              </a:spcBef>
            </a:pPr>
            <a:r>
              <a:rPr sz="4400" b="1" spc="-50">
                <a:solidFill>
                  <a:srgbClr val="E5E5FF"/>
                </a:solidFill>
                <a:latin typeface="Microsoft JhengHei"/>
                <a:cs typeface="Microsoft JhengHei"/>
              </a:rPr>
              <a:t>关理</a:t>
            </a:r>
            <a:endParaRPr sz="4400">
              <a:latin typeface="Microsoft JhengHei"/>
              <a:cs typeface="Microsoft JhengHei"/>
            </a:endParaRPr>
          </a:p>
        </p:txBody>
      </p:sp>
      <p:sp>
        <p:nvSpPr>
          <p:cNvPr id="4" name="object 4"/>
          <p:cNvSpPr txBox="1"/>
          <p:nvPr/>
        </p:nvSpPr>
        <p:spPr>
          <a:xfrm>
            <a:off x="-292099" y="2016442"/>
            <a:ext cx="584200" cy="695960"/>
          </a:xfrm>
          <a:prstGeom prst="rect">
            <a:avLst/>
          </a:prstGeom>
        </p:spPr>
        <p:txBody>
          <a:bodyPr vert="horz" wrap="square" lIns="0" tIns="12700" rIns="0" bIns="0" rtlCol="0">
            <a:spAutoFit/>
          </a:bodyPr>
          <a:lstStyle/>
          <a:p>
            <a:pPr marL="12700">
              <a:lnSpc>
                <a:spcPct val="100000"/>
              </a:lnSpc>
              <a:spcBef>
                <a:spcPts val="100"/>
              </a:spcBef>
            </a:pPr>
            <a:r>
              <a:rPr sz="4400" b="1">
                <a:solidFill>
                  <a:srgbClr val="E5E5FF"/>
                </a:solidFill>
                <a:latin typeface="Microsoft JhengHei"/>
                <a:cs typeface="Microsoft JhengHei"/>
              </a:rPr>
              <a:t>论</a:t>
            </a:r>
            <a:endParaRPr sz="4400">
              <a:latin typeface="Microsoft JhengHei"/>
              <a:cs typeface="Microsoft JhengHei"/>
            </a:endParaRPr>
          </a:p>
        </p:txBody>
      </p:sp>
      <p:sp>
        <p:nvSpPr>
          <p:cNvPr id="5" name="object 5"/>
          <p:cNvSpPr txBox="1"/>
          <p:nvPr/>
        </p:nvSpPr>
        <p:spPr>
          <a:xfrm>
            <a:off x="547053" y="1937322"/>
            <a:ext cx="2400300" cy="1196340"/>
          </a:xfrm>
          <a:prstGeom prst="rect">
            <a:avLst/>
          </a:prstGeom>
        </p:spPr>
        <p:txBody>
          <a:bodyPr vert="horz" wrap="square" lIns="0" tIns="109855" rIns="0" bIns="0" rtlCol="0">
            <a:spAutoFit/>
          </a:bodyPr>
          <a:lstStyle/>
          <a:p>
            <a:pPr marL="355600" indent="-342900">
              <a:lnSpc>
                <a:spcPct val="100000"/>
              </a:lnSpc>
              <a:spcBef>
                <a:spcPts val="865"/>
              </a:spcBef>
              <a:buClr>
                <a:srgbClr val="FFCC00"/>
              </a:buClr>
              <a:buSzPct val="70312"/>
              <a:buFont typeface="Wingdings"/>
              <a:buChar char=""/>
              <a:tabLst>
                <a:tab pos="355600"/>
              </a:tabLst>
            </a:pPr>
            <a:r>
              <a:rPr sz="3200" spc="-10">
                <a:solidFill>
                  <a:srgbClr val="FFFFFF"/>
                </a:solidFill>
                <a:latin typeface="宋体"/>
                <a:cs typeface="宋体"/>
              </a:rPr>
              <a:t>内驱力理论</a:t>
            </a:r>
            <a:endParaRPr sz="3200">
              <a:latin typeface="宋体"/>
              <a:cs typeface="宋体"/>
            </a:endParaRPr>
          </a:p>
          <a:p>
            <a:pPr marL="355600" indent="-342900">
              <a:lnSpc>
                <a:spcPct val="100000"/>
              </a:lnSpc>
              <a:spcBef>
                <a:spcPts val="770"/>
              </a:spcBef>
              <a:buClr>
                <a:srgbClr val="FFCC00"/>
              </a:buClr>
              <a:buSzPct val="70312"/>
              <a:buFont typeface="Wingdings"/>
              <a:buChar char=""/>
              <a:tabLst>
                <a:tab pos="355600"/>
              </a:tabLst>
            </a:pPr>
            <a:r>
              <a:rPr sz="3200" spc="-15">
                <a:solidFill>
                  <a:srgbClr val="FFFFFF"/>
                </a:solidFill>
                <a:latin typeface="宋体"/>
                <a:cs typeface="宋体"/>
              </a:rPr>
              <a:t>期望理论</a:t>
            </a:r>
            <a:endParaRPr sz="3200">
              <a:latin typeface="宋体"/>
              <a:cs typeface="宋体"/>
            </a:endParaRPr>
          </a:p>
        </p:txBody>
      </p:sp>
      <p:sp>
        <p:nvSpPr>
          <p:cNvPr id="6" name="object 6"/>
          <p:cNvSpPr txBox="1"/>
          <p:nvPr/>
        </p:nvSpPr>
        <p:spPr>
          <a:xfrm>
            <a:off x="547053" y="3059902"/>
            <a:ext cx="2400300" cy="1243965"/>
          </a:xfrm>
          <a:prstGeom prst="rect">
            <a:avLst/>
          </a:prstGeom>
        </p:spPr>
        <p:txBody>
          <a:bodyPr vert="horz" wrap="square" lIns="0" tIns="133985" rIns="0" bIns="0" rtlCol="0">
            <a:spAutoFit/>
          </a:bodyPr>
          <a:lstStyle/>
          <a:p>
            <a:pPr marL="824865">
              <a:lnSpc>
                <a:spcPct val="100000"/>
              </a:lnSpc>
              <a:spcBef>
                <a:spcPts val="1055"/>
              </a:spcBef>
            </a:pPr>
            <a:r>
              <a:rPr sz="3200" spc="-10">
                <a:solidFill>
                  <a:srgbClr val="FFFFFF"/>
                </a:solidFill>
                <a:latin typeface="Arial"/>
                <a:cs typeface="Arial"/>
              </a:rPr>
              <a:t>M=V×E</a:t>
            </a:r>
            <a:endParaRPr sz="3200">
              <a:latin typeface="Arial"/>
              <a:cs typeface="Arial"/>
            </a:endParaRPr>
          </a:p>
          <a:p>
            <a:pPr marL="355600" indent="-342900">
              <a:lnSpc>
                <a:spcPct val="100000"/>
              </a:lnSpc>
              <a:spcBef>
                <a:spcPts val="955"/>
              </a:spcBef>
              <a:buClr>
                <a:srgbClr val="FFCC00"/>
              </a:buClr>
              <a:buSzPct val="70312"/>
              <a:buFont typeface="Wingdings"/>
              <a:buChar char=""/>
              <a:tabLst>
                <a:tab pos="355600"/>
              </a:tabLst>
            </a:pPr>
            <a:r>
              <a:rPr sz="3200" spc="-10">
                <a:solidFill>
                  <a:srgbClr val="FFFFFF"/>
                </a:solidFill>
                <a:latin typeface="宋体"/>
                <a:cs typeface="宋体"/>
              </a:rPr>
              <a:t>双因素理论</a:t>
            </a:r>
            <a:endParaRPr sz="3200">
              <a:latin typeface="宋体"/>
              <a:cs typeface="宋体"/>
            </a:endParaRPr>
          </a:p>
        </p:txBody>
      </p:sp>
      <p:pic>
        <p:nvPicPr>
          <p:cNvPr id="7" name="object 7"/>
          <p:cNvPicPr/>
          <p:nvPr/>
        </p:nvPicPr>
        <p:blipFill>
          <a:blip r:embed="rId2"/>
          <a:stretch>
            <a:fillRect/>
          </a:stretch>
        </p:blipFill>
        <p:spPr>
          <a:xfrm>
            <a:off x="4356100" y="1917700"/>
            <a:ext cx="4464050" cy="2830512"/>
          </a:xfrm>
          <a:prstGeom prst="rect">
            <a:avLst/>
          </a:prstGeom>
        </p:spPr>
      </p:pic>
      <p:sp>
        <p:nvSpPr>
          <p:cNvPr id="8" name="object 8"/>
          <p:cNvSpPr txBox="1"/>
          <p:nvPr/>
        </p:nvSpPr>
        <p:spPr>
          <a:xfrm>
            <a:off x="8414384" y="6479140"/>
            <a:ext cx="194945" cy="208279"/>
          </a:xfrm>
          <a:prstGeom prst="rect">
            <a:avLst/>
          </a:prstGeom>
        </p:spPr>
        <p:txBody>
          <a:bodyPr vert="horz" wrap="square" lIns="0" tIns="12700" rIns="0" bIns="0" rtlCol="0">
            <a:spAutoFit/>
          </a:bodyPr>
          <a:lstStyle/>
          <a:p>
            <a:pPr marL="12700">
              <a:lnSpc>
                <a:spcPct val="100000"/>
              </a:lnSpc>
              <a:spcBef>
                <a:spcPts val="100"/>
              </a:spcBef>
            </a:pPr>
            <a:r>
              <a:rPr sz="1200" spc="-25">
                <a:solidFill>
                  <a:srgbClr val="FFFFFF"/>
                </a:solidFill>
                <a:latin typeface="Arial"/>
                <a:cs typeface="Arial"/>
              </a:rPr>
              <a:t>14</a:t>
            </a:r>
            <a:endParaRPr sz="1200">
              <a:latin typeface="Arial"/>
              <a:cs typeface="Arial"/>
            </a:endParaRPr>
          </a:p>
        </p:txBody>
      </p:sp>
      <p:sp>
        <p:nvSpPr>
          <p:cNvPr id="9" name="object 9"/>
          <p:cNvSpPr txBox="1"/>
          <p:nvPr/>
        </p:nvSpPr>
        <p:spPr>
          <a:xfrm>
            <a:off x="4301331" y="6479140"/>
            <a:ext cx="541655"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FFFFFF"/>
                </a:solidFill>
                <a:latin typeface="Arial"/>
                <a:cs typeface="Arial"/>
              </a:rPr>
              <a:t>ppt</a:t>
            </a:r>
            <a:r>
              <a:rPr sz="1200" spc="-25">
                <a:solidFill>
                  <a:srgbClr val="FFFFFF"/>
                </a:solidFill>
                <a:latin typeface="宋体"/>
                <a:cs typeface="宋体"/>
              </a:rPr>
              <a:t>课件</a:t>
            </a:r>
            <a:endParaRPr sz="1200">
              <a:latin typeface="宋体"/>
              <a:cs typeface="宋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39" y="45720"/>
            <a:ext cx="774700" cy="513080"/>
          </a:xfrm>
          <a:prstGeom prst="rect">
            <a:avLst/>
          </a:prstGeom>
        </p:spPr>
        <p:txBody>
          <a:bodyPr vert="horz" wrap="square" lIns="0" tIns="12700" rIns="0" bIns="0" rtlCol="0">
            <a:spAutoFit/>
          </a:bodyPr>
          <a:lstStyle/>
          <a:p>
            <a:pPr marL="355600" indent="-342900">
              <a:lnSpc>
                <a:spcPct val="100000"/>
              </a:lnSpc>
              <a:spcBef>
                <a:spcPts val="100"/>
              </a:spcBef>
              <a:buClr>
                <a:srgbClr val="FFCC00"/>
              </a:buClr>
              <a:buSzPct val="70312"/>
              <a:buFont typeface="Wingdings"/>
              <a:buChar char=""/>
              <a:tabLst>
                <a:tab pos="355600"/>
              </a:tabLst>
            </a:pPr>
            <a:r>
              <a:rPr sz="3200" b="1">
                <a:solidFill>
                  <a:srgbClr val="FFFFFF"/>
                </a:solidFill>
                <a:latin typeface="Microsoft JhengHei"/>
                <a:cs typeface="Microsoft JhengHei"/>
              </a:rPr>
              <a:t>访</a:t>
            </a:r>
            <a:endParaRPr sz="3200">
              <a:latin typeface="Microsoft JhengHei"/>
              <a:cs typeface="Microsoft JhengHei"/>
            </a:endParaRPr>
          </a:p>
        </p:txBody>
      </p:sp>
      <p:sp>
        <p:nvSpPr>
          <p:cNvPr id="3" name="object 3"/>
          <p:cNvSpPr txBox="1">
            <a:spLocks noGrp="1"/>
          </p:cNvSpPr>
          <p:nvPr>
            <p:ph type="title"/>
          </p:nvPr>
        </p:nvSpPr>
        <p:spPr>
          <a:xfrm>
            <a:off x="408940" y="610394"/>
            <a:ext cx="2330450" cy="923925"/>
          </a:xfrm>
          <a:prstGeom prst="rect">
            <a:avLst/>
          </a:prstGeom>
        </p:spPr>
        <p:txBody>
          <a:bodyPr vert="horz" wrap="square" lIns="0" tIns="251460" rIns="0" bIns="0" rtlCol="0">
            <a:spAutoFit/>
          </a:bodyPr>
          <a:lstStyle/>
          <a:p>
            <a:pPr marL="25400" marR="17780">
              <a:lnSpc>
                <a:spcPct val="60800"/>
              </a:lnSpc>
              <a:spcBef>
                <a:spcPts val="1980"/>
              </a:spcBef>
            </a:pPr>
            <a:r>
              <a:rPr sz="4800" spc="-1882" baseline="24305">
                <a:solidFill>
                  <a:srgbClr val="FFFFFF"/>
                </a:solidFill>
              </a:rPr>
              <a:t>问</a:t>
            </a:r>
            <a:r>
              <a:rPr sz="4000" spc="-15"/>
              <a:t>实践训练</a:t>
            </a:r>
            <a:r>
              <a:rPr sz="4000" spc="1000"/>
              <a:t>     </a:t>
            </a:r>
            <a:r>
              <a:rPr sz="3200" spc="-50">
                <a:solidFill>
                  <a:srgbClr val="FFFFFF"/>
                </a:solidFill>
              </a:rPr>
              <a:t>你</a:t>
            </a:r>
            <a:endParaRPr sz="3200"/>
          </a:p>
        </p:txBody>
      </p:sp>
      <p:sp>
        <p:nvSpPr>
          <p:cNvPr id="4" name="object 4"/>
          <p:cNvSpPr txBox="1"/>
          <p:nvPr/>
        </p:nvSpPr>
        <p:spPr>
          <a:xfrm>
            <a:off x="421640" y="1508760"/>
            <a:ext cx="431800" cy="1488440"/>
          </a:xfrm>
          <a:prstGeom prst="rect">
            <a:avLst/>
          </a:prstGeom>
        </p:spPr>
        <p:txBody>
          <a:bodyPr vert="horz" wrap="square" lIns="0" tIns="12700" rIns="0" bIns="0" rtlCol="0">
            <a:spAutoFit/>
          </a:bodyPr>
          <a:lstStyle/>
          <a:p>
            <a:pPr marL="12700" marR="5080">
              <a:lnSpc>
                <a:spcPct val="100000"/>
              </a:lnSpc>
              <a:spcBef>
                <a:spcPts val="100"/>
              </a:spcBef>
            </a:pPr>
            <a:r>
              <a:rPr sz="3200" b="1" spc="-50">
                <a:solidFill>
                  <a:srgbClr val="FFFFFF"/>
                </a:solidFill>
                <a:latin typeface="Microsoft JhengHei"/>
                <a:cs typeface="Microsoft JhengHei"/>
              </a:rPr>
              <a:t>的 </a:t>
            </a:r>
            <a:r>
              <a:rPr sz="3200" b="1" spc="-375">
                <a:solidFill>
                  <a:srgbClr val="FFFFFF"/>
                </a:solidFill>
                <a:latin typeface="Microsoft JhengHei"/>
                <a:cs typeface="Microsoft JhengHei"/>
              </a:rPr>
              <a:t>5</a:t>
            </a:r>
            <a:endParaRPr sz="3200">
              <a:latin typeface="Microsoft JhengHei"/>
              <a:cs typeface="Microsoft JhengHei"/>
            </a:endParaRPr>
          </a:p>
          <a:p>
            <a:pPr marL="12700">
              <a:lnSpc>
                <a:spcPct val="100000"/>
              </a:lnSpc>
            </a:pPr>
            <a:r>
              <a:rPr sz="3200" b="1">
                <a:solidFill>
                  <a:srgbClr val="FFFFFF"/>
                </a:solidFill>
                <a:latin typeface="Microsoft JhengHei"/>
                <a:cs typeface="Microsoft JhengHei"/>
              </a:rPr>
              <a:t>位</a:t>
            </a:r>
            <a:endParaRPr sz="3200">
              <a:latin typeface="Microsoft JhengHei"/>
              <a:cs typeface="Microsoft JhengHei"/>
            </a:endParaRPr>
          </a:p>
        </p:txBody>
      </p:sp>
      <p:sp>
        <p:nvSpPr>
          <p:cNvPr id="5" name="object 5"/>
          <p:cNvSpPr txBox="1"/>
          <p:nvPr/>
        </p:nvSpPr>
        <p:spPr>
          <a:xfrm>
            <a:off x="421640" y="2971800"/>
            <a:ext cx="431800" cy="3926840"/>
          </a:xfrm>
          <a:prstGeom prst="rect">
            <a:avLst/>
          </a:prstGeom>
        </p:spPr>
        <p:txBody>
          <a:bodyPr vert="horz" wrap="square" lIns="0" tIns="12700" rIns="0" bIns="0" rtlCol="0">
            <a:spAutoFit/>
          </a:bodyPr>
          <a:lstStyle/>
          <a:p>
            <a:pPr marL="12700" marR="5080">
              <a:lnSpc>
                <a:spcPct val="100000"/>
              </a:lnSpc>
              <a:spcBef>
                <a:spcPts val="100"/>
              </a:spcBef>
            </a:pPr>
            <a:r>
              <a:rPr sz="3200" b="1" spc="-50">
                <a:solidFill>
                  <a:srgbClr val="FFFFFF"/>
                </a:solidFill>
                <a:latin typeface="Microsoft JhengHei"/>
                <a:cs typeface="Microsoft JhengHei"/>
              </a:rPr>
              <a:t>朋友</a:t>
            </a:r>
            <a:endParaRPr sz="3200">
              <a:latin typeface="Microsoft JhengHei"/>
              <a:cs typeface="Microsoft JhengHei"/>
            </a:endParaRPr>
          </a:p>
          <a:p>
            <a:pPr marL="12700" marR="5080" algn="just">
              <a:lnSpc>
                <a:spcPct val="100000"/>
              </a:lnSpc>
            </a:pPr>
            <a:r>
              <a:rPr sz="3200" b="1" spc="-50">
                <a:solidFill>
                  <a:srgbClr val="FFFFFF"/>
                </a:solidFill>
                <a:latin typeface="Microsoft JhengHei"/>
                <a:cs typeface="Microsoft JhengHei"/>
              </a:rPr>
              <a:t>，请他们回</a:t>
            </a:r>
            <a:r>
              <a:rPr sz="3200" b="1" spc="800">
                <a:solidFill>
                  <a:srgbClr val="FFFFFF"/>
                </a:solidFill>
                <a:latin typeface="Microsoft JhengHei"/>
                <a:cs typeface="Microsoft JhengHei"/>
              </a:rPr>
              <a:t> </a:t>
            </a:r>
            <a:r>
              <a:rPr sz="3200" b="1" spc="-50">
                <a:solidFill>
                  <a:srgbClr val="FFFFFF"/>
                </a:solidFill>
                <a:latin typeface="Microsoft JhengHei"/>
                <a:cs typeface="Microsoft JhengHei"/>
              </a:rPr>
              <a:t>忆</a:t>
            </a:r>
            <a:endParaRPr sz="3200">
              <a:latin typeface="Microsoft JhengHei"/>
              <a:cs typeface="Microsoft JhengHei"/>
            </a:endParaRPr>
          </a:p>
        </p:txBody>
      </p:sp>
      <p:pic>
        <p:nvPicPr>
          <p:cNvPr id="6" name="object 6"/>
          <p:cNvPicPr/>
          <p:nvPr/>
        </p:nvPicPr>
        <p:blipFill>
          <a:blip r:embed="rId2"/>
          <a:stretch>
            <a:fillRect/>
          </a:stretch>
        </p:blipFill>
        <p:spPr>
          <a:xfrm>
            <a:off x="4279900" y="4648199"/>
            <a:ext cx="4391025" cy="1944687"/>
          </a:xfrm>
          <a:prstGeom prst="rect">
            <a:avLst/>
          </a:prstGeom>
        </p:spPr>
      </p:pic>
      <p:sp>
        <p:nvSpPr>
          <p:cNvPr id="7" name="object 7"/>
          <p:cNvSpPr txBox="1"/>
          <p:nvPr/>
        </p:nvSpPr>
        <p:spPr>
          <a:xfrm>
            <a:off x="8414384" y="6479140"/>
            <a:ext cx="194945" cy="208279"/>
          </a:xfrm>
          <a:prstGeom prst="rect">
            <a:avLst/>
          </a:prstGeom>
        </p:spPr>
        <p:txBody>
          <a:bodyPr vert="horz" wrap="square" lIns="0" tIns="12700" rIns="0" bIns="0" rtlCol="0">
            <a:spAutoFit/>
          </a:bodyPr>
          <a:lstStyle/>
          <a:p>
            <a:pPr marL="12700">
              <a:lnSpc>
                <a:spcPct val="100000"/>
              </a:lnSpc>
              <a:spcBef>
                <a:spcPts val="100"/>
              </a:spcBef>
            </a:pPr>
            <a:r>
              <a:rPr sz="1200" spc="-25">
                <a:solidFill>
                  <a:srgbClr val="FFFFFF"/>
                </a:solidFill>
                <a:latin typeface="Arial"/>
                <a:cs typeface="Arial"/>
              </a:rPr>
              <a:t>15</a:t>
            </a:r>
            <a:endParaRPr sz="1200">
              <a:latin typeface="Arial"/>
              <a:cs typeface="Arial"/>
            </a:endParaRPr>
          </a:p>
        </p:txBody>
      </p:sp>
      <p:sp>
        <p:nvSpPr>
          <p:cNvPr id="8" name="object 8"/>
          <p:cNvSpPr txBox="1"/>
          <p:nvPr/>
        </p:nvSpPr>
        <p:spPr>
          <a:xfrm>
            <a:off x="4301331" y="6479140"/>
            <a:ext cx="541655"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FFFFFF"/>
                </a:solidFill>
                <a:latin typeface="Arial"/>
                <a:cs typeface="Arial"/>
              </a:rPr>
              <a:t>ppt</a:t>
            </a:r>
            <a:r>
              <a:rPr sz="1200" spc="-25">
                <a:solidFill>
                  <a:srgbClr val="FFFFFF"/>
                </a:solidFill>
                <a:latin typeface="宋体"/>
                <a:cs typeface="宋体"/>
              </a:rPr>
              <a:t>课件</a:t>
            </a:r>
            <a:endParaRPr sz="1200">
              <a:latin typeface="宋体"/>
              <a:cs typeface="宋体"/>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57200" y="1600200"/>
            <a:ext cx="8229600" cy="4526280"/>
          </a:xfrm>
          <a:custGeom>
            <a:rect l="l" t="t" r="r" b="b"/>
            <a:pathLst>
              <a:path w="8229600" h="4526280">
                <a:moveTo>
                  <a:pt x="0" y="0"/>
                </a:moveTo>
                <a:lnTo>
                  <a:pt x="8229600" y="0"/>
                </a:lnTo>
                <a:lnTo>
                  <a:pt x="8229600" y="4525961"/>
                </a:lnTo>
                <a:lnTo>
                  <a:pt x="0" y="4525961"/>
                </a:lnTo>
                <a:lnTo>
                  <a:pt x="0" y="0"/>
                </a:lnTo>
                <a:close/>
              </a:path>
            </a:pathLst>
          </a:custGeom>
          <a:ln w="9525">
            <a:solidFill>
              <a:srgbClr val="000000"/>
            </a:solidFill>
          </a:ln>
        </p:spPr>
        <p:txBody>
          <a:bodyPr wrap="square" lIns="0" tIns="0" rIns="0" bIns="0" rtlCol="0"/>
          <a:lstStyle/>
          <a:p/>
        </p:txBody>
      </p:sp>
      <p:sp>
        <p:nvSpPr>
          <p:cNvPr id="3" name="object 3"/>
          <p:cNvSpPr txBox="1"/>
          <p:nvPr/>
        </p:nvSpPr>
        <p:spPr>
          <a:xfrm>
            <a:off x="4511040" y="4742084"/>
            <a:ext cx="317500" cy="317500"/>
          </a:xfrm>
          <a:prstGeom prst="rect">
            <a:avLst/>
          </a:prstGeom>
        </p:spPr>
        <p:txBody>
          <a:bodyPr vert="horz" wrap="square" lIns="0" tIns="0" rIns="0" bIns="0" rtlCol="0">
            <a:spAutoFit/>
          </a:bodyPr>
          <a:lstStyle/>
          <a:p>
            <a:pPr>
              <a:lnSpc>
                <a:spcPts val="2495"/>
              </a:lnSpc>
            </a:pPr>
            <a:r>
              <a:rPr sz="2400" b="1">
                <a:solidFill>
                  <a:srgbClr val="FFFFFF"/>
                </a:solidFill>
                <a:latin typeface="Microsoft JhengHei"/>
                <a:cs typeface="Microsoft JhengHei"/>
              </a:rPr>
              <a:t>性</a:t>
            </a:r>
            <a:endParaRPr sz="2400">
              <a:latin typeface="Microsoft JhengHei"/>
              <a:cs typeface="Microsoft JhengHei"/>
            </a:endParaRPr>
          </a:p>
        </p:txBody>
      </p:sp>
      <p:sp>
        <p:nvSpPr>
          <p:cNvPr id="4" name="object 4"/>
          <p:cNvSpPr txBox="1"/>
          <p:nvPr/>
        </p:nvSpPr>
        <p:spPr>
          <a:xfrm>
            <a:off x="535940" y="1560841"/>
            <a:ext cx="7778750" cy="4394835"/>
          </a:xfrm>
          <a:prstGeom prst="rect">
            <a:avLst/>
          </a:prstGeom>
        </p:spPr>
        <p:txBody>
          <a:bodyPr vert="horz" wrap="square" lIns="0" tIns="95885" rIns="0" bIns="0" rtlCol="0">
            <a:spAutoFit/>
          </a:bodyPr>
          <a:lstStyle/>
          <a:p>
            <a:pPr marL="12700">
              <a:lnSpc>
                <a:spcPct val="100000"/>
              </a:lnSpc>
              <a:spcBef>
                <a:spcPts val="755"/>
              </a:spcBef>
            </a:pPr>
            <a:r>
              <a:rPr sz="2800" b="1" spc="-5">
                <a:solidFill>
                  <a:srgbClr val="FFFFFF"/>
                </a:solidFill>
                <a:latin typeface="Microsoft JhengHei"/>
                <a:cs typeface="Microsoft JhengHei"/>
              </a:rPr>
              <a:t>一、消费者购买决策的含义及特点</a:t>
            </a:r>
            <a:endParaRPr sz="2800">
              <a:latin typeface="Microsoft JhengHei"/>
              <a:cs typeface="Microsoft JhengHei"/>
            </a:endParaRPr>
          </a:p>
          <a:p>
            <a:pPr marL="755650" marR="5080" indent="-285750" algn="just">
              <a:lnSpc>
                <a:spcPct val="100000"/>
              </a:lnSpc>
              <a:spcBef>
                <a:spcPts val="565"/>
              </a:spcBef>
              <a:buClr>
                <a:srgbClr val="A886E0"/>
              </a:buClr>
              <a:buSzPct val="70833"/>
              <a:buFont typeface="Wingdings"/>
              <a:buChar char=""/>
              <a:tabLst>
                <a:tab pos="755650"/>
              </a:tabLst>
            </a:pPr>
            <a:r>
              <a:rPr sz="2400" b="1" spc="-5">
                <a:solidFill>
                  <a:srgbClr val="FFFFFF"/>
                </a:solidFill>
                <a:latin typeface="Microsoft JhengHei"/>
                <a:cs typeface="Microsoft JhengHei"/>
              </a:rPr>
              <a:t>消费者购买决策是指消费者谨慎地评价某一产品、品</a:t>
            </a:r>
            <a:r>
              <a:rPr sz="2400" b="1" spc="600">
                <a:solidFill>
                  <a:srgbClr val="FFFFFF"/>
                </a:solidFill>
                <a:latin typeface="Microsoft JhengHei"/>
                <a:cs typeface="Microsoft JhengHei"/>
              </a:rPr>
              <a:t> </a:t>
            </a:r>
            <a:r>
              <a:rPr sz="2400" b="1" spc="-5">
                <a:solidFill>
                  <a:srgbClr val="FFFFFF"/>
                </a:solidFill>
                <a:latin typeface="Microsoft JhengHei"/>
                <a:cs typeface="Microsoft JhengHei"/>
              </a:rPr>
              <a:t>牌或服务的属性并进行选择、购买能满足某一特定需</a:t>
            </a:r>
            <a:r>
              <a:rPr sz="2400" b="1" spc="-10">
                <a:solidFill>
                  <a:srgbClr val="FFFFFF"/>
                </a:solidFill>
                <a:latin typeface="Microsoft JhengHei"/>
                <a:cs typeface="Microsoft JhengHei"/>
              </a:rPr>
              <a:t>要的产品的过程。</a:t>
            </a:r>
            <a:endParaRPr sz="2400">
              <a:latin typeface="Microsoft JhengHei"/>
              <a:cs typeface="Microsoft JhengHei"/>
            </a:endParaRPr>
          </a:p>
          <a:p>
            <a:pPr marL="755650" indent="-285750" algn="just">
              <a:lnSpc>
                <a:spcPct val="100000"/>
              </a:lnSpc>
              <a:spcBef>
                <a:spcPts val="575"/>
              </a:spcBef>
              <a:buClr>
                <a:srgbClr val="A886E0"/>
              </a:buClr>
              <a:buSzPct val="70833"/>
              <a:buFont typeface="Wingdings"/>
              <a:buChar char=""/>
              <a:tabLst>
                <a:tab pos="755650"/>
              </a:tabLst>
            </a:pPr>
            <a:r>
              <a:rPr sz="2400" b="1" spc="-5">
                <a:solidFill>
                  <a:srgbClr val="FFFFFF"/>
                </a:solidFill>
                <a:latin typeface="Microsoft JhengHei"/>
                <a:cs typeface="Microsoft JhengHei"/>
              </a:rPr>
              <a:t>消费者购买决策的特点</a:t>
            </a:r>
            <a:endParaRPr sz="2400">
              <a:latin typeface="Microsoft JhengHei"/>
              <a:cs typeface="Microsoft JhengHei"/>
            </a:endParaRPr>
          </a:p>
          <a:p>
            <a:pPr marL="1536065" marR="5243830" indent="76200">
              <a:lnSpc>
                <a:spcPct val="123100"/>
              </a:lnSpc>
              <a:spcBef>
                <a:spcPts val="270"/>
              </a:spcBef>
            </a:pPr>
            <a:r>
              <a:rPr sz="2400" b="1" spc="-20">
                <a:solidFill>
                  <a:srgbClr val="FFFFFF"/>
                </a:solidFill>
                <a:latin typeface="Microsoft JhengHei"/>
                <a:cs typeface="Microsoft JhengHei"/>
              </a:rPr>
              <a:t>目的性过程性</a:t>
            </a:r>
            <a:endParaRPr sz="2400">
              <a:latin typeface="Microsoft JhengHei"/>
              <a:cs typeface="Microsoft JhengHei"/>
            </a:endParaRPr>
          </a:p>
          <a:p>
            <a:pPr marL="1536065" marR="3796029">
              <a:lnSpc>
                <a:spcPct val="120000"/>
              </a:lnSpc>
            </a:pPr>
            <a:r>
              <a:rPr sz="2400" b="1" spc="-10">
                <a:solidFill>
                  <a:srgbClr val="FFFFFF"/>
                </a:solidFill>
                <a:latin typeface="Microsoft JhengHei"/>
                <a:cs typeface="Microsoft JhengHei"/>
              </a:rPr>
              <a:t>决策主体的需求个</a:t>
            </a:r>
            <a:r>
              <a:rPr sz="2400" b="1" spc="-20">
                <a:solidFill>
                  <a:srgbClr val="FFFFFF"/>
                </a:solidFill>
                <a:latin typeface="Microsoft JhengHei"/>
                <a:cs typeface="Microsoft JhengHei"/>
              </a:rPr>
              <a:t>复杂性</a:t>
            </a:r>
            <a:endParaRPr sz="2400">
              <a:latin typeface="Microsoft JhengHei"/>
              <a:cs typeface="Microsoft JhengHei"/>
            </a:endParaRPr>
          </a:p>
          <a:p>
            <a:pPr marL="1536065">
              <a:lnSpc>
                <a:spcPct val="100000"/>
              </a:lnSpc>
              <a:spcBef>
                <a:spcPts val="575"/>
              </a:spcBef>
            </a:pPr>
            <a:r>
              <a:rPr sz="2400" b="1" spc="-20">
                <a:solidFill>
                  <a:srgbClr val="FFFFFF"/>
                </a:solidFill>
                <a:latin typeface="Microsoft JhengHei"/>
                <a:cs typeface="Microsoft JhengHei"/>
              </a:rPr>
              <a:t>情景性</a:t>
            </a:r>
            <a:endParaRPr sz="2400">
              <a:latin typeface="Microsoft JhengHei"/>
              <a:cs typeface="Microsoft JhengHei"/>
            </a:endParaRPr>
          </a:p>
        </p:txBody>
      </p:sp>
      <p:sp>
        <p:nvSpPr>
          <p:cNvPr id="5" name="object 5"/>
          <p:cNvSpPr txBox="1">
            <a:spLocks noGrp="1"/>
          </p:cNvSpPr>
          <p:nvPr>
            <p:ph type="title"/>
          </p:nvPr>
        </p:nvSpPr>
        <p:spPr>
          <a:xfrm>
            <a:off x="1530350" y="573405"/>
            <a:ext cx="6083300" cy="574040"/>
          </a:xfrm>
          <a:prstGeom prst="rect">
            <a:avLst/>
          </a:prstGeom>
        </p:spPr>
        <p:txBody>
          <a:bodyPr vert="horz" wrap="square" lIns="0" tIns="12700" rIns="0" bIns="0" rtlCol="0">
            <a:spAutoFit/>
          </a:bodyPr>
          <a:lstStyle/>
          <a:p>
            <a:pPr marL="12700">
              <a:lnSpc>
                <a:spcPct val="100000"/>
              </a:lnSpc>
              <a:spcBef>
                <a:spcPts val="100"/>
              </a:spcBef>
            </a:pPr>
            <a:r>
              <a:rPr/>
              <a:t>第二节 </a:t>
            </a:r>
            <a:r>
              <a:rPr spc="-5"/>
              <a:t>消费者购买决策及模型</a:t>
            </a:r>
          </a:p>
        </p:txBody>
      </p:sp>
      <p:pic>
        <p:nvPicPr>
          <p:cNvPr id="6" name="object 6"/>
          <p:cNvPicPr/>
          <p:nvPr/>
        </p:nvPicPr>
        <p:blipFill>
          <a:blip r:embed="rId2"/>
          <a:stretch>
            <a:fillRect/>
          </a:stretch>
        </p:blipFill>
        <p:spPr>
          <a:xfrm>
            <a:off x="4711700" y="3429000"/>
            <a:ext cx="4103688" cy="3024188"/>
          </a:xfrm>
          <a:prstGeom prst="rect">
            <a:avLst/>
          </a:prstGeom>
        </p:spPr>
      </p:pic>
      <p:sp>
        <p:nvSpPr>
          <p:cNvPr id="7" name="object 7"/>
          <p:cNvSpPr txBox="1"/>
          <p:nvPr/>
        </p:nvSpPr>
        <p:spPr>
          <a:xfrm>
            <a:off x="8414384" y="6479140"/>
            <a:ext cx="194945" cy="208279"/>
          </a:xfrm>
          <a:prstGeom prst="rect">
            <a:avLst/>
          </a:prstGeom>
        </p:spPr>
        <p:txBody>
          <a:bodyPr vert="horz" wrap="square" lIns="0" tIns="12700" rIns="0" bIns="0" rtlCol="0">
            <a:spAutoFit/>
          </a:bodyPr>
          <a:lstStyle/>
          <a:p>
            <a:pPr marL="12700">
              <a:lnSpc>
                <a:spcPct val="100000"/>
              </a:lnSpc>
              <a:spcBef>
                <a:spcPts val="100"/>
              </a:spcBef>
            </a:pPr>
            <a:r>
              <a:rPr sz="1200" spc="-25">
                <a:solidFill>
                  <a:srgbClr val="FFFFFF"/>
                </a:solidFill>
                <a:latin typeface="Arial"/>
                <a:cs typeface="Arial"/>
              </a:rPr>
              <a:t>16</a:t>
            </a:r>
            <a:endParaRPr sz="1200">
              <a:latin typeface="Arial"/>
              <a:cs typeface="Arial"/>
            </a:endParaRPr>
          </a:p>
        </p:txBody>
      </p:sp>
      <p:sp>
        <p:nvSpPr>
          <p:cNvPr id="8" name="object 8"/>
          <p:cNvSpPr txBox="1"/>
          <p:nvPr/>
        </p:nvSpPr>
        <p:spPr>
          <a:xfrm>
            <a:off x="4301331" y="6479140"/>
            <a:ext cx="541655"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FFFFFF"/>
                </a:solidFill>
                <a:latin typeface="Arial"/>
                <a:cs typeface="Arial"/>
              </a:rPr>
              <a:t>ppt</a:t>
            </a:r>
            <a:r>
              <a:rPr sz="1200" spc="-25">
                <a:solidFill>
                  <a:srgbClr val="FFFFFF"/>
                </a:solidFill>
                <a:latin typeface="宋体"/>
                <a:cs typeface="宋体"/>
              </a:rPr>
              <a:t>课件</a:t>
            </a:r>
            <a:endParaRPr sz="1200">
              <a:latin typeface="宋体"/>
              <a:cs typeface="宋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39" y="51989"/>
            <a:ext cx="622300" cy="2989580"/>
          </a:xfrm>
          <a:prstGeom prst="rect">
            <a:avLst/>
          </a:prstGeom>
        </p:spPr>
        <p:txBody>
          <a:bodyPr vert="horz" wrap="square" lIns="0" tIns="12700" rIns="0" bIns="0" rtlCol="0">
            <a:spAutoFit/>
          </a:bodyPr>
          <a:lstStyle/>
          <a:p>
            <a:pPr marL="12700">
              <a:lnSpc>
                <a:spcPct val="100000"/>
              </a:lnSpc>
              <a:spcBef>
                <a:spcPts val="100"/>
              </a:spcBef>
            </a:pPr>
            <a:r>
              <a:rPr sz="1450">
                <a:solidFill>
                  <a:srgbClr val="FFCC00"/>
                </a:solidFill>
                <a:latin typeface="Wingdings"/>
                <a:cs typeface="Wingdings"/>
              </a:rPr>
              <a:t></a:t>
            </a:r>
            <a:endParaRPr sz="1450">
              <a:latin typeface="Wingdings"/>
              <a:cs typeface="Wingdings"/>
            </a:endParaRPr>
          </a:p>
          <a:p>
            <a:pPr>
              <a:lnSpc>
                <a:spcPct val="100000"/>
              </a:lnSpc>
              <a:spcBef>
                <a:spcPts val="15"/>
              </a:spcBef>
            </a:pPr>
            <a:endParaRPr sz="1900">
              <a:latin typeface="Wingdings"/>
              <a:cs typeface="Wingdings"/>
            </a:endParaRPr>
          </a:p>
          <a:p>
            <a:pPr marL="355600" marR="5080">
              <a:lnSpc>
                <a:spcPct val="80000"/>
              </a:lnSpc>
            </a:pPr>
            <a:r>
              <a:rPr sz="2000" b="1" spc="-50">
                <a:solidFill>
                  <a:srgbClr val="FFFFFF"/>
                </a:solidFill>
                <a:latin typeface="Microsoft JhengHei"/>
                <a:cs typeface="Microsoft JhengHei"/>
              </a:rPr>
              <a:t>案</a:t>
            </a:r>
            <a:r>
              <a:rPr sz="2000" b="1" spc="500">
                <a:solidFill>
                  <a:srgbClr val="FFFFFF"/>
                </a:solidFill>
                <a:latin typeface="Microsoft JhengHei"/>
                <a:cs typeface="Microsoft JhengHei"/>
              </a:rPr>
              <a:t> </a:t>
            </a:r>
            <a:r>
              <a:rPr sz="2000" b="1" spc="-50">
                <a:solidFill>
                  <a:srgbClr val="FFFFFF"/>
                </a:solidFill>
                <a:latin typeface="Microsoft JhengHei"/>
                <a:cs typeface="Microsoft JhengHei"/>
              </a:rPr>
              <a:t>例</a:t>
            </a:r>
            <a:endParaRPr sz="2000">
              <a:latin typeface="Microsoft JhengHei"/>
              <a:cs typeface="Microsoft JhengHei"/>
            </a:endParaRPr>
          </a:p>
          <a:p>
            <a:pPr marL="355600" marR="5080" algn="just">
              <a:lnSpc>
                <a:spcPct val="80000"/>
              </a:lnSpc>
            </a:pPr>
            <a:r>
              <a:rPr sz="2000" b="1">
                <a:solidFill>
                  <a:srgbClr val="FFFFFF"/>
                </a:solidFill>
                <a:latin typeface="Microsoft JhengHei"/>
                <a:cs typeface="Microsoft JhengHei"/>
              </a:rPr>
              <a:t>：可口</a:t>
            </a:r>
            <a:r>
              <a:rPr sz="2000" b="1" spc="-2080">
                <a:solidFill>
                  <a:srgbClr val="FFFFFF"/>
                </a:solidFill>
                <a:latin typeface="Microsoft JhengHei"/>
                <a:cs typeface="Microsoft JhengHei"/>
              </a:rPr>
              <a:t>可</a:t>
            </a:r>
            <a:r>
              <a:rPr sz="2000" b="1">
                <a:solidFill>
                  <a:srgbClr val="FFFFFF"/>
                </a:solidFill>
                <a:latin typeface="Microsoft JhengHei"/>
                <a:cs typeface="Microsoft JhengHei"/>
              </a:rPr>
              <a:t>乐</a:t>
            </a:r>
            <a:endParaRPr sz="2000">
              <a:latin typeface="Microsoft JhengHei"/>
              <a:cs typeface="Microsoft JhengHei"/>
            </a:endParaRPr>
          </a:p>
          <a:p>
            <a:pPr>
              <a:lnSpc>
                <a:spcPct val="100000"/>
              </a:lnSpc>
              <a:spcBef>
                <a:spcPts val="65"/>
              </a:spcBef>
            </a:pPr>
            <a:endParaRPr sz="2300">
              <a:latin typeface="Microsoft JhengHei"/>
              <a:cs typeface="Microsoft JhengHei"/>
            </a:endParaRPr>
          </a:p>
          <a:p>
            <a:pPr marL="12700">
              <a:lnSpc>
                <a:spcPct val="100000"/>
              </a:lnSpc>
            </a:pPr>
            <a:r>
              <a:rPr sz="1450">
                <a:solidFill>
                  <a:srgbClr val="FFCC00"/>
                </a:solidFill>
                <a:latin typeface="Wingdings"/>
                <a:cs typeface="Wingdings"/>
              </a:rPr>
              <a:t></a:t>
            </a:r>
            <a:endParaRPr sz="1450">
              <a:latin typeface="Wingdings"/>
              <a:cs typeface="Wingdings"/>
            </a:endParaRPr>
          </a:p>
        </p:txBody>
      </p:sp>
      <p:sp>
        <p:nvSpPr>
          <p:cNvPr id="3" name="object 3"/>
          <p:cNvSpPr txBox="1"/>
          <p:nvPr/>
        </p:nvSpPr>
        <p:spPr>
          <a:xfrm>
            <a:off x="421640" y="4444516"/>
            <a:ext cx="279400" cy="2524760"/>
          </a:xfrm>
          <a:prstGeom prst="rect">
            <a:avLst/>
          </a:prstGeom>
        </p:spPr>
        <p:txBody>
          <a:bodyPr vert="horz" wrap="square" lIns="0" tIns="71120" rIns="0" bIns="0" rtlCol="0">
            <a:spAutoFit/>
          </a:bodyPr>
          <a:lstStyle/>
          <a:p>
            <a:pPr marL="12700" marR="5080">
              <a:lnSpc>
                <a:spcPts val="1920"/>
              </a:lnSpc>
              <a:spcBef>
                <a:spcPts val="560"/>
              </a:spcBef>
            </a:pPr>
            <a:r>
              <a:rPr sz="2000" b="1" spc="-50">
                <a:solidFill>
                  <a:srgbClr val="FFFFFF"/>
                </a:solidFill>
                <a:latin typeface="Microsoft JhengHei"/>
                <a:cs typeface="Microsoft JhengHei"/>
              </a:rPr>
              <a:t>现状</a:t>
            </a:r>
            <a:endParaRPr sz="2000">
              <a:latin typeface="Microsoft JhengHei"/>
              <a:cs typeface="Microsoft JhengHei"/>
            </a:endParaRPr>
          </a:p>
          <a:p>
            <a:pPr marL="12700" marR="5080" algn="just">
              <a:lnSpc>
                <a:spcPts val="1920"/>
              </a:lnSpc>
              <a:spcBef>
                <a:spcPts val="5"/>
              </a:spcBef>
            </a:pPr>
            <a:r>
              <a:rPr sz="2000" b="1" spc="-50">
                <a:solidFill>
                  <a:srgbClr val="FFFFFF"/>
                </a:solidFill>
                <a:latin typeface="Microsoft JhengHei"/>
                <a:cs typeface="Microsoft JhengHei"/>
              </a:rPr>
              <a:t>：</a:t>
            </a:r>
            <a:r>
              <a:rPr sz="2000" b="1" spc="500">
                <a:solidFill>
                  <a:srgbClr val="FFFFFF"/>
                </a:solidFill>
                <a:latin typeface="Microsoft JhengHei"/>
                <a:cs typeface="Microsoft JhengHei"/>
              </a:rPr>
              <a:t> </a:t>
            </a:r>
            <a:r>
              <a:rPr sz="2000" b="1" spc="-50">
                <a:solidFill>
                  <a:srgbClr val="FFFFFF"/>
                </a:solidFill>
                <a:latin typeface="Microsoft JhengHei"/>
                <a:cs typeface="Microsoft JhengHei"/>
              </a:rPr>
              <a:t>炎夏</a:t>
            </a:r>
            <a:endParaRPr sz="2000">
              <a:latin typeface="Microsoft JhengHei"/>
              <a:cs typeface="Microsoft JhengHei"/>
            </a:endParaRPr>
          </a:p>
          <a:p>
            <a:pPr marL="12700" marR="5080" algn="just">
              <a:lnSpc>
                <a:spcPct val="80000"/>
              </a:lnSpc>
              <a:spcBef>
                <a:spcPts val="15"/>
              </a:spcBef>
            </a:pPr>
            <a:r>
              <a:rPr sz="2000" b="1" spc="-50">
                <a:solidFill>
                  <a:srgbClr val="FFFFFF"/>
                </a:solidFill>
                <a:latin typeface="Microsoft JhengHei"/>
                <a:cs typeface="Microsoft JhengHei"/>
              </a:rPr>
              <a:t>，</a:t>
            </a:r>
            <a:r>
              <a:rPr sz="2000" b="1" spc="500">
                <a:solidFill>
                  <a:srgbClr val="FFFFFF"/>
                </a:solidFill>
                <a:latin typeface="Microsoft JhengHei"/>
                <a:cs typeface="Microsoft JhengHei"/>
              </a:rPr>
              <a:t> </a:t>
            </a:r>
            <a:r>
              <a:rPr sz="2000" b="1" spc="-50">
                <a:solidFill>
                  <a:srgbClr val="FFFFFF"/>
                </a:solidFill>
                <a:latin typeface="Microsoft JhengHei"/>
                <a:cs typeface="Microsoft JhengHei"/>
              </a:rPr>
              <a:t>烈日当头</a:t>
            </a:r>
            <a:endParaRPr sz="2000">
              <a:latin typeface="Microsoft JhengHei"/>
              <a:cs typeface="Microsoft JhengHei"/>
            </a:endParaRPr>
          </a:p>
        </p:txBody>
      </p:sp>
      <p:sp>
        <p:nvSpPr>
          <p:cNvPr id="4" name="object 4"/>
          <p:cNvSpPr txBox="1"/>
          <p:nvPr/>
        </p:nvSpPr>
        <p:spPr>
          <a:xfrm>
            <a:off x="8414384" y="6479140"/>
            <a:ext cx="194945" cy="208279"/>
          </a:xfrm>
          <a:prstGeom prst="rect">
            <a:avLst/>
          </a:prstGeom>
        </p:spPr>
        <p:txBody>
          <a:bodyPr vert="horz" wrap="square" lIns="0" tIns="12700" rIns="0" bIns="0" rtlCol="0">
            <a:spAutoFit/>
          </a:bodyPr>
          <a:lstStyle/>
          <a:p>
            <a:pPr marL="12700">
              <a:lnSpc>
                <a:spcPct val="100000"/>
              </a:lnSpc>
              <a:spcBef>
                <a:spcPts val="100"/>
              </a:spcBef>
            </a:pPr>
            <a:r>
              <a:rPr sz="1200" spc="-25">
                <a:solidFill>
                  <a:srgbClr val="FFFFFF"/>
                </a:solidFill>
                <a:latin typeface="Arial"/>
                <a:cs typeface="Arial"/>
              </a:rPr>
              <a:t>17</a:t>
            </a:r>
            <a:endParaRPr sz="1200">
              <a:latin typeface="Arial"/>
              <a:cs typeface="Arial"/>
            </a:endParaRPr>
          </a:p>
        </p:txBody>
      </p:sp>
      <p:sp>
        <p:nvSpPr>
          <p:cNvPr id="5" name="object 5"/>
          <p:cNvSpPr txBox="1"/>
          <p:nvPr/>
        </p:nvSpPr>
        <p:spPr>
          <a:xfrm>
            <a:off x="4301331" y="6479140"/>
            <a:ext cx="541655"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FFFFFF"/>
                </a:solidFill>
                <a:latin typeface="Arial"/>
                <a:cs typeface="Arial"/>
              </a:rPr>
              <a:t>ppt</a:t>
            </a:r>
            <a:r>
              <a:rPr sz="1200" spc="-25">
                <a:solidFill>
                  <a:srgbClr val="FFFFFF"/>
                </a:solidFill>
                <a:latin typeface="宋体"/>
                <a:cs typeface="宋体"/>
              </a:rPr>
              <a:t>课件</a:t>
            </a:r>
            <a:endParaRPr sz="1200">
              <a:latin typeface="宋体"/>
              <a:cs typeface="宋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41299" y="275907"/>
            <a:ext cx="711200" cy="1671320"/>
          </a:xfrm>
          <a:prstGeom prst="rect">
            <a:avLst/>
          </a:prstGeom>
        </p:spPr>
        <p:txBody>
          <a:bodyPr vert="horz" wrap="square" lIns="0" tIns="12700" rIns="0" bIns="0" rtlCol="0">
            <a:spAutoFit/>
          </a:bodyPr>
          <a:lstStyle/>
          <a:p>
            <a:pPr marL="240665">
              <a:lnSpc>
                <a:spcPct val="100000"/>
              </a:lnSpc>
              <a:spcBef>
                <a:spcPts val="100"/>
              </a:spcBef>
            </a:pPr>
            <a:r>
              <a:rPr sz="3600" b="1" spc="-15">
                <a:solidFill>
                  <a:srgbClr val="E5E5FF"/>
                </a:solidFill>
                <a:latin typeface="MS Gothic"/>
                <a:cs typeface="MS Gothic"/>
              </a:rPr>
              <a:t>□</a:t>
            </a:r>
            <a:endParaRPr sz="3600">
              <a:latin typeface="MS Gothic"/>
              <a:cs typeface="MS Gothic"/>
            </a:endParaRPr>
          </a:p>
          <a:p>
            <a:pPr marL="126364" marR="234315" indent="-114300">
              <a:lnSpc>
                <a:spcPct val="100000"/>
              </a:lnSpc>
            </a:pPr>
            <a:r>
              <a:rPr sz="3600" b="1" spc="-50">
                <a:solidFill>
                  <a:srgbClr val="E5E5FF"/>
                </a:solidFill>
                <a:latin typeface="Microsoft JhengHei"/>
                <a:cs typeface="Microsoft JhengHei"/>
              </a:rPr>
              <a:t>（ </a:t>
            </a:r>
            <a:r>
              <a:rPr sz="3600" b="1" spc="-415">
                <a:solidFill>
                  <a:srgbClr val="E5E5FF"/>
                </a:solidFill>
                <a:latin typeface="Microsoft JhengHei"/>
                <a:cs typeface="Microsoft JhengHei"/>
              </a:rPr>
              <a:t>7</a:t>
            </a:r>
            <a:endParaRPr sz="3600">
              <a:latin typeface="Microsoft JhengHei"/>
              <a:cs typeface="Microsoft JhengHei"/>
            </a:endParaRPr>
          </a:p>
        </p:txBody>
      </p:sp>
      <p:sp>
        <p:nvSpPr>
          <p:cNvPr id="3" name="object 3"/>
          <p:cNvSpPr txBox="1"/>
          <p:nvPr/>
        </p:nvSpPr>
        <p:spPr>
          <a:xfrm>
            <a:off x="-126999" y="1921827"/>
            <a:ext cx="254000" cy="574040"/>
          </a:xfrm>
          <a:prstGeom prst="rect">
            <a:avLst/>
          </a:prstGeom>
        </p:spPr>
        <p:txBody>
          <a:bodyPr vert="horz" wrap="square" lIns="0" tIns="12700" rIns="0" bIns="0" rtlCol="0">
            <a:spAutoFit/>
          </a:bodyPr>
          <a:lstStyle/>
          <a:p>
            <a:pPr marL="12700">
              <a:lnSpc>
                <a:spcPct val="100000"/>
              </a:lnSpc>
              <a:spcBef>
                <a:spcPts val="100"/>
              </a:spcBef>
            </a:pPr>
            <a:r>
              <a:rPr sz="3600" b="1" spc="-1140">
                <a:solidFill>
                  <a:srgbClr val="E5E5FF"/>
                </a:solidFill>
                <a:latin typeface="Microsoft JhengHei"/>
                <a:cs typeface="Microsoft JhengHei"/>
              </a:rPr>
              <a:t>O</a:t>
            </a:r>
            <a:endParaRPr sz="3600">
              <a:latin typeface="Microsoft JhengHei"/>
              <a:cs typeface="Microsoft JhengHei"/>
            </a:endParaRPr>
          </a:p>
        </p:txBody>
      </p:sp>
      <p:sp>
        <p:nvSpPr>
          <p:cNvPr id="4" name="object 4"/>
          <p:cNvSpPr txBox="1"/>
          <p:nvPr/>
        </p:nvSpPr>
        <p:spPr>
          <a:xfrm>
            <a:off x="-126999" y="2470467"/>
            <a:ext cx="254000" cy="574040"/>
          </a:xfrm>
          <a:prstGeom prst="rect">
            <a:avLst/>
          </a:prstGeom>
        </p:spPr>
        <p:txBody>
          <a:bodyPr vert="horz" wrap="square" lIns="0" tIns="12700" rIns="0" bIns="0" rtlCol="0">
            <a:spAutoFit/>
          </a:bodyPr>
          <a:lstStyle/>
          <a:p>
            <a:pPr marL="12700">
              <a:lnSpc>
                <a:spcPct val="100000"/>
              </a:lnSpc>
              <a:spcBef>
                <a:spcPts val="100"/>
              </a:spcBef>
            </a:pPr>
            <a:r>
              <a:rPr sz="3600" b="1" spc="100">
                <a:solidFill>
                  <a:srgbClr val="E5E5FF"/>
                </a:solidFill>
                <a:latin typeface="Microsoft JhengHei"/>
                <a:cs typeface="Microsoft JhengHei"/>
              </a:rPr>
              <a:t>s</a:t>
            </a:r>
            <a:endParaRPr sz="3600">
              <a:latin typeface="Microsoft JhengHei"/>
              <a:cs typeface="Microsoft JhengHei"/>
            </a:endParaRPr>
          </a:p>
        </p:txBody>
      </p:sp>
      <p:sp>
        <p:nvSpPr>
          <p:cNvPr id="5" name="object 5"/>
          <p:cNvSpPr txBox="1"/>
          <p:nvPr/>
        </p:nvSpPr>
        <p:spPr>
          <a:xfrm>
            <a:off x="-241299" y="3019107"/>
            <a:ext cx="482600" cy="574040"/>
          </a:xfrm>
          <a:prstGeom prst="rect">
            <a:avLst/>
          </a:prstGeom>
        </p:spPr>
        <p:txBody>
          <a:bodyPr vert="horz" wrap="square" lIns="0" tIns="12700" rIns="0" bIns="0" rtlCol="0">
            <a:spAutoFit/>
          </a:bodyPr>
          <a:lstStyle/>
          <a:p>
            <a:pPr marL="12700">
              <a:lnSpc>
                <a:spcPct val="100000"/>
              </a:lnSpc>
              <a:spcBef>
                <a:spcPts val="100"/>
              </a:spcBef>
            </a:pPr>
            <a:r>
              <a:rPr sz="3600" b="1">
                <a:solidFill>
                  <a:srgbClr val="E5E5FF"/>
                </a:solidFill>
                <a:latin typeface="Microsoft JhengHei"/>
                <a:cs typeface="Microsoft JhengHei"/>
              </a:rPr>
              <a:t>框</a:t>
            </a:r>
            <a:endParaRPr sz="3600">
              <a:latin typeface="Microsoft JhengHei"/>
              <a:cs typeface="Microsoft JhengHei"/>
            </a:endParaRPr>
          </a:p>
        </p:txBody>
      </p:sp>
      <p:sp>
        <p:nvSpPr>
          <p:cNvPr id="6" name="object 6"/>
          <p:cNvSpPr txBox="1"/>
          <p:nvPr/>
        </p:nvSpPr>
        <p:spPr>
          <a:xfrm>
            <a:off x="-241299" y="3567748"/>
            <a:ext cx="482600" cy="574040"/>
          </a:xfrm>
          <a:prstGeom prst="rect">
            <a:avLst/>
          </a:prstGeom>
        </p:spPr>
        <p:txBody>
          <a:bodyPr vert="horz" wrap="square" lIns="0" tIns="12700" rIns="0" bIns="0" rtlCol="0">
            <a:spAutoFit/>
          </a:bodyPr>
          <a:lstStyle/>
          <a:p>
            <a:pPr marL="12700">
              <a:lnSpc>
                <a:spcPct val="100000"/>
              </a:lnSpc>
              <a:spcBef>
                <a:spcPts val="100"/>
              </a:spcBef>
            </a:pPr>
            <a:r>
              <a:rPr sz="3600" b="1">
                <a:solidFill>
                  <a:srgbClr val="E5E5FF"/>
                </a:solidFill>
                <a:latin typeface="Microsoft JhengHei"/>
                <a:cs typeface="Microsoft JhengHei"/>
              </a:rPr>
              <a:t>架</a:t>
            </a:r>
            <a:endParaRPr sz="3600">
              <a:latin typeface="Microsoft JhengHei"/>
              <a:cs typeface="Microsoft JhengHei"/>
            </a:endParaRPr>
          </a:p>
        </p:txBody>
      </p:sp>
      <p:sp>
        <p:nvSpPr>
          <p:cNvPr id="7" name="object 7"/>
          <p:cNvSpPr txBox="1"/>
          <p:nvPr/>
        </p:nvSpPr>
        <p:spPr>
          <a:xfrm>
            <a:off x="-241299" y="4116388"/>
            <a:ext cx="482600" cy="574040"/>
          </a:xfrm>
          <a:prstGeom prst="rect">
            <a:avLst/>
          </a:prstGeom>
        </p:spPr>
        <p:txBody>
          <a:bodyPr vert="horz" wrap="square" lIns="0" tIns="12700" rIns="0" bIns="0" rtlCol="0">
            <a:spAutoFit/>
          </a:bodyPr>
          <a:lstStyle/>
          <a:p>
            <a:pPr marL="12700">
              <a:lnSpc>
                <a:spcPct val="100000"/>
              </a:lnSpc>
              <a:spcBef>
                <a:spcPts val="100"/>
              </a:spcBef>
            </a:pPr>
            <a:r>
              <a:rPr sz="3600" b="1">
                <a:solidFill>
                  <a:srgbClr val="E5E5FF"/>
                </a:solidFill>
                <a:latin typeface="Microsoft JhengHei"/>
                <a:cs typeface="Microsoft JhengHei"/>
              </a:rPr>
              <a:t>）</a:t>
            </a:r>
            <a:endParaRPr sz="3600">
              <a:latin typeface="Microsoft JhengHei"/>
              <a:cs typeface="Microsoft JhengHei"/>
            </a:endParaRPr>
          </a:p>
        </p:txBody>
      </p:sp>
      <p:grpSp>
        <p:nvGrpSpPr>
          <p:cNvPr id="8" name="object 8"/>
          <p:cNvGrpSpPr/>
          <p:nvPr/>
        </p:nvGrpSpPr>
        <p:grpSpPr>
          <a:xfrm>
            <a:off x="534987" y="1839912"/>
            <a:ext cx="8142605" cy="3465829"/>
            <a:chOff x="534987" y="1839912"/>
            <a:chExt cx="8142605" cy="3465829"/>
          </a:xfrm>
        </p:grpSpPr>
        <p:sp>
          <p:nvSpPr>
            <p:cNvPr id="9" name="object 9"/>
            <p:cNvSpPr/>
            <p:nvPr/>
          </p:nvSpPr>
          <p:spPr>
            <a:xfrm>
              <a:off x="539750" y="1844674"/>
              <a:ext cx="8133080" cy="3456304"/>
            </a:xfrm>
            <a:custGeom>
              <a:rect l="l" t="t" r="r" b="b"/>
              <a:pathLst>
                <a:path w="8133080" h="3456304">
                  <a:moveTo>
                    <a:pt x="8132761" y="3455988"/>
                  </a:moveTo>
                  <a:lnTo>
                    <a:pt x="0" y="3455988"/>
                  </a:lnTo>
                  <a:lnTo>
                    <a:pt x="0" y="0"/>
                  </a:lnTo>
                  <a:lnTo>
                    <a:pt x="8132761" y="0"/>
                  </a:lnTo>
                  <a:lnTo>
                    <a:pt x="8132761" y="3455988"/>
                  </a:lnTo>
                  <a:close/>
                </a:path>
              </a:pathLst>
            </a:custGeom>
            <a:solidFill>
              <a:srgbClr val="3366FF"/>
            </a:solidFill>
          </p:spPr>
          <p:txBody>
            <a:bodyPr wrap="square" lIns="0" tIns="0" rIns="0" bIns="0" rtlCol="0"/>
            <a:lstStyle/>
            <a:p/>
          </p:txBody>
        </p:sp>
        <p:sp>
          <p:nvSpPr>
            <p:cNvPr id="10" name="object 10"/>
            <p:cNvSpPr/>
            <p:nvPr/>
          </p:nvSpPr>
          <p:spPr>
            <a:xfrm>
              <a:off x="539750" y="1844674"/>
              <a:ext cx="8133080" cy="3456304"/>
            </a:xfrm>
            <a:custGeom>
              <a:rect l="l" t="t" r="r" b="b"/>
              <a:pathLst>
                <a:path w="8133080" h="3456304">
                  <a:moveTo>
                    <a:pt x="0" y="0"/>
                  </a:moveTo>
                  <a:lnTo>
                    <a:pt x="8132761" y="0"/>
                  </a:lnTo>
                  <a:lnTo>
                    <a:pt x="8132761" y="3455988"/>
                  </a:lnTo>
                  <a:lnTo>
                    <a:pt x="0" y="3455988"/>
                  </a:lnTo>
                  <a:lnTo>
                    <a:pt x="0" y="0"/>
                  </a:lnTo>
                  <a:close/>
                </a:path>
              </a:pathLst>
            </a:custGeom>
            <a:ln w="9525">
              <a:solidFill>
                <a:srgbClr val="000000"/>
              </a:solidFill>
            </a:ln>
          </p:spPr>
          <p:txBody>
            <a:bodyPr wrap="square" lIns="0" tIns="0" rIns="0" bIns="0" rtlCol="0"/>
            <a:lstStyle/>
            <a:p/>
          </p:txBody>
        </p:sp>
      </p:grpSp>
      <p:sp>
        <p:nvSpPr>
          <p:cNvPr id="11" name="object 11"/>
          <p:cNvSpPr txBox="1"/>
          <p:nvPr/>
        </p:nvSpPr>
        <p:spPr>
          <a:xfrm>
            <a:off x="1075690" y="1887219"/>
            <a:ext cx="7035800" cy="391160"/>
          </a:xfrm>
          <a:prstGeom prst="rect">
            <a:avLst/>
          </a:prstGeom>
        </p:spPr>
        <p:txBody>
          <a:bodyPr vert="horz" wrap="square" lIns="0" tIns="12700" rIns="0" bIns="0" rtlCol="0">
            <a:spAutoFit/>
          </a:bodyPr>
          <a:lstStyle/>
          <a:p>
            <a:pPr marL="12700">
              <a:lnSpc>
                <a:spcPct val="100000"/>
              </a:lnSpc>
              <a:spcBef>
                <a:spcPts val="100"/>
              </a:spcBef>
              <a:tabLst>
                <a:tab pos="3822065"/>
                <a:tab pos="5041265"/>
              </a:tabLst>
            </a:pPr>
            <a:r>
              <a:rPr sz="2400" b="1">
                <a:solidFill>
                  <a:srgbClr val="FFFFFF"/>
                </a:solidFill>
                <a:latin typeface="Microsoft JhengHei"/>
                <a:cs typeface="Microsoft JhengHei"/>
              </a:rPr>
              <a:t>该市场由谁构成</a:t>
            </a:r>
            <a:r>
              <a:rPr sz="2400" b="1" spc="-335">
                <a:solidFill>
                  <a:srgbClr val="FFFFFF"/>
                </a:solidFill>
                <a:latin typeface="Microsoft JhengHei"/>
                <a:cs typeface="Microsoft JhengHei"/>
              </a:rPr>
              <a:t>？（Who）</a:t>
            </a:r>
            <a:r>
              <a:rPr sz="2400" b="1">
                <a:solidFill>
                  <a:srgbClr val="FFFFFF"/>
                </a:solidFill>
                <a:latin typeface="Microsoft JhengHei"/>
                <a:cs typeface="Microsoft JhengHei"/>
              </a:rPr>
              <a:t>	购买</a:t>
            </a:r>
            <a:r>
              <a:rPr sz="2400" b="1" spc="-50">
                <a:solidFill>
                  <a:srgbClr val="FFFFFF"/>
                </a:solidFill>
                <a:latin typeface="Microsoft JhengHei"/>
                <a:cs typeface="Microsoft JhengHei"/>
              </a:rPr>
              <a:t>者</a:t>
            </a:r>
            <a:r>
              <a:rPr sz="2400" b="1">
                <a:solidFill>
                  <a:srgbClr val="FFFFFF"/>
                </a:solidFill>
                <a:latin typeface="Microsoft JhengHei"/>
                <a:cs typeface="Microsoft JhengHei"/>
              </a:rPr>
              <a:t>	</a:t>
            </a:r>
            <a:r>
              <a:rPr sz="2400" b="1" spc="-145">
                <a:solidFill>
                  <a:srgbClr val="FFFFFF"/>
                </a:solidFill>
                <a:latin typeface="Microsoft JhengHei"/>
                <a:cs typeface="Microsoft JhengHei"/>
              </a:rPr>
              <a:t>（Occupants）</a:t>
            </a:r>
            <a:endParaRPr sz="2400">
              <a:latin typeface="Microsoft JhengHei"/>
              <a:cs typeface="Microsoft JhengHei"/>
            </a:endParaRPr>
          </a:p>
        </p:txBody>
      </p:sp>
      <p:sp>
        <p:nvSpPr>
          <p:cNvPr id="16" name="object 16"/>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10"/>
              <a:t>ppt</a:t>
            </a:r>
            <a:r>
              <a:rPr spc="-25">
                <a:latin typeface="宋体"/>
                <a:cs typeface="宋体"/>
              </a:rPr>
              <a:t>课件</a:t>
            </a:r>
          </a:p>
        </p:txBody>
      </p:sp>
      <p:sp>
        <p:nvSpPr>
          <p:cNvPr id="17" name="object 17"/>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18</a:t>
            </a:fld>
          </a:p>
        </p:txBody>
      </p:sp>
      <p:sp>
        <p:nvSpPr>
          <p:cNvPr id="12" name="object 12"/>
          <p:cNvSpPr txBox="1"/>
          <p:nvPr/>
        </p:nvSpPr>
        <p:spPr>
          <a:xfrm>
            <a:off x="1075690" y="2326132"/>
            <a:ext cx="6731000" cy="391160"/>
          </a:xfrm>
          <a:prstGeom prst="rect">
            <a:avLst/>
          </a:prstGeom>
        </p:spPr>
        <p:txBody>
          <a:bodyPr vert="horz" wrap="square" lIns="0" tIns="12700" rIns="0" bIns="0" rtlCol="0">
            <a:spAutoFit/>
          </a:bodyPr>
          <a:lstStyle/>
          <a:p>
            <a:pPr marL="12700">
              <a:lnSpc>
                <a:spcPct val="100000"/>
              </a:lnSpc>
              <a:spcBef>
                <a:spcPts val="100"/>
              </a:spcBef>
              <a:tabLst>
                <a:tab pos="3822065"/>
              </a:tabLst>
            </a:pPr>
            <a:r>
              <a:rPr sz="2400" b="1">
                <a:solidFill>
                  <a:srgbClr val="FFFFFF"/>
                </a:solidFill>
                <a:latin typeface="Microsoft JhengHei"/>
                <a:cs typeface="Microsoft JhengHei"/>
              </a:rPr>
              <a:t>该市场购买什么</a:t>
            </a:r>
            <a:r>
              <a:rPr sz="2400" b="1" spc="-50">
                <a:solidFill>
                  <a:srgbClr val="FFFFFF"/>
                </a:solidFill>
                <a:latin typeface="Microsoft JhengHei"/>
                <a:cs typeface="Microsoft JhengHei"/>
              </a:rPr>
              <a:t>？（What）</a:t>
            </a:r>
            <a:r>
              <a:rPr sz="2400" b="1">
                <a:solidFill>
                  <a:srgbClr val="FFFFFF"/>
                </a:solidFill>
                <a:latin typeface="Microsoft JhengHei"/>
                <a:cs typeface="Microsoft JhengHei"/>
              </a:rPr>
              <a:t>	购买对象</a:t>
            </a:r>
            <a:r>
              <a:rPr sz="2400" b="1" spc="-50">
                <a:solidFill>
                  <a:srgbClr val="FFFFFF"/>
                </a:solidFill>
                <a:latin typeface="Microsoft JhengHei"/>
                <a:cs typeface="Microsoft JhengHei"/>
              </a:rPr>
              <a:t>（Objects）</a:t>
            </a:r>
            <a:endParaRPr sz="2400">
              <a:latin typeface="Microsoft JhengHei"/>
              <a:cs typeface="Microsoft JhengHei"/>
            </a:endParaRPr>
          </a:p>
        </p:txBody>
      </p:sp>
      <p:sp>
        <p:nvSpPr>
          <p:cNvPr id="13" name="object 13"/>
          <p:cNvSpPr txBox="1"/>
          <p:nvPr/>
        </p:nvSpPr>
        <p:spPr>
          <a:xfrm>
            <a:off x="1075690" y="2691892"/>
            <a:ext cx="3530600" cy="1342390"/>
          </a:xfrm>
          <a:prstGeom prst="rect">
            <a:avLst/>
          </a:prstGeom>
        </p:spPr>
        <p:txBody>
          <a:bodyPr vert="horz" wrap="square" lIns="0" tIns="12700" rIns="0" bIns="0" rtlCol="0">
            <a:spAutoFit/>
          </a:bodyPr>
          <a:lstStyle/>
          <a:p>
            <a:pPr marL="12700" marR="5080" algn="just">
              <a:lnSpc>
                <a:spcPct val="120000"/>
              </a:lnSpc>
              <a:spcBef>
                <a:spcPts val="100"/>
              </a:spcBef>
            </a:pPr>
            <a:r>
              <a:rPr sz="2400" b="1">
                <a:solidFill>
                  <a:srgbClr val="FFFFFF"/>
                </a:solidFill>
                <a:latin typeface="Microsoft JhengHei"/>
                <a:cs typeface="Microsoft JhengHei"/>
              </a:rPr>
              <a:t>该市场为何购买</a:t>
            </a:r>
            <a:r>
              <a:rPr sz="2400" b="1" spc="-295">
                <a:solidFill>
                  <a:srgbClr val="FFFFFF"/>
                </a:solidFill>
                <a:latin typeface="Microsoft JhengHei"/>
                <a:cs typeface="Microsoft JhengHei"/>
              </a:rPr>
              <a:t>？（Why）</a:t>
            </a:r>
            <a:r>
              <a:rPr sz="2400" b="1">
                <a:solidFill>
                  <a:srgbClr val="FFFFFF"/>
                </a:solidFill>
                <a:latin typeface="Microsoft JhengHei"/>
                <a:cs typeface="Microsoft JhengHei"/>
              </a:rPr>
              <a:t>谁参与购买行为</a:t>
            </a:r>
            <a:r>
              <a:rPr sz="2400" b="1" spc="-335">
                <a:solidFill>
                  <a:srgbClr val="FFFFFF"/>
                </a:solidFill>
                <a:latin typeface="Microsoft JhengHei"/>
                <a:cs typeface="Microsoft JhengHei"/>
              </a:rPr>
              <a:t>？（Who）</a:t>
            </a:r>
            <a:r>
              <a:rPr sz="2400" b="1">
                <a:solidFill>
                  <a:srgbClr val="FFFFFF"/>
                </a:solidFill>
                <a:latin typeface="Microsoft JhengHei"/>
                <a:cs typeface="Microsoft JhengHei"/>
              </a:rPr>
              <a:t>该市场怎样购买</a:t>
            </a:r>
            <a:r>
              <a:rPr sz="2400" b="1" spc="-315">
                <a:solidFill>
                  <a:srgbClr val="FFFFFF"/>
                </a:solidFill>
                <a:latin typeface="Microsoft JhengHei"/>
                <a:cs typeface="Microsoft JhengHei"/>
              </a:rPr>
              <a:t>？（How）</a:t>
            </a:r>
            <a:endParaRPr sz="2400">
              <a:latin typeface="Microsoft JhengHei"/>
              <a:cs typeface="Microsoft JhengHei"/>
            </a:endParaRPr>
          </a:p>
        </p:txBody>
      </p:sp>
      <p:sp>
        <p:nvSpPr>
          <p:cNvPr id="14" name="object 14"/>
          <p:cNvSpPr txBox="1"/>
          <p:nvPr/>
        </p:nvSpPr>
        <p:spPr>
          <a:xfrm>
            <a:off x="4885689" y="2691892"/>
            <a:ext cx="3403600" cy="1342390"/>
          </a:xfrm>
          <a:prstGeom prst="rect">
            <a:avLst/>
          </a:prstGeom>
        </p:spPr>
        <p:txBody>
          <a:bodyPr vert="horz" wrap="square" lIns="0" tIns="12700" rIns="0" bIns="0" rtlCol="0">
            <a:spAutoFit/>
          </a:bodyPr>
          <a:lstStyle/>
          <a:p>
            <a:pPr marL="12700" marR="5080" algn="just">
              <a:lnSpc>
                <a:spcPct val="120000"/>
              </a:lnSpc>
              <a:spcBef>
                <a:spcPts val="100"/>
              </a:spcBef>
            </a:pPr>
            <a:r>
              <a:rPr sz="2400" b="1">
                <a:solidFill>
                  <a:srgbClr val="FFFFFF"/>
                </a:solidFill>
                <a:latin typeface="Microsoft JhengHei"/>
                <a:cs typeface="Microsoft JhengHei"/>
              </a:rPr>
              <a:t>购买目的</a:t>
            </a:r>
            <a:r>
              <a:rPr sz="2400" b="1" spc="-10">
                <a:solidFill>
                  <a:srgbClr val="FFFFFF"/>
                </a:solidFill>
                <a:latin typeface="Microsoft JhengHei"/>
                <a:cs typeface="Microsoft JhengHei"/>
              </a:rPr>
              <a:t>（Objectives）</a:t>
            </a:r>
            <a:r>
              <a:rPr sz="2400" b="1">
                <a:solidFill>
                  <a:srgbClr val="FFFFFF"/>
                </a:solidFill>
                <a:latin typeface="Microsoft JhengHei"/>
                <a:cs typeface="Microsoft JhengHei"/>
              </a:rPr>
              <a:t>购买组织</a:t>
            </a:r>
            <a:r>
              <a:rPr sz="2000" b="1" spc="-40">
                <a:solidFill>
                  <a:srgbClr val="FFFFFF"/>
                </a:solidFill>
                <a:latin typeface="Microsoft JhengHei"/>
                <a:cs typeface="Microsoft JhengHei"/>
              </a:rPr>
              <a:t>（Organizations）</a:t>
            </a:r>
            <a:r>
              <a:rPr sz="2400" b="1">
                <a:solidFill>
                  <a:srgbClr val="FFFFFF"/>
                </a:solidFill>
                <a:latin typeface="Microsoft JhengHei"/>
                <a:cs typeface="Microsoft JhengHei"/>
              </a:rPr>
              <a:t>购买行为</a:t>
            </a:r>
            <a:r>
              <a:rPr sz="2400" b="1" spc="-70">
                <a:solidFill>
                  <a:srgbClr val="FFFFFF"/>
                </a:solidFill>
                <a:latin typeface="Microsoft JhengHei"/>
                <a:cs typeface="Microsoft JhengHei"/>
              </a:rPr>
              <a:t>（Operations）</a:t>
            </a:r>
            <a:endParaRPr sz="2400">
              <a:latin typeface="Microsoft JhengHei"/>
              <a:cs typeface="Microsoft JhengHei"/>
            </a:endParaRPr>
          </a:p>
        </p:txBody>
      </p:sp>
      <p:sp>
        <p:nvSpPr>
          <p:cNvPr id="15" name="object 15"/>
          <p:cNvSpPr txBox="1"/>
          <p:nvPr/>
        </p:nvSpPr>
        <p:spPr>
          <a:xfrm>
            <a:off x="1075690" y="4008627"/>
            <a:ext cx="7035800" cy="903605"/>
          </a:xfrm>
          <a:prstGeom prst="rect">
            <a:avLst/>
          </a:prstGeom>
        </p:spPr>
        <p:txBody>
          <a:bodyPr vert="horz" wrap="square" lIns="0" tIns="12700" rIns="0" bIns="0" rtlCol="0">
            <a:spAutoFit/>
          </a:bodyPr>
          <a:lstStyle/>
          <a:p>
            <a:pPr marL="12700" marR="5080">
              <a:lnSpc>
                <a:spcPct val="120000"/>
              </a:lnSpc>
              <a:spcBef>
                <a:spcPts val="100"/>
              </a:spcBef>
              <a:tabLst>
                <a:tab pos="3822065"/>
              </a:tabLst>
            </a:pPr>
            <a:r>
              <a:rPr sz="2400" b="1">
                <a:solidFill>
                  <a:srgbClr val="FFFFFF"/>
                </a:solidFill>
                <a:latin typeface="Microsoft JhengHei"/>
                <a:cs typeface="Microsoft JhengHei"/>
              </a:rPr>
              <a:t>该市场何时购买</a:t>
            </a:r>
            <a:r>
              <a:rPr sz="2400" b="1" spc="-315">
                <a:solidFill>
                  <a:srgbClr val="FFFFFF"/>
                </a:solidFill>
                <a:latin typeface="Microsoft JhengHei"/>
                <a:cs typeface="Microsoft JhengHei"/>
              </a:rPr>
              <a:t>？（When）</a:t>
            </a:r>
            <a:r>
              <a:rPr sz="2400" b="1">
                <a:solidFill>
                  <a:srgbClr val="FFFFFF"/>
                </a:solidFill>
                <a:latin typeface="Microsoft JhengHei"/>
                <a:cs typeface="Microsoft JhengHei"/>
              </a:rPr>
              <a:t>	购买时间</a:t>
            </a:r>
            <a:r>
              <a:rPr sz="2400" b="1" spc="-95">
                <a:solidFill>
                  <a:srgbClr val="FFFFFF"/>
                </a:solidFill>
                <a:latin typeface="Microsoft JhengHei"/>
                <a:cs typeface="Microsoft JhengHei"/>
              </a:rPr>
              <a:t>（Occasions）</a:t>
            </a:r>
            <a:r>
              <a:rPr sz="2400" b="1">
                <a:solidFill>
                  <a:srgbClr val="FFFFFF"/>
                </a:solidFill>
                <a:latin typeface="Microsoft JhengHei"/>
                <a:cs typeface="Microsoft JhengHei"/>
              </a:rPr>
              <a:t>该市场何地购买</a:t>
            </a:r>
            <a:r>
              <a:rPr sz="2400" b="1" spc="-220">
                <a:solidFill>
                  <a:srgbClr val="FFFFFF"/>
                </a:solidFill>
                <a:latin typeface="Microsoft JhengHei"/>
                <a:cs typeface="Microsoft JhengHei"/>
              </a:rPr>
              <a:t>？（Where）</a:t>
            </a:r>
            <a:r>
              <a:rPr sz="2400" b="1">
                <a:solidFill>
                  <a:srgbClr val="FFFFFF"/>
                </a:solidFill>
                <a:latin typeface="Microsoft JhengHei"/>
                <a:cs typeface="Microsoft JhengHei"/>
              </a:rPr>
              <a:t>购买地点</a:t>
            </a:r>
            <a:r>
              <a:rPr sz="2400" b="1" spc="-10">
                <a:solidFill>
                  <a:srgbClr val="FFFFFF"/>
                </a:solidFill>
                <a:latin typeface="Microsoft JhengHei"/>
                <a:cs typeface="Microsoft JhengHei"/>
              </a:rPr>
              <a:t>（Outlets）</a:t>
            </a:r>
            <a:endParaRPr sz="2400">
              <a:latin typeface="Microsoft JhengHei"/>
              <a:cs typeface="Microsoft JhengHei"/>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66699" y="3175"/>
            <a:ext cx="533400" cy="2463800"/>
          </a:xfrm>
          <a:prstGeom prst="rect">
            <a:avLst/>
          </a:prstGeom>
        </p:spPr>
        <p:txBody>
          <a:bodyPr vert="horz" wrap="square" lIns="0" tIns="12700" rIns="0" bIns="0" rtlCol="0">
            <a:spAutoFit/>
          </a:bodyPr>
          <a:lstStyle/>
          <a:p>
            <a:pPr marL="12700" marR="5080" algn="just">
              <a:lnSpc>
                <a:spcPct val="100000"/>
              </a:lnSpc>
              <a:spcBef>
                <a:spcPts val="100"/>
              </a:spcBef>
            </a:pPr>
            <a:r>
              <a:rPr sz="4000" b="1" spc="-50">
                <a:solidFill>
                  <a:srgbClr val="E5E5FF"/>
                </a:solidFill>
                <a:latin typeface="Microsoft JhengHei"/>
                <a:cs typeface="Microsoft JhengHei"/>
              </a:rPr>
              <a:t>本</a:t>
            </a:r>
            <a:r>
              <a:rPr sz="4000" b="1" spc="1000">
                <a:solidFill>
                  <a:srgbClr val="E5E5FF"/>
                </a:solidFill>
                <a:latin typeface="Microsoft JhengHei"/>
                <a:cs typeface="Microsoft JhengHei"/>
              </a:rPr>
              <a:t> </a:t>
            </a:r>
            <a:r>
              <a:rPr sz="4000" b="1" spc="-50">
                <a:solidFill>
                  <a:srgbClr val="E5E5FF"/>
                </a:solidFill>
                <a:latin typeface="Microsoft JhengHei"/>
                <a:cs typeface="Microsoft JhengHei"/>
              </a:rPr>
              <a:t>框架</a:t>
            </a:r>
            <a:endParaRPr sz="4000">
              <a:latin typeface="Microsoft JhengHei"/>
              <a:cs typeface="Microsoft JhengHei"/>
            </a:endParaRPr>
          </a:p>
          <a:p>
            <a:pPr marL="12700">
              <a:lnSpc>
                <a:spcPct val="100000"/>
              </a:lnSpc>
            </a:pPr>
            <a:r>
              <a:rPr sz="4000" b="1">
                <a:solidFill>
                  <a:srgbClr val="E5E5FF"/>
                </a:solidFill>
                <a:latin typeface="Microsoft JhengHei"/>
                <a:cs typeface="Microsoft JhengHei"/>
              </a:rPr>
              <a:t>（</a:t>
            </a:r>
            <a:endParaRPr sz="4000">
              <a:latin typeface="Microsoft JhengHei"/>
              <a:cs typeface="Microsoft JhengHei"/>
            </a:endParaRPr>
          </a:p>
        </p:txBody>
      </p:sp>
      <p:sp>
        <p:nvSpPr>
          <p:cNvPr id="3" name="object 3"/>
          <p:cNvSpPr txBox="1"/>
          <p:nvPr/>
        </p:nvSpPr>
        <p:spPr>
          <a:xfrm>
            <a:off x="-266699" y="2441575"/>
            <a:ext cx="533400" cy="635000"/>
          </a:xfrm>
          <a:prstGeom prst="rect">
            <a:avLst/>
          </a:prstGeom>
        </p:spPr>
        <p:txBody>
          <a:bodyPr vert="horz" wrap="square" lIns="0" tIns="12700" rIns="0" bIns="0" rtlCol="0">
            <a:spAutoFit/>
          </a:bodyPr>
          <a:lstStyle/>
          <a:p>
            <a:pPr marL="12700">
              <a:lnSpc>
                <a:spcPct val="100000"/>
              </a:lnSpc>
              <a:spcBef>
                <a:spcPts val="100"/>
              </a:spcBef>
            </a:pPr>
            <a:r>
              <a:rPr sz="4000" b="1">
                <a:solidFill>
                  <a:srgbClr val="E5E5FF"/>
                </a:solidFill>
                <a:latin typeface="Microsoft JhengHei"/>
                <a:cs typeface="Microsoft JhengHei"/>
              </a:rPr>
              <a:t>经</a:t>
            </a:r>
            <a:endParaRPr sz="4000">
              <a:latin typeface="Microsoft JhengHei"/>
              <a:cs typeface="Microsoft JhengHei"/>
            </a:endParaRPr>
          </a:p>
        </p:txBody>
      </p:sp>
      <p:sp>
        <p:nvSpPr>
          <p:cNvPr id="4" name="object 4"/>
          <p:cNvSpPr txBox="1"/>
          <p:nvPr/>
        </p:nvSpPr>
        <p:spPr>
          <a:xfrm>
            <a:off x="-266699" y="3051175"/>
            <a:ext cx="533400" cy="635000"/>
          </a:xfrm>
          <a:prstGeom prst="rect">
            <a:avLst/>
          </a:prstGeom>
        </p:spPr>
        <p:txBody>
          <a:bodyPr vert="horz" wrap="square" lIns="0" tIns="12700" rIns="0" bIns="0" rtlCol="0">
            <a:spAutoFit/>
          </a:bodyPr>
          <a:lstStyle/>
          <a:p>
            <a:pPr marL="12700">
              <a:lnSpc>
                <a:spcPct val="100000"/>
              </a:lnSpc>
              <a:spcBef>
                <a:spcPts val="100"/>
              </a:spcBef>
            </a:pPr>
            <a:r>
              <a:rPr sz="4000" b="1">
                <a:solidFill>
                  <a:srgbClr val="E5E5FF"/>
                </a:solidFill>
                <a:latin typeface="Microsoft JhengHei"/>
                <a:cs typeface="Microsoft JhengHei"/>
              </a:rPr>
              <a:t>典</a:t>
            </a:r>
            <a:endParaRPr sz="4000">
              <a:latin typeface="Microsoft JhengHei"/>
              <a:cs typeface="Microsoft JhengHei"/>
            </a:endParaRPr>
          </a:p>
        </p:txBody>
      </p:sp>
      <p:sp>
        <p:nvSpPr>
          <p:cNvPr id="5" name="object 5"/>
          <p:cNvSpPr txBox="1"/>
          <p:nvPr/>
        </p:nvSpPr>
        <p:spPr>
          <a:xfrm>
            <a:off x="-266699" y="3660775"/>
            <a:ext cx="533400" cy="635000"/>
          </a:xfrm>
          <a:prstGeom prst="rect">
            <a:avLst/>
          </a:prstGeom>
        </p:spPr>
        <p:txBody>
          <a:bodyPr vert="horz" wrap="square" lIns="0" tIns="12700" rIns="0" bIns="0" rtlCol="0">
            <a:spAutoFit/>
          </a:bodyPr>
          <a:lstStyle/>
          <a:p>
            <a:pPr marL="12700">
              <a:lnSpc>
                <a:spcPct val="100000"/>
              </a:lnSpc>
              <a:spcBef>
                <a:spcPts val="100"/>
              </a:spcBef>
            </a:pPr>
            <a:r>
              <a:rPr sz="4000" b="1">
                <a:solidFill>
                  <a:srgbClr val="E5E5FF"/>
                </a:solidFill>
                <a:latin typeface="Microsoft JhengHei"/>
                <a:cs typeface="Microsoft JhengHei"/>
              </a:rPr>
              <a:t>模</a:t>
            </a:r>
            <a:endParaRPr sz="4000">
              <a:latin typeface="Microsoft JhengHei"/>
              <a:cs typeface="Microsoft JhengHei"/>
            </a:endParaRPr>
          </a:p>
        </p:txBody>
      </p:sp>
      <p:sp>
        <p:nvSpPr>
          <p:cNvPr id="6" name="object 6"/>
          <p:cNvSpPr txBox="1"/>
          <p:nvPr/>
        </p:nvSpPr>
        <p:spPr>
          <a:xfrm>
            <a:off x="-266699" y="4270375"/>
            <a:ext cx="533400" cy="635000"/>
          </a:xfrm>
          <a:prstGeom prst="rect">
            <a:avLst/>
          </a:prstGeom>
        </p:spPr>
        <p:txBody>
          <a:bodyPr vert="horz" wrap="square" lIns="0" tIns="12700" rIns="0" bIns="0" rtlCol="0">
            <a:spAutoFit/>
          </a:bodyPr>
          <a:lstStyle/>
          <a:p>
            <a:pPr marL="12700">
              <a:lnSpc>
                <a:spcPct val="100000"/>
              </a:lnSpc>
              <a:spcBef>
                <a:spcPts val="100"/>
              </a:spcBef>
            </a:pPr>
            <a:r>
              <a:rPr sz="4000" b="1">
                <a:solidFill>
                  <a:srgbClr val="E5E5FF"/>
                </a:solidFill>
                <a:latin typeface="Microsoft JhengHei"/>
                <a:cs typeface="Microsoft JhengHei"/>
              </a:rPr>
              <a:t>型</a:t>
            </a:r>
            <a:endParaRPr sz="4000">
              <a:latin typeface="Microsoft JhengHei"/>
              <a:cs typeface="Microsoft JhengHei"/>
            </a:endParaRPr>
          </a:p>
        </p:txBody>
      </p:sp>
      <p:sp>
        <p:nvSpPr>
          <p:cNvPr id="7" name="object 7"/>
          <p:cNvSpPr txBox="1"/>
          <p:nvPr/>
        </p:nvSpPr>
        <p:spPr>
          <a:xfrm>
            <a:off x="-266699" y="4879975"/>
            <a:ext cx="533400" cy="635000"/>
          </a:xfrm>
          <a:prstGeom prst="rect">
            <a:avLst/>
          </a:prstGeom>
        </p:spPr>
        <p:txBody>
          <a:bodyPr vert="horz" wrap="square" lIns="0" tIns="12700" rIns="0" bIns="0" rtlCol="0">
            <a:spAutoFit/>
          </a:bodyPr>
          <a:lstStyle/>
          <a:p>
            <a:pPr marL="12700">
              <a:lnSpc>
                <a:spcPct val="100000"/>
              </a:lnSpc>
              <a:spcBef>
                <a:spcPts val="100"/>
              </a:spcBef>
            </a:pPr>
            <a:r>
              <a:rPr sz="4000" b="1">
                <a:solidFill>
                  <a:srgbClr val="E5E5FF"/>
                </a:solidFill>
                <a:latin typeface="Microsoft JhengHei"/>
                <a:cs typeface="Microsoft JhengHei"/>
              </a:rPr>
              <a:t>）</a:t>
            </a:r>
            <a:endParaRPr sz="4000">
              <a:latin typeface="Microsoft JhengHei"/>
              <a:cs typeface="Microsoft JhengHei"/>
            </a:endParaRPr>
          </a:p>
        </p:txBody>
      </p:sp>
      <p:pic>
        <p:nvPicPr>
          <p:cNvPr id="8" name="object 8"/>
          <p:cNvPicPr/>
          <p:nvPr/>
        </p:nvPicPr>
        <p:blipFill>
          <a:blip r:embed="rId2"/>
          <a:stretch>
            <a:fillRect/>
          </a:stretch>
        </p:blipFill>
        <p:spPr>
          <a:xfrm>
            <a:off x="2552700" y="2057400"/>
            <a:ext cx="6119812" cy="3887787"/>
          </a:xfrm>
          <a:prstGeom prst="rect">
            <a:avLst/>
          </a:prstGeom>
        </p:spPr>
      </p:pic>
      <p:sp>
        <p:nvSpPr>
          <p:cNvPr id="9" name="object 9"/>
          <p:cNvSpPr txBox="1"/>
          <p:nvPr/>
        </p:nvSpPr>
        <p:spPr>
          <a:xfrm>
            <a:off x="978852" y="2677002"/>
            <a:ext cx="939800" cy="299720"/>
          </a:xfrm>
          <a:prstGeom prst="rect">
            <a:avLst/>
          </a:prstGeom>
        </p:spPr>
        <p:txBody>
          <a:bodyPr vert="horz" wrap="square" lIns="0" tIns="12700" rIns="0" bIns="0" rtlCol="0">
            <a:spAutoFit/>
          </a:bodyPr>
          <a:lstStyle/>
          <a:p>
            <a:pPr marL="12700">
              <a:lnSpc>
                <a:spcPct val="100000"/>
              </a:lnSpc>
              <a:spcBef>
                <a:spcPts val="100"/>
              </a:spcBef>
            </a:pPr>
            <a:r>
              <a:rPr sz="1800" spc="-15">
                <a:solidFill>
                  <a:srgbClr val="FFFFFF"/>
                </a:solidFill>
                <a:latin typeface="黑体"/>
                <a:cs typeface="黑体"/>
              </a:rPr>
              <a:t>外部影响</a:t>
            </a:r>
            <a:endParaRPr sz="1800">
              <a:latin typeface="黑体"/>
              <a:cs typeface="黑体"/>
            </a:endParaRPr>
          </a:p>
        </p:txBody>
      </p:sp>
      <p:sp>
        <p:nvSpPr>
          <p:cNvPr id="12" name="object 12"/>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10"/>
              <a:t>ppt</a:t>
            </a:r>
            <a:r>
              <a:rPr spc="-25">
                <a:latin typeface="宋体"/>
                <a:cs typeface="宋体"/>
              </a:rPr>
              <a:t>课件</a:t>
            </a:r>
          </a:p>
        </p:txBody>
      </p:sp>
      <p:sp>
        <p:nvSpPr>
          <p:cNvPr id="13" name="object 13"/>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19</a:t>
            </a:fld>
          </a:p>
        </p:txBody>
      </p:sp>
      <p:sp>
        <p:nvSpPr>
          <p:cNvPr id="10" name="object 10"/>
          <p:cNvSpPr txBox="1"/>
          <p:nvPr/>
        </p:nvSpPr>
        <p:spPr>
          <a:xfrm>
            <a:off x="978852" y="2951321"/>
            <a:ext cx="1397000" cy="1945639"/>
          </a:xfrm>
          <a:prstGeom prst="rect">
            <a:avLst/>
          </a:prstGeom>
        </p:spPr>
        <p:txBody>
          <a:bodyPr vert="horz" wrap="square" lIns="0" tIns="12700" rIns="0" bIns="0" rtlCol="0">
            <a:spAutoFit/>
          </a:bodyPr>
          <a:lstStyle/>
          <a:p>
            <a:pPr marL="12700" marR="233679">
              <a:lnSpc>
                <a:spcPct val="150000"/>
              </a:lnSpc>
              <a:spcBef>
                <a:spcPts val="100"/>
              </a:spcBef>
            </a:pPr>
            <a:r>
              <a:rPr sz="1800" spc="-15">
                <a:solidFill>
                  <a:srgbClr val="FFFFFF"/>
                </a:solidFill>
                <a:latin typeface="黑体"/>
                <a:cs typeface="黑体"/>
              </a:rPr>
              <a:t>内部影响</a:t>
            </a:r>
            <a:r>
              <a:rPr sz="1800" spc="500">
                <a:solidFill>
                  <a:srgbClr val="FFFFFF"/>
                </a:solidFill>
                <a:latin typeface="黑体"/>
                <a:cs typeface="黑体"/>
              </a:rPr>
              <a:t> </a:t>
            </a:r>
            <a:r>
              <a:rPr sz="1800" spc="-10">
                <a:solidFill>
                  <a:srgbClr val="FFFFFF"/>
                </a:solidFill>
                <a:latin typeface="黑体"/>
                <a:cs typeface="黑体"/>
              </a:rPr>
              <a:t>感知与认知</a:t>
            </a:r>
            <a:r>
              <a:rPr sz="1800" spc="-15">
                <a:solidFill>
                  <a:srgbClr val="FFFFFF"/>
                </a:solidFill>
                <a:latin typeface="黑体"/>
                <a:cs typeface="黑体"/>
              </a:rPr>
              <a:t>购买行为</a:t>
            </a:r>
            <a:endParaRPr sz="1800">
              <a:latin typeface="黑体"/>
              <a:cs typeface="黑体"/>
            </a:endParaRPr>
          </a:p>
          <a:p>
            <a:pPr marL="12700" marR="5080">
              <a:lnSpc>
                <a:spcPct val="100000"/>
              </a:lnSpc>
              <a:spcBef>
                <a:spcPts val="1080"/>
              </a:spcBef>
            </a:pPr>
            <a:r>
              <a:rPr sz="1800" spc="-10">
                <a:solidFill>
                  <a:srgbClr val="FFFFFF"/>
                </a:solidFill>
                <a:latin typeface="黑体"/>
                <a:cs typeface="黑体"/>
              </a:rPr>
              <a:t>不同层面的相</a:t>
            </a:r>
            <a:r>
              <a:rPr sz="1800" spc="-20">
                <a:solidFill>
                  <a:srgbClr val="FFFFFF"/>
                </a:solidFill>
                <a:latin typeface="黑体"/>
                <a:cs typeface="黑体"/>
              </a:rPr>
              <a:t>互影响</a:t>
            </a:r>
            <a:endParaRPr sz="1800">
              <a:latin typeface="黑体"/>
              <a:cs typeface="黑体"/>
            </a:endParaRPr>
          </a:p>
        </p:txBody>
      </p:sp>
      <p:sp>
        <p:nvSpPr>
          <p:cNvPr id="11" name="object 11"/>
          <p:cNvSpPr txBox="1"/>
          <p:nvPr/>
        </p:nvSpPr>
        <p:spPr>
          <a:xfrm>
            <a:off x="4506277" y="6206013"/>
            <a:ext cx="2082800" cy="299720"/>
          </a:xfrm>
          <a:prstGeom prst="rect">
            <a:avLst/>
          </a:prstGeom>
        </p:spPr>
        <p:txBody>
          <a:bodyPr vert="horz" wrap="square" lIns="0" tIns="12700" rIns="0" bIns="0" rtlCol="0">
            <a:spAutoFit/>
          </a:bodyPr>
          <a:lstStyle/>
          <a:p>
            <a:pPr marL="12700">
              <a:lnSpc>
                <a:spcPct val="100000"/>
              </a:lnSpc>
              <a:spcBef>
                <a:spcPts val="100"/>
              </a:spcBef>
            </a:pPr>
            <a:r>
              <a:rPr sz="1800" u="heavy" spc="-10">
                <a:solidFill>
                  <a:srgbClr val="FFFFFF"/>
                </a:solidFill>
                <a:uFill>
                  <a:solidFill>
                    <a:srgbClr val="FFFFFF"/>
                  </a:solidFill>
                </a:uFill>
                <a:latin typeface="宋体"/>
                <a:cs typeface="宋体"/>
              </a:rPr>
              <a:t>消费者行为总体模型</a:t>
            </a:r>
            <a:endParaRPr sz="1800">
              <a:latin typeface="宋体"/>
              <a:cs typeface="宋体"/>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67853" y="278067"/>
            <a:ext cx="335915" cy="1854200"/>
          </a:xfrm>
          <a:prstGeom prst="rect">
            <a:avLst/>
          </a:prstGeom>
        </p:spPr>
        <p:txBody>
          <a:bodyPr vert="horz" wrap="square" lIns="0" tIns="12700" rIns="0" bIns="0" rtlCol="0">
            <a:spAutoFit/>
          </a:bodyPr>
          <a:lstStyle/>
          <a:p>
            <a:pPr marL="12700" marR="5080" indent="84455" algn="just">
              <a:lnSpc>
                <a:spcPct val="100000"/>
              </a:lnSpc>
              <a:spcBef>
                <a:spcPts val="100"/>
              </a:spcBef>
            </a:pPr>
            <a:r>
              <a:rPr sz="4000" b="1" spc="-50">
                <a:solidFill>
                  <a:srgbClr val="E5E5FF"/>
                </a:solidFill>
                <a:latin typeface="Arial"/>
                <a:cs typeface="Arial"/>
              </a:rPr>
              <a:t>l i p</a:t>
            </a:r>
            <a:endParaRPr sz="4000">
              <a:latin typeface="Arial"/>
              <a:cs typeface="Arial"/>
            </a:endParaRPr>
          </a:p>
        </p:txBody>
      </p:sp>
      <p:sp>
        <p:nvSpPr>
          <p:cNvPr id="3" name="object 3"/>
          <p:cNvSpPr txBox="1"/>
          <p:nvPr/>
        </p:nvSpPr>
        <p:spPr>
          <a:xfrm>
            <a:off x="-196130" y="2716468"/>
            <a:ext cx="392430" cy="635000"/>
          </a:xfrm>
          <a:prstGeom prst="rect">
            <a:avLst/>
          </a:prstGeom>
        </p:spPr>
        <p:txBody>
          <a:bodyPr vert="horz" wrap="square" lIns="0" tIns="12700" rIns="0" bIns="0" rtlCol="0">
            <a:spAutoFit/>
          </a:bodyPr>
          <a:lstStyle/>
          <a:p>
            <a:pPr marL="12700">
              <a:lnSpc>
                <a:spcPct val="100000"/>
              </a:lnSpc>
              <a:spcBef>
                <a:spcPts val="100"/>
              </a:spcBef>
            </a:pPr>
            <a:r>
              <a:rPr sz="4000" b="1">
                <a:solidFill>
                  <a:srgbClr val="E5E5FF"/>
                </a:solidFill>
                <a:latin typeface="Arial"/>
                <a:cs typeface="Arial"/>
              </a:rPr>
              <a:t>K</a:t>
            </a:r>
            <a:endParaRPr sz="4000">
              <a:latin typeface="Arial"/>
              <a:cs typeface="Arial"/>
            </a:endParaRPr>
          </a:p>
        </p:txBody>
      </p:sp>
      <p:sp>
        <p:nvSpPr>
          <p:cNvPr id="4" name="object 4"/>
          <p:cNvSpPr txBox="1"/>
          <p:nvPr/>
        </p:nvSpPr>
        <p:spPr>
          <a:xfrm>
            <a:off x="-167853" y="3326068"/>
            <a:ext cx="356870" cy="635000"/>
          </a:xfrm>
          <a:prstGeom prst="rect">
            <a:avLst/>
          </a:prstGeom>
        </p:spPr>
        <p:txBody>
          <a:bodyPr vert="horz" wrap="square" lIns="0" tIns="12700" rIns="0" bIns="0" rtlCol="0">
            <a:spAutoFit/>
          </a:bodyPr>
          <a:lstStyle/>
          <a:p>
            <a:pPr marL="12700">
              <a:lnSpc>
                <a:spcPct val="100000"/>
              </a:lnSpc>
              <a:spcBef>
                <a:spcPts val="100"/>
              </a:spcBef>
            </a:pPr>
            <a:r>
              <a:rPr sz="4000" b="1" spc="-2310">
                <a:solidFill>
                  <a:srgbClr val="E5E5FF"/>
                </a:solidFill>
                <a:latin typeface="Arial"/>
                <a:cs typeface="Arial"/>
              </a:rPr>
              <a:t>o</a:t>
            </a:r>
            <a:r>
              <a:rPr sz="6000" b="1" spc="-37" baseline="-2083">
                <a:solidFill>
                  <a:srgbClr val="000414"/>
                </a:solidFill>
                <a:latin typeface="Arial"/>
                <a:cs typeface="Arial"/>
              </a:rPr>
              <a:t>o</a:t>
            </a:r>
            <a:endParaRPr sz="6000" baseline="-2083">
              <a:latin typeface="Arial"/>
              <a:cs typeface="Arial"/>
            </a:endParaRPr>
          </a:p>
        </p:txBody>
      </p:sp>
      <p:sp>
        <p:nvSpPr>
          <p:cNvPr id="5" name="object 5"/>
          <p:cNvSpPr txBox="1"/>
          <p:nvPr/>
        </p:nvSpPr>
        <p:spPr>
          <a:xfrm>
            <a:off x="-97283" y="3935668"/>
            <a:ext cx="194945" cy="635000"/>
          </a:xfrm>
          <a:prstGeom prst="rect">
            <a:avLst/>
          </a:prstGeom>
        </p:spPr>
        <p:txBody>
          <a:bodyPr vert="horz" wrap="square" lIns="0" tIns="12700" rIns="0" bIns="0" rtlCol="0">
            <a:spAutoFit/>
          </a:bodyPr>
          <a:lstStyle/>
          <a:p>
            <a:pPr marL="12700">
              <a:lnSpc>
                <a:spcPct val="100000"/>
              </a:lnSpc>
              <a:spcBef>
                <a:spcPts val="100"/>
              </a:spcBef>
            </a:pPr>
            <a:r>
              <a:rPr sz="4000" b="1">
                <a:solidFill>
                  <a:srgbClr val="E5E5FF"/>
                </a:solidFill>
                <a:latin typeface="Arial"/>
                <a:cs typeface="Arial"/>
              </a:rPr>
              <a:t>t</a:t>
            </a:r>
            <a:endParaRPr sz="4000">
              <a:latin typeface="Arial"/>
              <a:cs typeface="Arial"/>
            </a:endParaRPr>
          </a:p>
        </p:txBody>
      </p:sp>
      <p:sp>
        <p:nvSpPr>
          <p:cNvPr id="6" name="object 6"/>
          <p:cNvSpPr txBox="1"/>
          <p:nvPr/>
        </p:nvSpPr>
        <p:spPr>
          <a:xfrm>
            <a:off x="-83269" y="4545268"/>
            <a:ext cx="167005" cy="635000"/>
          </a:xfrm>
          <a:prstGeom prst="rect">
            <a:avLst/>
          </a:prstGeom>
        </p:spPr>
        <p:txBody>
          <a:bodyPr vert="horz" wrap="square" lIns="0" tIns="12700" rIns="0" bIns="0" rtlCol="0">
            <a:spAutoFit/>
          </a:bodyPr>
          <a:lstStyle/>
          <a:p>
            <a:pPr marL="12700">
              <a:lnSpc>
                <a:spcPct val="100000"/>
              </a:lnSpc>
              <a:spcBef>
                <a:spcPts val="100"/>
              </a:spcBef>
            </a:pPr>
            <a:r>
              <a:rPr sz="4000" b="1">
                <a:solidFill>
                  <a:srgbClr val="E5E5FF"/>
                </a:solidFill>
                <a:latin typeface="Arial"/>
                <a:cs typeface="Arial"/>
              </a:rPr>
              <a:t>l</a:t>
            </a:r>
            <a:endParaRPr sz="4000">
              <a:latin typeface="Arial"/>
              <a:cs typeface="Arial"/>
            </a:endParaRPr>
          </a:p>
        </p:txBody>
      </p:sp>
      <p:sp>
        <p:nvSpPr>
          <p:cNvPr id="7" name="object 7"/>
          <p:cNvSpPr txBox="1"/>
          <p:nvPr/>
        </p:nvSpPr>
        <p:spPr>
          <a:xfrm>
            <a:off x="-133309" y="5175521"/>
            <a:ext cx="307975" cy="635000"/>
          </a:xfrm>
          <a:prstGeom prst="rect">
            <a:avLst/>
          </a:prstGeom>
        </p:spPr>
        <p:txBody>
          <a:bodyPr vert="horz" wrap="square" lIns="0" tIns="12700" rIns="0" bIns="0" rtlCol="0">
            <a:spAutoFit/>
          </a:bodyPr>
          <a:lstStyle/>
          <a:p>
            <a:pPr marL="12700">
              <a:lnSpc>
                <a:spcPct val="100000"/>
              </a:lnSpc>
              <a:spcBef>
                <a:spcPts val="100"/>
              </a:spcBef>
            </a:pPr>
            <a:r>
              <a:rPr sz="4000" b="1">
                <a:solidFill>
                  <a:srgbClr val="000414"/>
                </a:solidFill>
                <a:latin typeface="Arial"/>
                <a:cs typeface="Arial"/>
              </a:rPr>
              <a:t>e</a:t>
            </a:r>
            <a:endParaRPr sz="4000">
              <a:latin typeface="Arial"/>
              <a:cs typeface="Arial"/>
            </a:endParaRPr>
          </a:p>
        </p:txBody>
      </p:sp>
      <p:sp>
        <p:nvSpPr>
          <p:cNvPr id="8" name="object 8"/>
          <p:cNvSpPr txBox="1"/>
          <p:nvPr/>
        </p:nvSpPr>
        <p:spPr>
          <a:xfrm>
            <a:off x="-153962" y="5154868"/>
            <a:ext cx="307975" cy="635000"/>
          </a:xfrm>
          <a:prstGeom prst="rect">
            <a:avLst/>
          </a:prstGeom>
        </p:spPr>
        <p:txBody>
          <a:bodyPr vert="horz" wrap="square" lIns="0" tIns="12700" rIns="0" bIns="0" rtlCol="0">
            <a:spAutoFit/>
          </a:bodyPr>
          <a:lstStyle/>
          <a:p>
            <a:pPr marL="12700">
              <a:lnSpc>
                <a:spcPct val="100000"/>
              </a:lnSpc>
              <a:spcBef>
                <a:spcPts val="100"/>
              </a:spcBef>
            </a:pPr>
            <a:r>
              <a:rPr sz="4000" b="1">
                <a:solidFill>
                  <a:srgbClr val="E5E5FF"/>
                </a:solidFill>
                <a:latin typeface="Arial"/>
                <a:cs typeface="Arial"/>
              </a:rPr>
              <a:t>e</a:t>
            </a:r>
            <a:endParaRPr sz="4000">
              <a:latin typeface="Arial"/>
              <a:cs typeface="Arial"/>
            </a:endParaRPr>
          </a:p>
        </p:txBody>
      </p:sp>
      <p:sp>
        <p:nvSpPr>
          <p:cNvPr id="9" name="object 9"/>
          <p:cNvSpPr txBox="1"/>
          <p:nvPr/>
        </p:nvSpPr>
        <p:spPr>
          <a:xfrm>
            <a:off x="-111546" y="5764468"/>
            <a:ext cx="223520" cy="635000"/>
          </a:xfrm>
          <a:prstGeom prst="rect">
            <a:avLst/>
          </a:prstGeom>
        </p:spPr>
        <p:txBody>
          <a:bodyPr vert="horz" wrap="square" lIns="0" tIns="12700" rIns="0" bIns="0" rtlCol="0">
            <a:spAutoFit/>
          </a:bodyPr>
          <a:lstStyle/>
          <a:p>
            <a:pPr marL="12700">
              <a:lnSpc>
                <a:spcPct val="100000"/>
              </a:lnSpc>
              <a:spcBef>
                <a:spcPts val="100"/>
              </a:spcBef>
            </a:pPr>
            <a:r>
              <a:rPr sz="4000" b="1">
                <a:solidFill>
                  <a:srgbClr val="E5E5FF"/>
                </a:solidFill>
                <a:latin typeface="Arial"/>
                <a:cs typeface="Arial"/>
              </a:rPr>
              <a:t>r</a:t>
            </a:r>
            <a:endParaRPr sz="4000">
              <a:latin typeface="Arial"/>
              <a:cs typeface="Arial"/>
            </a:endParaRPr>
          </a:p>
        </p:txBody>
      </p:sp>
      <p:sp>
        <p:nvSpPr>
          <p:cNvPr id="10" name="object 10"/>
          <p:cNvSpPr txBox="1"/>
          <p:nvPr/>
        </p:nvSpPr>
        <p:spPr>
          <a:xfrm>
            <a:off x="2202814" y="4396798"/>
            <a:ext cx="1993900" cy="2171700"/>
          </a:xfrm>
          <a:prstGeom prst="rect">
            <a:avLst/>
          </a:prstGeom>
        </p:spPr>
        <p:txBody>
          <a:bodyPr vert="horz" wrap="square" lIns="0" tIns="61594" rIns="0" bIns="0" rtlCol="0">
            <a:spAutoFit/>
          </a:bodyPr>
          <a:lstStyle/>
          <a:p>
            <a:pPr marL="355600" indent="-342900">
              <a:lnSpc>
                <a:spcPct val="100000"/>
              </a:lnSpc>
              <a:spcBef>
                <a:spcPts val="484"/>
              </a:spcBef>
              <a:buClr>
                <a:srgbClr val="FFCC00"/>
              </a:buClr>
              <a:buSzPct val="70312"/>
              <a:buFont typeface="Wingdings"/>
              <a:buChar char=""/>
              <a:tabLst>
                <a:tab pos="355600"/>
              </a:tabLst>
            </a:pPr>
            <a:r>
              <a:rPr sz="3200" spc="-15">
                <a:solidFill>
                  <a:srgbClr val="FFFFFF"/>
                </a:solidFill>
                <a:latin typeface="黑体"/>
                <a:cs typeface="黑体"/>
              </a:rPr>
              <a:t>市场因素</a:t>
            </a:r>
            <a:endParaRPr sz="3200">
              <a:latin typeface="黑体"/>
              <a:cs typeface="黑体"/>
            </a:endParaRPr>
          </a:p>
          <a:p>
            <a:pPr marL="355600" indent="-342900">
              <a:lnSpc>
                <a:spcPct val="100000"/>
              </a:lnSpc>
              <a:spcBef>
                <a:spcPts val="380"/>
              </a:spcBef>
              <a:buClr>
                <a:srgbClr val="FFCC00"/>
              </a:buClr>
              <a:buSzPct val="70312"/>
              <a:buFont typeface="Wingdings"/>
              <a:buChar char=""/>
              <a:tabLst>
                <a:tab pos="355600"/>
              </a:tabLst>
            </a:pPr>
            <a:r>
              <a:rPr sz="3200" spc="-15">
                <a:solidFill>
                  <a:srgbClr val="FFFFFF"/>
                </a:solidFill>
                <a:latin typeface="黑体"/>
                <a:cs typeface="黑体"/>
              </a:rPr>
              <a:t>环境因素</a:t>
            </a:r>
            <a:endParaRPr sz="3200">
              <a:latin typeface="黑体"/>
              <a:cs typeface="黑体"/>
            </a:endParaRPr>
          </a:p>
          <a:p>
            <a:pPr marL="355600" indent="-342900">
              <a:lnSpc>
                <a:spcPct val="100000"/>
              </a:lnSpc>
              <a:spcBef>
                <a:spcPts val="385"/>
              </a:spcBef>
              <a:buClr>
                <a:srgbClr val="FFCC00"/>
              </a:buClr>
              <a:buSzPct val="70312"/>
              <a:buFont typeface="Wingdings"/>
              <a:buChar char=""/>
              <a:tabLst>
                <a:tab pos="355600"/>
              </a:tabLst>
            </a:pPr>
            <a:r>
              <a:rPr sz="3200" spc="-15">
                <a:solidFill>
                  <a:srgbClr val="FFFFFF"/>
                </a:solidFill>
                <a:latin typeface="黑体"/>
                <a:cs typeface="黑体"/>
              </a:rPr>
              <a:t>决策过程</a:t>
            </a:r>
            <a:endParaRPr sz="3200">
              <a:latin typeface="黑体"/>
              <a:cs typeface="黑体"/>
            </a:endParaRPr>
          </a:p>
          <a:p>
            <a:pPr marL="355600" indent="-342900">
              <a:lnSpc>
                <a:spcPct val="100000"/>
              </a:lnSpc>
              <a:spcBef>
                <a:spcPts val="385"/>
              </a:spcBef>
              <a:buClr>
                <a:srgbClr val="FFCC00"/>
              </a:buClr>
              <a:buSzPct val="70312"/>
              <a:buFont typeface="Wingdings"/>
              <a:buChar char=""/>
              <a:tabLst>
                <a:tab pos="355600"/>
              </a:tabLst>
            </a:pPr>
            <a:r>
              <a:rPr sz="3200" spc="-15">
                <a:solidFill>
                  <a:srgbClr val="FFFFFF"/>
                </a:solidFill>
                <a:latin typeface="黑体"/>
                <a:cs typeface="黑体"/>
              </a:rPr>
              <a:t>决策选择</a:t>
            </a:r>
            <a:endParaRPr sz="3200">
              <a:latin typeface="黑体"/>
              <a:cs typeface="黑体"/>
            </a:endParaRPr>
          </a:p>
        </p:txBody>
      </p:sp>
      <p:pic>
        <p:nvPicPr>
          <p:cNvPr id="11" name="object 11"/>
          <p:cNvPicPr/>
          <p:nvPr/>
        </p:nvPicPr>
        <p:blipFill>
          <a:blip r:embed="rId2"/>
          <a:stretch>
            <a:fillRect/>
          </a:stretch>
        </p:blipFill>
        <p:spPr>
          <a:xfrm>
            <a:off x="5940425" y="4437062"/>
            <a:ext cx="2089150" cy="1762125"/>
          </a:xfrm>
          <a:prstGeom prst="rect">
            <a:avLst/>
          </a:prstGeom>
        </p:spPr>
      </p:pic>
      <p:sp>
        <p:nvSpPr>
          <p:cNvPr id="12" name="object 12"/>
          <p:cNvSpPr txBox="1"/>
          <p:nvPr/>
        </p:nvSpPr>
        <p:spPr>
          <a:xfrm>
            <a:off x="5940425" y="4437062"/>
            <a:ext cx="2151380" cy="1762125"/>
          </a:xfrm>
          <a:prstGeom prst="rect">
            <a:avLst/>
          </a:prstGeom>
        </p:spPr>
        <p:txBody>
          <a:bodyPr vert="horz" wrap="square" lIns="0" tIns="0" rIns="0" bIns="0" rtlCol="0">
            <a:spAutoFit/>
          </a:bodyPr>
          <a:lstStyle/>
          <a:p>
            <a:pPr marL="100330">
              <a:lnSpc>
                <a:spcPts val="2110"/>
              </a:lnSpc>
            </a:pPr>
            <a:r>
              <a:rPr sz="1800" b="1">
                <a:solidFill>
                  <a:srgbClr val="000414"/>
                </a:solidFill>
                <a:latin typeface="Arial"/>
                <a:cs typeface="Arial"/>
              </a:rPr>
              <a:t>Buyer’s</a:t>
            </a:r>
            <a:r>
              <a:rPr sz="1800" b="1" spc="-35">
                <a:solidFill>
                  <a:srgbClr val="000414"/>
                </a:solidFill>
                <a:latin typeface="Arial"/>
                <a:cs typeface="Arial"/>
              </a:rPr>
              <a:t> </a:t>
            </a:r>
            <a:r>
              <a:rPr sz="1800" b="1" spc="-10">
                <a:solidFill>
                  <a:srgbClr val="000414"/>
                </a:solidFill>
                <a:latin typeface="Arial"/>
                <a:cs typeface="Arial"/>
              </a:rPr>
              <a:t>decisions</a:t>
            </a:r>
            <a:endParaRPr sz="1800">
              <a:latin typeface="Arial"/>
              <a:cs typeface="Arial"/>
            </a:endParaRPr>
          </a:p>
          <a:p>
            <a:pPr marL="100330" marR="125730">
              <a:lnSpc>
                <a:spcPct val="75000"/>
              </a:lnSpc>
              <a:spcBef>
                <a:spcPts val="1620"/>
              </a:spcBef>
            </a:pPr>
            <a:r>
              <a:rPr sz="1800" b="1">
                <a:solidFill>
                  <a:srgbClr val="000414"/>
                </a:solidFill>
                <a:latin typeface="Arial"/>
                <a:cs typeface="Arial"/>
              </a:rPr>
              <a:t>Product</a:t>
            </a:r>
            <a:r>
              <a:rPr sz="1800" b="1" spc="-35">
                <a:solidFill>
                  <a:srgbClr val="000414"/>
                </a:solidFill>
                <a:latin typeface="Arial"/>
                <a:cs typeface="Arial"/>
              </a:rPr>
              <a:t> </a:t>
            </a:r>
            <a:r>
              <a:rPr sz="1800" b="1" spc="-10">
                <a:solidFill>
                  <a:srgbClr val="000414"/>
                </a:solidFill>
                <a:latin typeface="Arial"/>
                <a:cs typeface="Arial"/>
              </a:rPr>
              <a:t>choice </a:t>
            </a:r>
            <a:r>
              <a:rPr sz="1800" b="1">
                <a:solidFill>
                  <a:srgbClr val="000414"/>
                </a:solidFill>
                <a:latin typeface="Arial"/>
                <a:cs typeface="Arial"/>
              </a:rPr>
              <a:t>Brand</a:t>
            </a:r>
            <a:r>
              <a:rPr sz="1800" b="1" spc="-25">
                <a:solidFill>
                  <a:srgbClr val="000414"/>
                </a:solidFill>
                <a:latin typeface="Arial"/>
                <a:cs typeface="Arial"/>
              </a:rPr>
              <a:t> </a:t>
            </a:r>
            <a:r>
              <a:rPr sz="1800" b="1" spc="-10">
                <a:solidFill>
                  <a:srgbClr val="000414"/>
                </a:solidFill>
                <a:latin typeface="Arial"/>
                <a:cs typeface="Arial"/>
              </a:rPr>
              <a:t>choice </a:t>
            </a:r>
            <a:r>
              <a:rPr sz="1800" b="1">
                <a:solidFill>
                  <a:srgbClr val="000414"/>
                </a:solidFill>
                <a:latin typeface="Arial"/>
                <a:cs typeface="Arial"/>
              </a:rPr>
              <a:t>Dealer</a:t>
            </a:r>
            <a:r>
              <a:rPr sz="1800" b="1" spc="-30">
                <a:solidFill>
                  <a:srgbClr val="000414"/>
                </a:solidFill>
                <a:latin typeface="Arial"/>
                <a:cs typeface="Arial"/>
              </a:rPr>
              <a:t> </a:t>
            </a:r>
            <a:r>
              <a:rPr sz="1800" b="1" spc="-10">
                <a:solidFill>
                  <a:srgbClr val="000414"/>
                </a:solidFill>
                <a:latin typeface="Arial"/>
                <a:cs typeface="Arial"/>
              </a:rPr>
              <a:t>choice </a:t>
            </a:r>
            <a:r>
              <a:rPr sz="1800" b="1">
                <a:solidFill>
                  <a:srgbClr val="000414"/>
                </a:solidFill>
                <a:latin typeface="Arial"/>
                <a:cs typeface="Arial"/>
              </a:rPr>
              <a:t>Purchase</a:t>
            </a:r>
            <a:r>
              <a:rPr sz="1800" b="1" spc="-40">
                <a:solidFill>
                  <a:srgbClr val="000414"/>
                </a:solidFill>
                <a:latin typeface="Arial"/>
                <a:cs typeface="Arial"/>
              </a:rPr>
              <a:t> </a:t>
            </a:r>
            <a:r>
              <a:rPr sz="1800" b="1" spc="-10">
                <a:solidFill>
                  <a:srgbClr val="000414"/>
                </a:solidFill>
                <a:latin typeface="Arial"/>
                <a:cs typeface="Arial"/>
              </a:rPr>
              <a:t>timing </a:t>
            </a:r>
            <a:r>
              <a:rPr sz="1800" b="1">
                <a:solidFill>
                  <a:srgbClr val="000414"/>
                </a:solidFill>
                <a:latin typeface="Arial"/>
                <a:cs typeface="Arial"/>
              </a:rPr>
              <a:t>Purchase</a:t>
            </a:r>
            <a:r>
              <a:rPr sz="1800" b="1" spc="-40">
                <a:solidFill>
                  <a:srgbClr val="000414"/>
                </a:solidFill>
                <a:latin typeface="Arial"/>
                <a:cs typeface="Arial"/>
              </a:rPr>
              <a:t> </a:t>
            </a:r>
            <a:r>
              <a:rPr sz="1800" b="1" spc="-10">
                <a:solidFill>
                  <a:srgbClr val="000414"/>
                </a:solidFill>
                <a:latin typeface="Arial"/>
                <a:cs typeface="Arial"/>
              </a:rPr>
              <a:t>amount</a:t>
            </a:r>
            <a:endParaRPr sz="1800">
              <a:latin typeface="Arial"/>
              <a:cs typeface="Arial"/>
            </a:endParaRPr>
          </a:p>
        </p:txBody>
      </p:sp>
      <p:pic>
        <p:nvPicPr>
          <p:cNvPr id="13" name="object 13"/>
          <p:cNvPicPr/>
          <p:nvPr/>
        </p:nvPicPr>
        <p:blipFill>
          <a:blip r:embed="rId3"/>
          <a:stretch>
            <a:fillRect/>
          </a:stretch>
        </p:blipFill>
        <p:spPr>
          <a:xfrm>
            <a:off x="827087" y="2349500"/>
            <a:ext cx="2654299" cy="2016125"/>
          </a:xfrm>
          <a:prstGeom prst="rect">
            <a:avLst/>
          </a:prstGeom>
        </p:spPr>
      </p:pic>
      <p:sp>
        <p:nvSpPr>
          <p:cNvPr id="14" name="object 14"/>
          <p:cNvSpPr txBox="1"/>
          <p:nvPr/>
        </p:nvSpPr>
        <p:spPr>
          <a:xfrm>
            <a:off x="2283635" y="2330664"/>
            <a:ext cx="1560830" cy="1534160"/>
          </a:xfrm>
          <a:prstGeom prst="rect">
            <a:avLst/>
          </a:prstGeom>
        </p:spPr>
        <p:txBody>
          <a:bodyPr vert="horz" wrap="square" lIns="0" tIns="81280" rIns="0" bIns="0" rtlCol="0">
            <a:spAutoFit/>
          </a:bodyPr>
          <a:lstStyle/>
          <a:p>
            <a:pPr marL="12700" marR="321945">
              <a:lnSpc>
                <a:spcPct val="75000"/>
              </a:lnSpc>
              <a:spcBef>
                <a:spcPts val="640"/>
              </a:spcBef>
            </a:pPr>
            <a:r>
              <a:rPr sz="1800" b="1" spc="-10">
                <a:solidFill>
                  <a:srgbClr val="000414"/>
                </a:solidFill>
                <a:latin typeface="Arial"/>
                <a:cs typeface="Arial"/>
              </a:rPr>
              <a:t>Other stimulation</a:t>
            </a:r>
            <a:endParaRPr sz="1800">
              <a:latin typeface="Arial"/>
              <a:cs typeface="Arial"/>
            </a:endParaRPr>
          </a:p>
          <a:p>
            <a:pPr marL="12700" marR="5080">
              <a:lnSpc>
                <a:spcPct val="75000"/>
              </a:lnSpc>
              <a:spcBef>
                <a:spcPts val="1620"/>
              </a:spcBef>
            </a:pPr>
            <a:r>
              <a:rPr sz="1800" b="1" spc="-10">
                <a:solidFill>
                  <a:srgbClr val="000414"/>
                </a:solidFill>
                <a:latin typeface="Arial"/>
                <a:cs typeface="Arial"/>
              </a:rPr>
              <a:t>Economic Technological Political Cultural</a:t>
            </a:r>
            <a:endParaRPr sz="1800">
              <a:latin typeface="Arial"/>
              <a:cs typeface="Arial"/>
            </a:endParaRPr>
          </a:p>
        </p:txBody>
      </p:sp>
      <p:grpSp>
        <p:nvGrpSpPr>
          <p:cNvPr id="15" name="object 15"/>
          <p:cNvGrpSpPr/>
          <p:nvPr/>
        </p:nvGrpSpPr>
        <p:grpSpPr>
          <a:xfrm>
            <a:off x="3557587" y="2349500"/>
            <a:ext cx="4831080" cy="1729105"/>
            <a:chOff x="3557587" y="2349500"/>
            <a:chExt cx="4831080" cy="1729105"/>
          </a:xfrm>
        </p:grpSpPr>
        <p:pic>
          <p:nvPicPr>
            <p:cNvPr id="16" name="object 16"/>
            <p:cNvPicPr/>
            <p:nvPr/>
          </p:nvPicPr>
          <p:blipFill>
            <a:blip r:embed="rId4"/>
            <a:stretch>
              <a:fillRect/>
            </a:stretch>
          </p:blipFill>
          <p:spPr>
            <a:xfrm>
              <a:off x="6011862" y="2349500"/>
              <a:ext cx="2376487" cy="1728787"/>
            </a:xfrm>
            <a:prstGeom prst="rect">
              <a:avLst/>
            </a:prstGeom>
          </p:spPr>
        </p:pic>
        <p:sp>
          <p:nvSpPr>
            <p:cNvPr id="17" name="object 17"/>
            <p:cNvSpPr/>
            <p:nvPr/>
          </p:nvSpPr>
          <p:spPr>
            <a:xfrm>
              <a:off x="3563937" y="3573462"/>
              <a:ext cx="409575" cy="206375"/>
            </a:xfrm>
            <a:custGeom>
              <a:rect l="l" t="t" r="r" b="b"/>
              <a:pathLst>
                <a:path w="409575" h="206375">
                  <a:moveTo>
                    <a:pt x="204787" y="206375"/>
                  </a:moveTo>
                  <a:lnTo>
                    <a:pt x="204787" y="154781"/>
                  </a:lnTo>
                  <a:lnTo>
                    <a:pt x="0" y="154781"/>
                  </a:lnTo>
                  <a:lnTo>
                    <a:pt x="0" y="51593"/>
                  </a:lnTo>
                  <a:lnTo>
                    <a:pt x="204787" y="51593"/>
                  </a:lnTo>
                  <a:lnTo>
                    <a:pt x="204787" y="0"/>
                  </a:lnTo>
                  <a:lnTo>
                    <a:pt x="409575" y="103187"/>
                  </a:lnTo>
                  <a:lnTo>
                    <a:pt x="204787" y="206375"/>
                  </a:lnTo>
                  <a:close/>
                </a:path>
              </a:pathLst>
            </a:custGeom>
            <a:solidFill>
              <a:srgbClr val="FF01FF"/>
            </a:solidFill>
          </p:spPr>
          <p:txBody>
            <a:bodyPr wrap="square" lIns="0" tIns="0" rIns="0" bIns="0" rtlCol="0"/>
            <a:lstStyle/>
            <a:p/>
          </p:txBody>
        </p:sp>
        <p:sp>
          <p:nvSpPr>
            <p:cNvPr id="18" name="object 18"/>
            <p:cNvSpPr/>
            <p:nvPr/>
          </p:nvSpPr>
          <p:spPr>
            <a:xfrm>
              <a:off x="3563937" y="3573462"/>
              <a:ext cx="409575" cy="206375"/>
            </a:xfrm>
            <a:custGeom>
              <a:rect l="l" t="t" r="r" b="b"/>
              <a:pathLst>
                <a:path w="409575" h="206375">
                  <a:moveTo>
                    <a:pt x="0" y="51593"/>
                  </a:moveTo>
                  <a:lnTo>
                    <a:pt x="204787" y="51593"/>
                  </a:lnTo>
                  <a:lnTo>
                    <a:pt x="204787" y="0"/>
                  </a:lnTo>
                  <a:lnTo>
                    <a:pt x="409575" y="103187"/>
                  </a:lnTo>
                  <a:lnTo>
                    <a:pt x="204787" y="206375"/>
                  </a:lnTo>
                  <a:lnTo>
                    <a:pt x="204787" y="154781"/>
                  </a:lnTo>
                  <a:lnTo>
                    <a:pt x="0" y="154781"/>
                  </a:lnTo>
                  <a:lnTo>
                    <a:pt x="0" y="51593"/>
                  </a:lnTo>
                  <a:close/>
                </a:path>
              </a:pathLst>
            </a:custGeom>
            <a:ln w="12700">
              <a:solidFill>
                <a:srgbClr val="000414"/>
              </a:solidFill>
            </a:ln>
          </p:spPr>
          <p:txBody>
            <a:bodyPr wrap="square" lIns="0" tIns="0" rIns="0" bIns="0" rtlCol="0"/>
            <a:lstStyle/>
            <a:p/>
          </p:txBody>
        </p:sp>
      </p:grpSp>
      <p:sp>
        <p:nvSpPr>
          <p:cNvPr id="19" name="object 19"/>
          <p:cNvSpPr txBox="1"/>
          <p:nvPr/>
        </p:nvSpPr>
        <p:spPr>
          <a:xfrm>
            <a:off x="915210" y="2330664"/>
            <a:ext cx="1243330" cy="1534160"/>
          </a:xfrm>
          <a:prstGeom prst="rect">
            <a:avLst/>
          </a:prstGeom>
        </p:spPr>
        <p:txBody>
          <a:bodyPr vert="horz" wrap="square" lIns="0" tIns="81280" rIns="0" bIns="0" rtlCol="0">
            <a:spAutoFit/>
          </a:bodyPr>
          <a:lstStyle/>
          <a:p>
            <a:pPr marL="12700" marR="5080">
              <a:lnSpc>
                <a:spcPct val="75000"/>
              </a:lnSpc>
              <a:spcBef>
                <a:spcPts val="640"/>
              </a:spcBef>
            </a:pPr>
            <a:r>
              <a:rPr sz="1800" b="1" spc="-10">
                <a:solidFill>
                  <a:srgbClr val="000414"/>
                </a:solidFill>
                <a:latin typeface="Arial"/>
                <a:cs typeface="Arial"/>
              </a:rPr>
              <a:t>Marketing stimulation</a:t>
            </a:r>
            <a:endParaRPr sz="1800">
              <a:latin typeface="Arial"/>
              <a:cs typeface="Arial"/>
            </a:endParaRPr>
          </a:p>
          <a:p>
            <a:pPr marL="12700" marR="81280">
              <a:lnSpc>
                <a:spcPct val="75000"/>
              </a:lnSpc>
              <a:spcBef>
                <a:spcPts val="1620"/>
              </a:spcBef>
            </a:pPr>
            <a:r>
              <a:rPr sz="1800" b="1" spc="-10">
                <a:solidFill>
                  <a:srgbClr val="000414"/>
                </a:solidFill>
                <a:latin typeface="Arial"/>
                <a:cs typeface="Arial"/>
              </a:rPr>
              <a:t>Product Price Place Promotion</a:t>
            </a:r>
            <a:endParaRPr sz="1800">
              <a:latin typeface="Arial"/>
              <a:cs typeface="Arial"/>
            </a:endParaRPr>
          </a:p>
        </p:txBody>
      </p:sp>
      <p:sp>
        <p:nvSpPr>
          <p:cNvPr id="20" name="object 20"/>
          <p:cNvSpPr/>
          <p:nvPr/>
        </p:nvSpPr>
        <p:spPr>
          <a:xfrm>
            <a:off x="900112" y="2852737"/>
            <a:ext cx="2303780" cy="0"/>
          </a:xfrm>
          <a:custGeom>
            <a:rect l="l" t="t" r="r" b="b"/>
            <a:pathLst>
              <a:path w="2303780">
                <a:moveTo>
                  <a:pt x="0" y="0"/>
                </a:moveTo>
                <a:lnTo>
                  <a:pt x="2303462" y="0"/>
                </a:lnTo>
              </a:path>
            </a:pathLst>
          </a:custGeom>
          <a:ln w="76200">
            <a:solidFill>
              <a:srgbClr val="FFFFFF"/>
            </a:solidFill>
          </a:ln>
        </p:spPr>
        <p:txBody>
          <a:bodyPr wrap="square" lIns="0" tIns="0" rIns="0" bIns="0" rtlCol="0"/>
          <a:lstStyle/>
          <a:p/>
        </p:txBody>
      </p:sp>
      <p:sp>
        <p:nvSpPr>
          <p:cNvPr id="21" name="object 21"/>
          <p:cNvSpPr txBox="1"/>
          <p:nvPr/>
        </p:nvSpPr>
        <p:spPr>
          <a:xfrm>
            <a:off x="6099984" y="2336848"/>
            <a:ext cx="1998980" cy="1732280"/>
          </a:xfrm>
          <a:prstGeom prst="rect">
            <a:avLst/>
          </a:prstGeom>
        </p:spPr>
        <p:txBody>
          <a:bodyPr vert="horz" wrap="square" lIns="0" tIns="73660" rIns="0" bIns="0" rtlCol="0">
            <a:spAutoFit/>
          </a:bodyPr>
          <a:lstStyle/>
          <a:p>
            <a:pPr marL="12700" marR="353695">
              <a:lnSpc>
                <a:spcPct val="75000"/>
              </a:lnSpc>
              <a:spcBef>
                <a:spcPts val="580"/>
              </a:spcBef>
            </a:pPr>
            <a:r>
              <a:rPr sz="1600" b="1">
                <a:solidFill>
                  <a:srgbClr val="000414"/>
                </a:solidFill>
                <a:latin typeface="Arial"/>
                <a:cs typeface="Arial"/>
              </a:rPr>
              <a:t>Buyer’s</a:t>
            </a:r>
            <a:r>
              <a:rPr sz="1600" b="1" spc="-35">
                <a:solidFill>
                  <a:srgbClr val="000414"/>
                </a:solidFill>
                <a:latin typeface="Arial"/>
                <a:cs typeface="Arial"/>
              </a:rPr>
              <a:t> </a:t>
            </a:r>
            <a:r>
              <a:rPr sz="1600" b="1" spc="-10">
                <a:solidFill>
                  <a:srgbClr val="000414"/>
                </a:solidFill>
                <a:latin typeface="Arial"/>
                <a:cs typeface="Arial"/>
              </a:rPr>
              <a:t>decision process</a:t>
            </a:r>
            <a:endParaRPr sz="1600">
              <a:latin typeface="Arial"/>
              <a:cs typeface="Arial"/>
            </a:endParaRPr>
          </a:p>
          <a:p>
            <a:pPr marL="12700" marR="5080">
              <a:lnSpc>
                <a:spcPct val="75000"/>
              </a:lnSpc>
              <a:spcBef>
                <a:spcPts val="1440"/>
              </a:spcBef>
            </a:pPr>
            <a:r>
              <a:rPr sz="1600" b="1">
                <a:solidFill>
                  <a:srgbClr val="000414"/>
                </a:solidFill>
                <a:latin typeface="Arial"/>
                <a:cs typeface="Arial"/>
              </a:rPr>
              <a:t>Problem</a:t>
            </a:r>
            <a:r>
              <a:rPr sz="1600" b="1" spc="-45">
                <a:solidFill>
                  <a:srgbClr val="000414"/>
                </a:solidFill>
                <a:latin typeface="Arial"/>
                <a:cs typeface="Arial"/>
              </a:rPr>
              <a:t> </a:t>
            </a:r>
            <a:r>
              <a:rPr sz="1600" b="1" spc="-10">
                <a:solidFill>
                  <a:srgbClr val="000414"/>
                </a:solidFill>
                <a:latin typeface="Arial"/>
                <a:cs typeface="Arial"/>
              </a:rPr>
              <a:t>recognition </a:t>
            </a:r>
            <a:r>
              <a:rPr sz="1600" b="1">
                <a:solidFill>
                  <a:srgbClr val="000414"/>
                </a:solidFill>
                <a:latin typeface="Arial"/>
                <a:cs typeface="Arial"/>
              </a:rPr>
              <a:t>Information</a:t>
            </a:r>
            <a:r>
              <a:rPr sz="1600" b="1" spc="-50">
                <a:solidFill>
                  <a:srgbClr val="000414"/>
                </a:solidFill>
                <a:latin typeface="Arial"/>
                <a:cs typeface="Arial"/>
              </a:rPr>
              <a:t> </a:t>
            </a:r>
            <a:r>
              <a:rPr sz="1600" b="1" spc="-10">
                <a:solidFill>
                  <a:srgbClr val="000414"/>
                </a:solidFill>
                <a:latin typeface="Arial"/>
                <a:cs typeface="Arial"/>
              </a:rPr>
              <a:t>search Evaluation</a:t>
            </a:r>
            <a:endParaRPr sz="1600">
              <a:latin typeface="Arial"/>
              <a:cs typeface="Arial"/>
            </a:endParaRPr>
          </a:p>
          <a:p>
            <a:pPr marL="12700" marR="635635">
              <a:lnSpc>
                <a:spcPct val="75000"/>
              </a:lnSpc>
            </a:pPr>
            <a:r>
              <a:rPr sz="1600" b="1" spc="-10">
                <a:solidFill>
                  <a:srgbClr val="000414"/>
                </a:solidFill>
                <a:latin typeface="Arial"/>
                <a:cs typeface="Arial"/>
              </a:rPr>
              <a:t>Decision Postpurchase</a:t>
            </a:r>
            <a:endParaRPr sz="1600">
              <a:latin typeface="Arial"/>
              <a:cs typeface="Arial"/>
            </a:endParaRPr>
          </a:p>
          <a:p>
            <a:pPr marL="294005">
              <a:lnSpc>
                <a:spcPts val="1440"/>
              </a:lnSpc>
            </a:pPr>
            <a:r>
              <a:rPr sz="1600" b="1" spc="-10">
                <a:solidFill>
                  <a:srgbClr val="000414"/>
                </a:solidFill>
                <a:latin typeface="Arial"/>
                <a:cs typeface="Arial"/>
              </a:rPr>
              <a:t>behavior</a:t>
            </a:r>
            <a:endParaRPr sz="1600">
              <a:latin typeface="Arial"/>
              <a:cs typeface="Arial"/>
            </a:endParaRPr>
          </a:p>
        </p:txBody>
      </p:sp>
      <p:pic>
        <p:nvPicPr>
          <p:cNvPr id="22" name="object 22"/>
          <p:cNvPicPr/>
          <p:nvPr/>
        </p:nvPicPr>
        <p:blipFill>
          <a:blip r:embed="rId5"/>
          <a:stretch>
            <a:fillRect/>
          </a:stretch>
        </p:blipFill>
        <p:spPr>
          <a:xfrm>
            <a:off x="3995737" y="2349500"/>
            <a:ext cx="1787525" cy="1673225"/>
          </a:xfrm>
          <a:prstGeom prst="rect">
            <a:avLst/>
          </a:prstGeom>
        </p:spPr>
      </p:pic>
      <p:sp>
        <p:nvSpPr>
          <p:cNvPr id="23" name="object 23"/>
          <p:cNvSpPr txBox="1"/>
          <p:nvPr/>
        </p:nvSpPr>
        <p:spPr>
          <a:xfrm>
            <a:off x="4083860" y="2330664"/>
            <a:ext cx="1638935" cy="1534160"/>
          </a:xfrm>
          <a:prstGeom prst="rect">
            <a:avLst/>
          </a:prstGeom>
        </p:spPr>
        <p:txBody>
          <a:bodyPr vert="horz" wrap="square" lIns="0" tIns="81280" rIns="0" bIns="0" rtlCol="0">
            <a:spAutoFit/>
          </a:bodyPr>
          <a:lstStyle/>
          <a:p>
            <a:pPr marL="12700" marR="5080">
              <a:lnSpc>
                <a:spcPct val="75000"/>
              </a:lnSpc>
              <a:spcBef>
                <a:spcPts val="640"/>
              </a:spcBef>
            </a:pPr>
            <a:r>
              <a:rPr sz="1800" b="1" spc="-10">
                <a:solidFill>
                  <a:srgbClr val="000414"/>
                </a:solidFill>
                <a:latin typeface="Arial"/>
                <a:cs typeface="Arial"/>
              </a:rPr>
              <a:t>Buyer’s characteristics</a:t>
            </a:r>
            <a:endParaRPr sz="1800">
              <a:latin typeface="Arial"/>
              <a:cs typeface="Arial"/>
            </a:endParaRPr>
          </a:p>
          <a:p>
            <a:pPr marL="12700" marR="81915">
              <a:lnSpc>
                <a:spcPct val="75000"/>
              </a:lnSpc>
              <a:spcBef>
                <a:spcPts val="1620"/>
              </a:spcBef>
            </a:pPr>
            <a:r>
              <a:rPr sz="1800" b="1" spc="-10">
                <a:solidFill>
                  <a:srgbClr val="000414"/>
                </a:solidFill>
                <a:latin typeface="Arial"/>
                <a:cs typeface="Arial"/>
              </a:rPr>
              <a:t>Cultural Social Personal Psychological</a:t>
            </a:r>
            <a:endParaRPr sz="1800">
              <a:latin typeface="Arial"/>
              <a:cs typeface="Arial"/>
            </a:endParaRPr>
          </a:p>
        </p:txBody>
      </p:sp>
      <p:grpSp>
        <p:nvGrpSpPr>
          <p:cNvPr id="24" name="object 24"/>
          <p:cNvGrpSpPr/>
          <p:nvPr/>
        </p:nvGrpSpPr>
        <p:grpSpPr>
          <a:xfrm>
            <a:off x="4067175" y="2814637"/>
            <a:ext cx="4097654" cy="2021205"/>
            <a:chOff x="4067175" y="2814637"/>
            <a:chExt cx="4097654" cy="2021205"/>
          </a:xfrm>
        </p:grpSpPr>
        <p:sp>
          <p:nvSpPr>
            <p:cNvPr id="25" name="object 25"/>
            <p:cNvSpPr/>
            <p:nvPr/>
          </p:nvSpPr>
          <p:spPr>
            <a:xfrm>
              <a:off x="6084887" y="2852737"/>
              <a:ext cx="2079625" cy="0"/>
            </a:xfrm>
            <a:custGeom>
              <a:rect l="l" t="t" r="r" b="b"/>
              <a:pathLst>
                <a:path w="2079625">
                  <a:moveTo>
                    <a:pt x="0" y="0"/>
                  </a:moveTo>
                  <a:lnTo>
                    <a:pt x="2079625" y="0"/>
                  </a:lnTo>
                </a:path>
              </a:pathLst>
            </a:custGeom>
            <a:ln w="76200">
              <a:solidFill>
                <a:srgbClr val="FFFFFF"/>
              </a:solidFill>
            </a:ln>
          </p:spPr>
          <p:txBody>
            <a:bodyPr wrap="square" lIns="0" tIns="0" rIns="0" bIns="0" rtlCol="0"/>
            <a:lstStyle/>
            <a:p/>
          </p:txBody>
        </p:sp>
        <p:sp>
          <p:nvSpPr>
            <p:cNvPr id="26" name="object 26"/>
            <p:cNvSpPr/>
            <p:nvPr/>
          </p:nvSpPr>
          <p:spPr>
            <a:xfrm>
              <a:off x="6802437" y="4075112"/>
              <a:ext cx="287655" cy="360680"/>
            </a:xfrm>
            <a:custGeom>
              <a:rect l="l" t="t" r="r" b="b"/>
              <a:pathLst>
                <a:path w="287654" h="360679">
                  <a:moveTo>
                    <a:pt x="287337" y="180182"/>
                  </a:moveTo>
                  <a:lnTo>
                    <a:pt x="215503" y="180182"/>
                  </a:lnTo>
                  <a:lnTo>
                    <a:pt x="215503" y="0"/>
                  </a:lnTo>
                  <a:lnTo>
                    <a:pt x="71834" y="0"/>
                  </a:lnTo>
                  <a:lnTo>
                    <a:pt x="71834" y="180182"/>
                  </a:lnTo>
                  <a:lnTo>
                    <a:pt x="0" y="180182"/>
                  </a:lnTo>
                  <a:lnTo>
                    <a:pt x="143668" y="360362"/>
                  </a:lnTo>
                  <a:lnTo>
                    <a:pt x="287337" y="180182"/>
                  </a:lnTo>
                  <a:close/>
                </a:path>
              </a:pathLst>
            </a:custGeom>
            <a:solidFill>
              <a:srgbClr val="FF01FF"/>
            </a:solidFill>
          </p:spPr>
          <p:txBody>
            <a:bodyPr wrap="square" lIns="0" tIns="0" rIns="0" bIns="0" rtlCol="0"/>
            <a:lstStyle/>
            <a:p/>
          </p:txBody>
        </p:sp>
        <p:sp>
          <p:nvSpPr>
            <p:cNvPr id="27" name="object 27"/>
            <p:cNvSpPr/>
            <p:nvPr/>
          </p:nvSpPr>
          <p:spPr>
            <a:xfrm>
              <a:off x="6802437" y="4075112"/>
              <a:ext cx="287655" cy="360680"/>
            </a:xfrm>
            <a:custGeom>
              <a:rect l="l" t="t" r="r" b="b"/>
              <a:pathLst>
                <a:path w="287654" h="360679">
                  <a:moveTo>
                    <a:pt x="71834" y="0"/>
                  </a:moveTo>
                  <a:lnTo>
                    <a:pt x="71834" y="180182"/>
                  </a:lnTo>
                  <a:lnTo>
                    <a:pt x="0" y="180182"/>
                  </a:lnTo>
                  <a:lnTo>
                    <a:pt x="143668" y="360362"/>
                  </a:lnTo>
                  <a:lnTo>
                    <a:pt x="287337" y="180182"/>
                  </a:lnTo>
                  <a:lnTo>
                    <a:pt x="215503" y="180182"/>
                  </a:lnTo>
                  <a:lnTo>
                    <a:pt x="215503" y="0"/>
                  </a:lnTo>
                  <a:lnTo>
                    <a:pt x="71834" y="0"/>
                  </a:lnTo>
                  <a:close/>
                </a:path>
              </a:pathLst>
            </a:custGeom>
            <a:ln w="12700">
              <a:solidFill>
                <a:srgbClr val="000414"/>
              </a:solidFill>
            </a:ln>
          </p:spPr>
          <p:txBody>
            <a:bodyPr wrap="square" lIns="0" tIns="0" rIns="0" bIns="0" rtlCol="0"/>
            <a:lstStyle/>
            <a:p/>
          </p:txBody>
        </p:sp>
        <p:sp>
          <p:nvSpPr>
            <p:cNvPr id="28" name="object 28"/>
            <p:cNvSpPr/>
            <p:nvPr/>
          </p:nvSpPr>
          <p:spPr>
            <a:xfrm>
              <a:off x="4067175" y="2852737"/>
              <a:ext cx="4024629" cy="1945005"/>
            </a:xfrm>
            <a:custGeom>
              <a:rect l="l" t="t" r="r" b="b"/>
              <a:pathLst>
                <a:path w="4024629" h="1945004">
                  <a:moveTo>
                    <a:pt x="0" y="0"/>
                  </a:moveTo>
                  <a:lnTo>
                    <a:pt x="2079624" y="0"/>
                  </a:lnTo>
                </a:path>
                <a:path w="4024629" h="1945004">
                  <a:moveTo>
                    <a:pt x="1944687" y="1944687"/>
                  </a:moveTo>
                  <a:lnTo>
                    <a:pt x="4024312" y="1944687"/>
                  </a:lnTo>
                </a:path>
              </a:pathLst>
            </a:custGeom>
            <a:ln w="76200">
              <a:solidFill>
                <a:srgbClr val="FFFFFF"/>
              </a:solidFill>
            </a:ln>
          </p:spPr>
          <p:txBody>
            <a:bodyPr wrap="square" lIns="0" tIns="0" rIns="0" bIns="0" rtlCol="0"/>
            <a:lstStyle/>
            <a:p/>
          </p:txBody>
        </p:sp>
      </p:grpSp>
      <p:sp>
        <p:nvSpPr>
          <p:cNvPr id="29" name="object 29"/>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10"/>
              <a:t>ppt</a:t>
            </a:r>
            <a:r>
              <a:rPr spc="-25">
                <a:latin typeface="宋体"/>
                <a:cs typeface="宋体"/>
              </a:rPr>
              <a:t>课件</a:t>
            </a:r>
          </a:p>
        </p:txBody>
      </p:sp>
      <p:sp>
        <p:nvSpPr>
          <p:cNvPr id="30" name="object 30"/>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20</a:t>
            </a:fld>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42899" y="3175"/>
            <a:ext cx="1272540" cy="4172585"/>
          </a:xfrm>
          <a:prstGeom prst="rect">
            <a:avLst/>
          </a:prstGeom>
        </p:spPr>
        <p:txBody>
          <a:bodyPr vert="horz" wrap="square" lIns="0" tIns="12065" rIns="0" bIns="0" rtlCol="0">
            <a:spAutoFit/>
          </a:bodyPr>
          <a:lstStyle/>
          <a:p>
            <a:pPr marL="88900" marR="81280">
              <a:lnSpc>
                <a:spcPct val="100099"/>
              </a:lnSpc>
              <a:spcBef>
                <a:spcPts val="95"/>
              </a:spcBef>
            </a:pPr>
            <a:r>
              <a:rPr sz="4000" b="1" spc="-50">
                <a:solidFill>
                  <a:srgbClr val="E5E5FF"/>
                </a:solidFill>
                <a:latin typeface="Microsoft JhengHei"/>
                <a:cs typeface="Microsoft JhengHei"/>
              </a:rPr>
              <a:t>者</a:t>
            </a:r>
            <a:r>
              <a:rPr sz="4000" b="1" spc="1000">
                <a:solidFill>
                  <a:srgbClr val="E5E5FF"/>
                </a:solidFill>
                <a:latin typeface="Microsoft JhengHei"/>
                <a:cs typeface="Microsoft JhengHei"/>
              </a:rPr>
              <a:t> </a:t>
            </a:r>
            <a:r>
              <a:rPr sz="4000" b="1" spc="-50">
                <a:solidFill>
                  <a:srgbClr val="E5E5FF"/>
                </a:solidFill>
                <a:latin typeface="Microsoft JhengHei"/>
                <a:cs typeface="Microsoft JhengHei"/>
              </a:rPr>
              <a:t>购</a:t>
            </a:r>
            <a:r>
              <a:rPr sz="4000" b="1" spc="1000">
                <a:solidFill>
                  <a:srgbClr val="E5E5FF"/>
                </a:solidFill>
                <a:latin typeface="Microsoft JhengHei"/>
                <a:cs typeface="Microsoft JhengHei"/>
              </a:rPr>
              <a:t> </a:t>
            </a:r>
            <a:r>
              <a:rPr sz="4000" b="1" spc="-25">
                <a:solidFill>
                  <a:srgbClr val="E5E5FF"/>
                </a:solidFill>
                <a:latin typeface="Microsoft JhengHei"/>
                <a:cs typeface="Microsoft JhengHei"/>
              </a:rPr>
              <a:t>买决</a:t>
            </a:r>
            <a:r>
              <a:rPr sz="4000" b="1" spc="-50">
                <a:solidFill>
                  <a:srgbClr val="E5E5FF"/>
                </a:solidFill>
                <a:latin typeface="Microsoft JhengHei"/>
                <a:cs typeface="Microsoft JhengHei"/>
              </a:rPr>
              <a:t> </a:t>
            </a:r>
            <a:r>
              <a:rPr sz="4800" baseline="-33854">
                <a:solidFill>
                  <a:srgbClr val="FFFFFF"/>
                </a:solidFill>
                <a:latin typeface="宋体"/>
                <a:cs typeface="宋体"/>
              </a:rPr>
              <a:t>对</a:t>
            </a:r>
            <a:r>
              <a:rPr sz="4000" b="1" spc="-50">
                <a:solidFill>
                  <a:srgbClr val="E5E5FF"/>
                </a:solidFill>
                <a:latin typeface="Microsoft JhengHei"/>
                <a:cs typeface="Microsoft JhengHei"/>
              </a:rPr>
              <a:t>策 </a:t>
            </a:r>
            <a:r>
              <a:rPr sz="4800" baseline="-17361">
                <a:solidFill>
                  <a:srgbClr val="FFFFFF"/>
                </a:solidFill>
                <a:latin typeface="宋体"/>
                <a:cs typeface="宋体"/>
              </a:rPr>
              <a:t>市</a:t>
            </a:r>
            <a:r>
              <a:rPr sz="4000" b="1" spc="-50">
                <a:solidFill>
                  <a:srgbClr val="E5E5FF"/>
                </a:solidFill>
                <a:latin typeface="Microsoft JhengHei"/>
                <a:cs typeface="Microsoft JhengHei"/>
              </a:rPr>
              <a:t>过 </a:t>
            </a:r>
            <a:r>
              <a:rPr sz="3200" spc="-50">
                <a:solidFill>
                  <a:srgbClr val="FFFFFF"/>
                </a:solidFill>
                <a:latin typeface="宋体"/>
                <a:cs typeface="宋体"/>
              </a:rPr>
              <a:t>场</a:t>
            </a:r>
            <a:endParaRPr sz="3200">
              <a:latin typeface="宋体"/>
              <a:cs typeface="宋体"/>
            </a:endParaRPr>
          </a:p>
          <a:p>
            <a:pPr marL="88900">
              <a:lnSpc>
                <a:spcPts val="3840"/>
              </a:lnSpc>
            </a:pPr>
            <a:r>
              <a:rPr sz="6000" b="1" baseline="-13194">
                <a:solidFill>
                  <a:srgbClr val="E5E5FF"/>
                </a:solidFill>
                <a:latin typeface="Microsoft JhengHei"/>
                <a:cs typeface="Microsoft JhengHei"/>
              </a:rPr>
              <a:t>程</a:t>
            </a:r>
            <a:r>
              <a:rPr sz="6000" b="1" spc="630" baseline="-13194">
                <a:solidFill>
                  <a:srgbClr val="E5E5FF"/>
                </a:solidFill>
                <a:latin typeface="Microsoft JhengHei"/>
                <a:cs typeface="Microsoft JhengHei"/>
              </a:rPr>
              <a:t> </a:t>
            </a:r>
            <a:r>
              <a:rPr sz="3200" spc="-50">
                <a:solidFill>
                  <a:srgbClr val="FFFFFF"/>
                </a:solidFill>
                <a:latin typeface="宋体"/>
                <a:cs typeface="宋体"/>
              </a:rPr>
              <a:t>营</a:t>
            </a:r>
            <a:endParaRPr sz="3200">
              <a:latin typeface="宋体"/>
              <a:cs typeface="宋体"/>
            </a:endParaRPr>
          </a:p>
        </p:txBody>
      </p:sp>
      <p:sp>
        <p:nvSpPr>
          <p:cNvPr id="3" name="object 3"/>
          <p:cNvSpPr txBox="1"/>
          <p:nvPr/>
        </p:nvSpPr>
        <p:spPr>
          <a:xfrm>
            <a:off x="421640" y="4130040"/>
            <a:ext cx="431800" cy="2951480"/>
          </a:xfrm>
          <a:prstGeom prst="rect">
            <a:avLst/>
          </a:prstGeom>
        </p:spPr>
        <p:txBody>
          <a:bodyPr vert="horz" wrap="square" lIns="0" tIns="12700" rIns="0" bIns="0" rtlCol="0">
            <a:spAutoFit/>
          </a:bodyPr>
          <a:lstStyle/>
          <a:p>
            <a:pPr marL="12700" marR="5080" algn="just">
              <a:lnSpc>
                <a:spcPct val="100000"/>
              </a:lnSpc>
              <a:spcBef>
                <a:spcPts val="100"/>
              </a:spcBef>
            </a:pPr>
            <a:r>
              <a:rPr sz="3200" spc="-50">
                <a:solidFill>
                  <a:srgbClr val="FFFFFF"/>
                </a:solidFill>
                <a:latin typeface="宋体"/>
                <a:cs typeface="宋体"/>
              </a:rPr>
              <a:t>销者而言</a:t>
            </a:r>
            <a:endParaRPr sz="3200">
              <a:latin typeface="宋体"/>
              <a:cs typeface="宋体"/>
            </a:endParaRPr>
          </a:p>
          <a:p>
            <a:pPr marL="12700" marR="5080">
              <a:lnSpc>
                <a:spcPct val="100000"/>
              </a:lnSpc>
            </a:pPr>
            <a:r>
              <a:rPr sz="3200" spc="-50">
                <a:solidFill>
                  <a:srgbClr val="FFFFFF"/>
                </a:solidFill>
                <a:latin typeface="宋体"/>
                <a:cs typeface="宋体"/>
              </a:rPr>
              <a:t>，特</a:t>
            </a:r>
            <a:endParaRPr sz="3200">
              <a:latin typeface="宋体"/>
              <a:cs typeface="宋体"/>
            </a:endParaRPr>
          </a:p>
        </p:txBody>
      </p:sp>
      <p:pic>
        <p:nvPicPr>
          <p:cNvPr id="4" name="object 4"/>
          <p:cNvPicPr/>
          <p:nvPr/>
        </p:nvPicPr>
        <p:blipFill>
          <a:blip r:embed="rId2"/>
          <a:stretch>
            <a:fillRect/>
          </a:stretch>
        </p:blipFill>
        <p:spPr>
          <a:xfrm>
            <a:off x="1041400" y="4076700"/>
            <a:ext cx="7272339" cy="1350962"/>
          </a:xfrm>
          <a:prstGeom prst="rect">
            <a:avLst/>
          </a:prstGeom>
        </p:spPr>
      </p:pic>
      <p:sp>
        <p:nvSpPr>
          <p:cNvPr id="5" name="object 5"/>
          <p:cNvSpPr txBox="1"/>
          <p:nvPr/>
        </p:nvSpPr>
        <p:spPr>
          <a:xfrm>
            <a:off x="8414384" y="6479140"/>
            <a:ext cx="194945" cy="208279"/>
          </a:xfrm>
          <a:prstGeom prst="rect">
            <a:avLst/>
          </a:prstGeom>
        </p:spPr>
        <p:txBody>
          <a:bodyPr vert="horz" wrap="square" lIns="0" tIns="12700" rIns="0" bIns="0" rtlCol="0">
            <a:spAutoFit/>
          </a:bodyPr>
          <a:lstStyle/>
          <a:p>
            <a:pPr marL="12700">
              <a:lnSpc>
                <a:spcPct val="100000"/>
              </a:lnSpc>
              <a:spcBef>
                <a:spcPts val="100"/>
              </a:spcBef>
            </a:pPr>
            <a:r>
              <a:rPr sz="1200" spc="-25">
                <a:solidFill>
                  <a:srgbClr val="FFFFFF"/>
                </a:solidFill>
                <a:latin typeface="Arial"/>
                <a:cs typeface="Arial"/>
              </a:rPr>
              <a:t>21</a:t>
            </a:r>
            <a:endParaRPr sz="1200">
              <a:latin typeface="Arial"/>
              <a:cs typeface="Arial"/>
            </a:endParaRPr>
          </a:p>
        </p:txBody>
      </p:sp>
      <p:sp>
        <p:nvSpPr>
          <p:cNvPr id="6" name="object 6"/>
          <p:cNvSpPr txBox="1"/>
          <p:nvPr/>
        </p:nvSpPr>
        <p:spPr>
          <a:xfrm>
            <a:off x="4301331" y="6479140"/>
            <a:ext cx="541655"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FFFFFF"/>
                </a:solidFill>
                <a:latin typeface="Arial"/>
                <a:cs typeface="Arial"/>
              </a:rPr>
              <a:t>ppt</a:t>
            </a:r>
            <a:r>
              <a:rPr sz="1200" spc="-25">
                <a:solidFill>
                  <a:srgbClr val="FFFFFF"/>
                </a:solidFill>
                <a:latin typeface="宋体"/>
                <a:cs typeface="宋体"/>
              </a:rPr>
              <a:t>课件</a:t>
            </a:r>
            <a:endParaRPr sz="1200">
              <a:latin typeface="宋体"/>
              <a:cs typeface="宋体"/>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92099" y="340042"/>
            <a:ext cx="584200" cy="2037080"/>
          </a:xfrm>
          <a:prstGeom prst="rect">
            <a:avLst/>
          </a:prstGeom>
        </p:spPr>
        <p:txBody>
          <a:bodyPr vert="horz" wrap="square" lIns="0" tIns="12700" rIns="0" bIns="0" rtlCol="0">
            <a:spAutoFit/>
          </a:bodyPr>
          <a:lstStyle/>
          <a:p>
            <a:pPr marL="12700" marR="5080" algn="just">
              <a:lnSpc>
                <a:spcPct val="100000"/>
              </a:lnSpc>
              <a:spcBef>
                <a:spcPts val="100"/>
              </a:spcBef>
            </a:pPr>
            <a:r>
              <a:rPr sz="4400" b="1" spc="-50">
                <a:solidFill>
                  <a:srgbClr val="E5E5FF"/>
                </a:solidFill>
                <a:latin typeface="Microsoft JhengHei"/>
                <a:cs typeface="Microsoft JhengHei"/>
              </a:rPr>
              <a:t>心理</a:t>
            </a:r>
            <a:r>
              <a:rPr sz="4400" b="1" spc="1100">
                <a:solidFill>
                  <a:srgbClr val="E5E5FF"/>
                </a:solidFill>
                <a:latin typeface="Microsoft JhengHei"/>
                <a:cs typeface="Microsoft JhengHei"/>
              </a:rPr>
              <a:t> </a:t>
            </a:r>
            <a:r>
              <a:rPr sz="4400" b="1" spc="-50">
                <a:solidFill>
                  <a:srgbClr val="E5E5FF"/>
                </a:solidFill>
                <a:latin typeface="Microsoft JhengHei"/>
                <a:cs typeface="Microsoft JhengHei"/>
              </a:rPr>
              <a:t>活</a:t>
            </a:r>
            <a:endParaRPr sz="4400">
              <a:latin typeface="Microsoft JhengHei"/>
              <a:cs typeface="Microsoft JhengHei"/>
            </a:endParaRPr>
          </a:p>
        </p:txBody>
      </p:sp>
      <p:sp>
        <p:nvSpPr>
          <p:cNvPr id="3" name="object 3"/>
          <p:cNvSpPr txBox="1"/>
          <p:nvPr/>
        </p:nvSpPr>
        <p:spPr>
          <a:xfrm>
            <a:off x="-292099" y="2351722"/>
            <a:ext cx="584200" cy="695960"/>
          </a:xfrm>
          <a:prstGeom prst="rect">
            <a:avLst/>
          </a:prstGeom>
        </p:spPr>
        <p:txBody>
          <a:bodyPr vert="horz" wrap="square" lIns="0" tIns="12700" rIns="0" bIns="0" rtlCol="0">
            <a:spAutoFit/>
          </a:bodyPr>
          <a:lstStyle/>
          <a:p>
            <a:pPr marL="12700">
              <a:lnSpc>
                <a:spcPct val="100000"/>
              </a:lnSpc>
              <a:spcBef>
                <a:spcPts val="100"/>
              </a:spcBef>
            </a:pPr>
            <a:r>
              <a:rPr sz="4400" b="1">
                <a:solidFill>
                  <a:srgbClr val="E5E5FF"/>
                </a:solidFill>
                <a:latin typeface="Microsoft JhengHei"/>
                <a:cs typeface="Microsoft JhengHei"/>
              </a:rPr>
              <a:t>动</a:t>
            </a:r>
            <a:endParaRPr sz="4400">
              <a:latin typeface="Microsoft JhengHei"/>
              <a:cs typeface="Microsoft JhengHei"/>
            </a:endParaRPr>
          </a:p>
        </p:txBody>
      </p:sp>
      <p:sp>
        <p:nvSpPr>
          <p:cNvPr id="4" name="object 4"/>
          <p:cNvSpPr txBox="1"/>
          <p:nvPr/>
        </p:nvSpPr>
        <p:spPr>
          <a:xfrm>
            <a:off x="-292099" y="3022282"/>
            <a:ext cx="584200" cy="695960"/>
          </a:xfrm>
          <a:prstGeom prst="rect">
            <a:avLst/>
          </a:prstGeom>
        </p:spPr>
        <p:txBody>
          <a:bodyPr vert="horz" wrap="square" lIns="0" tIns="12700" rIns="0" bIns="0" rtlCol="0">
            <a:spAutoFit/>
          </a:bodyPr>
          <a:lstStyle/>
          <a:p>
            <a:pPr marL="12700">
              <a:lnSpc>
                <a:spcPct val="100000"/>
              </a:lnSpc>
              <a:spcBef>
                <a:spcPts val="100"/>
              </a:spcBef>
            </a:pPr>
            <a:r>
              <a:rPr sz="4400" b="1">
                <a:solidFill>
                  <a:srgbClr val="E5E5FF"/>
                </a:solidFill>
                <a:latin typeface="Microsoft JhengHei"/>
                <a:cs typeface="Microsoft JhengHei"/>
              </a:rPr>
              <a:t>过</a:t>
            </a:r>
            <a:endParaRPr sz="4400">
              <a:latin typeface="Microsoft JhengHei"/>
              <a:cs typeface="Microsoft JhengHei"/>
            </a:endParaRPr>
          </a:p>
        </p:txBody>
      </p:sp>
      <p:sp>
        <p:nvSpPr>
          <p:cNvPr id="5" name="object 5"/>
          <p:cNvSpPr txBox="1"/>
          <p:nvPr/>
        </p:nvSpPr>
        <p:spPr>
          <a:xfrm>
            <a:off x="-292099" y="3692842"/>
            <a:ext cx="584200" cy="695960"/>
          </a:xfrm>
          <a:prstGeom prst="rect">
            <a:avLst/>
          </a:prstGeom>
        </p:spPr>
        <p:txBody>
          <a:bodyPr vert="horz" wrap="square" lIns="0" tIns="12700" rIns="0" bIns="0" rtlCol="0">
            <a:spAutoFit/>
          </a:bodyPr>
          <a:lstStyle/>
          <a:p>
            <a:pPr marL="12700">
              <a:lnSpc>
                <a:spcPct val="100000"/>
              </a:lnSpc>
              <a:spcBef>
                <a:spcPts val="100"/>
              </a:spcBef>
            </a:pPr>
            <a:r>
              <a:rPr sz="4400" b="1">
                <a:solidFill>
                  <a:srgbClr val="E5E5FF"/>
                </a:solidFill>
                <a:latin typeface="Microsoft JhengHei"/>
                <a:cs typeface="Microsoft JhengHei"/>
              </a:rPr>
              <a:t>程</a:t>
            </a:r>
            <a:endParaRPr sz="4400">
              <a:latin typeface="Microsoft JhengHei"/>
              <a:cs typeface="Microsoft JhengHei"/>
            </a:endParaRPr>
          </a:p>
        </p:txBody>
      </p:sp>
      <p:sp>
        <p:nvSpPr>
          <p:cNvPr id="6" name="object 6"/>
          <p:cNvSpPr txBox="1"/>
          <p:nvPr/>
        </p:nvSpPr>
        <p:spPr>
          <a:xfrm>
            <a:off x="1455103" y="2231135"/>
            <a:ext cx="3619500" cy="513080"/>
          </a:xfrm>
          <a:prstGeom prst="rect">
            <a:avLst/>
          </a:prstGeom>
        </p:spPr>
        <p:txBody>
          <a:bodyPr vert="horz" wrap="square" lIns="0" tIns="12700" rIns="0" bIns="0" rtlCol="0">
            <a:spAutoFit/>
          </a:bodyPr>
          <a:lstStyle/>
          <a:p>
            <a:pPr marL="355600" indent="-342900">
              <a:lnSpc>
                <a:spcPct val="100000"/>
              </a:lnSpc>
              <a:spcBef>
                <a:spcPts val="100"/>
              </a:spcBef>
              <a:buClr>
                <a:srgbClr val="FFCC00"/>
              </a:buClr>
              <a:buSzPct val="70312"/>
              <a:buFont typeface="Wingdings"/>
              <a:buChar char=""/>
              <a:tabLst>
                <a:tab pos="355600"/>
              </a:tabLst>
            </a:pPr>
            <a:r>
              <a:rPr sz="3200" spc="-10">
                <a:solidFill>
                  <a:srgbClr val="FFFFFF"/>
                </a:solidFill>
                <a:latin typeface="宋体"/>
                <a:cs typeface="宋体"/>
              </a:rPr>
              <a:t>对商品的感知过程</a:t>
            </a:r>
            <a:endParaRPr sz="3200">
              <a:latin typeface="宋体"/>
              <a:cs typeface="宋体"/>
            </a:endParaRPr>
          </a:p>
        </p:txBody>
      </p:sp>
      <p:sp>
        <p:nvSpPr>
          <p:cNvPr id="7" name="object 7"/>
          <p:cNvSpPr txBox="1"/>
          <p:nvPr/>
        </p:nvSpPr>
        <p:spPr>
          <a:xfrm>
            <a:off x="1455103" y="2718815"/>
            <a:ext cx="3619500" cy="1781175"/>
          </a:xfrm>
          <a:prstGeom prst="rect">
            <a:avLst/>
          </a:prstGeom>
        </p:spPr>
        <p:txBody>
          <a:bodyPr vert="horz" wrap="square" lIns="0" tIns="109855" rIns="0" bIns="0" rtlCol="0">
            <a:spAutoFit/>
          </a:bodyPr>
          <a:lstStyle/>
          <a:p>
            <a:pPr marL="355600" indent="-342900">
              <a:lnSpc>
                <a:spcPct val="100000"/>
              </a:lnSpc>
              <a:spcBef>
                <a:spcPts val="865"/>
              </a:spcBef>
              <a:buClr>
                <a:srgbClr val="FFCC00"/>
              </a:buClr>
              <a:buSzPct val="70312"/>
              <a:buFont typeface="Wingdings"/>
              <a:buChar char=""/>
              <a:tabLst>
                <a:tab pos="355600"/>
              </a:tabLst>
            </a:pPr>
            <a:r>
              <a:rPr sz="3200" spc="-10">
                <a:solidFill>
                  <a:srgbClr val="FFFFFF"/>
                </a:solidFill>
                <a:latin typeface="宋体"/>
                <a:cs typeface="宋体"/>
              </a:rPr>
              <a:t>对商品的注意过程</a:t>
            </a:r>
            <a:endParaRPr sz="3200">
              <a:latin typeface="宋体"/>
              <a:cs typeface="宋体"/>
            </a:endParaRPr>
          </a:p>
          <a:p>
            <a:pPr marL="355600" indent="-342900">
              <a:lnSpc>
                <a:spcPct val="100000"/>
              </a:lnSpc>
              <a:spcBef>
                <a:spcPts val="770"/>
              </a:spcBef>
              <a:buClr>
                <a:srgbClr val="FFCC00"/>
              </a:buClr>
              <a:buSzPct val="70312"/>
              <a:buFont typeface="Wingdings"/>
              <a:buChar char=""/>
              <a:tabLst>
                <a:tab pos="355600"/>
              </a:tabLst>
            </a:pPr>
            <a:r>
              <a:rPr sz="3200" spc="-10">
                <a:solidFill>
                  <a:srgbClr val="FFFFFF"/>
                </a:solidFill>
                <a:latin typeface="宋体"/>
                <a:cs typeface="宋体"/>
              </a:rPr>
              <a:t>对商品的思维过程</a:t>
            </a:r>
            <a:endParaRPr sz="3200">
              <a:latin typeface="宋体"/>
              <a:cs typeface="宋体"/>
            </a:endParaRPr>
          </a:p>
          <a:p>
            <a:pPr marL="355600" indent="-342900">
              <a:lnSpc>
                <a:spcPct val="100000"/>
              </a:lnSpc>
              <a:spcBef>
                <a:spcPts val="765"/>
              </a:spcBef>
              <a:buClr>
                <a:srgbClr val="FFCC00"/>
              </a:buClr>
              <a:buSzPct val="70312"/>
              <a:buFont typeface="Wingdings"/>
              <a:buChar char=""/>
              <a:tabLst>
                <a:tab pos="355600"/>
              </a:tabLst>
            </a:pPr>
            <a:r>
              <a:rPr sz="3200" spc="-10">
                <a:solidFill>
                  <a:srgbClr val="FFFFFF"/>
                </a:solidFill>
                <a:latin typeface="宋体"/>
                <a:cs typeface="宋体"/>
              </a:rPr>
              <a:t>对商品的情绪过程</a:t>
            </a:r>
            <a:endParaRPr sz="3200">
              <a:latin typeface="宋体"/>
              <a:cs typeface="宋体"/>
            </a:endParaRPr>
          </a:p>
        </p:txBody>
      </p:sp>
      <p:pic>
        <p:nvPicPr>
          <p:cNvPr id="8" name="object 8"/>
          <p:cNvPicPr/>
          <p:nvPr/>
        </p:nvPicPr>
        <p:blipFill>
          <a:blip r:embed="rId2"/>
          <a:stretch>
            <a:fillRect/>
          </a:stretch>
        </p:blipFill>
        <p:spPr>
          <a:xfrm>
            <a:off x="4572000" y="4864099"/>
            <a:ext cx="4248150" cy="1728787"/>
          </a:xfrm>
          <a:prstGeom prst="rect">
            <a:avLst/>
          </a:prstGeom>
        </p:spPr>
      </p:pic>
      <p:sp>
        <p:nvSpPr>
          <p:cNvPr id="9" name="object 9"/>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10"/>
              <a:t>ppt</a:t>
            </a:r>
            <a:r>
              <a:rPr spc="-25">
                <a:latin typeface="宋体"/>
                <a:cs typeface="宋体"/>
              </a:rPr>
              <a:t>课件</a:t>
            </a:r>
          </a:p>
        </p:txBody>
      </p:sp>
      <p:sp>
        <p:nvSpPr>
          <p:cNvPr id="10" name="object 10"/>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22</a:t>
            </a:fld>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92099" y="340042"/>
            <a:ext cx="584200" cy="695960"/>
          </a:xfrm>
          <a:prstGeom prst="rect">
            <a:avLst/>
          </a:prstGeom>
        </p:spPr>
        <p:txBody>
          <a:bodyPr vert="horz" wrap="square" lIns="0" tIns="12700" rIns="0" bIns="0" rtlCol="0">
            <a:spAutoFit/>
          </a:bodyPr>
          <a:lstStyle/>
          <a:p>
            <a:pPr marL="12700">
              <a:lnSpc>
                <a:spcPct val="100000"/>
              </a:lnSpc>
              <a:spcBef>
                <a:spcPts val="100"/>
              </a:spcBef>
            </a:pPr>
            <a:r>
              <a:rPr sz="4400"/>
              <a:t>买</a:t>
            </a:r>
            <a:endParaRPr sz="4400"/>
          </a:p>
        </p:txBody>
      </p:sp>
      <p:sp>
        <p:nvSpPr>
          <p:cNvPr id="3" name="object 3"/>
          <p:cNvSpPr txBox="1"/>
          <p:nvPr/>
        </p:nvSpPr>
        <p:spPr>
          <a:xfrm>
            <a:off x="-292099" y="1010602"/>
            <a:ext cx="584200" cy="2037080"/>
          </a:xfrm>
          <a:prstGeom prst="rect">
            <a:avLst/>
          </a:prstGeom>
        </p:spPr>
        <p:txBody>
          <a:bodyPr vert="horz" wrap="square" lIns="0" tIns="12700" rIns="0" bIns="0" rtlCol="0">
            <a:spAutoFit/>
          </a:bodyPr>
          <a:lstStyle/>
          <a:p>
            <a:pPr marL="12700" marR="5080" algn="just">
              <a:lnSpc>
                <a:spcPct val="100000"/>
              </a:lnSpc>
              <a:spcBef>
                <a:spcPts val="100"/>
              </a:spcBef>
            </a:pPr>
            <a:r>
              <a:rPr sz="4400" b="1" spc="-50">
                <a:solidFill>
                  <a:srgbClr val="E5E5FF"/>
                </a:solidFill>
                <a:latin typeface="Microsoft JhengHei"/>
                <a:cs typeface="Microsoft JhengHei"/>
              </a:rPr>
              <a:t>决策过</a:t>
            </a:r>
            <a:endParaRPr sz="4400">
              <a:latin typeface="Microsoft JhengHei"/>
              <a:cs typeface="Microsoft JhengHei"/>
            </a:endParaRPr>
          </a:p>
        </p:txBody>
      </p:sp>
      <p:sp>
        <p:nvSpPr>
          <p:cNvPr id="4" name="object 4"/>
          <p:cNvSpPr txBox="1"/>
          <p:nvPr/>
        </p:nvSpPr>
        <p:spPr>
          <a:xfrm>
            <a:off x="-292099" y="3022282"/>
            <a:ext cx="584200" cy="695960"/>
          </a:xfrm>
          <a:prstGeom prst="rect">
            <a:avLst/>
          </a:prstGeom>
        </p:spPr>
        <p:txBody>
          <a:bodyPr vert="horz" wrap="square" lIns="0" tIns="12700" rIns="0" bIns="0" rtlCol="0">
            <a:spAutoFit/>
          </a:bodyPr>
          <a:lstStyle/>
          <a:p>
            <a:pPr marL="12700">
              <a:lnSpc>
                <a:spcPct val="100000"/>
              </a:lnSpc>
              <a:spcBef>
                <a:spcPts val="100"/>
              </a:spcBef>
            </a:pPr>
            <a:r>
              <a:rPr sz="4400" b="1">
                <a:solidFill>
                  <a:srgbClr val="E5E5FF"/>
                </a:solidFill>
                <a:latin typeface="Microsoft JhengHei"/>
                <a:cs typeface="Microsoft JhengHei"/>
              </a:rPr>
              <a:t>程</a:t>
            </a:r>
            <a:endParaRPr sz="4400">
              <a:latin typeface="Microsoft JhengHei"/>
              <a:cs typeface="Microsoft JhengHei"/>
            </a:endParaRPr>
          </a:p>
        </p:txBody>
      </p:sp>
      <p:sp>
        <p:nvSpPr>
          <p:cNvPr id="5" name="object 5"/>
          <p:cNvSpPr txBox="1"/>
          <p:nvPr/>
        </p:nvSpPr>
        <p:spPr>
          <a:xfrm>
            <a:off x="2663189" y="4382410"/>
            <a:ext cx="3683000" cy="513080"/>
          </a:xfrm>
          <a:prstGeom prst="rect">
            <a:avLst/>
          </a:prstGeom>
        </p:spPr>
        <p:txBody>
          <a:bodyPr vert="horz" wrap="square" lIns="0" tIns="12700" rIns="0" bIns="0" rtlCol="0">
            <a:spAutoFit/>
          </a:bodyPr>
          <a:lstStyle/>
          <a:p>
            <a:pPr marL="12700">
              <a:lnSpc>
                <a:spcPct val="100000"/>
              </a:lnSpc>
              <a:spcBef>
                <a:spcPts val="100"/>
              </a:spcBef>
            </a:pPr>
            <a:r>
              <a:rPr sz="3200" spc="-10">
                <a:solidFill>
                  <a:srgbClr val="FFFFFF"/>
                </a:solidFill>
                <a:latin typeface="宋体"/>
                <a:cs typeface="宋体"/>
              </a:rPr>
              <a:t>消费者购买决策过程</a:t>
            </a:r>
            <a:endParaRPr sz="3200">
              <a:latin typeface="宋体"/>
              <a:cs typeface="宋体"/>
            </a:endParaRPr>
          </a:p>
        </p:txBody>
      </p:sp>
      <p:sp>
        <p:nvSpPr>
          <p:cNvPr id="6" name="object 6"/>
          <p:cNvSpPr txBox="1"/>
          <p:nvPr/>
        </p:nvSpPr>
        <p:spPr>
          <a:xfrm>
            <a:off x="900112" y="3141661"/>
            <a:ext cx="1225550" cy="431800"/>
          </a:xfrm>
          <a:prstGeom prst="rect">
            <a:avLst/>
          </a:prstGeom>
          <a:solidFill>
            <a:srgbClr val="0099CC"/>
          </a:solidFill>
          <a:ln w="9525">
            <a:solidFill>
              <a:srgbClr val="FFFFFF"/>
            </a:solidFill>
          </a:ln>
        </p:spPr>
        <p:txBody>
          <a:bodyPr vert="horz" wrap="square" lIns="0" tIns="85725" rIns="0" bIns="0" rtlCol="0">
            <a:spAutoFit/>
          </a:bodyPr>
          <a:lstStyle/>
          <a:p>
            <a:pPr marL="155575">
              <a:lnSpc>
                <a:spcPct val="100000"/>
              </a:lnSpc>
              <a:spcBef>
                <a:spcPts val="675"/>
              </a:spcBef>
            </a:pPr>
            <a:r>
              <a:rPr sz="1800" spc="-15">
                <a:solidFill>
                  <a:srgbClr val="FFFFFF"/>
                </a:solidFill>
                <a:latin typeface="宋体"/>
                <a:cs typeface="宋体"/>
              </a:rPr>
              <a:t>认识问题</a:t>
            </a:r>
            <a:endParaRPr sz="1800">
              <a:latin typeface="宋体"/>
              <a:cs typeface="宋体"/>
            </a:endParaRPr>
          </a:p>
        </p:txBody>
      </p:sp>
      <p:sp>
        <p:nvSpPr>
          <p:cNvPr id="7" name="object 7"/>
          <p:cNvSpPr txBox="1"/>
          <p:nvPr/>
        </p:nvSpPr>
        <p:spPr>
          <a:xfrm>
            <a:off x="7235825" y="3141661"/>
            <a:ext cx="1225550" cy="431800"/>
          </a:xfrm>
          <a:prstGeom prst="rect">
            <a:avLst/>
          </a:prstGeom>
          <a:solidFill>
            <a:srgbClr val="0099CC"/>
          </a:solidFill>
          <a:ln w="9525">
            <a:solidFill>
              <a:srgbClr val="FFFFFF"/>
            </a:solidFill>
          </a:ln>
        </p:spPr>
        <p:txBody>
          <a:bodyPr vert="horz" wrap="square" lIns="0" tIns="85725" rIns="0" bIns="0" rtlCol="0">
            <a:spAutoFit/>
          </a:bodyPr>
          <a:lstStyle/>
          <a:p>
            <a:pPr marL="155575">
              <a:lnSpc>
                <a:spcPct val="100000"/>
              </a:lnSpc>
              <a:spcBef>
                <a:spcPts val="675"/>
              </a:spcBef>
            </a:pPr>
            <a:r>
              <a:rPr sz="1800" spc="-15">
                <a:solidFill>
                  <a:srgbClr val="FFFFFF"/>
                </a:solidFill>
                <a:latin typeface="宋体"/>
                <a:cs typeface="宋体"/>
              </a:rPr>
              <a:t>购后评价</a:t>
            </a:r>
            <a:endParaRPr sz="1800">
              <a:latin typeface="宋体"/>
              <a:cs typeface="宋体"/>
            </a:endParaRPr>
          </a:p>
        </p:txBody>
      </p:sp>
      <p:sp>
        <p:nvSpPr>
          <p:cNvPr id="8" name="object 8"/>
          <p:cNvSpPr txBox="1"/>
          <p:nvPr/>
        </p:nvSpPr>
        <p:spPr>
          <a:xfrm>
            <a:off x="5651500" y="3141661"/>
            <a:ext cx="1225550" cy="431800"/>
          </a:xfrm>
          <a:prstGeom prst="rect">
            <a:avLst/>
          </a:prstGeom>
          <a:solidFill>
            <a:srgbClr val="0099CC"/>
          </a:solidFill>
          <a:ln w="9525">
            <a:solidFill>
              <a:srgbClr val="FFFFFF"/>
            </a:solidFill>
          </a:ln>
        </p:spPr>
        <p:txBody>
          <a:bodyPr vert="horz" wrap="square" lIns="0" tIns="85725" rIns="0" bIns="0" rtlCol="0">
            <a:spAutoFit/>
          </a:bodyPr>
          <a:lstStyle/>
          <a:p>
            <a:pPr marL="155575">
              <a:lnSpc>
                <a:spcPct val="100000"/>
              </a:lnSpc>
              <a:spcBef>
                <a:spcPts val="675"/>
              </a:spcBef>
            </a:pPr>
            <a:r>
              <a:rPr sz="1800" spc="-15">
                <a:solidFill>
                  <a:srgbClr val="FFFFFF"/>
                </a:solidFill>
                <a:latin typeface="宋体"/>
                <a:cs typeface="宋体"/>
              </a:rPr>
              <a:t>购买决策</a:t>
            </a:r>
            <a:endParaRPr sz="1800">
              <a:latin typeface="宋体"/>
              <a:cs typeface="宋体"/>
            </a:endParaRPr>
          </a:p>
        </p:txBody>
      </p:sp>
      <p:sp>
        <p:nvSpPr>
          <p:cNvPr id="9" name="object 9"/>
          <p:cNvSpPr txBox="1"/>
          <p:nvPr/>
        </p:nvSpPr>
        <p:spPr>
          <a:xfrm>
            <a:off x="4067175" y="3141661"/>
            <a:ext cx="1225550" cy="431800"/>
          </a:xfrm>
          <a:prstGeom prst="rect">
            <a:avLst/>
          </a:prstGeom>
          <a:solidFill>
            <a:srgbClr val="0099CC"/>
          </a:solidFill>
          <a:ln w="9525">
            <a:solidFill>
              <a:srgbClr val="FFFFFF"/>
            </a:solidFill>
          </a:ln>
        </p:spPr>
        <p:txBody>
          <a:bodyPr vert="horz" wrap="square" lIns="0" tIns="85725" rIns="0" bIns="0" rtlCol="0">
            <a:spAutoFit/>
          </a:bodyPr>
          <a:lstStyle/>
          <a:p>
            <a:pPr marL="155575">
              <a:lnSpc>
                <a:spcPct val="100000"/>
              </a:lnSpc>
              <a:spcBef>
                <a:spcPts val="675"/>
              </a:spcBef>
            </a:pPr>
            <a:r>
              <a:rPr sz="1800" spc="-15">
                <a:solidFill>
                  <a:srgbClr val="FFFFFF"/>
                </a:solidFill>
                <a:latin typeface="宋体"/>
                <a:cs typeface="宋体"/>
              </a:rPr>
              <a:t>判断选择</a:t>
            </a:r>
            <a:endParaRPr sz="1800">
              <a:latin typeface="宋体"/>
              <a:cs typeface="宋体"/>
            </a:endParaRPr>
          </a:p>
        </p:txBody>
      </p:sp>
      <p:sp>
        <p:nvSpPr>
          <p:cNvPr id="10" name="object 10"/>
          <p:cNvSpPr txBox="1"/>
          <p:nvPr/>
        </p:nvSpPr>
        <p:spPr>
          <a:xfrm>
            <a:off x="2484438" y="3141661"/>
            <a:ext cx="1225550" cy="431800"/>
          </a:xfrm>
          <a:prstGeom prst="rect">
            <a:avLst/>
          </a:prstGeom>
          <a:solidFill>
            <a:srgbClr val="0099CC"/>
          </a:solidFill>
          <a:ln w="9525">
            <a:solidFill>
              <a:srgbClr val="FFFFFF"/>
            </a:solidFill>
          </a:ln>
        </p:spPr>
        <p:txBody>
          <a:bodyPr vert="horz" wrap="square" lIns="0" tIns="85725" rIns="0" bIns="0" rtlCol="0">
            <a:spAutoFit/>
          </a:bodyPr>
          <a:lstStyle/>
          <a:p>
            <a:pPr marL="154940">
              <a:lnSpc>
                <a:spcPct val="100000"/>
              </a:lnSpc>
              <a:spcBef>
                <a:spcPts val="675"/>
              </a:spcBef>
            </a:pPr>
            <a:r>
              <a:rPr sz="1800" spc="-15">
                <a:solidFill>
                  <a:srgbClr val="FFFFFF"/>
                </a:solidFill>
                <a:latin typeface="宋体"/>
                <a:cs typeface="宋体"/>
              </a:rPr>
              <a:t>收集信息</a:t>
            </a:r>
            <a:endParaRPr sz="1800">
              <a:latin typeface="宋体"/>
              <a:cs typeface="宋体"/>
            </a:endParaRPr>
          </a:p>
        </p:txBody>
      </p:sp>
      <p:sp>
        <p:nvSpPr>
          <p:cNvPr id="11" name="object 11"/>
          <p:cNvSpPr/>
          <p:nvPr/>
        </p:nvSpPr>
        <p:spPr>
          <a:xfrm>
            <a:off x="2124075" y="3319462"/>
            <a:ext cx="360680" cy="76200"/>
          </a:xfrm>
          <a:custGeom>
            <a:rect l="l" t="t" r="r" b="b"/>
            <a:pathLst>
              <a:path w="360680" h="76200">
                <a:moveTo>
                  <a:pt x="284161" y="76200"/>
                </a:moveTo>
                <a:lnTo>
                  <a:pt x="284161" y="0"/>
                </a:lnTo>
                <a:lnTo>
                  <a:pt x="347661" y="31749"/>
                </a:lnTo>
                <a:lnTo>
                  <a:pt x="326071" y="31749"/>
                </a:lnTo>
                <a:lnTo>
                  <a:pt x="326071" y="44450"/>
                </a:lnTo>
                <a:lnTo>
                  <a:pt x="347661" y="44450"/>
                </a:lnTo>
                <a:lnTo>
                  <a:pt x="284161" y="76200"/>
                </a:lnTo>
                <a:close/>
              </a:path>
              <a:path w="360680" h="76200">
                <a:moveTo>
                  <a:pt x="284161" y="44450"/>
                </a:moveTo>
                <a:lnTo>
                  <a:pt x="0" y="44450"/>
                </a:lnTo>
                <a:lnTo>
                  <a:pt x="0" y="31749"/>
                </a:lnTo>
                <a:lnTo>
                  <a:pt x="284161" y="31749"/>
                </a:lnTo>
                <a:lnTo>
                  <a:pt x="284161" y="44450"/>
                </a:lnTo>
                <a:close/>
              </a:path>
              <a:path w="360680" h="76200">
                <a:moveTo>
                  <a:pt x="347661" y="44450"/>
                </a:moveTo>
                <a:lnTo>
                  <a:pt x="326071" y="44450"/>
                </a:lnTo>
                <a:lnTo>
                  <a:pt x="326071" y="31749"/>
                </a:lnTo>
                <a:lnTo>
                  <a:pt x="347661" y="31749"/>
                </a:lnTo>
                <a:lnTo>
                  <a:pt x="360361" y="38100"/>
                </a:lnTo>
                <a:lnTo>
                  <a:pt x="347661" y="44450"/>
                </a:lnTo>
                <a:close/>
              </a:path>
            </a:pathLst>
          </a:custGeom>
          <a:solidFill>
            <a:srgbClr val="FFFFFF"/>
          </a:solidFill>
        </p:spPr>
        <p:txBody>
          <a:bodyPr wrap="square" lIns="0" tIns="0" rIns="0" bIns="0" rtlCol="0"/>
          <a:lstStyle/>
          <a:p/>
        </p:txBody>
      </p:sp>
      <p:sp>
        <p:nvSpPr>
          <p:cNvPr id="12" name="object 12"/>
          <p:cNvSpPr/>
          <p:nvPr/>
        </p:nvSpPr>
        <p:spPr>
          <a:xfrm>
            <a:off x="3708400" y="3319462"/>
            <a:ext cx="358775" cy="76200"/>
          </a:xfrm>
          <a:custGeom>
            <a:rect l="l" t="t" r="r" b="b"/>
            <a:pathLst>
              <a:path w="358775" h="76200">
                <a:moveTo>
                  <a:pt x="282574" y="76200"/>
                </a:moveTo>
                <a:lnTo>
                  <a:pt x="282574" y="0"/>
                </a:lnTo>
                <a:lnTo>
                  <a:pt x="346074" y="31749"/>
                </a:lnTo>
                <a:lnTo>
                  <a:pt x="324484" y="31749"/>
                </a:lnTo>
                <a:lnTo>
                  <a:pt x="324484" y="44450"/>
                </a:lnTo>
                <a:lnTo>
                  <a:pt x="346074" y="44450"/>
                </a:lnTo>
                <a:lnTo>
                  <a:pt x="282574" y="76200"/>
                </a:lnTo>
                <a:close/>
              </a:path>
              <a:path w="358775" h="76200">
                <a:moveTo>
                  <a:pt x="282574" y="44450"/>
                </a:moveTo>
                <a:lnTo>
                  <a:pt x="0" y="44450"/>
                </a:lnTo>
                <a:lnTo>
                  <a:pt x="0" y="31749"/>
                </a:lnTo>
                <a:lnTo>
                  <a:pt x="282574" y="31749"/>
                </a:lnTo>
                <a:lnTo>
                  <a:pt x="282574" y="44450"/>
                </a:lnTo>
                <a:close/>
              </a:path>
              <a:path w="358775" h="76200">
                <a:moveTo>
                  <a:pt x="346074" y="44450"/>
                </a:moveTo>
                <a:lnTo>
                  <a:pt x="324484" y="44450"/>
                </a:lnTo>
                <a:lnTo>
                  <a:pt x="324484" y="31749"/>
                </a:lnTo>
                <a:lnTo>
                  <a:pt x="346074" y="31749"/>
                </a:lnTo>
                <a:lnTo>
                  <a:pt x="358775" y="38100"/>
                </a:lnTo>
                <a:lnTo>
                  <a:pt x="346074" y="44450"/>
                </a:lnTo>
                <a:close/>
              </a:path>
            </a:pathLst>
          </a:custGeom>
          <a:solidFill>
            <a:srgbClr val="FFFFFF"/>
          </a:solidFill>
        </p:spPr>
        <p:txBody>
          <a:bodyPr wrap="square" lIns="0" tIns="0" rIns="0" bIns="0" rtlCol="0"/>
          <a:lstStyle/>
          <a:p/>
        </p:txBody>
      </p:sp>
      <p:sp>
        <p:nvSpPr>
          <p:cNvPr id="13" name="object 13"/>
          <p:cNvSpPr/>
          <p:nvPr/>
        </p:nvSpPr>
        <p:spPr>
          <a:xfrm>
            <a:off x="5292725" y="3319462"/>
            <a:ext cx="358775" cy="76200"/>
          </a:xfrm>
          <a:custGeom>
            <a:rect l="l" t="t" r="r" b="b"/>
            <a:pathLst>
              <a:path w="358775" h="76200">
                <a:moveTo>
                  <a:pt x="282574" y="76200"/>
                </a:moveTo>
                <a:lnTo>
                  <a:pt x="282574" y="0"/>
                </a:lnTo>
                <a:lnTo>
                  <a:pt x="346074" y="31749"/>
                </a:lnTo>
                <a:lnTo>
                  <a:pt x="324484" y="31749"/>
                </a:lnTo>
                <a:lnTo>
                  <a:pt x="324484" y="44450"/>
                </a:lnTo>
                <a:lnTo>
                  <a:pt x="346074" y="44450"/>
                </a:lnTo>
                <a:lnTo>
                  <a:pt x="282574" y="76200"/>
                </a:lnTo>
                <a:close/>
              </a:path>
              <a:path w="358775" h="76200">
                <a:moveTo>
                  <a:pt x="282574" y="44450"/>
                </a:moveTo>
                <a:lnTo>
                  <a:pt x="0" y="44450"/>
                </a:lnTo>
                <a:lnTo>
                  <a:pt x="0" y="31749"/>
                </a:lnTo>
                <a:lnTo>
                  <a:pt x="282574" y="31749"/>
                </a:lnTo>
                <a:lnTo>
                  <a:pt x="282574" y="44450"/>
                </a:lnTo>
                <a:close/>
              </a:path>
              <a:path w="358775" h="76200">
                <a:moveTo>
                  <a:pt x="346074" y="44450"/>
                </a:moveTo>
                <a:lnTo>
                  <a:pt x="324484" y="44450"/>
                </a:lnTo>
                <a:lnTo>
                  <a:pt x="324484" y="31749"/>
                </a:lnTo>
                <a:lnTo>
                  <a:pt x="346074" y="31749"/>
                </a:lnTo>
                <a:lnTo>
                  <a:pt x="358775" y="38100"/>
                </a:lnTo>
                <a:lnTo>
                  <a:pt x="346074" y="44450"/>
                </a:lnTo>
                <a:close/>
              </a:path>
            </a:pathLst>
          </a:custGeom>
          <a:solidFill>
            <a:srgbClr val="FFFFFF"/>
          </a:solidFill>
        </p:spPr>
        <p:txBody>
          <a:bodyPr wrap="square" lIns="0" tIns="0" rIns="0" bIns="0" rtlCol="0"/>
          <a:lstStyle/>
          <a:p/>
        </p:txBody>
      </p:sp>
      <p:sp>
        <p:nvSpPr>
          <p:cNvPr id="14" name="object 14"/>
          <p:cNvSpPr/>
          <p:nvPr/>
        </p:nvSpPr>
        <p:spPr>
          <a:xfrm>
            <a:off x="6877050" y="3319462"/>
            <a:ext cx="358775" cy="76200"/>
          </a:xfrm>
          <a:custGeom>
            <a:rect l="l" t="t" r="r" b="b"/>
            <a:pathLst>
              <a:path w="358775" h="76200">
                <a:moveTo>
                  <a:pt x="282574" y="76200"/>
                </a:moveTo>
                <a:lnTo>
                  <a:pt x="282574" y="0"/>
                </a:lnTo>
                <a:lnTo>
                  <a:pt x="346074" y="31749"/>
                </a:lnTo>
                <a:lnTo>
                  <a:pt x="324484" y="31749"/>
                </a:lnTo>
                <a:lnTo>
                  <a:pt x="324484" y="44450"/>
                </a:lnTo>
                <a:lnTo>
                  <a:pt x="346074" y="44450"/>
                </a:lnTo>
                <a:lnTo>
                  <a:pt x="282574" y="76200"/>
                </a:lnTo>
                <a:close/>
              </a:path>
              <a:path w="358775" h="76200">
                <a:moveTo>
                  <a:pt x="282574" y="44450"/>
                </a:moveTo>
                <a:lnTo>
                  <a:pt x="0" y="44450"/>
                </a:lnTo>
                <a:lnTo>
                  <a:pt x="0" y="31749"/>
                </a:lnTo>
                <a:lnTo>
                  <a:pt x="282574" y="31749"/>
                </a:lnTo>
                <a:lnTo>
                  <a:pt x="282574" y="44450"/>
                </a:lnTo>
                <a:close/>
              </a:path>
              <a:path w="358775" h="76200">
                <a:moveTo>
                  <a:pt x="346074" y="44450"/>
                </a:moveTo>
                <a:lnTo>
                  <a:pt x="324484" y="44450"/>
                </a:lnTo>
                <a:lnTo>
                  <a:pt x="324484" y="31749"/>
                </a:lnTo>
                <a:lnTo>
                  <a:pt x="346074" y="31749"/>
                </a:lnTo>
                <a:lnTo>
                  <a:pt x="358775" y="38100"/>
                </a:lnTo>
                <a:lnTo>
                  <a:pt x="346074" y="44450"/>
                </a:lnTo>
                <a:close/>
              </a:path>
            </a:pathLst>
          </a:custGeom>
          <a:solidFill>
            <a:srgbClr val="FFFFFF"/>
          </a:solidFill>
        </p:spPr>
        <p:txBody>
          <a:bodyPr wrap="square" lIns="0" tIns="0" rIns="0" bIns="0" rtlCol="0"/>
          <a:lstStyle/>
          <a:p/>
        </p:txBody>
      </p:sp>
      <p:sp>
        <p:nvSpPr>
          <p:cNvPr id="15" name="object 15"/>
          <p:cNvSpPr txBox="1">
            <a:spLocks noGrp="1"/>
          </p:cNvSpPr>
          <p:nvPr>
            <p:ph type="ftr" sz="quarter" idx="5"/>
          </p:nvPr>
        </p:nvSpPr>
        <p:spPr>
          <a:prstGeom prst="rect">
            <a:avLst/>
          </a:prstGeom>
        </p:spPr>
        <p:txBody>
          <a:bodyPr vert="horz" wrap="square" lIns="0" tIns="0" rIns="0" bIns="0" rtlCol="0">
            <a:spAutoFit/>
          </a:bodyPr>
          <a:lstStyle/>
          <a:p>
            <a:pPr marL="12700">
              <a:lnSpc>
                <a:spcPts val="1425"/>
              </a:lnSpc>
            </a:pPr>
            <a:r>
              <a:rPr spc="-10"/>
              <a:t>ppt</a:t>
            </a:r>
            <a:r>
              <a:rPr spc="-25">
                <a:latin typeface="宋体"/>
                <a:cs typeface="宋体"/>
              </a:rPr>
              <a:t>课件</a:t>
            </a:r>
          </a:p>
        </p:txBody>
      </p:sp>
      <p:sp>
        <p:nvSpPr>
          <p:cNvPr id="16" name="object 16"/>
          <p:cNvSpPr txBox="1">
            <a:spLocks noGrp="1"/>
          </p:cNvSpPr>
          <p:nvPr>
            <p:ph type="sldNum" sz="quarter" idx="7"/>
          </p:nvPr>
        </p:nvSpPr>
        <p:spPr>
          <a:prstGeom prst="rect">
            <a:avLst/>
          </a:prstGeom>
        </p:spPr>
        <p:txBody>
          <a:bodyPr vert="horz" wrap="square" lIns="0" tIns="0" rIns="0" bIns="0" rtlCol="0">
            <a:spAutoFit/>
          </a:bodyPr>
          <a:lstStyle/>
          <a:p>
            <a:pPr marL="38100">
              <a:lnSpc>
                <a:spcPts val="1425"/>
              </a:lnSpc>
            </a:pPr>
            <a:fld id="{81D60167-4931-47E6-BA6A-407CBD079E47}" type="slidenum">
              <a:rPr spc="-25"/>
              <a:t>23</a:t>
            </a:fld>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497013" y="501332"/>
            <a:ext cx="5613400" cy="695960"/>
          </a:xfrm>
          <a:prstGeom prst="rect">
            <a:avLst/>
          </a:prstGeom>
        </p:spPr>
        <p:txBody>
          <a:bodyPr vert="horz" wrap="square" lIns="0" tIns="12700" rIns="0" bIns="0" rtlCol="0">
            <a:spAutoFit/>
          </a:bodyPr>
          <a:lstStyle/>
          <a:p>
            <a:pPr marL="12700">
              <a:lnSpc>
                <a:spcPct val="100000"/>
              </a:lnSpc>
              <a:spcBef>
                <a:spcPts val="100"/>
              </a:spcBef>
            </a:pPr>
            <a:r>
              <a:rPr sz="4400"/>
              <a:t>消费者决策过程（</a:t>
            </a:r>
            <a:r>
              <a:rPr sz="4400" spc="-25"/>
              <a:t>情境</a:t>
            </a:r>
            <a:endParaRPr sz="4400"/>
          </a:p>
        </p:txBody>
      </p:sp>
      <p:sp>
        <p:nvSpPr>
          <p:cNvPr id="3" name="object 3"/>
          <p:cNvSpPr txBox="1"/>
          <p:nvPr/>
        </p:nvSpPr>
        <p:spPr>
          <a:xfrm>
            <a:off x="7097713" y="592613"/>
            <a:ext cx="581660" cy="581660"/>
          </a:xfrm>
          <a:prstGeom prst="rect">
            <a:avLst/>
          </a:prstGeom>
        </p:spPr>
        <p:txBody>
          <a:bodyPr vert="horz" wrap="square" lIns="0" tIns="0" rIns="0" bIns="0" rtlCol="0">
            <a:spAutoFit/>
          </a:bodyPr>
          <a:lstStyle/>
          <a:p>
            <a:pPr>
              <a:lnSpc>
                <a:spcPts val="4575"/>
              </a:lnSpc>
            </a:pPr>
            <a:r>
              <a:rPr sz="4400" b="1">
                <a:solidFill>
                  <a:srgbClr val="E5E5FF"/>
                </a:solidFill>
                <a:latin typeface="Microsoft JhengHei"/>
                <a:cs typeface="Microsoft JhengHei"/>
              </a:rPr>
              <a:t>）</a:t>
            </a:r>
            <a:endParaRPr sz="4400">
              <a:latin typeface="Microsoft JhengHei"/>
              <a:cs typeface="Microsoft JhengHei"/>
            </a:endParaRPr>
          </a:p>
        </p:txBody>
      </p:sp>
      <p:pic>
        <p:nvPicPr>
          <p:cNvPr id="4" name="object 4"/>
          <p:cNvPicPr/>
          <p:nvPr/>
        </p:nvPicPr>
        <p:blipFill>
          <a:blip r:embed="rId2"/>
          <a:stretch>
            <a:fillRect/>
          </a:stretch>
        </p:blipFill>
        <p:spPr>
          <a:xfrm>
            <a:off x="4572000" y="5270500"/>
            <a:ext cx="4572000" cy="1587500"/>
          </a:xfrm>
          <a:prstGeom prst="rect">
            <a:avLst/>
          </a:prstGeom>
        </p:spPr>
      </p:pic>
      <p:pic>
        <p:nvPicPr>
          <p:cNvPr id="5" name="object 5"/>
          <p:cNvPicPr/>
          <p:nvPr/>
        </p:nvPicPr>
        <p:blipFill>
          <a:blip r:embed="rId3"/>
          <a:stretch>
            <a:fillRect/>
          </a:stretch>
        </p:blipFill>
        <p:spPr>
          <a:xfrm>
            <a:off x="7531100" y="330200"/>
            <a:ext cx="1612900" cy="941387"/>
          </a:xfrm>
          <a:prstGeom prst="rect">
            <a:avLst/>
          </a:prstGeom>
        </p:spPr>
      </p:pic>
      <p:grpSp>
        <p:nvGrpSpPr>
          <p:cNvPr id="6" name="object 6"/>
          <p:cNvGrpSpPr/>
          <p:nvPr/>
        </p:nvGrpSpPr>
        <p:grpSpPr>
          <a:xfrm>
            <a:off x="-4762" y="5440362"/>
            <a:ext cx="4510405" cy="1422400"/>
            <a:chOff x="-4762" y="5440362"/>
            <a:chExt cx="4510405" cy="1422400"/>
          </a:xfrm>
        </p:grpSpPr>
        <p:sp>
          <p:nvSpPr>
            <p:cNvPr id="7" name="object 7"/>
            <p:cNvSpPr/>
            <p:nvPr/>
          </p:nvSpPr>
          <p:spPr>
            <a:xfrm>
              <a:off x="0" y="5544144"/>
              <a:ext cx="4500880" cy="1314450"/>
            </a:xfrm>
            <a:custGeom>
              <a:rect l="l" t="t" r="r" b="b"/>
              <a:pathLst>
                <a:path w="4500880" h="1314450">
                  <a:moveTo>
                    <a:pt x="4401541" y="49510"/>
                  </a:moveTo>
                  <a:lnTo>
                    <a:pt x="4352031" y="49510"/>
                  </a:lnTo>
                  <a:lnTo>
                    <a:pt x="4371302" y="45619"/>
                  </a:lnTo>
                  <a:lnTo>
                    <a:pt x="4387040" y="35009"/>
                  </a:lnTo>
                  <a:lnTo>
                    <a:pt x="4397650" y="19271"/>
                  </a:lnTo>
                  <a:lnTo>
                    <a:pt x="4401541" y="0"/>
                  </a:lnTo>
                  <a:lnTo>
                    <a:pt x="4401541" y="49510"/>
                  </a:lnTo>
                  <a:close/>
                </a:path>
                <a:path w="4500880" h="1314450">
                  <a:moveTo>
                    <a:pt x="4500561" y="99020"/>
                  </a:moveTo>
                  <a:lnTo>
                    <a:pt x="4401541" y="99020"/>
                  </a:lnTo>
                  <a:lnTo>
                    <a:pt x="4440084" y="91238"/>
                  </a:lnTo>
                  <a:lnTo>
                    <a:pt x="4471559" y="70018"/>
                  </a:lnTo>
                  <a:lnTo>
                    <a:pt x="4492780" y="38543"/>
                  </a:lnTo>
                  <a:lnTo>
                    <a:pt x="4500561" y="0"/>
                  </a:lnTo>
                  <a:lnTo>
                    <a:pt x="4500561" y="99020"/>
                  </a:lnTo>
                  <a:close/>
                </a:path>
                <a:path w="4500880" h="1314450">
                  <a:moveTo>
                    <a:pt x="4500561" y="99020"/>
                  </a:moveTo>
                  <a:lnTo>
                    <a:pt x="4302521" y="99020"/>
                  </a:lnTo>
                  <a:lnTo>
                    <a:pt x="4302520" y="0"/>
                  </a:lnTo>
                  <a:lnTo>
                    <a:pt x="4306411" y="19271"/>
                  </a:lnTo>
                  <a:lnTo>
                    <a:pt x="4317022" y="35009"/>
                  </a:lnTo>
                  <a:lnTo>
                    <a:pt x="4332759" y="45619"/>
                  </a:lnTo>
                  <a:lnTo>
                    <a:pt x="4352031" y="49510"/>
                  </a:lnTo>
                  <a:lnTo>
                    <a:pt x="4401541" y="49510"/>
                  </a:lnTo>
                  <a:lnTo>
                    <a:pt x="4401541" y="99020"/>
                  </a:lnTo>
                  <a:lnTo>
                    <a:pt x="4500561" y="99020"/>
                  </a:lnTo>
                  <a:close/>
                </a:path>
                <a:path w="4500880" h="1314450">
                  <a:moveTo>
                    <a:pt x="198040" y="1313855"/>
                  </a:moveTo>
                  <a:lnTo>
                    <a:pt x="0" y="1313855"/>
                  </a:lnTo>
                  <a:lnTo>
                    <a:pt x="0" y="198040"/>
                  </a:lnTo>
                  <a:lnTo>
                    <a:pt x="7781" y="159497"/>
                  </a:lnTo>
                  <a:lnTo>
                    <a:pt x="29002" y="128023"/>
                  </a:lnTo>
                  <a:lnTo>
                    <a:pt x="60477" y="106802"/>
                  </a:lnTo>
                  <a:lnTo>
                    <a:pt x="99020" y="99020"/>
                  </a:lnTo>
                  <a:lnTo>
                    <a:pt x="4500561" y="99020"/>
                  </a:lnTo>
                  <a:lnTo>
                    <a:pt x="4500561" y="148530"/>
                  </a:lnTo>
                  <a:lnTo>
                    <a:pt x="148530" y="148530"/>
                  </a:lnTo>
                  <a:lnTo>
                    <a:pt x="129258" y="152421"/>
                  </a:lnTo>
                  <a:lnTo>
                    <a:pt x="113521" y="163031"/>
                  </a:lnTo>
                  <a:lnTo>
                    <a:pt x="102911" y="178768"/>
                  </a:lnTo>
                  <a:lnTo>
                    <a:pt x="99020" y="198040"/>
                  </a:lnTo>
                  <a:lnTo>
                    <a:pt x="99020" y="297060"/>
                  </a:lnTo>
                  <a:lnTo>
                    <a:pt x="4500561" y="297060"/>
                  </a:lnTo>
                  <a:lnTo>
                    <a:pt x="4500561" y="1188243"/>
                  </a:lnTo>
                  <a:lnTo>
                    <a:pt x="4492779" y="1226786"/>
                  </a:lnTo>
                  <a:lnTo>
                    <a:pt x="4471559" y="1258261"/>
                  </a:lnTo>
                  <a:lnTo>
                    <a:pt x="4440084" y="1279482"/>
                  </a:lnTo>
                  <a:lnTo>
                    <a:pt x="4401541" y="1287264"/>
                  </a:lnTo>
                  <a:lnTo>
                    <a:pt x="198040" y="1287264"/>
                  </a:lnTo>
                  <a:lnTo>
                    <a:pt x="198040" y="1313855"/>
                  </a:lnTo>
                  <a:close/>
                </a:path>
                <a:path w="4500880" h="1314450">
                  <a:moveTo>
                    <a:pt x="4500561" y="297060"/>
                  </a:moveTo>
                  <a:lnTo>
                    <a:pt x="99020" y="297060"/>
                  </a:lnTo>
                  <a:lnTo>
                    <a:pt x="137563" y="289279"/>
                  </a:lnTo>
                  <a:lnTo>
                    <a:pt x="169038" y="268058"/>
                  </a:lnTo>
                  <a:lnTo>
                    <a:pt x="190259" y="236583"/>
                  </a:lnTo>
                  <a:lnTo>
                    <a:pt x="198040" y="198040"/>
                  </a:lnTo>
                  <a:lnTo>
                    <a:pt x="194149" y="178768"/>
                  </a:lnTo>
                  <a:lnTo>
                    <a:pt x="183539" y="163031"/>
                  </a:lnTo>
                  <a:lnTo>
                    <a:pt x="167802" y="152420"/>
                  </a:lnTo>
                  <a:lnTo>
                    <a:pt x="148530" y="148530"/>
                  </a:lnTo>
                  <a:lnTo>
                    <a:pt x="4500561" y="148530"/>
                  </a:lnTo>
                  <a:lnTo>
                    <a:pt x="4500561" y="297060"/>
                  </a:lnTo>
                  <a:close/>
                </a:path>
              </a:pathLst>
            </a:custGeom>
            <a:solidFill>
              <a:srgbClr val="0099CC"/>
            </a:solidFill>
          </p:spPr>
          <p:txBody>
            <a:bodyPr wrap="square" lIns="0" tIns="0" rIns="0" bIns="0" rtlCol="0"/>
            <a:lstStyle/>
            <a:p/>
          </p:txBody>
        </p:sp>
        <p:sp>
          <p:nvSpPr>
            <p:cNvPr id="8" name="object 8"/>
            <p:cNvSpPr/>
            <p:nvPr/>
          </p:nvSpPr>
          <p:spPr>
            <a:xfrm>
              <a:off x="99020" y="5445124"/>
              <a:ext cx="4401820" cy="396240"/>
            </a:xfrm>
            <a:custGeom>
              <a:rect l="l" t="t" r="r" b="b"/>
              <a:pathLst>
                <a:path w="4401820" h="396239">
                  <a:moveTo>
                    <a:pt x="0" y="396081"/>
                  </a:moveTo>
                  <a:lnTo>
                    <a:pt x="0" y="297060"/>
                  </a:lnTo>
                  <a:lnTo>
                    <a:pt x="30239" y="251441"/>
                  </a:lnTo>
                  <a:lnTo>
                    <a:pt x="49510" y="247550"/>
                  </a:lnTo>
                  <a:lnTo>
                    <a:pt x="68782" y="251441"/>
                  </a:lnTo>
                  <a:lnTo>
                    <a:pt x="84519" y="262051"/>
                  </a:lnTo>
                  <a:lnTo>
                    <a:pt x="95129" y="277789"/>
                  </a:lnTo>
                  <a:lnTo>
                    <a:pt x="99020" y="297060"/>
                  </a:lnTo>
                  <a:lnTo>
                    <a:pt x="91238" y="335604"/>
                  </a:lnTo>
                  <a:lnTo>
                    <a:pt x="70017" y="367078"/>
                  </a:lnTo>
                  <a:lnTo>
                    <a:pt x="38543" y="388299"/>
                  </a:lnTo>
                  <a:lnTo>
                    <a:pt x="0" y="396081"/>
                  </a:lnTo>
                  <a:close/>
                </a:path>
                <a:path w="4401820" h="396239">
                  <a:moveTo>
                    <a:pt x="4253010" y="148530"/>
                  </a:moveTo>
                  <a:lnTo>
                    <a:pt x="4233739" y="144639"/>
                  </a:lnTo>
                  <a:lnTo>
                    <a:pt x="4218001" y="134029"/>
                  </a:lnTo>
                  <a:lnTo>
                    <a:pt x="4207391" y="118291"/>
                  </a:lnTo>
                  <a:lnTo>
                    <a:pt x="4203500" y="99019"/>
                  </a:lnTo>
                  <a:lnTo>
                    <a:pt x="4211282" y="60477"/>
                  </a:lnTo>
                  <a:lnTo>
                    <a:pt x="4232503" y="29002"/>
                  </a:lnTo>
                  <a:lnTo>
                    <a:pt x="4263978" y="7781"/>
                  </a:lnTo>
                  <a:lnTo>
                    <a:pt x="4302520" y="0"/>
                  </a:lnTo>
                  <a:lnTo>
                    <a:pt x="4341064" y="7781"/>
                  </a:lnTo>
                  <a:lnTo>
                    <a:pt x="4372539" y="29002"/>
                  </a:lnTo>
                  <a:lnTo>
                    <a:pt x="4393759" y="60477"/>
                  </a:lnTo>
                  <a:lnTo>
                    <a:pt x="4401540" y="99019"/>
                  </a:lnTo>
                  <a:lnTo>
                    <a:pt x="4302520" y="99020"/>
                  </a:lnTo>
                  <a:lnTo>
                    <a:pt x="4298629" y="118291"/>
                  </a:lnTo>
                  <a:lnTo>
                    <a:pt x="4288019" y="134029"/>
                  </a:lnTo>
                  <a:lnTo>
                    <a:pt x="4272281" y="144639"/>
                  </a:lnTo>
                  <a:lnTo>
                    <a:pt x="4253010" y="148530"/>
                  </a:lnTo>
                  <a:close/>
                </a:path>
                <a:path w="4401820" h="396239">
                  <a:moveTo>
                    <a:pt x="4302521" y="198040"/>
                  </a:moveTo>
                  <a:lnTo>
                    <a:pt x="4302520" y="99019"/>
                  </a:lnTo>
                  <a:lnTo>
                    <a:pt x="4401540" y="99020"/>
                  </a:lnTo>
                  <a:lnTo>
                    <a:pt x="4393759" y="137563"/>
                  </a:lnTo>
                  <a:lnTo>
                    <a:pt x="4372538" y="169038"/>
                  </a:lnTo>
                  <a:lnTo>
                    <a:pt x="4341064" y="190259"/>
                  </a:lnTo>
                  <a:lnTo>
                    <a:pt x="4302521" y="198040"/>
                  </a:lnTo>
                  <a:close/>
                </a:path>
              </a:pathLst>
            </a:custGeom>
            <a:solidFill>
              <a:srgbClr val="0079A3"/>
            </a:solidFill>
          </p:spPr>
          <p:txBody>
            <a:bodyPr wrap="square" lIns="0" tIns="0" rIns="0" bIns="0" rtlCol="0"/>
            <a:lstStyle/>
            <a:p/>
          </p:txBody>
        </p:sp>
        <p:sp>
          <p:nvSpPr>
            <p:cNvPr id="9" name="object 9"/>
            <p:cNvSpPr/>
            <p:nvPr/>
          </p:nvSpPr>
          <p:spPr>
            <a:xfrm>
              <a:off x="0" y="5445125"/>
              <a:ext cx="4500880" cy="1412875"/>
            </a:xfrm>
            <a:custGeom>
              <a:rect l="l" t="t" r="r" b="b"/>
              <a:pathLst>
                <a:path w="4500880" h="1412875">
                  <a:moveTo>
                    <a:pt x="0" y="297060"/>
                  </a:moveTo>
                  <a:lnTo>
                    <a:pt x="7781" y="258517"/>
                  </a:lnTo>
                  <a:lnTo>
                    <a:pt x="29002" y="227042"/>
                  </a:lnTo>
                  <a:lnTo>
                    <a:pt x="60477" y="205821"/>
                  </a:lnTo>
                  <a:lnTo>
                    <a:pt x="99020" y="198040"/>
                  </a:lnTo>
                  <a:lnTo>
                    <a:pt x="4302521" y="198040"/>
                  </a:lnTo>
                  <a:lnTo>
                    <a:pt x="4302521" y="99020"/>
                  </a:lnTo>
                  <a:lnTo>
                    <a:pt x="4310302" y="60477"/>
                  </a:lnTo>
                  <a:lnTo>
                    <a:pt x="4331523" y="29002"/>
                  </a:lnTo>
                  <a:lnTo>
                    <a:pt x="4362998" y="7781"/>
                  </a:lnTo>
                  <a:lnTo>
                    <a:pt x="4401541" y="0"/>
                  </a:lnTo>
                  <a:lnTo>
                    <a:pt x="4440084" y="7781"/>
                  </a:lnTo>
                  <a:lnTo>
                    <a:pt x="4471559" y="29002"/>
                  </a:lnTo>
                  <a:lnTo>
                    <a:pt x="4492780" y="60476"/>
                  </a:lnTo>
                  <a:lnTo>
                    <a:pt x="4500561" y="99019"/>
                  </a:lnTo>
                  <a:lnTo>
                    <a:pt x="4500562" y="1287264"/>
                  </a:lnTo>
                  <a:lnTo>
                    <a:pt x="4492780" y="1325806"/>
                  </a:lnTo>
                  <a:lnTo>
                    <a:pt x="4471559" y="1357281"/>
                  </a:lnTo>
                  <a:lnTo>
                    <a:pt x="4440084" y="1378502"/>
                  </a:lnTo>
                  <a:lnTo>
                    <a:pt x="4401541" y="1386283"/>
                  </a:lnTo>
                  <a:lnTo>
                    <a:pt x="198040" y="1386284"/>
                  </a:lnTo>
                  <a:lnTo>
                    <a:pt x="198040" y="1412875"/>
                  </a:lnTo>
                </a:path>
              </a:pathLst>
            </a:custGeom>
            <a:ln w="9524">
              <a:solidFill>
                <a:srgbClr val="FFFFFF"/>
              </a:solidFill>
            </a:ln>
          </p:spPr>
          <p:txBody>
            <a:bodyPr wrap="square" lIns="0" tIns="0" rIns="0" bIns="0" rtlCol="0"/>
            <a:lstStyle/>
            <a:p/>
          </p:txBody>
        </p:sp>
        <p:pic>
          <p:nvPicPr>
            <p:cNvPr id="10" name="object 10"/>
            <p:cNvPicPr/>
            <p:nvPr/>
          </p:nvPicPr>
          <p:blipFill>
            <a:blip r:embed="rId4"/>
            <a:stretch>
              <a:fillRect/>
            </a:stretch>
          </p:blipFill>
          <p:spPr>
            <a:xfrm>
              <a:off x="4297758" y="5539382"/>
              <a:ext cx="207565" cy="108545"/>
            </a:xfrm>
            <a:prstGeom prst="rect">
              <a:avLst/>
            </a:prstGeom>
          </p:spPr>
        </p:pic>
        <p:pic>
          <p:nvPicPr>
            <p:cNvPr id="11" name="object 11"/>
            <p:cNvPicPr/>
            <p:nvPr/>
          </p:nvPicPr>
          <p:blipFill>
            <a:blip r:embed="rId5"/>
            <a:stretch>
              <a:fillRect/>
            </a:stretch>
          </p:blipFill>
          <p:spPr>
            <a:xfrm>
              <a:off x="-4762" y="5687913"/>
              <a:ext cx="207565" cy="158055"/>
            </a:xfrm>
            <a:prstGeom prst="rect">
              <a:avLst/>
            </a:prstGeom>
          </p:spPr>
        </p:pic>
        <p:sp>
          <p:nvSpPr>
            <p:cNvPr id="12" name="object 12"/>
            <p:cNvSpPr/>
            <p:nvPr/>
          </p:nvSpPr>
          <p:spPr>
            <a:xfrm flipH="1">
              <a:off x="198040" y="5742185"/>
              <a:ext cx="0" cy="1089660"/>
            </a:xfrm>
            <a:custGeom>
              <a:rect l="l" t="t" r="r" b="b"/>
              <a:pathLst>
                <a:path h="1089659">
                  <a:moveTo>
                    <a:pt x="0" y="0"/>
                  </a:moveTo>
                  <a:lnTo>
                    <a:pt x="0" y="1089223"/>
                  </a:lnTo>
                </a:path>
              </a:pathLst>
            </a:custGeom>
            <a:ln w="9525">
              <a:solidFill>
                <a:srgbClr val="FFFFFF"/>
              </a:solidFill>
            </a:ln>
          </p:spPr>
          <p:txBody>
            <a:bodyPr wrap="square" lIns="0" tIns="0" rIns="0" bIns="0" rtlCol="0"/>
            <a:lstStyle/>
            <a:p/>
          </p:txBody>
        </p:sp>
      </p:grpSp>
      <p:sp>
        <p:nvSpPr>
          <p:cNvPr id="13" name="object 13"/>
          <p:cNvSpPr txBox="1"/>
          <p:nvPr/>
        </p:nvSpPr>
        <p:spPr>
          <a:xfrm>
            <a:off x="172541" y="1614832"/>
            <a:ext cx="8606155" cy="4630420"/>
          </a:xfrm>
          <a:prstGeom prst="rect">
            <a:avLst/>
          </a:prstGeom>
        </p:spPr>
        <p:txBody>
          <a:bodyPr vert="horz" wrap="square" lIns="0" tIns="53975" rIns="0" bIns="0" rtlCol="0">
            <a:spAutoFit/>
          </a:bodyPr>
          <a:lstStyle/>
          <a:p>
            <a:pPr marL="718820" marR="259079" indent="571500" algn="just">
              <a:lnSpc>
                <a:spcPts val="2590"/>
              </a:lnSpc>
              <a:spcBef>
                <a:spcPts val="425"/>
              </a:spcBef>
            </a:pPr>
            <a:r>
              <a:rPr sz="2400" spc="-5">
                <a:solidFill>
                  <a:srgbClr val="FFFFFF"/>
                </a:solidFill>
                <a:latin typeface="宋体"/>
                <a:cs typeface="宋体"/>
              </a:rPr>
              <a:t>购买决策和消费过程总是发生在特定情境下，因此，在考察决策过程之前，我们必须首先理解情境。消费者情境可以分为四种类型：</a:t>
            </a:r>
            <a:endParaRPr sz="2400">
              <a:latin typeface="宋体"/>
              <a:cs typeface="宋体"/>
            </a:endParaRPr>
          </a:p>
          <a:p>
            <a:pPr marL="718820" marR="5080" indent="-342900">
              <a:lnSpc>
                <a:spcPct val="89700"/>
              </a:lnSpc>
              <a:spcBef>
                <a:spcPts val="550"/>
              </a:spcBef>
              <a:buClr>
                <a:srgbClr val="FFCC00"/>
              </a:buClr>
              <a:buSzPct val="70833"/>
              <a:buFont typeface="Wingdings"/>
              <a:buChar char=""/>
              <a:tabLst>
                <a:tab pos="718820"/>
                <a:tab pos="719455"/>
              </a:tabLst>
            </a:pPr>
            <a:r>
              <a:rPr sz="2400">
                <a:solidFill>
                  <a:srgbClr val="FFFFFF"/>
                </a:solidFill>
                <a:latin typeface="宋体"/>
                <a:cs typeface="宋体"/>
              </a:rPr>
              <a:t>传播（沟通）情境：</a:t>
            </a:r>
            <a:r>
              <a:rPr sz="2000" b="1" spc="-5">
                <a:solidFill>
                  <a:srgbClr val="FFFFFF"/>
                </a:solidFill>
                <a:latin typeface="Microsoft JhengHei"/>
                <a:cs typeface="Microsoft JhengHei"/>
              </a:rPr>
              <a:t>指对消费者行为产生影响的信息接受情境。</a:t>
            </a:r>
            <a:r>
              <a:rPr sz="2000" b="1" spc="500">
                <a:solidFill>
                  <a:srgbClr val="FFFFFF"/>
                </a:solidFill>
                <a:latin typeface="Microsoft JhengHei"/>
                <a:cs typeface="Microsoft JhengHei"/>
              </a:rPr>
              <a:t> </a:t>
            </a:r>
            <a:r>
              <a:rPr sz="2000" b="1" spc="-5">
                <a:solidFill>
                  <a:srgbClr val="FFFFFF"/>
                </a:solidFill>
                <a:latin typeface="Microsoft JhengHei"/>
                <a:cs typeface="Microsoft JhengHei"/>
              </a:rPr>
              <a:t>我们是独处还是与他人在一起，心情好坏、匆忙与否，都会影响对营</a:t>
            </a:r>
            <a:r>
              <a:rPr sz="2000" b="1" spc="500">
                <a:solidFill>
                  <a:srgbClr val="FFFFFF"/>
                </a:solidFill>
                <a:latin typeface="Microsoft JhengHei"/>
                <a:cs typeface="Microsoft JhengHei"/>
              </a:rPr>
              <a:t> </a:t>
            </a:r>
            <a:r>
              <a:rPr sz="2000" b="1">
                <a:solidFill>
                  <a:srgbClr val="FFFFFF"/>
                </a:solidFill>
                <a:latin typeface="Microsoft JhengHei"/>
                <a:cs typeface="Microsoft JhengHei"/>
              </a:rPr>
              <a:t>销信息的选择。（广告时段的选择：在轻松的节目中安排或插播广告</a:t>
            </a:r>
            <a:r>
              <a:rPr sz="2000" b="1" spc="-50">
                <a:solidFill>
                  <a:srgbClr val="FFFFFF"/>
                </a:solidFill>
                <a:latin typeface="Microsoft JhengHei"/>
                <a:cs typeface="Microsoft JhengHei"/>
              </a:rPr>
              <a:t>）</a:t>
            </a:r>
            <a:endParaRPr sz="2000">
              <a:latin typeface="Microsoft JhengHei"/>
              <a:cs typeface="Microsoft JhengHei"/>
            </a:endParaRPr>
          </a:p>
          <a:p>
            <a:pPr marL="718820" indent="-343535">
              <a:lnSpc>
                <a:spcPct val="100000"/>
              </a:lnSpc>
              <a:spcBef>
                <a:spcPts val="315"/>
              </a:spcBef>
              <a:buClr>
                <a:srgbClr val="FFCC00"/>
              </a:buClr>
              <a:buSzPct val="70833"/>
              <a:buFont typeface="Wingdings"/>
              <a:buChar char=""/>
              <a:tabLst>
                <a:tab pos="718820"/>
                <a:tab pos="719455"/>
              </a:tabLst>
            </a:pPr>
            <a:r>
              <a:rPr sz="2400">
                <a:solidFill>
                  <a:srgbClr val="FFFFFF"/>
                </a:solidFill>
                <a:latin typeface="宋体"/>
                <a:cs typeface="宋体"/>
              </a:rPr>
              <a:t>购买情境：（卖场氛围</a:t>
            </a:r>
            <a:r>
              <a:rPr sz="2400" spc="-50">
                <a:solidFill>
                  <a:srgbClr val="FFFFFF"/>
                </a:solidFill>
                <a:latin typeface="宋体"/>
                <a:cs typeface="宋体"/>
              </a:rPr>
              <a:t>）</a:t>
            </a:r>
            <a:endParaRPr sz="2400">
              <a:latin typeface="宋体"/>
              <a:cs typeface="宋体"/>
            </a:endParaRPr>
          </a:p>
          <a:p>
            <a:pPr marL="718820" marR="259079" indent="-342900">
              <a:lnSpc>
                <a:spcPct val="89700"/>
              </a:lnSpc>
              <a:spcBef>
                <a:spcPts val="580"/>
              </a:spcBef>
              <a:buClr>
                <a:srgbClr val="FFCC00"/>
              </a:buClr>
              <a:buSzPct val="70833"/>
              <a:buFont typeface="Wingdings"/>
              <a:buChar char=""/>
              <a:tabLst>
                <a:tab pos="718820"/>
                <a:tab pos="719455"/>
              </a:tabLst>
            </a:pPr>
            <a:r>
              <a:rPr sz="2400">
                <a:solidFill>
                  <a:srgbClr val="FFFFFF"/>
                </a:solidFill>
                <a:latin typeface="宋体"/>
                <a:cs typeface="宋体"/>
              </a:rPr>
              <a:t>使用情境</a:t>
            </a:r>
            <a:r>
              <a:rPr sz="1800" b="1">
                <a:solidFill>
                  <a:srgbClr val="FFFFFF"/>
                </a:solidFill>
                <a:latin typeface="Microsoft JhengHei"/>
                <a:cs typeface="Microsoft JhengHei"/>
              </a:rPr>
              <a:t>：（金六福广告：好日子离不开金六福；金六福</a:t>
            </a:r>
            <a:r>
              <a:rPr sz="1800" b="1">
                <a:solidFill>
                  <a:srgbClr val="FFFFFF"/>
                </a:solidFill>
                <a:latin typeface="Arial"/>
                <a:cs typeface="Arial"/>
              </a:rPr>
              <a:t>——</a:t>
            </a:r>
            <a:r>
              <a:rPr sz="1800" b="1" spc="-10">
                <a:solidFill>
                  <a:srgbClr val="FFFFFF"/>
                </a:solidFill>
                <a:latin typeface="Microsoft JhengHei"/>
                <a:cs typeface="Microsoft JhengHei"/>
              </a:rPr>
              <a:t>中国人的福</a:t>
            </a:r>
            <a:r>
              <a:rPr sz="1800" b="1">
                <a:solidFill>
                  <a:srgbClr val="FFFFFF"/>
                </a:solidFill>
                <a:latin typeface="Microsoft JhengHei"/>
                <a:cs typeface="Microsoft JhengHei"/>
              </a:rPr>
              <a:t>酒，传递的是福文化。是寿（寿比南山的寿）、是富（荣华富贵的富）</a:t>
            </a:r>
            <a:r>
              <a:rPr sz="1800" b="1" spc="-25">
                <a:solidFill>
                  <a:srgbClr val="FFFFFF"/>
                </a:solidFill>
                <a:latin typeface="Microsoft JhengHei"/>
                <a:cs typeface="Microsoft JhengHei"/>
              </a:rPr>
              <a:t>、是</a:t>
            </a:r>
            <a:r>
              <a:rPr sz="1800" b="1">
                <a:solidFill>
                  <a:srgbClr val="FFFFFF"/>
                </a:solidFill>
                <a:latin typeface="Microsoft JhengHei"/>
                <a:cs typeface="Microsoft JhengHei"/>
              </a:rPr>
              <a:t>康宁（安康和宁静的康宁）、是好德（品行和德行）、是佳和合（</a:t>
            </a:r>
            <a:r>
              <a:rPr sz="1800" b="1" spc="-15">
                <a:solidFill>
                  <a:srgbClr val="FFFFFF"/>
                </a:solidFill>
                <a:latin typeface="Microsoft JhengHei"/>
                <a:cs typeface="Microsoft JhengHei"/>
              </a:rPr>
              <a:t>家和才能</a:t>
            </a:r>
            <a:r>
              <a:rPr sz="1800" b="1">
                <a:solidFill>
                  <a:srgbClr val="FFFFFF"/>
                </a:solidFill>
                <a:latin typeface="Microsoft JhengHei"/>
                <a:cs typeface="Microsoft JhengHei"/>
              </a:rPr>
              <a:t>万事兴）、是子念慈（儿女的孝顺）。所谓金酒一开，六福至矣。</a:t>
            </a:r>
            <a:r>
              <a:rPr sz="1800" b="1" spc="-50">
                <a:solidFill>
                  <a:srgbClr val="FFFFFF"/>
                </a:solidFill>
                <a:latin typeface="Microsoft JhengHei"/>
                <a:cs typeface="Microsoft JhengHei"/>
              </a:rPr>
              <a:t>）</a:t>
            </a:r>
            <a:endParaRPr sz="1800">
              <a:latin typeface="Microsoft JhengHei"/>
              <a:cs typeface="Microsoft JhengHei"/>
            </a:endParaRPr>
          </a:p>
          <a:p>
            <a:pPr marL="718820" indent="-343535">
              <a:lnSpc>
                <a:spcPct val="100000"/>
              </a:lnSpc>
              <a:spcBef>
                <a:spcPts val="325"/>
              </a:spcBef>
              <a:buClr>
                <a:srgbClr val="FFCC00"/>
              </a:buClr>
              <a:buSzPct val="70833"/>
              <a:buFont typeface="Wingdings"/>
              <a:buChar char=""/>
              <a:tabLst>
                <a:tab pos="718820"/>
                <a:tab pos="719455"/>
              </a:tabLst>
            </a:pPr>
            <a:r>
              <a:rPr sz="2400">
                <a:solidFill>
                  <a:srgbClr val="FFFFFF"/>
                </a:solidFill>
                <a:latin typeface="宋体"/>
                <a:cs typeface="宋体"/>
              </a:rPr>
              <a:t>处置情境：（伦理</a:t>
            </a:r>
            <a:r>
              <a:rPr sz="2400" spc="-50">
                <a:solidFill>
                  <a:srgbClr val="FFFFFF"/>
                </a:solidFill>
                <a:latin typeface="宋体"/>
                <a:cs typeface="宋体"/>
              </a:rPr>
              <a:t>）</a:t>
            </a:r>
            <a:endParaRPr sz="2400">
              <a:latin typeface="宋体"/>
              <a:cs typeface="宋体"/>
            </a:endParaRPr>
          </a:p>
          <a:p>
            <a:pPr marL="184150">
              <a:lnSpc>
                <a:spcPts val="2110"/>
              </a:lnSpc>
              <a:spcBef>
                <a:spcPts val="1145"/>
              </a:spcBef>
            </a:pPr>
            <a:r>
              <a:rPr sz="1800" b="1" spc="-5">
                <a:solidFill>
                  <a:srgbClr val="000414"/>
                </a:solidFill>
                <a:latin typeface="Microsoft JhengHei"/>
                <a:cs typeface="Microsoft JhengHei"/>
              </a:rPr>
              <a:t>思考：一个人走在马路上，感到口渴，</a:t>
            </a:r>
            <a:endParaRPr sz="1800">
              <a:latin typeface="Microsoft JhengHei"/>
              <a:cs typeface="Microsoft JhengHei"/>
            </a:endParaRPr>
          </a:p>
          <a:p>
            <a:pPr marL="12700">
              <a:lnSpc>
                <a:spcPts val="2110"/>
              </a:lnSpc>
            </a:pPr>
            <a:r>
              <a:rPr sz="1800" b="1">
                <a:solidFill>
                  <a:srgbClr val="000414"/>
                </a:solidFill>
                <a:latin typeface="Microsoft JhengHei"/>
                <a:cs typeface="Microsoft JhengHei"/>
              </a:rPr>
              <a:t>想购买一瓶饮料，她首先考虑的因素是</a:t>
            </a:r>
            <a:r>
              <a:rPr sz="1800" b="1" spc="-25">
                <a:solidFill>
                  <a:srgbClr val="000414"/>
                </a:solidFill>
                <a:latin typeface="Microsoft JhengHei"/>
                <a:cs typeface="Microsoft JhengHei"/>
              </a:rPr>
              <a:t>（）</a:t>
            </a:r>
            <a:endParaRPr sz="1800">
              <a:latin typeface="Microsoft JhengHei"/>
              <a:cs typeface="Microsoft JhengHei"/>
            </a:endParaRPr>
          </a:p>
        </p:txBody>
      </p:sp>
      <p:sp>
        <p:nvSpPr>
          <p:cNvPr id="14" name="object 14"/>
          <p:cNvSpPr txBox="1"/>
          <p:nvPr/>
        </p:nvSpPr>
        <p:spPr>
          <a:xfrm>
            <a:off x="721828" y="6216725"/>
            <a:ext cx="1568450" cy="574040"/>
          </a:xfrm>
          <a:prstGeom prst="rect">
            <a:avLst/>
          </a:prstGeom>
        </p:spPr>
        <p:txBody>
          <a:bodyPr vert="horz" wrap="square" lIns="0" tIns="12700" rIns="0" bIns="0" rtlCol="0">
            <a:spAutoFit/>
          </a:bodyPr>
          <a:lstStyle/>
          <a:p>
            <a:pPr marL="12700" marR="5080" indent="5715">
              <a:lnSpc>
                <a:spcPct val="100000"/>
              </a:lnSpc>
              <a:spcBef>
                <a:spcPts val="100"/>
              </a:spcBef>
            </a:pPr>
            <a:r>
              <a:rPr sz="1800" b="1">
                <a:solidFill>
                  <a:srgbClr val="000414"/>
                </a:solidFill>
                <a:latin typeface="Times New Roman"/>
                <a:cs typeface="Times New Roman"/>
              </a:rPr>
              <a:t>A</a:t>
            </a:r>
            <a:r>
              <a:rPr sz="1800" b="1" spc="-10">
                <a:solidFill>
                  <a:srgbClr val="000414"/>
                </a:solidFill>
                <a:latin typeface="Microsoft JhengHei"/>
                <a:cs typeface="Microsoft JhengHei"/>
              </a:rPr>
              <a:t>、饮料的品牌</a:t>
            </a:r>
            <a:r>
              <a:rPr sz="1800" b="1" spc="-50">
                <a:solidFill>
                  <a:srgbClr val="000414"/>
                </a:solidFill>
                <a:latin typeface="Microsoft JhengHei"/>
                <a:cs typeface="Microsoft JhengHei"/>
              </a:rPr>
              <a:t> </a:t>
            </a:r>
            <a:r>
              <a:rPr sz="1800" b="1">
                <a:solidFill>
                  <a:srgbClr val="000414"/>
                </a:solidFill>
                <a:latin typeface="Times New Roman"/>
                <a:cs typeface="Times New Roman"/>
              </a:rPr>
              <a:t>C</a:t>
            </a:r>
            <a:r>
              <a:rPr sz="1800" b="1" spc="-10">
                <a:solidFill>
                  <a:srgbClr val="000414"/>
                </a:solidFill>
                <a:latin typeface="Microsoft JhengHei"/>
                <a:cs typeface="Microsoft JhengHei"/>
              </a:rPr>
              <a:t>、饮料的价格</a:t>
            </a:r>
            <a:endParaRPr sz="1800">
              <a:latin typeface="Microsoft JhengHei"/>
              <a:cs typeface="Microsoft JhengHei"/>
            </a:endParaRPr>
          </a:p>
        </p:txBody>
      </p:sp>
      <p:sp>
        <p:nvSpPr>
          <p:cNvPr id="15" name="object 15"/>
          <p:cNvSpPr txBox="1"/>
          <p:nvPr/>
        </p:nvSpPr>
        <p:spPr>
          <a:xfrm>
            <a:off x="2544265" y="6216725"/>
            <a:ext cx="1333500" cy="574040"/>
          </a:xfrm>
          <a:prstGeom prst="rect">
            <a:avLst/>
          </a:prstGeom>
        </p:spPr>
        <p:txBody>
          <a:bodyPr vert="horz" wrap="square" lIns="0" tIns="12700" rIns="0" bIns="0" rtlCol="0">
            <a:spAutoFit/>
          </a:bodyPr>
          <a:lstStyle/>
          <a:p>
            <a:pPr marL="12700" marR="5080" indent="5715">
              <a:lnSpc>
                <a:spcPct val="100000"/>
              </a:lnSpc>
              <a:spcBef>
                <a:spcPts val="100"/>
              </a:spcBef>
            </a:pPr>
            <a:r>
              <a:rPr sz="1800" b="1">
                <a:solidFill>
                  <a:srgbClr val="000414"/>
                </a:solidFill>
                <a:latin typeface="Times New Roman"/>
                <a:cs typeface="Times New Roman"/>
              </a:rPr>
              <a:t>B</a:t>
            </a:r>
            <a:r>
              <a:rPr sz="1800" b="1" spc="-10">
                <a:solidFill>
                  <a:srgbClr val="000414"/>
                </a:solidFill>
                <a:latin typeface="Microsoft JhengHei"/>
                <a:cs typeface="Microsoft JhengHei"/>
              </a:rPr>
              <a:t>、商店类型</a:t>
            </a:r>
            <a:r>
              <a:rPr sz="1800" b="1" spc="-50">
                <a:solidFill>
                  <a:srgbClr val="000414"/>
                </a:solidFill>
                <a:latin typeface="Microsoft JhengHei"/>
                <a:cs typeface="Microsoft JhengHei"/>
              </a:rPr>
              <a:t> </a:t>
            </a:r>
            <a:r>
              <a:rPr sz="1800" b="1">
                <a:solidFill>
                  <a:srgbClr val="000414"/>
                </a:solidFill>
                <a:latin typeface="Times New Roman"/>
                <a:cs typeface="Times New Roman"/>
              </a:rPr>
              <a:t>D</a:t>
            </a:r>
            <a:r>
              <a:rPr sz="1800" b="1" spc="-10">
                <a:solidFill>
                  <a:srgbClr val="000414"/>
                </a:solidFill>
                <a:latin typeface="Microsoft JhengHei"/>
                <a:cs typeface="Microsoft JhengHei"/>
              </a:rPr>
              <a:t>、购买地点</a:t>
            </a:r>
            <a:endParaRPr sz="1800">
              <a:latin typeface="Microsoft JhengHei"/>
              <a:cs typeface="Microsoft JhengHei"/>
            </a:endParaRPr>
          </a:p>
        </p:txBody>
      </p:sp>
      <p:sp>
        <p:nvSpPr>
          <p:cNvPr id="16" name="object 16"/>
          <p:cNvSpPr txBox="1"/>
          <p:nvPr/>
        </p:nvSpPr>
        <p:spPr>
          <a:xfrm>
            <a:off x="8414384" y="6479140"/>
            <a:ext cx="194945" cy="208279"/>
          </a:xfrm>
          <a:prstGeom prst="rect">
            <a:avLst/>
          </a:prstGeom>
        </p:spPr>
        <p:txBody>
          <a:bodyPr vert="horz" wrap="square" lIns="0" tIns="12700" rIns="0" bIns="0" rtlCol="0">
            <a:spAutoFit/>
          </a:bodyPr>
          <a:lstStyle/>
          <a:p>
            <a:pPr marL="12700">
              <a:lnSpc>
                <a:spcPct val="100000"/>
              </a:lnSpc>
              <a:spcBef>
                <a:spcPts val="100"/>
              </a:spcBef>
            </a:pPr>
            <a:r>
              <a:rPr sz="1200" spc="-25">
                <a:solidFill>
                  <a:srgbClr val="FFFFFF"/>
                </a:solidFill>
                <a:latin typeface="Arial"/>
                <a:cs typeface="Arial"/>
              </a:rPr>
              <a:t>24</a:t>
            </a:r>
            <a:endParaRPr sz="1200">
              <a:latin typeface="Arial"/>
              <a:cs typeface="Arial"/>
            </a:endParaRPr>
          </a:p>
        </p:txBody>
      </p:sp>
      <p:sp>
        <p:nvSpPr>
          <p:cNvPr id="17" name="object 17"/>
          <p:cNvSpPr txBox="1"/>
          <p:nvPr/>
        </p:nvSpPr>
        <p:spPr>
          <a:xfrm>
            <a:off x="4301331" y="6479140"/>
            <a:ext cx="541655"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FFFFFF"/>
                </a:solidFill>
                <a:latin typeface="Arial"/>
                <a:cs typeface="Arial"/>
              </a:rPr>
              <a:t>ppt</a:t>
            </a:r>
            <a:r>
              <a:rPr sz="1200" spc="-25">
                <a:solidFill>
                  <a:srgbClr val="FFFFFF"/>
                </a:solidFill>
                <a:latin typeface="宋体"/>
                <a:cs typeface="宋体"/>
              </a:rPr>
              <a:t>课件</a:t>
            </a:r>
            <a:endParaRPr sz="1200">
              <a:latin typeface="宋体"/>
              <a:cs typeface="宋体"/>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https://d.book118.com/718103127026006037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248</Paragraphs>
  <Slides>25</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25</vt:i4>
      </vt:variant>
    </vt:vector>
  </HeadingPairs>
  <TitlesOfParts>
    <vt:vector baseType="lpstr" size="35">
      <vt:lpstr>Arial</vt:lpstr>
      <vt:lpstr>Calibri</vt:lpstr>
      <vt:lpstr>Microsoft JhengHei</vt:lpstr>
      <vt:lpstr>宋体</vt:lpstr>
      <vt:lpstr>Times New Roman</vt:lpstr>
      <vt:lpstr>Wingdings</vt:lpstr>
      <vt:lpstr>Tahoma</vt:lpstr>
      <vt:lpstr>MS Gothic</vt:lpstr>
      <vt:lpstr>黑体</vt:lpstr>
      <vt:lpstr>Office Theme</vt:lpstr>
      <vt:lpstr>消费者购买行为分析</vt:lpstr>
      <vt:lpstr>PowerPoint Presentation</vt:lpstr>
      <vt:lpstr>PowerPoint Presentation</vt:lpstr>
      <vt:lpstr>基本阐释：消费者与消费者市场</vt:lpstr>
      <vt:lpstr>消费者市场的作用</vt:lpstr>
      <vt:lpstr>第一节 消费者购买动机</vt:lpstr>
      <vt:lpstr>PowerPoint Presentation</vt:lpstr>
      <vt:lpstr>PowerPoint Presentation</vt:lpstr>
      <vt:lpstr>动机与需要、行为的关系</vt:lpstr>
      <vt:lpstr>的</vt:lpstr>
      <vt:lpstr>四、消费者具体购买心理动机</vt:lpstr>
      <vt:lpstr>消费者购买动机的特点</vt:lpstr>
      <vt:lpstr>动机冲突</vt:lpstr>
      <vt:lpstr>相</vt:lpstr>
      <vt:lpstr>问实践训练     你</vt:lpstr>
      <vt:lpstr>第二节 消费者购买决策及模型</vt:lpstr>
      <vt:lpstr>PowerPoint Presentation</vt:lpstr>
      <vt:lpstr>PowerPoint Presentation</vt:lpstr>
      <vt:lpstr>PowerPoint Presentation</vt:lpstr>
      <vt:lpstr>PowerPoint Presentation</vt:lpstr>
      <vt:lpstr>PowerPoint Presentation</vt:lpstr>
      <vt:lpstr>PowerPoint Presentation</vt:lpstr>
      <vt:lpstr>买</vt:lpstr>
      <vt:lpstr>消费者决策过程（情境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2024-09-16T22:12:05.881</cp:lastPrinted>
  <dcterms:created xsi:type="dcterms:W3CDTF">2024-09-16T14:12:05Z</dcterms:created>
  <dcterms:modified xsi:type="dcterms:W3CDTF">2024-09-16T14:12:07Z</dcterms:modified>
</cp:coreProperties>
</file>