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D31C81-C79B-48E0-9847-B0D981246691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9C38A-AA06-47FD-9F40-829A30CEFF9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1800" kern="100">
                <a:effectLst/>
                <a:ea typeface="仿宋" panose="02010609060101010101" pitchFamily="49" charset="-122"/>
                <a:cs typeface="Times New Roman" panose="02020603050405020304" pitchFamily="18" charset="0"/>
              </a:rPr>
              <a:t>教师过渡语：同学们，我们已经知道了尊重对人际交往的重要性。我们还可以做些什么，能够更好地去尊重与被尊重，让我们的人际交往更加顺利呢？请同学们观看视频</a:t>
            </a:r>
            <a:r>
              <a:rPr lang="zh-CN" altLang="en-US" sz="1800" kern="100">
                <a:effectLst/>
                <a:ea typeface="仿宋" panose="02010609060101010101" pitchFamily="49" charset="-122"/>
                <a:cs typeface="Times New Roman" panose="02020603050405020304" pitchFamily="18" charset="0"/>
              </a:rPr>
              <a:t>“</a:t>
            </a:r>
            <a:r>
              <a:rPr lang="zh-CN" altLang="zh-CN" sz="1800" kern="100">
                <a:effectLst/>
                <a:ea typeface="仿宋" panose="02010609060101010101" pitchFamily="49" charset="-122"/>
                <a:cs typeface="Times New Roman" panose="02020603050405020304" pitchFamily="18" charset="0"/>
              </a:rPr>
              <a:t>小林和小雨的故事</a:t>
            </a:r>
            <a:r>
              <a:rPr lang="zh-CN" altLang="en-US" sz="1800" kern="100">
                <a:effectLst/>
                <a:ea typeface="仿宋" panose="02010609060101010101" pitchFamily="49" charset="-122"/>
                <a:cs typeface="Times New Roman" panose="02020603050405020304" pitchFamily="18" charset="0"/>
              </a:rPr>
              <a:t>”</a:t>
            </a:r>
            <a:r>
              <a:rPr lang="zh-CN" altLang="zh-CN" sz="1800" kern="100">
                <a:effectLst/>
                <a:ea typeface="仿宋" panose="02010609060101010101" pitchFamily="49" charset="-122"/>
                <a:cs typeface="Times New Roman" panose="02020603050405020304" pitchFamily="18" charset="0"/>
              </a:rPr>
              <a:t>，看看小林和小雨这对好朋友是怎样做的。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D9C38A-AA06-47FD-9F40-829A30CEFF9B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586933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36DBF-E103-4DBE-806F-186C5728A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32341-9C60-406C-AE6C-F0C6C23E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6B3E9-7F56-4AC9-96B1-C413ACAC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FFBEF-63A6-41EB-A28F-270D81BFF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D468E-1B2F-41C7-9D23-127DFBBA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345A5-F298-4F00-8046-A39F142E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88531-32C6-43C7-8976-BB0B2507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63CE0-F669-4EE0-AC7E-92CB25428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17A39-C72B-4010-9A6A-4A1CA4588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F008A-9AFB-4578-87DF-1188EE633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D731E-9E0C-44AA-AA74-CF0371D5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90B9294-950F-4B43-8566-32723803539F}" type="datetimeFigureOut">
              <a:rPr lang="zh-CN" altLang="en-US" smtClean="0"/>
              <a:t>2023/8/4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D5C5DB-8F88-4A47-AEE2-AEB5E6DCFE7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tags" Target="../tags/tag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0026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983726"/>
            <a:ext cx="9144000" cy="2387600"/>
          </a:xfrm>
        </p:spPr>
        <p:txBody>
          <a:bodyPr>
            <a:normAutofit/>
          </a:bodyPr>
          <a:lstStyle/>
          <a:p>
            <a:r>
              <a:rPr sz="5900" b="1"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交往从尊重开始</a:t>
            </a:r>
            <a:br>
              <a:rPr lang="en-US" altLang="zh-CN" sz="6600" b="1"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</a:br>
            <a:endParaRPr lang="en-US" altLang="zh-CN" sz="6600" b="1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48987" y="513012"/>
            <a:ext cx="6602095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《心理健康》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五年级上册 第二课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4"/>
          <p:cNvSpPr txBox="1">
            <a:spLocks noGrp="1"/>
          </p:cNvSpPr>
          <p:nvPr/>
        </p:nvSpPr>
        <p:spPr>
          <a:xfrm>
            <a:off x="5356334" y="1455149"/>
            <a:ext cx="1479331" cy="5909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</a:rPr>
              <a:t>目 录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4896833" y="2822339"/>
            <a:ext cx="346841" cy="346841"/>
            <a:chOff x="2188156" y="1991243"/>
            <a:chExt cx="346841" cy="346841"/>
          </a:xfrm>
        </p:grpSpPr>
        <p:sp>
          <p:nvSpPr>
            <p:cNvPr id="8" name="AutoShape 3"/>
            <p:cNvSpPr>
              <a:spLocks noChangeAspect="1" noChangeArrowheads="1" noTextEdit="1"/>
            </p:cNvSpPr>
            <p:nvPr/>
          </p:nvSpPr>
          <p:spPr bwMode="auto">
            <a:xfrm>
              <a:off x="2315858" y="2059690"/>
              <a:ext cx="45719" cy="47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2188156" y="1991243"/>
              <a:ext cx="346841" cy="346841"/>
              <a:chOff x="1282317" y="2454183"/>
              <a:chExt cx="346841" cy="346841"/>
            </a:xfrm>
          </p:grpSpPr>
          <p:grpSp>
            <p:nvGrpSpPr>
              <p:cNvPr id="10" name="组合 9"/>
              <p:cNvGrpSpPr/>
              <p:nvPr/>
            </p:nvGrpSpPr>
            <p:grpSpPr>
              <a:xfrm>
                <a:off x="1282317" y="2454183"/>
                <a:ext cx="346841" cy="346841"/>
                <a:chOff x="1271753" y="2453562"/>
                <a:chExt cx="346841" cy="346841"/>
              </a:xfrm>
            </p:grpSpPr>
            <p:sp>
              <p:nvSpPr>
                <p:cNvPr id="11" name="椭圆 10"/>
                <p:cNvSpPr/>
                <p:nvPr/>
              </p:nvSpPr>
              <p:spPr>
                <a:xfrm>
                  <a:off x="1271753" y="2453562"/>
                  <a:ext cx="346841" cy="346841"/>
                </a:xfrm>
                <a:prstGeom prst="ellipse">
                  <a:avLst/>
                </a:prstGeom>
                <a:solidFill>
                  <a:schemeClr val="accent1"/>
                </a:solidFill>
                <a:ln>
                  <a:solidFill>
                    <a:schemeClr val="accent1">
                      <a:lumMod val="9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" name="弧形 16"/>
                <p:cNvSpPr/>
                <p:nvPr/>
              </p:nvSpPr>
              <p:spPr>
                <a:xfrm>
                  <a:off x="1410545" y="2548971"/>
                  <a:ext cx="156021" cy="156021"/>
                </a:xfrm>
                <a:prstGeom prst="arc">
                  <a:avLst>
                    <a:gd name="adj1" fmla="val 16200000"/>
                    <a:gd name="adj2" fmla="val 20666359"/>
                  </a:avLst>
                </a:prstGeom>
                <a:ln w="28575" cap="rnd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000000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3" name="Oval 5"/>
              <p:cNvSpPr>
                <a:spLocks noChangeArrowheads="1"/>
              </p:cNvSpPr>
              <p:nvPr/>
            </p:nvSpPr>
            <p:spPr bwMode="auto">
              <a:xfrm flipH="1">
                <a:off x="1422312" y="2518338"/>
                <a:ext cx="45719" cy="47351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" name="文本框 6"/>
          <p:cNvSpPr txBox="1">
            <a:spLocks noChangeArrowheads="1"/>
          </p:cNvSpPr>
          <p:nvPr/>
        </p:nvSpPr>
        <p:spPr bwMode="auto">
          <a:xfrm>
            <a:off x="5433308" y="2765744"/>
            <a:ext cx="7924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9pPr>
          </a:lstStyle>
          <a:p>
            <a:pPr algn="l" defTabSz="51435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导入</a:t>
            </a:r>
          </a:p>
        </p:txBody>
      </p:sp>
      <p:grpSp>
        <p:nvGrpSpPr>
          <p:cNvPr id="15" name="组合 14"/>
          <p:cNvGrpSpPr/>
          <p:nvPr/>
        </p:nvGrpSpPr>
        <p:grpSpPr>
          <a:xfrm>
            <a:off x="4896833" y="3579429"/>
            <a:ext cx="346841" cy="346841"/>
            <a:chOff x="1282317" y="2454183"/>
            <a:chExt cx="346841" cy="346841"/>
          </a:xfrm>
        </p:grpSpPr>
        <p:grpSp>
          <p:nvGrpSpPr>
            <p:cNvPr id="16" name="组合 15"/>
            <p:cNvGrpSpPr/>
            <p:nvPr/>
          </p:nvGrpSpPr>
          <p:grpSpPr>
            <a:xfrm>
              <a:off x="1282317" y="2454183"/>
              <a:ext cx="346841" cy="346841"/>
              <a:chOff x="1271753" y="2453562"/>
              <a:chExt cx="346841" cy="346841"/>
            </a:xfrm>
          </p:grpSpPr>
          <p:sp>
            <p:nvSpPr>
              <p:cNvPr id="17" name="椭圆 16"/>
              <p:cNvSpPr/>
              <p:nvPr/>
            </p:nvSpPr>
            <p:spPr>
              <a:xfrm>
                <a:off x="1271753" y="2453562"/>
                <a:ext cx="346841" cy="346841"/>
              </a:xfrm>
              <a:prstGeom prst="ellipse">
                <a:avLst/>
              </a:prstGeom>
              <a:solidFill>
                <a:srgbClr val="FFF7BD"/>
              </a:solidFill>
              <a:ln>
                <a:solidFill>
                  <a:schemeClr val="accent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弧形 47"/>
              <p:cNvSpPr/>
              <p:nvPr/>
            </p:nvSpPr>
            <p:spPr>
              <a:xfrm>
                <a:off x="1410545" y="2548971"/>
                <a:ext cx="156021" cy="156021"/>
              </a:xfrm>
              <a:prstGeom prst="arc">
                <a:avLst>
                  <a:gd name="adj1" fmla="val 16200000"/>
                  <a:gd name="adj2" fmla="val 20666359"/>
                </a:avLst>
              </a:prstGeom>
              <a:ln w="28575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19" name="Oval 5"/>
            <p:cNvSpPr>
              <a:spLocks noChangeArrowheads="1"/>
            </p:cNvSpPr>
            <p:nvPr/>
          </p:nvSpPr>
          <p:spPr bwMode="auto">
            <a:xfrm flipH="1">
              <a:off x="1422312" y="2518338"/>
              <a:ext cx="45719" cy="4735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4909126" y="4357879"/>
            <a:ext cx="346841" cy="346841"/>
            <a:chOff x="1282317" y="2454183"/>
            <a:chExt cx="346841" cy="346841"/>
          </a:xfrm>
        </p:grpSpPr>
        <p:grpSp>
          <p:nvGrpSpPr>
            <p:cNvPr id="21" name="组合 20"/>
            <p:cNvGrpSpPr/>
            <p:nvPr/>
          </p:nvGrpSpPr>
          <p:grpSpPr>
            <a:xfrm>
              <a:off x="1282317" y="2454183"/>
              <a:ext cx="346841" cy="346841"/>
              <a:chOff x="1271753" y="2453562"/>
              <a:chExt cx="346841" cy="346841"/>
            </a:xfrm>
          </p:grpSpPr>
          <p:sp>
            <p:nvSpPr>
              <p:cNvPr id="22" name="椭圆 21"/>
              <p:cNvSpPr/>
              <p:nvPr/>
            </p:nvSpPr>
            <p:spPr>
              <a:xfrm>
                <a:off x="1271753" y="2453562"/>
                <a:ext cx="346841" cy="346841"/>
              </a:xfrm>
              <a:prstGeom prst="ellipse">
                <a:avLst/>
              </a:prstGeom>
              <a:solidFill>
                <a:srgbClr val="C2EEF9"/>
              </a:solidFill>
              <a:ln>
                <a:solidFill>
                  <a:srgbClr val="7BCCEE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弧形 37"/>
              <p:cNvSpPr/>
              <p:nvPr/>
            </p:nvSpPr>
            <p:spPr>
              <a:xfrm>
                <a:off x="1410545" y="2548971"/>
                <a:ext cx="156021" cy="156021"/>
              </a:xfrm>
              <a:prstGeom prst="arc">
                <a:avLst>
                  <a:gd name="adj1" fmla="val 16200000"/>
                  <a:gd name="adj2" fmla="val 20666359"/>
                </a:avLst>
              </a:prstGeom>
              <a:ln w="28575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4" name="Oval 5"/>
            <p:cNvSpPr>
              <a:spLocks noChangeArrowheads="1"/>
            </p:cNvSpPr>
            <p:nvPr/>
          </p:nvSpPr>
          <p:spPr bwMode="auto">
            <a:xfrm flipH="1">
              <a:off x="1422312" y="2518338"/>
              <a:ext cx="45719" cy="4735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1" name="文本框 6"/>
          <p:cNvSpPr txBox="1">
            <a:spLocks noChangeArrowheads="1"/>
          </p:cNvSpPr>
          <p:nvPr/>
        </p:nvSpPr>
        <p:spPr bwMode="auto">
          <a:xfrm>
            <a:off x="5433308" y="3522834"/>
            <a:ext cx="14020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9pPr>
          </a:lstStyle>
          <a:p>
            <a:pPr lvl="0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课程开展</a:t>
            </a:r>
          </a:p>
        </p:txBody>
      </p:sp>
      <p:sp>
        <p:nvSpPr>
          <p:cNvPr id="32" name="文本框 6"/>
          <p:cNvSpPr txBox="1">
            <a:spLocks noChangeArrowheads="1"/>
          </p:cNvSpPr>
          <p:nvPr/>
        </p:nvSpPr>
        <p:spPr bwMode="auto">
          <a:xfrm>
            <a:off x="5432968" y="4301982"/>
            <a:ext cx="310312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  <a:cs typeface="+mn-cs"/>
              </a:defRPr>
            </a:lvl9pPr>
          </a:lstStyle>
          <a:p>
            <a:pPr defTabSz="51435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总结拓展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 idx="4294967295"/>
          </p:nvPr>
        </p:nvSpPr>
        <p:spPr>
          <a:xfrm>
            <a:off x="1524000" y="2235200"/>
            <a:ext cx="9144000" cy="2387600"/>
          </a:xfrm>
        </p:spPr>
        <p:txBody>
          <a:bodyPr/>
          <a:lstStyle/>
          <a:p>
            <a:pPr algn="ctr"/>
            <a:r>
              <a:rPr lang="zh-CN" sz="6600" b="1"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导</a:t>
            </a:r>
            <a:r>
              <a:rPr lang="en-US" altLang="zh-CN" sz="6600" b="1"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 </a:t>
            </a:r>
            <a:r>
              <a:rPr lang="zh-CN" sz="6600" b="1"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itle 6"/>
          <p:cNvSpPr txBox="1"/>
          <p:nvPr>
            <p:custDataLst>
              <p:tags r:id="rId2"/>
            </p:custDataLst>
          </p:nvPr>
        </p:nvSpPr>
        <p:spPr>
          <a:xfrm>
            <a:off x="1344246" y="2366992"/>
            <a:ext cx="5452479" cy="327596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en-US" altLang="zh-CN" sz="2800" b="1" spc="14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游戏规则：</a:t>
            </a:r>
          </a:p>
          <a:p>
            <a:pPr indent="0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en-US" altLang="zh-CN" sz="2400" spc="14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同桌两人为一个小组，A同学面朝讲台的方向，根据PPT上的文字提示做出对应的表情或动作，B同学背对讲台方向，假设自己是镜子里的对方，当对方做出某个表情或动作时，立刻进行模仿。</a:t>
            </a:r>
          </a:p>
        </p:txBody>
      </p:sp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1344247" y="1007662"/>
            <a:ext cx="5089634" cy="1460500"/>
          </a:xfrm>
        </p:spPr>
        <p:txBody>
          <a:bodyPr>
            <a:normAutofit/>
          </a:bodyPr>
          <a:lstStyle/>
          <a:p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照镜子游戏</a:t>
            </a:r>
          </a:p>
        </p:txBody>
      </p:sp>
      <p:grpSp>
        <p:nvGrpSpPr>
          <p:cNvPr id="6" name="组合 20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0EB3D547-AD7C-76E3-2EFB-0D74F5885DED}"/>
              </a:ext>
            </a:extLst>
          </p:cNvPr>
          <p:cNvGrpSpPr>
            <a:grpSpLocks noChangeAspect="1"/>
          </p:cNvGrpSpPr>
          <p:nvPr/>
        </p:nvGrpSpPr>
        <p:grpSpPr>
          <a:xfrm>
            <a:off x="8100285" y="2997722"/>
            <a:ext cx="2353615" cy="2516957"/>
            <a:chOff x="4882941" y="1130300"/>
            <a:chExt cx="2671923" cy="2857356"/>
          </a:xfrm>
        </p:grpSpPr>
        <p:sp>
          <p:nvSpPr>
            <p:cNvPr id="7" name="ïşļîḑê">
              <a:extLst>
                <a:ext uri="{FF2B5EF4-FFF2-40B4-BE49-F238E27FC236}">
                  <a16:creationId xmlns:a16="http://schemas.microsoft.com/office/drawing/2014/main" id="{0591645F-931E-A594-3E7F-4C4B13E7B5A9}"/>
                </a:ext>
              </a:extLst>
            </p:cNvPr>
            <p:cNvSpPr/>
            <p:nvPr/>
          </p:nvSpPr>
          <p:spPr bwMode="auto">
            <a:xfrm>
              <a:off x="4882941" y="1130300"/>
              <a:ext cx="2671923" cy="2857356"/>
            </a:xfrm>
            <a:prstGeom prst="ellipse">
              <a:avLst/>
            </a:prstGeom>
            <a:solidFill>
              <a:srgbClr val="E877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" name="îṡḷiḋé">
              <a:extLst>
                <a:ext uri="{FF2B5EF4-FFF2-40B4-BE49-F238E27FC236}">
                  <a16:creationId xmlns:a16="http://schemas.microsoft.com/office/drawing/2014/main" id="{9EC6B33B-D1EF-2B9A-A432-8E2F0654AA7A}"/>
                </a:ext>
              </a:extLst>
            </p:cNvPr>
            <p:cNvSpPr/>
            <p:nvPr/>
          </p:nvSpPr>
          <p:spPr bwMode="auto">
            <a:xfrm>
              <a:off x="5026230" y="1273589"/>
              <a:ext cx="2376916" cy="2566564"/>
            </a:xfrm>
            <a:prstGeom prst="ellipse">
              <a:avLst/>
            </a:prstGeom>
            <a:solidFill>
              <a:srgbClr val="C566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" name="ís1îḑé">
              <a:extLst>
                <a:ext uri="{FF2B5EF4-FFF2-40B4-BE49-F238E27FC236}">
                  <a16:creationId xmlns:a16="http://schemas.microsoft.com/office/drawing/2014/main" id="{1F93A0BD-DC8C-6088-9A7B-FBBABB0671FD}"/>
                </a:ext>
              </a:extLst>
            </p:cNvPr>
            <p:cNvSpPr/>
            <p:nvPr/>
          </p:nvSpPr>
          <p:spPr bwMode="auto">
            <a:xfrm>
              <a:off x="5051516" y="1303089"/>
              <a:ext cx="2330559" cy="2507563"/>
            </a:xfrm>
            <a:prstGeom prst="ellipse">
              <a:avLst/>
            </a:prstGeom>
            <a:solidFill>
              <a:srgbClr val="98AE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" name="išľïḋe">
              <a:extLst>
                <a:ext uri="{FF2B5EF4-FFF2-40B4-BE49-F238E27FC236}">
                  <a16:creationId xmlns:a16="http://schemas.microsoft.com/office/drawing/2014/main" id="{9D475AE2-9A8B-ED8B-6F78-7D0939DD948C}"/>
                </a:ext>
              </a:extLst>
            </p:cNvPr>
            <p:cNvSpPr/>
            <p:nvPr/>
          </p:nvSpPr>
          <p:spPr bwMode="auto">
            <a:xfrm>
              <a:off x="5051516" y="1303089"/>
              <a:ext cx="1972334" cy="2098766"/>
            </a:xfrm>
            <a:custGeom>
              <a:gdLst>
                <a:gd name="T0" fmla="*/ 204 w 346"/>
                <a:gd name="T1" fmla="*/ 0 h 369"/>
                <a:gd name="T2" fmla="*/ 342 w 346"/>
                <a:gd name="T3" fmla="*/ 58 h 369"/>
                <a:gd name="T4" fmla="*/ 346 w 346"/>
                <a:gd name="T5" fmla="*/ 98 h 369"/>
                <a:gd name="T6" fmla="*/ 53 w 346"/>
                <a:gd name="T7" fmla="*/ 369 h 369"/>
                <a:gd name="T8" fmla="*/ 0 w 346"/>
                <a:gd name="T9" fmla="*/ 221 h 369"/>
                <a:gd name="T10" fmla="*/ 204 w 346"/>
                <a:gd name="T11" fmla="*/ 0 h 3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6" h="369">
                  <a:moveTo>
                    <a:pt x="204" y="0"/>
                  </a:moveTo>
                  <a:cubicBezTo>
                    <a:pt x="257" y="0"/>
                    <a:pt x="306" y="22"/>
                    <a:pt x="342" y="58"/>
                  </a:cubicBezTo>
                  <a:cubicBezTo>
                    <a:pt x="344" y="71"/>
                    <a:pt x="346" y="84"/>
                    <a:pt x="346" y="98"/>
                  </a:cubicBezTo>
                  <a:cubicBezTo>
                    <a:pt x="346" y="239"/>
                    <a:pt x="217" y="355"/>
                    <a:pt x="53" y="369"/>
                  </a:cubicBezTo>
                  <a:cubicBezTo>
                    <a:pt x="20" y="329"/>
                    <a:pt x="0" y="277"/>
                    <a:pt x="0" y="221"/>
                  </a:cubicBezTo>
                  <a:cubicBezTo>
                    <a:pt x="0" y="99"/>
                    <a:pt x="92" y="0"/>
                    <a:pt x="204" y="0"/>
                  </a:cubicBezTo>
                  <a:close/>
                </a:path>
              </a:pathLst>
            </a:custGeom>
            <a:solidFill>
              <a:srgbClr val="D3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 idx="4294967295"/>
          </p:nvPr>
        </p:nvSpPr>
        <p:spPr>
          <a:xfrm>
            <a:off x="1247775" y="2725420"/>
            <a:ext cx="1752600" cy="991235"/>
          </a:xfrm>
        </p:spPr>
        <p:txBody>
          <a:bodyPr>
            <a:normAutofit fontScale="90000"/>
          </a:bodyPr>
          <a:lstStyle/>
          <a:p>
            <a:pPr algn="just"/>
            <a:r>
              <a:rPr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微笑</a:t>
            </a:r>
          </a:p>
        </p:txBody>
      </p:sp>
      <p:sp>
        <p:nvSpPr>
          <p:cNvPr id="2" name="标题 3"/>
          <p:cNvSpPr>
            <a:spLocks noGrp="1"/>
          </p:cNvSpPr>
          <p:nvPr/>
        </p:nvSpPr>
        <p:spPr>
          <a:xfrm>
            <a:off x="2358390" y="4234180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比耶</a:t>
            </a:r>
          </a:p>
        </p:txBody>
      </p:sp>
      <p:sp>
        <p:nvSpPr>
          <p:cNvPr id="3" name="标题 3"/>
          <p:cNvSpPr>
            <a:spLocks noGrp="1"/>
          </p:cNvSpPr>
          <p:nvPr/>
        </p:nvSpPr>
        <p:spPr>
          <a:xfrm>
            <a:off x="3418840" y="1734185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皱眉</a:t>
            </a:r>
          </a:p>
        </p:txBody>
      </p:sp>
      <p:sp>
        <p:nvSpPr>
          <p:cNvPr id="5" name="标题 3"/>
          <p:cNvSpPr>
            <a:spLocks noGrp="1"/>
          </p:cNvSpPr>
          <p:nvPr/>
        </p:nvSpPr>
        <p:spPr>
          <a:xfrm>
            <a:off x="4197350" y="3171190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鄙视</a:t>
            </a:r>
          </a:p>
        </p:txBody>
      </p:sp>
      <p:sp>
        <p:nvSpPr>
          <p:cNvPr id="6" name="标题 3"/>
          <p:cNvSpPr>
            <a:spLocks noGrp="1"/>
          </p:cNvSpPr>
          <p:nvPr/>
        </p:nvSpPr>
        <p:spPr>
          <a:xfrm>
            <a:off x="6153785" y="1807210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嫌弃</a:t>
            </a:r>
          </a:p>
        </p:txBody>
      </p:sp>
      <p:sp>
        <p:nvSpPr>
          <p:cNvPr id="7" name="标题 3"/>
          <p:cNvSpPr>
            <a:spLocks noGrp="1"/>
          </p:cNvSpPr>
          <p:nvPr/>
        </p:nvSpPr>
        <p:spPr>
          <a:xfrm>
            <a:off x="4849495" y="4535170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大笑</a:t>
            </a:r>
          </a:p>
        </p:txBody>
      </p:sp>
      <p:sp>
        <p:nvSpPr>
          <p:cNvPr id="8" name="标题 3"/>
          <p:cNvSpPr>
            <a:spLocks noGrp="1"/>
          </p:cNvSpPr>
          <p:nvPr/>
        </p:nvSpPr>
        <p:spPr>
          <a:xfrm>
            <a:off x="6766560" y="3242945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比心</a:t>
            </a:r>
          </a:p>
        </p:txBody>
      </p:sp>
      <p:sp>
        <p:nvSpPr>
          <p:cNvPr id="9" name="标题 3"/>
          <p:cNvSpPr>
            <a:spLocks noGrp="1"/>
          </p:cNvSpPr>
          <p:nvPr/>
        </p:nvSpPr>
        <p:spPr>
          <a:xfrm>
            <a:off x="8845550" y="1877695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生气</a:t>
            </a:r>
          </a:p>
        </p:txBody>
      </p:sp>
      <p:sp>
        <p:nvSpPr>
          <p:cNvPr id="10" name="标题 3"/>
          <p:cNvSpPr>
            <a:spLocks noGrp="1"/>
          </p:cNvSpPr>
          <p:nvPr/>
        </p:nvSpPr>
        <p:spPr>
          <a:xfrm>
            <a:off x="7446010" y="4474845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挑衅</a:t>
            </a:r>
          </a:p>
        </p:txBody>
      </p:sp>
      <p:sp>
        <p:nvSpPr>
          <p:cNvPr id="11" name="标题 3"/>
          <p:cNvSpPr>
            <a:spLocks noGrp="1"/>
          </p:cNvSpPr>
          <p:nvPr/>
        </p:nvSpPr>
        <p:spPr>
          <a:xfrm>
            <a:off x="9393555" y="3298190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指责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2"/>
      <p:bldP spid="2" grpId="0"/>
      <p:bldP spid="2" grpId="1"/>
      <p:bldP spid="3" grpId="0"/>
      <p:bldP spid="3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5234929" y="2936233"/>
            <a:ext cx="6288405" cy="20453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/>
          <a:lstStyle>
            <a:defPPr>
              <a:defRPr lang="zh-CN"/>
            </a:defPPr>
            <a:lvl1pPr marL="381000" indent="-381000" algn="l" defTabSz="913765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  <a:defRPr sz="2400" b="0" kern="1200" cap="none" spc="140" baseline="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在刚刚的游戏过程中，当你对别人做出不同的表情或动作时，你有什么感受？</a:t>
            </a:r>
          </a:p>
          <a:p>
            <a:r>
              <a:rPr lang="zh-CN" altLang="en-US"/>
              <a:t>当看到别人对你做出不同的表情或动作时，你又有什么感受？</a:t>
            </a:r>
          </a:p>
        </p:txBody>
      </p:sp>
      <p:sp>
        <p:nvSpPr>
          <p:cNvPr id="3" name="矩形: 圆角 1"/>
          <p:cNvSpPr/>
          <p:nvPr/>
        </p:nvSpPr>
        <p:spPr>
          <a:xfrm>
            <a:off x="9210845" y="1532340"/>
            <a:ext cx="1916430" cy="798195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想一想</a:t>
            </a:r>
            <a:endParaRPr lang="zh-CN" sz="32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332FD22A-7CD8-F472-0F66-816C9E2E143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76145" y="1755384"/>
            <a:ext cx="2311961" cy="440703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3"/>
          <p:cNvSpPr>
            <a:spLocks noGrp="1"/>
          </p:cNvSpPr>
          <p:nvPr/>
        </p:nvSpPr>
        <p:spPr>
          <a:xfrm>
            <a:off x="3588385" y="1934210"/>
            <a:ext cx="2239010" cy="9912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4800" b="1"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交往从</a:t>
            </a:r>
          </a:p>
        </p:txBody>
      </p:sp>
      <p:sp>
        <p:nvSpPr>
          <p:cNvPr id="3" name="标题 3"/>
          <p:cNvSpPr>
            <a:spLocks noGrp="1"/>
          </p:cNvSpPr>
          <p:nvPr/>
        </p:nvSpPr>
        <p:spPr>
          <a:xfrm>
            <a:off x="5447665" y="1943735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6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尊重</a:t>
            </a:r>
          </a:p>
        </p:txBody>
      </p:sp>
      <p:sp>
        <p:nvSpPr>
          <p:cNvPr id="4" name="标题 3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6991350" y="1943735"/>
            <a:ext cx="1752600" cy="99123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sz="4800" b="1"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开始</a:t>
            </a:r>
            <a:endParaRPr lang="zh-CN" sz="4000" b="1"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</p:txBody>
      </p:sp>
      <p:sp>
        <p:nvSpPr>
          <p:cNvPr id="15" name="Title 6"/>
          <p:cNvSpPr txBox="1"/>
          <p:nvPr>
            <p:custDataLst>
              <p:tags r:id="rId3"/>
            </p:custDataLst>
          </p:nvPr>
        </p:nvSpPr>
        <p:spPr>
          <a:xfrm>
            <a:off x="1151890" y="3239135"/>
            <a:ext cx="9612630" cy="14928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en-US" altLang="zh-CN" sz="2400" spc="14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    照镜子的互动游戏就如同人与人之间的交往，我们所有人都是有自尊的，在交往过程中都需要被别人尊重，当你尊重别人的时候，别人也会尊重你。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 idx="4294967295"/>
          </p:nvPr>
        </p:nvSpPr>
        <p:spPr>
          <a:xfrm>
            <a:off x="1524000" y="2235200"/>
            <a:ext cx="9144000" cy="2387600"/>
          </a:xfrm>
        </p:spPr>
        <p:txBody>
          <a:bodyPr/>
          <a:lstStyle/>
          <a:p>
            <a:pPr algn="ctr"/>
            <a:r>
              <a:rPr lang="zh-CN" altLang="en-US" sz="6600" b="1"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+mn-ea"/>
              </a:rPr>
              <a:t>课程开展</a:t>
            </a:r>
            <a:endParaRPr lang="zh-CN" sz="6600" b="1"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6"/>
          <p:cNvSpPr txBox="1"/>
          <p:nvPr>
            <p:custDataLst>
              <p:tags r:id="rId2"/>
            </p:custDataLst>
          </p:nvPr>
        </p:nvSpPr>
        <p:spPr>
          <a:xfrm>
            <a:off x="3360420" y="3192139"/>
            <a:ext cx="5670458" cy="7188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 fontScale="9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播放动画视频“不受欢迎的乐乐”</a:t>
            </a:r>
          </a:p>
        </p:txBody>
      </p:sp>
      <p:sp>
        <p:nvSpPr>
          <p:cNvPr id="5" name="标题 1"/>
          <p:cNvSpPr txBox="1"/>
          <p:nvPr/>
        </p:nvSpPr>
        <p:spPr>
          <a:xfrm>
            <a:off x="5654675" y="736600"/>
            <a:ext cx="6021705" cy="1460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活动一：不受欢迎的乐乐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5505450" y="3375025"/>
            <a:ext cx="5335905" cy="20453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/>
          <a:lstStyle>
            <a:defPPr>
              <a:defRPr lang="zh-CN"/>
            </a:defPPr>
            <a:lvl1pPr marL="381000" indent="-381000" algn="l" defTabSz="913765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  <a:defRPr sz="2400" b="0" kern="1200" cap="none" spc="140" baseline="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为什么乐乐想跟同学一起玩，别人却不欢迎他呢？</a:t>
            </a:r>
          </a:p>
        </p:txBody>
      </p:sp>
      <p:sp>
        <p:nvSpPr>
          <p:cNvPr id="3" name="矩形: 圆角 1"/>
          <p:cNvSpPr/>
          <p:nvPr/>
        </p:nvSpPr>
        <p:spPr>
          <a:xfrm>
            <a:off x="8517771" y="1783704"/>
            <a:ext cx="1916430" cy="798195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想一想</a:t>
            </a:r>
            <a:endParaRPr lang="zh-CN" sz="32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4048D088-072B-CE32-4F50-F53FB9C2399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76145" y="1755384"/>
            <a:ext cx="2311961" cy="4407031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2446570" y="3235181"/>
            <a:ext cx="7298860" cy="7188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/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j-ea"/>
            </a:pPr>
            <a:r>
              <a:rPr lang="zh-CN" altLang="en-US" sz="25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播放动画视频“小林和小雨的故事”</a:t>
            </a:r>
          </a:p>
        </p:txBody>
      </p:sp>
      <p:sp>
        <p:nvSpPr>
          <p:cNvPr id="5" name="标题 1"/>
          <p:cNvSpPr txBox="1"/>
          <p:nvPr/>
        </p:nvSpPr>
        <p:spPr>
          <a:xfrm>
            <a:off x="5654675" y="736600"/>
            <a:ext cx="6021705" cy="1460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  <a:cs typeface="Arial" pitchFamily="34" charset="0"/>
              </a:rPr>
              <a:t>活动二：帮助乐乐我有方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https://d.book118.com/718110026035006047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ed65ebdbd437424fbba0e003c52d57ee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24054ed1e2fb7f788"/>
  <p:tag name="KSO_WM_TEMPLATE_ASSEMBLE_XID" val="60656e624054ed1e2fb7f788"/>
  <p:tag name="KSO_WM_TEMPLATE_CATEGORY" val="diagram"/>
  <p:tag name="KSO_WM_TEMPLATE_INDEX" val="20207082"/>
  <p:tag name="KSO_WM_UNIT_BLOCK" val="0"/>
  <p:tag name="KSO_WM_UNIT_COMPATIBLE" val="0"/>
  <p:tag name="KSO_WM_UNIT_DEC_AREA_ID" val="5ee9098fa6ee4b09819d22cf1331fdd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082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0"/>
</p:tagLst>
</file>

<file path=ppt/tags/tag2.xml><?xml version="1.0" encoding="utf-8"?>
<p:tagLst xmlns:p="http://schemas.openxmlformats.org/presentationml/2006/main">
  <p:tag name="ISLIDE.VECTOR" val="#190944;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ASSEMBLE_CHIP_INDEX" val="ed65ebdbd437424fbba0e003c52d57ee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624054ed1e2fb7f788"/>
  <p:tag name="KSO_WM_TEMPLATE_ASSEMBLE_XID" val="60656e624054ed1e2fb7f788"/>
  <p:tag name="KSO_WM_TEMPLATE_CATEGORY" val="diagram"/>
  <p:tag name="KSO_WM_TEMPLATE_INDEX" val="20207082"/>
  <p:tag name="KSO_WM_UNIT_BLOCK" val="0"/>
  <p:tag name="KSO_WM_UNIT_COMPATIBLE" val="0"/>
  <p:tag name="KSO_WM_UNIT_DEC_AREA_ID" val="5ee9098fa6ee4b09819d22cf1331fdd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082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90"/>
</p:tagLst>
</file>

<file path=ppt/tags/tag5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6.xml><?xml version="1.0" encoding="utf-8"?>
<p:tagLst xmlns:p="http://schemas.openxmlformats.org/presentationml/2006/main">
  <p:tag name="KSO_WM_ASSEMBLE_CHIP_INDEX" val="12bf8c8888c94d9d85c495c07aa8776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84054ed1e2fb814b4"/>
  <p:tag name="KSO_WM_TEMPLATE_ASSEMBLE_XID" val="606570484054ed1e2fb814b4"/>
  <p:tag name="KSO_WM_TEMPLATE_CATEGORY" val="diagram"/>
  <p:tag name="KSO_WM_TEMPLATE_INDEX" val="20217057"/>
  <p:tag name="KSO_WM_UNIT_BLOCK" val="0"/>
  <p:tag name="KSO_WM_UNIT_COMPATIBLE" val="0"/>
  <p:tag name="KSO_WM_UNIT_DEC_AREA_ID" val="72f2a9365b3849888a9fad9747817c0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7">
      <vt:lpstr>Arial</vt:lpstr>
      <vt:lpstr>Calibri</vt:lpstr>
      <vt:lpstr>等线 Light</vt:lpstr>
      <vt:lpstr>等线</vt:lpstr>
      <vt:lpstr>黑体</vt:lpstr>
      <vt:lpstr>楷体</vt:lpstr>
      <vt:lpstr>宋体</vt:lpstr>
      <vt:lpstr>Calibri Light</vt:lpstr>
      <vt:lpstr>方正宋刻本秀楷简体</vt:lpstr>
      <vt:lpstr>Segoe UI</vt:lpstr>
      <vt:lpstr>Wingdings</vt:lpstr>
      <vt:lpstr>微软雅黑</vt:lpstr>
      <vt:lpstr>仿宋</vt:lpstr>
      <vt:lpstr>Times New Roman</vt:lpstr>
      <vt:lpstr>Office Theme</vt:lpstr>
      <vt:lpstr>交往从尊重开始</vt:lpstr>
      <vt:lpstr>PowerPoint Presentation</vt:lpstr>
      <vt:lpstr>导 入</vt:lpstr>
      <vt:lpstr>照镜子游戏</vt:lpstr>
      <vt:lpstr>微笑</vt:lpstr>
      <vt:lpstr>PowerPoint Presentation</vt:lpstr>
      <vt:lpstr>PowerPoint Presentation</vt:lpstr>
      <vt:lpstr>课程开展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2024-09-28T11:52:20.217</cp:lastPrinted>
  <dcterms:created xsi:type="dcterms:W3CDTF">2024-09-28T03:52:20Z</dcterms:created>
  <dcterms:modified xsi:type="dcterms:W3CDTF">2024-09-28T03:52:22Z</dcterms:modified>
</cp:coreProperties>
</file>