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4E2957-0BCA-45E1-B961-DEE5E3866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8C787-DDEF-455E-A751-30DF3ACC5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F364E-6203-4B4C-A763-71B43D97E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95081B-9246-4E88-BB21-6807E463B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6CA6A5-DD17-4C30-8A1F-61B9A1678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58F028-16C3-4C39-BB1C-1E1B50CA4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793A92-462B-4FC8-AD3B-4716E9BF1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13622-CC76-4321-9F18-1362B2E44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8155FD-BD64-4197-BE96-39741A01D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6B61B-26D0-4B52-A433-B6A12E671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683F3-6CD2-49F4-9120-B3E917970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章节"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2420888"/>
            <a:ext cx="9144000" cy="1512168"/>
          </a:xfrm>
          <a:prstGeom prst="rect">
            <a:avLst/>
          </a:prstGeom>
          <a:solidFill>
            <a:srgbClr val="C04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470484" y="2924944"/>
            <a:ext cx="6203032" cy="57606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47191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_栏目一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129908078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4_栏目一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2823967863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栏目一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670025967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7_栏目一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2746011196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8_栏目一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3177461923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xmlns="" val="342916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5" r:id="rId3"/>
    <p:sldLayoutId id="2147483672" r:id="rId4"/>
    <p:sldLayoutId id="2147483673" r:id="rId5"/>
    <p:sldLayoutId id="2147483674" r:id="rId6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lang="zh-CN" altLang="zh-CN" sz="950" kern="1200" smtClean="0">
          <a:solidFill>
            <a:schemeClr val="tx1"/>
          </a:solidFill>
          <a:effectLst/>
          <a:latin typeface="黑体" pitchFamily="2" charset="-122"/>
          <a:ea typeface="黑体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package" Target="../embeddings/Microsoft_Office_Word___1.docx" TargetMode="Internal" /><Relationship Id="rId3" Type="http://schemas.openxmlformats.org/officeDocument/2006/relationships/image" Target="../media/image2.emf" /><Relationship Id="rId4" Type="http://schemas.openxmlformats.org/officeDocument/2006/relationships/image" Target="../media/image1.jpeg" /><Relationship Id="rId5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Relationship Id="rId3" Type="http://schemas.openxmlformats.org/officeDocument/2006/relationships/image" Target="../media/image3.jpeg" /><Relationship Id="rId4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Relationship Id="rId3" Type="http://schemas.openxmlformats.org/officeDocument/2006/relationships/image" Target="../media/image4.jpeg" /><Relationship Id="rId4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Relationship Id="rId3" Type="http://schemas.openxmlformats.org/officeDocument/2006/relationships/slide" Target="slide5.xml" TargetMode="Internal" /><Relationship Id="rId4" Type="http://schemas.openxmlformats.org/officeDocument/2006/relationships/package" Target="../embeddings/Microsoft_Office_Word___2.docx" TargetMode="Internal" /><Relationship Id="rId5" Type="http://schemas.openxmlformats.org/officeDocument/2006/relationships/image" Target="../media/image5.emf" /><Relationship Id="rId6" Type="http://schemas.openxmlformats.org/officeDocument/2006/relationships/image" Target="../media/image1.jpeg" /><Relationship Id="rId7" Type="http://schemas.openxmlformats.org/officeDocument/2006/relationships/vmlDrawing" Target="../drawings/vmlDrawing2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6.jpeg" /><Relationship Id="rId5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package" Target="../embeddings/Microsoft_Office_Word___3.docx" TargetMode="Internal" /><Relationship Id="rId4" Type="http://schemas.openxmlformats.org/officeDocument/2006/relationships/image" Target="../media/image7.emf" /><Relationship Id="rId5" Type="http://schemas.openxmlformats.org/officeDocument/2006/relationships/image" Target="../media/image1.jpeg" /><Relationship Id="rId6" Type="http://schemas.openxmlformats.org/officeDocument/2006/relationships/vmlDrawing" Target="../drawings/vmlDrawing3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package" Target="../embeddings/Microsoft_Office_Word___4.docx" TargetMode="Internal" /><Relationship Id="rId4" Type="http://schemas.openxmlformats.org/officeDocument/2006/relationships/image" Target="../media/image8.emf" /><Relationship Id="rId5" Type="http://schemas.openxmlformats.org/officeDocument/2006/relationships/image" Target="../media/image9.jpeg" /><Relationship Id="rId6" Type="http://schemas.openxmlformats.org/officeDocument/2006/relationships/image" Target="../media/image1.jpeg" /><Relationship Id="rId7" Type="http://schemas.openxmlformats.org/officeDocument/2006/relationships/vmlDrawing" Target="../drawings/vmlDrawing4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0.jpeg" /><Relationship Id="rId4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1105104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3882" y="2924944"/>
            <a:ext cx="8256236" cy="576064"/>
          </a:xfrm>
        </p:spPr>
        <p:txBody>
          <a:bodyPr/>
          <a:lstStyle/>
          <a:p>
            <a:r>
              <a:rPr lang="zh-CN" altLang="zh-CN"/>
              <a:t>第</a:t>
            </a:r>
            <a:r>
              <a:rPr lang="en-US" altLang="zh-CN" b="1"/>
              <a:t>4</a:t>
            </a:r>
            <a:r>
              <a:rPr lang="zh-CN" altLang="zh-CN"/>
              <a:t>节　细胞中的糖类和脂质</a:t>
            </a:r>
          </a:p>
        </p:txBody>
      </p:sp>
    </p:spTree>
    <p:extLst>
      <p:ext uri="{BB962C8B-B14F-4D97-AF65-F5344CB8AC3E}">
        <p14:creationId xmlns:p14="http://schemas.microsoft.com/office/powerpoint/2010/main" xmlns="" val="2306718197"/>
      </p:ext>
    </p:extLst>
  </p:cSld>
  <p:clrMapOvr>
    <a:masterClrMapping/>
  </p:clrMapOvr>
  <p:transition spd="slow">
    <p:strips dir="ru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76378332"/>
              </p:ext>
            </p:extLst>
          </p:nvPr>
        </p:nvGraphicFramePr>
        <p:xfrm>
          <a:off x="508000" y="1916832"/>
          <a:ext cx="8128000" cy="3078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000" y="1916832"/>
                        <a:ext cx="8128000" cy="3078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xmlns="" val="3788969902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cover dir="ld"/>
      </p:transition>
    </mc:Choice>
    <mc:Fallback>
      <p:transition spd="slow">
        <p:cover dir="ld"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hlinkClick r:id="rId2" action="ppaction://hlinksldjump?num=3"/>
          </p:cNvPr>
          <p:cNvSpPr/>
          <p:nvPr/>
        </p:nvSpPr>
        <p:spPr>
          <a:xfrm>
            <a:off x="467544" y="785486"/>
            <a:ext cx="648072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3" name="矩形 2"/>
          <p:cNvSpPr/>
          <p:nvPr/>
        </p:nvSpPr>
        <p:spPr>
          <a:xfrm>
            <a:off x="1187624" y="785486"/>
            <a:ext cx="648072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508000" y="1340768"/>
            <a:ext cx="2828018" cy="4985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048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一、细胞中的</a:t>
            </a:r>
            <a:r>
              <a:rPr lang="zh-CN" altLang="zh-CN" sz="2200" smtClean="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糖类</a:t>
            </a:r>
            <a:r>
              <a:rPr lang="en-US" altLang="zh-CN" sz="2200" smtClean="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6" name="M50.eps" descr="id:2147493715;FounderCES"/>
          <p:cNvPicPr/>
          <p:nvPr/>
        </p:nvPicPr>
        <p:blipFill>
          <a:blip r:embed="rId3"/>
          <a:stretch>
            <a:fillRect/>
          </a:stretch>
        </p:blipFill>
        <p:spPr>
          <a:xfrm>
            <a:off x="755576" y="1844657"/>
            <a:ext cx="7416824" cy="39144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954606" y="1927223"/>
            <a:ext cx="1188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59130" y="2536710"/>
            <a:ext cx="1188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44682" y="3260194"/>
            <a:ext cx="5742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826424" y="3267348"/>
            <a:ext cx="880763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796815" y="3263772"/>
            <a:ext cx="1080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87824" y="3989788"/>
            <a:ext cx="2592288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211030" y="4480926"/>
            <a:ext cx="522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195242" y="4912974"/>
            <a:ext cx="800694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95242" y="5346424"/>
            <a:ext cx="522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2686494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dur="5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dur="5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0" grpId="2"/>
      <p:bldP spid="12" grpId="3"/>
      <p:bldP spid="14" grpId="4"/>
      <p:bldP spid="16" grpId="5"/>
      <p:bldP spid="17" grpId="6"/>
      <p:bldP spid="19" grpId="7"/>
      <p:bldP spid="20" grpId="8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hlinkClick r:id="rId2" action="ppaction://hlinksldjump?num=3"/>
          </p:cNvPr>
          <p:cNvSpPr/>
          <p:nvPr/>
        </p:nvSpPr>
        <p:spPr>
          <a:xfrm>
            <a:off x="467544" y="785486"/>
            <a:ext cx="648072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3" name="矩形 2"/>
          <p:cNvSpPr/>
          <p:nvPr/>
        </p:nvSpPr>
        <p:spPr>
          <a:xfrm>
            <a:off x="1187624" y="785486"/>
            <a:ext cx="648072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508000" y="1412776"/>
            <a:ext cx="8128000" cy="28973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556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方正宋黑_GBK" panose="03000509000000000000" pitchFamily="65" charset="-122"/>
                <a:cs typeface="Times New Roman" panose="02020603050405020304" pitchFamily="18" charset="0"/>
              </a:rPr>
              <a:t>预习反馈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判断正误。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葡萄糖是单糖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不能水解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可被细胞直接吸收。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√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乳糖存在于动物乳汁中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可被小肠上皮细胞直接吸收。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淀粉不甜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因此不属于糖类。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(4)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糖类都能为生命活动提供能量。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下图不能表示麦芽糖分子的是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8" name="M51.eps" descr="id:2147493729;FounderCES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4340552"/>
            <a:ext cx="6192688" cy="696848"/>
          </a:xfrm>
          <a:prstGeom prst="rect">
            <a:avLst/>
          </a:prstGeom>
        </p:spPr>
      </p:pic>
      <p:sp>
        <p:nvSpPr>
          <p:cNvPr id="9" name="矩形 8"/>
          <p:cNvSpPr>
            <a:spLocks noChangeAspect="1"/>
          </p:cNvSpPr>
          <p:nvPr/>
        </p:nvSpPr>
        <p:spPr>
          <a:xfrm>
            <a:off x="508000" y="5162650"/>
            <a:ext cx="1354858" cy="4985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en-US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 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76256" y="2287263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884368" y="2703329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808806" y="3140968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302471" y="3501008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3920642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strips dir="ld"/>
      </p:transition>
    </mc:Choice>
    <mc:Fallback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  <p:bldP spid="12" grpId="2"/>
      <p:bldP spid="13" grpId="3"/>
      <p:bldP spid="14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>
            <a:hlinkClick r:id="rId2" action="ppaction://hlinksldjump?num=3"/>
          </p:cNvPr>
          <p:cNvSpPr/>
          <p:nvPr/>
        </p:nvSpPr>
        <p:spPr>
          <a:xfrm>
            <a:off x="467544" y="785486"/>
            <a:ext cx="648072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>
            <a:hlinkClick r:id="rId3" action="ppaction://hlinksldjump?num=5"/>
          </p:cNvPr>
          <p:cNvSpPr/>
          <p:nvPr/>
        </p:nvSpPr>
        <p:spPr>
          <a:xfrm>
            <a:off x="1187624" y="785486"/>
            <a:ext cx="648072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103962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048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二、细胞中的脂质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元素组成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主要是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有些还含有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N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种类和功能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5648295"/>
              </p:ext>
            </p:extLst>
          </p:nvPr>
        </p:nvGraphicFramePr>
        <p:xfrm>
          <a:off x="508000" y="2363886"/>
          <a:ext cx="8128000" cy="469595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4" progId="Word.Document.12">
                  <p:embed/>
                </p:oleObj>
              </mc:Choice>
              <mc:Fallback>
                <p:oleObj name="文档" r:id="rId4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8000" y="2363886"/>
                        <a:ext cx="8128000" cy="46959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3129709" y="1561584"/>
            <a:ext cx="1116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121449" y="1889385"/>
            <a:ext cx="11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20033" y="1585814"/>
            <a:ext cx="661731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5717952" y="1913615"/>
            <a:ext cx="66049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24928" y="2817672"/>
            <a:ext cx="1080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216667" y="3145473"/>
            <a:ext cx="108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894759" y="3141250"/>
            <a:ext cx="522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7897266" y="3477694"/>
            <a:ext cx="52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990884" y="3861191"/>
            <a:ext cx="1376758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6986633" y="4190464"/>
            <a:ext cx="1375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2843808" y="4673918"/>
            <a:ext cx="800694" cy="261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2841856" y="4953496"/>
            <a:ext cx="799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496023" y="4671370"/>
            <a:ext cx="1080000" cy="261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4487762" y="4950948"/>
            <a:ext cx="108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278292" y="5404176"/>
            <a:ext cx="522000" cy="261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2280799" y="5692397"/>
            <a:ext cx="52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945632" y="5806398"/>
            <a:ext cx="1080000" cy="261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3937371" y="6085976"/>
            <a:ext cx="108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767068" y="6180894"/>
            <a:ext cx="800694" cy="261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765116" y="6460472"/>
            <a:ext cx="799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8962579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dur="5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dur="5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dur="5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1"/>
      <p:bldP spid="13" grpId="2"/>
      <p:bldP spid="15" grpId="3"/>
      <p:bldP spid="17" grpId="4"/>
      <p:bldP spid="19" grpId="5"/>
      <p:bldP spid="21" grpId="6"/>
      <p:bldP spid="23" grpId="7"/>
      <p:bldP spid="25" grpId="8"/>
      <p:bldP spid="27" grpId="9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>
            <a:hlinkClick r:id="rId2" action="ppaction://hlinksldjump?num=3"/>
          </p:cNvPr>
          <p:cNvSpPr/>
          <p:nvPr/>
        </p:nvSpPr>
        <p:spPr>
          <a:xfrm>
            <a:off x="467544" y="785486"/>
            <a:ext cx="648072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>
            <a:hlinkClick r:id="rId3" action="ppaction://hlinksldjump?num=5"/>
          </p:cNvPr>
          <p:cNvSpPr/>
          <p:nvPr/>
        </p:nvSpPr>
        <p:spPr>
          <a:xfrm>
            <a:off x="1187624" y="785486"/>
            <a:ext cx="648072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898271"/>
            <a:ext cx="8128000" cy="3315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556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方正宋黑_GBK" panose="03000509000000000000" pitchFamily="65" charset="-122"/>
                <a:cs typeface="Times New Roman" panose="02020603050405020304" pitchFamily="18" charset="0"/>
              </a:rPr>
              <a:t>预习反馈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判断正误。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脂质由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三种元素组成。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脂肪是细胞结构的主要组成成分。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人和动物皮下含量丰富的储能物质是脂肪。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√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(4)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性激素和维生素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都属于脂肪。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(5)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细胞生物都含有磷脂。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√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(6)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胆固醇对人的健康有害无益。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FF0000"/>
                </a:solidFill>
                <a:latin typeface="宋体" pitchFamily="2" charset="-122"/>
                <a:ea typeface="方正书宋_GBK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2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4088" y="2780928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31490" y="3224091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85467" y="3592331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96685" y="3997329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237195" y="4408918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029282" y="4845675"/>
            <a:ext cx="334805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2810660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0" grpId="2"/>
      <p:bldP spid="11" grpId="3"/>
      <p:bldP spid="12" grpId="4"/>
      <p:bldP spid="13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>
            <a:hlinkClick r:id="rId2" action="ppaction://hlinksldjump?num=3"/>
          </p:cNvPr>
          <p:cNvSpPr/>
          <p:nvPr/>
        </p:nvSpPr>
        <p:spPr>
          <a:xfrm>
            <a:off x="467544" y="785486"/>
            <a:ext cx="648072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>
            <a:hlinkClick r:id="rId3" action="ppaction://hlinksldjump?num=5"/>
          </p:cNvPr>
          <p:cNvSpPr/>
          <p:nvPr/>
        </p:nvSpPr>
        <p:spPr>
          <a:xfrm>
            <a:off x="1187624" y="785486"/>
            <a:ext cx="648072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227925"/>
            <a:ext cx="1583767" cy="4985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连线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200" smtClean="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anose="02020603050405020304" pitchFamily="18" charset="0"/>
              </a:rPr>
              <a:t> 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7" name="M52.eps" descr="id:2147493773;FounderCES"/>
          <p:cNvPicPr/>
          <p:nvPr/>
        </p:nvPicPr>
        <p:blipFill>
          <a:blip r:embed="rId4"/>
          <a:stretch>
            <a:fillRect/>
          </a:stretch>
        </p:blipFill>
        <p:spPr>
          <a:xfrm>
            <a:off x="1515907" y="1797700"/>
            <a:ext cx="5648381" cy="431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6220841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cover/>
      </p:transition>
    </mc:Choice>
    <mc:Fallback>
      <p:transition spd="slow">
        <p:cover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236647"/>
            <a:ext cx="8128000" cy="492865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糖类的种类和作用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方正宋黑_GBK" panose="03000509000000000000" pitchFamily="65" charset="-122"/>
                <a:cs typeface="Times New Roman" panose="02020603050405020304" pitchFamily="18" charset="0"/>
              </a:rPr>
              <a:t>问题情景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下面列举了生物体中常见的糖类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请回答有关问题。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①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核糖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②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葡萄糖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③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脱氧核糖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④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蔗糖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⑤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糖原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⑥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乳糖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⑦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果糖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⑧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纤维素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⑨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淀粉　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⑩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麦芽糖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上述糖类中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属于单糖的是</a:t>
            </a:r>
            <a:r>
              <a:rPr lang="zh-CN" altLang="zh-CN" sz="22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NEU-BZ-S92" charset="-122"/>
                <a:cs typeface="宋体" panose="02010600030101010101" pitchFamily="2" charset="-122"/>
              </a:rPr>
              <a:t>①②③⑦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属于二糖的是</a:t>
            </a:r>
            <a:r>
              <a:rPr lang="zh-CN" altLang="zh-CN" sz="22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NEU-BZ-S92" charset="-122"/>
                <a:cs typeface="宋体" panose="02010600030101010101" pitchFamily="2" charset="-122"/>
              </a:rPr>
              <a:t>④⑥⑩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属于多糖的是</a:t>
            </a:r>
            <a:r>
              <a:rPr lang="zh-CN" altLang="zh-CN" sz="22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NEU-BZ-S92" charset="-122"/>
                <a:cs typeface="宋体" panose="02010600030101010101" pitchFamily="2" charset="-122"/>
              </a:rPr>
              <a:t>⑤⑧⑨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属于植物所特有的是</a:t>
            </a:r>
            <a:r>
              <a:rPr lang="zh-CN" altLang="zh-CN" sz="22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NEU-BZ-S92" charset="-122"/>
                <a:cs typeface="宋体" panose="02010600030101010101" pitchFamily="2" charset="-122"/>
              </a:rPr>
              <a:t>④⑦⑧⑨⑩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属于动物所特有的是</a:t>
            </a:r>
            <a:r>
              <a:rPr lang="zh-CN" altLang="zh-CN" sz="22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NEU-BZ-S92" charset="-122"/>
                <a:cs typeface="宋体" panose="02010600030101010101" pitchFamily="2" charset="-122"/>
              </a:rPr>
              <a:t>⑤⑥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并非所有的糖类都是能源物质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请列举生物体内不属于能源物质的糖类的实例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并分析它们的作用。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核糖、脱氧核糖和纤维素不属于能源物质。核糖和脱氧核糖分别参与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RNA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DNA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的构成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纤维素是植物细胞壁的组成成分。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37128" y="3316157"/>
            <a:ext cx="1098000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4232742" y="3645430"/>
            <a:ext cx="107451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095183" y="3319541"/>
            <a:ext cx="824944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7087877" y="3648814"/>
            <a:ext cx="80730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93832" y="3717032"/>
            <a:ext cx="824944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1986526" y="4046305"/>
            <a:ext cx="80730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436096" y="3715157"/>
            <a:ext cx="1368152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5428790" y="4044430"/>
            <a:ext cx="133889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716891" y="4107839"/>
            <a:ext cx="563448" cy="3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706789" y="4437112"/>
            <a:ext cx="55139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231919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/>
      <p:bldP spid="15" grpId="2"/>
      <p:bldP spid="17" grpId="3"/>
      <p:bldP spid="20" grpId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2132856"/>
            <a:ext cx="8128000" cy="2475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运动员在进行比赛之前往往喝一些葡萄糖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尝试说明其原因。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葡萄糖是主要的能源物质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可为肌肉收缩提供能量。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淀粉、糖原和纤维素的基本单位是什么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为什么它们在化学性质和功能上差别很大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三种多糖的基本单位都是葡萄糖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葡萄糖连接方式的不同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导致了三者在结构和性质上的差异。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1773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124744"/>
            <a:ext cx="8128000" cy="86600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方正宋黑_GBK" panose="03000509000000000000" pitchFamily="65" charset="-122"/>
                <a:cs typeface="Times New Roman" panose="02020603050405020304" pitchFamily="18" charset="0"/>
              </a:rPr>
              <a:t>归纳提升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三个角度对糖进行分类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215490"/>
              </p:ext>
            </p:extLst>
          </p:nvPr>
        </p:nvGraphicFramePr>
        <p:xfrm>
          <a:off x="508000" y="2036277"/>
          <a:ext cx="8128000" cy="477709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文档" r:id="rId3" progId="Word.Document.12">
                  <p:embed/>
                </p:oleObj>
              </mc:Choice>
              <mc:Fallback>
                <p:oleObj name="文档" r:id="rId3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000" y="2036277"/>
                        <a:ext cx="8128000" cy="47770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xmlns="" val="1314822147"/>
      </p:ext>
    </p:extLst>
  </p:cSld>
  <p:clrMapOvr>
    <a:masterClrMapping/>
  </p:clrMapOvr>
  <p:transition spd="slow">
    <p:pull dir="rd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383033"/>
            <a:ext cx="2156039" cy="4985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糖类的</a:t>
            </a:r>
            <a:r>
              <a:rPr lang="zh-CN" altLang="zh-CN" sz="2200" smtClean="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功能</a:t>
            </a:r>
            <a:r>
              <a:rPr lang="en-US" altLang="zh-CN" sz="2200" smtClean="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9233372"/>
              </p:ext>
            </p:extLst>
          </p:nvPr>
        </p:nvGraphicFramePr>
        <p:xfrm>
          <a:off x="395536" y="1927924"/>
          <a:ext cx="8128000" cy="132159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文档" r:id="rId3" progId="Word.Document.12">
                  <p:embed/>
                </p:oleObj>
              </mc:Choice>
              <mc:Fallback>
                <p:oleObj name="文档" r:id="rId3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927924"/>
                        <a:ext cx="8128000" cy="13215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M54.eps" descr="id:2147493816;FounderCES"/>
          <p:cNvPicPr/>
          <p:nvPr/>
        </p:nvPicPr>
        <p:blipFill>
          <a:blip r:embed="rId5"/>
          <a:stretch>
            <a:fillRect/>
          </a:stretch>
        </p:blipFill>
        <p:spPr>
          <a:xfrm>
            <a:off x="1043608" y="3871588"/>
            <a:ext cx="6264696" cy="1614471"/>
          </a:xfrm>
          <a:prstGeom prst="rect">
            <a:avLst/>
          </a:prstGeom>
        </p:spPr>
      </p:pic>
      <p:sp>
        <p:nvSpPr>
          <p:cNvPr id="10" name="矩形 9"/>
          <p:cNvSpPr>
            <a:spLocks noChangeAspect="1"/>
          </p:cNvSpPr>
          <p:nvPr/>
        </p:nvSpPr>
        <p:spPr>
          <a:xfrm>
            <a:off x="508000" y="3331277"/>
            <a:ext cx="854721" cy="4985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(2</a:t>
            </a:r>
            <a:r>
              <a:rPr lang="en-US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 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883153"/>
      </p:ext>
    </p:extLst>
  </p:cSld>
  <p:clrMapOvr>
    <a:masterClrMapping/>
  </p:clrMapOvr>
  <p:transition spd="slow">
    <p:cover dir="rd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117055"/>
            <a:ext cx="8128000" cy="86600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方正宋黑_GBK" panose="03000509000000000000" pitchFamily="65" charset="-122"/>
                <a:cs typeface="Times New Roman" panose="02020603050405020304" pitchFamily="18" charset="0"/>
              </a:rPr>
              <a:t>典例剖析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下图表示糖类的化学组成和种类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下列相关叙述正确的是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11" name="M53.eps" descr="id:2147493837;FounderCES"/>
          <p:cNvPicPr/>
          <p:nvPr/>
        </p:nvPicPr>
        <p:blipFill>
          <a:blip r:embed="rId3"/>
          <a:stretch>
            <a:fillRect/>
          </a:stretch>
        </p:blipFill>
        <p:spPr>
          <a:xfrm>
            <a:off x="1619672" y="1993451"/>
            <a:ext cx="5472608" cy="2440597"/>
          </a:xfrm>
          <a:prstGeom prst="rect">
            <a:avLst/>
          </a:prstGeom>
        </p:spPr>
      </p:pic>
      <p:sp>
        <p:nvSpPr>
          <p:cNvPr id="5" name="矩形 4"/>
          <p:cNvSpPr>
            <a:spLocks noChangeAspect="1"/>
          </p:cNvSpPr>
          <p:nvPr/>
        </p:nvSpPr>
        <p:spPr>
          <a:xfrm>
            <a:off x="508000" y="4470987"/>
            <a:ext cx="8128000" cy="208480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①②③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依次代表单糖、二糖、多糖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它们均可继续水解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②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均属还原糖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在水浴加热条件下与斐林试剂发生反应产生砖红色沉淀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④⑤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分别为纤维素、肌糖原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二者均贮存能量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可作为储能物质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cs typeface="宋体" panose="02010600030101010101" pitchFamily="2" charset="-122"/>
              </a:rPr>
              <a:t>④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是植物细胞壁的主要成分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使用纤维素酶可将其破坏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712886"/>
      </p:ext>
    </p:extLst>
  </p:cSld>
  <p:clrMapOvr>
    <a:masterClrMapping/>
  </p:clrMapOvr>
  <p:transition spd="slow">
    <p:wipe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2492896"/>
            <a:ext cx="8128000" cy="167853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单糖不能水解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,A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项错误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并非所有的二糖都属于还原糖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如蔗糖是非还原糖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,B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项错误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纤维素不能贮存能量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,C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项错误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纤维素是植物细胞壁的主要成分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可被纤维素酶水解破坏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,D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项正确。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89788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>
            <a:hlinkClick r:id="rId2" action="ppaction://hlinksldjump?num=8"/>
          </p:cNvPr>
          <p:cNvSpPr/>
          <p:nvPr/>
        </p:nvSpPr>
        <p:spPr>
          <a:xfrm>
            <a:off x="467544" y="785486"/>
            <a:ext cx="1152128" cy="264439"/>
          </a:xfrm>
          <a:prstGeom prst="rect">
            <a:avLst/>
          </a:prstGeom>
          <a:solidFill>
            <a:srgbClr val="C04B0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探究点一</a:t>
            </a:r>
            <a:endParaRPr lang="zh-CN" alt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768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探究点二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785486"/>
            <a:ext cx="1152128" cy="264439"/>
          </a:xfrm>
          <a:prstGeom prst="rect">
            <a:avLst/>
          </a:prstGeom>
          <a:solidFill>
            <a:srgbClr val="EAEAEA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探究点三</a:t>
            </a:r>
            <a:endParaRPr lang="zh-CN" altLang="en-US" sz="140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545121"/>
            <a:ext cx="8128000" cy="411612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 b="1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活学活练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797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下列叙述属于淀粉、纤维素和糖原的共同特征的是</a:t>
            </a:r>
            <a:r>
              <a:rPr lang="zh-CN" altLang="zh-CN" sz="2200">
                <a:solidFill>
                  <a:srgbClr val="000000"/>
                </a:solidFill>
                <a:latin typeface="NEU-BZ-S92" charset="-122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>
                <a:solidFill>
                  <a:srgbClr val="000000"/>
                </a:solidFill>
                <a:latin typeface="NEU-BZ-S92" charset="-122"/>
                <a:ea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基本组成单位都是葡萄糖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都含有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N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四种元素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都普遍存在于动植物体内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都是细胞内的能源物质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三者的基本组成单位都是葡萄糖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都只含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三种元素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淀粉、纤维素存在于植物细胞中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糖原存在于动物细胞中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纤维素是结构成分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不是能源物质。</a:t>
            </a:r>
            <a:endParaRPr lang="zh-CN" altLang="zh-CN" sz="2200">
              <a:solidFill>
                <a:srgbClr val="000000"/>
              </a:solidFill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20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Times New Roman" panose="02020603050405020304" pitchFamily="18" charset="0"/>
              </a:rPr>
              <a:t>: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endParaRPr lang="zh-CN" altLang="zh-CN" sz="2200">
              <a:solidFill>
                <a:srgbClr val="000000"/>
              </a:solidFill>
              <a:effectLst/>
              <a:latin typeface="NEU-BZ-S92" charset="-122"/>
              <a:ea typeface="方正书宋_GBK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5050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https://d.book118.com/718111051043006046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无首页五模块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宋体</vt:lpstr>
      <vt:lpstr>黑体</vt:lpstr>
      <vt:lpstr>微软雅黑</vt:lpstr>
      <vt:lpstr>Times New Roman</vt:lpstr>
      <vt:lpstr>NEU-BZ-S92</vt:lpstr>
      <vt:lpstr>方正书宋_GBK</vt:lpstr>
      <vt:lpstr>方正宋黑_GBK</vt:lpstr>
      <vt:lpstr>仿宋</vt:lpstr>
      <vt:lpstr>楷体</vt:lpstr>
      <vt:lpstr>Office Theme</vt:lpstr>
      <vt:lpstr>第4节　细胞中的糖类和脂质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2024-09-27T03:17:55.249</cp:lastPrinted>
  <dcterms:created xsi:type="dcterms:W3CDTF">2024-09-26T19:17:55Z</dcterms:created>
  <dcterms:modified xsi:type="dcterms:W3CDTF">2024-09-26T19:17:56Z</dcterms:modified>
</cp:coreProperties>
</file>