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E0D04F-4306-45EC-815F-C312F4571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C717C8-1518-4E2F-8F55-19CBC1E77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22F966-2002-454B-AFCB-29932BEAA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7D6F7C-D9B4-4BEB-8534-34F4B8F006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F59654-A333-41F4-A5E0-280096C83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5816FB-C1CD-45D3-9611-93DAF3E0F4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2ADD63-3BAB-4F7B-96F0-17A5F2F8FE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8DBBE-27F6-4E1A-B163-469500156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E98F50-2983-468C-A36E-75854F152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A1424C-ADAB-485D-9111-8266958CB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994E77-AA91-49E8-A720-8DD6DCEAE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110701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第5章债务融资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债务融资的主要形式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债务融资的决策与管理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债务融资与股权融资的比较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债务融资的实践应用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债务融资的未来发展趋势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债务融资概述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债务融资定义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债务融资是指企业通过向债权人借入资金，并按照约定时间还本付息的一种融资方式。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债务融资特点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债务融资具有固定性、有偿性、和优先性的特征。固定性指的是企业需要按照约定的期限和利率支付本金和利息；有偿性指的是企业需要向债权人支付一定的融资成本；优先性指的是在企业破产清算时，债权人的权益优先于股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债务融资的优势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降低成本</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相对于股权融资，债务融资的成本较低，因为债权人通常只要求固定的利息回报，而不参与企业的利润分配。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保持控制权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债务融资不会稀释企业所有者的控制权，因为债权人无权参与企业的经营管理决策。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财务杠杆效应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债务融资可以发挥财务杠杆效应，增加企业的每股收益和股东权益回报率。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过度的债务融资会增加企业的财务风险，一旦企业无法按时偿还债务，可能会面临破产清算的风险。</a:t>
            </a:r>
          </a:p>
        </p:txBody>
      </p:sp>
      <p:pic>
        <p:nvPicPr>
          <p:cNvPr id="6" name="Picture 6"/>
          <p:cNvPicPr>
            <a:picLocks noChangeAspect="1"/>
          </p:cNvPicPr>
          <p:nvPr/>
        </p:nvPicPr>
        <p:blipFill>
          <a:blip r:embed="rId2"/>
          <a:srcRect l="9000" r="9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财务风险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债务融资通常会有一些限制条件，如限制企业再融资、限制企业对外投资等，这些条件可能会限制企业的发展和灵活性。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限制条件</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667" r="13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债务融资需要企业按照约定的期限和利率还本付息，这会给企业带来一定的还款压力，尤其是在企业经营状况不佳时。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还款压力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债务融资的劣势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债务融资的主要形式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银行贷款是企业向银行或其他金融机构申请贷款，用于满足经营或投资活动的资金需求。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875" b="2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银行贷款相对容易获得，成本相对较低，且灵活性较高，可以根据企业的实际需求进行调整。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银行贷款通常需要提供抵押或担保，且对企业的信用评级和还款能力要求较高。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银行贷款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企业债券是企业为筹集资金而发行的债务证券，承诺在未来的特定日期还本付息。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企业债券的发行相对灵活，可以根据企业的实际需求和市场状况进行调整；同时，债券的利息支出可以在税前扣除，具有一定的税盾效应。</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缺点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企业债券的发行需要经过严格的审批和监管程序，且对企业的信用评级和还款能力要求较高；此外，债券市场的波动也可能对企业的融资成本和融资能力产生影响。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企业债券</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商业信用是企业在商品交易过程中因延期付款或预收货款而形成的借贷关系。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商业信用是一种自然形成的融资方式，不需要额外的手续和费用；同时，商业信用可以促进企业之间的合作和交流，提高企业的市场竞争力。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商业信用的规模和时间相对有限，无法满足企业长期的资金需求；此外，商业信用的风险较高，一旦出现违约情况，可能会对企业的信誉和经营产生严重影响。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商业信用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租赁融资</a:t>
              </a:r>
            </a:p>
          </p:txBody>
        </p:sp>
      </p:grpSp>
      <p:grpSp>
        <p:nvGrpSpPr>
          <p:cNvPr id="27" name="Group 27"/>
          <p:cNvGrpSpPr/>
          <p:nvPr/>
        </p:nvGrpSpPr>
        <p:grpSpPr>
          <a:xfrm>
            <a:off x="1094842" y="3656692"/>
            <a:ext cx="3286271" cy="490334"/>
            <a:chOff x="1094842" y="3656692"/>
            <a:chExt cx="3286271" cy="490334"/>
          </a:xfrm>
        </p:grpSpPr>
        <p:sp>
          <p:nvSpPr>
            <p:cNvPr id="28" name="TextBox 28"/>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9" name="Group 29"/>
          <p:cNvGrpSpPr/>
          <p:nvPr/>
        </p:nvGrpSpPr>
        <p:grpSpPr>
          <a:xfrm>
            <a:off x="1138418" y="4258816"/>
            <a:ext cx="3286271" cy="1875094"/>
            <a:chOff x="1138418" y="4258816"/>
            <a:chExt cx="3286271" cy="1875094"/>
          </a:xfrm>
        </p:grpSpPr>
        <p:sp>
          <p:nvSpPr>
            <p:cNvPr id="30" name="TextBox 30"/>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租赁融资是企业通过租赁方式获得资产使用权，并支付租金的一种融资方式。</a:t>
              </a:r>
            </a:p>
          </p:txBody>
        </p:sp>
      </p:grpSp>
      <p:grpSp>
        <p:nvGrpSpPr>
          <p:cNvPr id="31" name="Group 31"/>
          <p:cNvGrpSpPr/>
          <p:nvPr/>
        </p:nvGrpSpPr>
        <p:grpSpPr>
          <a:xfrm>
            <a:off x="4472363" y="3656692"/>
            <a:ext cx="3286271" cy="490334"/>
            <a:chOff x="4472363" y="3656692"/>
            <a:chExt cx="3286271" cy="490334"/>
          </a:xfrm>
        </p:grpSpPr>
        <p:sp>
          <p:nvSpPr>
            <p:cNvPr id="32" name="TextBox 32"/>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33" name="Group 33"/>
          <p:cNvGrpSpPr/>
          <p:nvPr/>
        </p:nvGrpSpPr>
        <p:grpSpPr>
          <a:xfrm>
            <a:off x="4515940" y="4258816"/>
            <a:ext cx="3286271" cy="1875094"/>
            <a:chOff x="4515940" y="4258816"/>
            <a:chExt cx="3286271" cy="1875094"/>
          </a:xfrm>
        </p:grpSpPr>
        <p:sp>
          <p:nvSpPr>
            <p:cNvPr id="34" name="TextBox 34"/>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租赁融资可以使企业在不拥有资产所有权的情况下获得资产使用权，降低了企业的资金压力；同时，租赁融资的租金支出可以在税前扣除，具有一定的税盾效应。</a:t>
              </a:r>
            </a:p>
          </p:txBody>
        </p:sp>
      </p:grpSp>
      <p:grpSp>
        <p:nvGrpSpPr>
          <p:cNvPr id="35" name="Group 35"/>
          <p:cNvGrpSpPr/>
          <p:nvPr/>
        </p:nvGrpSpPr>
        <p:grpSpPr>
          <a:xfrm>
            <a:off x="7850924" y="3656692"/>
            <a:ext cx="3264661" cy="490334"/>
            <a:chOff x="7850924" y="3656692"/>
            <a:chExt cx="3264661" cy="490334"/>
          </a:xfrm>
        </p:grpSpPr>
        <p:sp>
          <p:nvSpPr>
            <p:cNvPr id="36" name="TextBox 36"/>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37" name="Group 37"/>
          <p:cNvGrpSpPr/>
          <p:nvPr/>
        </p:nvGrpSpPr>
        <p:grpSpPr>
          <a:xfrm>
            <a:off x="7894501" y="4258816"/>
            <a:ext cx="3286271" cy="1875094"/>
            <a:chOff x="7894501" y="4258816"/>
            <a:chExt cx="3286271" cy="1875094"/>
          </a:xfrm>
        </p:grpSpPr>
        <p:sp>
          <p:nvSpPr>
            <p:cNvPr id="38" name="TextBox 38"/>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租赁融资的租金通常较高，且租期结束后资产归出租人所有，企业无法获得资产的残值收益；此外，租赁融资也可能会对企业的财务状况和经营成果产生一定的影响。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债务融资的决策与管理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融资方案制定</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根据企业实际情况和市场调研结果，制定债务融资方案，包括融资方式、期限、利率等。</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需求分析</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明确企业资金需求，包括资金用途、金额、期限等。</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市场调研</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了解债务融资市场环境，包括利率、汇率、政策等。</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风险评估</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对债务融资方案进行风险评估，包括偿债能力、流动性风险、市场风险等。</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决策审批</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将债务融资方案提交给决策层审批，获得批准后方可实施。</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债务融资决策流程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949" r="99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745" r="1174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通过优化资产结构、提高盈利能力等方式，增强企业偿债能力。</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偿债能力管理</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合理安排债务期限结构，保持足够的现金流以应对偿债压力。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流动性风险管理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关注市场动态和政策变化，及时调整债务融资策略以降低市场风险。</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市场风险管理</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建立完善的风险评估机制，对债务人进行信用评级和跟踪管理，降低信用风险。</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信用风险管理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债务融资风险管理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https://d.book118.com/718111070136006035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2024-09-14T22:30:38.108</cp:lastPrinted>
  <dcterms:created xsi:type="dcterms:W3CDTF">2024-09-14T14:30:38Z</dcterms:created>
  <dcterms:modified xsi:type="dcterms:W3CDTF">2024-09-14T14:30:40Z</dcterms:modified>
</cp:coreProperties>
</file>