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83D4F-B2AA-4B80-B001-4640D1F5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41159-D0AF-4FCF-983F-AB8AE41F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DB3BE-AA4C-4D9C-BFF2-997207217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CCCDF-3EDE-4A67-A080-E1439721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02841-0A1A-4F6A-9B26-D9118A74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1FE66-F801-4917-AB7F-26A15A23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3AF3F-7ABE-41A7-A72F-F94A2A09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B6515-B86F-44F5-A5B5-07D54302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9F872-43C7-453A-B1C0-FA9D4BA4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82BCF-1468-46A5-B249-6D47F47C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0693C-4668-4DD2-9A50-C40C90A5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gif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gif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6032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 title=""/>
          <p:cNvSpPr txBox="1"/>
          <p:nvPr>
            <p:custDataLst>
              <p:tags r:id="rId2"/>
            </p:custDataLst>
          </p:nvPr>
        </p:nvSpPr>
        <p:spPr>
          <a:xfrm>
            <a:off x="2999656" y="4293096"/>
            <a:ext cx="61206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smtClean="0">
                <a:solidFill>
                  <a:srgbClr val="FF0000"/>
                </a:solidFill>
              </a:rPr>
              <a:t>B   1</a:t>
            </a:r>
            <a:r>
              <a:rPr lang="en-US" altLang="zh-CN" sz="4800">
                <a:solidFill>
                  <a:srgbClr val="FF0000"/>
                </a:solidFill>
              </a:rPr>
              <a:t>a-2c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5" name="文本占位符 1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24000" y="2204864"/>
            <a:ext cx="90678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514350" indent="-514350" algn="l" defTabSz="914400" rtl="0" eaLnBrk="0" latinLnBrk="0" hangingPunct="0"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u="sng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en-US" altLang="zh-CN" sz="54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Unit 1 Can you play the guitar</a:t>
            </a:r>
            <a:r>
              <a:rPr lang="en-US" altLang="zh-CN" sz="5400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?</a:t>
            </a:r>
            <a:endParaRPr lang="en-US" altLang="zh-CN" sz="54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" name="矩形 7178" title=""/>
          <p:cNvSpPr>
            <a:spLocks noChangeArrowheads="1" noChangeShapeType="1" noTextEdit="1"/>
          </p:cNvSpPr>
          <p:nvPr>
            <p:custDataLst>
              <p:tags r:id="rId4"/>
            </p:custDataLst>
          </p:nvPr>
        </p:nvSpPr>
        <p:spPr bwMode="auto">
          <a:xfrm>
            <a:off x="3219246" y="1052736"/>
            <a:ext cx="5943600" cy="99060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14583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初中英语人教版七年级下册</a:t>
            </a:r>
            <a:endParaRPr lang="zh-CN" altLang="en-US" sz="3600" kern="10">
              <a:ln w="9525">
                <a:solidFill>
                  <a:srgbClr val="000000"/>
                </a:solidFill>
                <a:round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1417300" y="12217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 title=""/>
          <p:cNvSpPr>
            <a:spLocks noGrp="1"/>
          </p:cNvSpPr>
          <p:nvPr>
            <p:ph type="title"/>
          </p:nvPr>
        </p:nvSpPr>
        <p:spPr>
          <a:xfrm>
            <a:off x="2058988" y="354013"/>
            <a:ext cx="6827837" cy="720725"/>
          </a:xfrm>
        </p:spPr>
        <p:txBody>
          <a:bodyPr anchor="ctr" anchorCtr="0">
            <a:normAutofit fontScale="90000"/>
          </a:bodyPr>
          <a:lstStyle/>
          <a:p>
            <a:pPr algn="l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俱乐部名称的写法</a:t>
            </a:r>
            <a:b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</a:b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099" name="文本占位符 4098" title=""/>
          <p:cNvSpPr>
            <a:spLocks noGrp="1"/>
          </p:cNvSpPr>
          <p:nvPr>
            <p:ph type="body" idx="4294967295"/>
          </p:nvPr>
        </p:nvSpPr>
        <p:spPr>
          <a:xfrm>
            <a:off x="1919288" y="1052513"/>
            <a:ext cx="8748712" cy="4968875"/>
          </a:xfrm>
        </p:spPr>
        <p:txBody>
          <a:bodyPr/>
          <a:lstStyle/>
          <a:p>
            <a:pPr>
              <a:buNone/>
            </a:pPr>
            <a:r>
              <a:rPr lang="zh-CN" altLang="en-US" sz="2000" b="1"/>
              <a:t>                  </a:t>
            </a:r>
            <a:r>
              <a:rPr lang="en-US" altLang="zh-CN" b="1"/>
              <a:t>the swim</a:t>
            </a:r>
            <a:r>
              <a:rPr lang="en-US" altLang="zh-CN" b="1">
                <a:solidFill>
                  <a:srgbClr val="FF0000"/>
                </a:solidFill>
              </a:rPr>
              <a:t>ming </a:t>
            </a:r>
            <a:r>
              <a:rPr lang="en-US" altLang="zh-CN" b="1"/>
              <a:t>club  </a:t>
            </a:r>
            <a:r>
              <a:rPr lang="zh-CN" altLang="en-US" b="1"/>
              <a:t>游泳俱乐部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         </a:t>
            </a:r>
            <a:r>
              <a:rPr lang="en-US" altLang="zh-CN" b="1"/>
              <a:t>the danc</a:t>
            </a:r>
            <a:r>
              <a:rPr lang="en-US" altLang="zh-CN" b="1">
                <a:solidFill>
                  <a:srgbClr val="FF0000"/>
                </a:solidFill>
              </a:rPr>
              <a:t>ing </a:t>
            </a:r>
            <a:r>
              <a:rPr lang="en-US" altLang="zh-CN" b="1"/>
              <a:t>club  </a:t>
            </a:r>
            <a:r>
              <a:rPr lang="zh-CN" altLang="en-US" b="1"/>
              <a:t>舞蹈俱乐部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         </a:t>
            </a:r>
            <a:r>
              <a:rPr lang="en-US" altLang="zh-CN" b="1"/>
              <a:t>the music club  </a:t>
            </a:r>
            <a:r>
              <a:rPr lang="zh-CN" altLang="en-US" b="1"/>
              <a:t>音乐俱乐部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</a:t>
            </a:r>
            <a:r>
              <a:rPr lang="en-US" altLang="zh-CN" b="1"/>
              <a:t>join    </a:t>
            </a:r>
            <a:r>
              <a:rPr lang="en-US" altLang="zh-CN" b="1">
                <a:solidFill>
                  <a:srgbClr val="FF0000"/>
                </a:solidFill>
              </a:rPr>
              <a:t>the</a:t>
            </a:r>
            <a:r>
              <a:rPr lang="en-US" altLang="zh-CN" b="1"/>
              <a:t> art club  </a:t>
            </a:r>
            <a:r>
              <a:rPr lang="zh-CN" altLang="en-US" b="1"/>
              <a:t>美术俱乐部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加入    </a:t>
            </a:r>
            <a:r>
              <a:rPr lang="en-US" altLang="zh-CN" b="1">
                <a:solidFill>
                  <a:srgbClr val="FF0000"/>
                </a:solidFill>
              </a:rPr>
              <a:t>the</a:t>
            </a:r>
            <a:r>
              <a:rPr lang="en-US" altLang="zh-CN" b="1"/>
              <a:t> English club  </a:t>
            </a:r>
            <a:r>
              <a:rPr lang="zh-CN" altLang="en-US" b="1"/>
              <a:t>英语俱乐部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 	    </a:t>
            </a:r>
            <a:r>
              <a:rPr lang="en-US" altLang="zh-CN" b="1"/>
              <a:t>the chess club  </a:t>
            </a:r>
            <a:r>
              <a:rPr lang="zh-CN" altLang="en-US" b="1"/>
              <a:t>象棋俱乐部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 	    </a:t>
            </a:r>
            <a:r>
              <a:rPr lang="en-US" altLang="zh-CN" b="1"/>
              <a:t>the sport</a:t>
            </a:r>
            <a:r>
              <a:rPr lang="en-US" altLang="zh-CN" b="1">
                <a:solidFill>
                  <a:srgbClr val="FF0000"/>
                </a:solidFill>
              </a:rPr>
              <a:t>s</a:t>
            </a:r>
            <a:r>
              <a:rPr lang="en-US" altLang="zh-CN" b="1"/>
              <a:t> club  </a:t>
            </a:r>
            <a:r>
              <a:rPr lang="zh-CN" altLang="en-US" b="1"/>
              <a:t>体育俱乐部</a:t>
            </a:r>
            <a:endParaRPr lang="zh-CN" altLang="en-US" b="1"/>
          </a:p>
          <a:p>
            <a:pPr>
              <a:buNone/>
            </a:pPr>
            <a:r>
              <a:rPr lang="zh-CN" altLang="en-US" b="1"/>
              <a:t>    	    </a:t>
            </a:r>
            <a:r>
              <a:rPr lang="en-US" altLang="zh-CN" b="1"/>
              <a:t>the </a:t>
            </a:r>
            <a:r>
              <a:rPr lang="en-US" altLang="zh-CN" b="1">
                <a:solidFill>
                  <a:srgbClr val="FF0000"/>
                </a:solidFill>
              </a:rPr>
              <a:t>story telling</a:t>
            </a:r>
            <a:r>
              <a:rPr lang="en-US" altLang="zh-CN" b="1"/>
              <a:t> club </a:t>
            </a:r>
            <a:r>
              <a:rPr lang="zh-CN" altLang="en-US" b="1"/>
              <a:t>讲故事俱乐部</a:t>
            </a:r>
            <a:endParaRPr lang="zh-CN" altLang="en-US" b="1"/>
          </a:p>
          <a:p>
            <a:endParaRPr lang="zh-CN" altLang="en-US" b="1"/>
          </a:p>
        </p:txBody>
      </p:sp>
      <p:sp>
        <p:nvSpPr>
          <p:cNvPr id="4100" name="左大括号 4099" title=""/>
          <p:cNvSpPr/>
          <p:nvPr/>
        </p:nvSpPr>
        <p:spPr>
          <a:xfrm>
            <a:off x="2927350" y="1125538"/>
            <a:ext cx="576263" cy="4751387"/>
          </a:xfrm>
          <a:prstGeom prst="leftBrace">
            <a:avLst>
              <a:gd name="adj1" fmla="val 68709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 title="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/>
        </p:txBody>
      </p:sp>
      <p:sp>
        <p:nvSpPr>
          <p:cNvPr id="5123" name="文本占位符 5122" title=""/>
          <p:cNvSpPr>
            <a:spLocks noGrp="1"/>
          </p:cNvSpPr>
          <p:nvPr>
            <p:ph type="body" idx="4294967295"/>
          </p:nvPr>
        </p:nvSpPr>
        <p:spPr>
          <a:xfrm>
            <a:off x="1524000" y="0"/>
            <a:ext cx="9144000" cy="6126163"/>
          </a:xfrm>
        </p:spPr>
        <p:txBody>
          <a:bodyPr/>
          <a:lstStyle/>
          <a:p>
            <a:pPr>
              <a:buNone/>
            </a:pPr>
            <a:r>
              <a:rPr lang="en-US" altLang="zh-CN" b="1"/>
              <a:t>A: What can you do 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I can </a:t>
            </a:r>
            <a:r>
              <a:rPr lang="en-US" altLang="zh-CN" b="1">
                <a:latin typeface="Arial" pitchFamily="34" charset="0"/>
              </a:rPr>
              <a:t>…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What club do you want to join?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I </a:t>
            </a:r>
            <a:r>
              <a:rPr lang="en-US" altLang="zh-CN" b="1">
                <a:solidFill>
                  <a:srgbClr val="FF0000"/>
                </a:solidFill>
              </a:rPr>
              <a:t>want to join</a:t>
            </a:r>
            <a:r>
              <a:rPr lang="en-US" altLang="zh-CN" b="1"/>
              <a:t> the 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club.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Can you 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well?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yes ,I can .What  about you?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A:I like (doing)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>
                <a:solidFill>
                  <a:srgbClr val="FF0000"/>
                </a:solidFill>
              </a:rPr>
              <a:t>I’m good at</a:t>
            </a:r>
            <a:r>
              <a:rPr lang="en-US" altLang="zh-CN" b="1"/>
              <a:t> it. 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    so I want to join the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club.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you’re great!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Thank you.</a:t>
            </a:r>
            <a:endParaRPr lang="en-US" altLang="zh-CN" b="1"/>
          </a:p>
        </p:txBody>
      </p:sp>
      <p:pic>
        <p:nvPicPr>
          <p:cNvPr id="5124" name="Picture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6138" y="4868863"/>
            <a:ext cx="2089150" cy="16113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5" name="图片 512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6950" y="0"/>
            <a:ext cx="2051050" cy="17002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6" name="Picture 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2238" y="4292600"/>
            <a:ext cx="1655762" cy="2016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7" name="Picture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8525" y="4737100"/>
            <a:ext cx="1468438" cy="2120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8" name="图片 5127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1050" y="1773238"/>
            <a:ext cx="2266950" cy="18510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 title="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/>
        </p:txBody>
      </p:sp>
      <p:sp>
        <p:nvSpPr>
          <p:cNvPr id="6147" name="文本占位符 6146" title=""/>
          <p:cNvSpPr>
            <a:spLocks noGrp="1"/>
          </p:cNvSpPr>
          <p:nvPr>
            <p:ph type="body" idx="4294967295"/>
          </p:nvPr>
        </p:nvSpPr>
        <p:spPr>
          <a:xfrm>
            <a:off x="1524000" y="0"/>
            <a:ext cx="9144000" cy="6126163"/>
          </a:xfrm>
        </p:spPr>
        <p:txBody>
          <a:bodyPr/>
          <a:lstStyle/>
          <a:p>
            <a:pPr>
              <a:buNone/>
            </a:pPr>
            <a:r>
              <a:rPr lang="en-US" altLang="zh-CN" b="1"/>
              <a:t>A: What can Bob do 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</a:t>
            </a:r>
            <a:r>
              <a:rPr lang="en-US" altLang="zh-CN" b="1">
                <a:solidFill>
                  <a:srgbClr val="FF0000"/>
                </a:solidFill>
              </a:rPr>
              <a:t>He</a:t>
            </a:r>
            <a:r>
              <a:rPr lang="en-US" altLang="zh-CN" b="1"/>
              <a:t> can </a:t>
            </a:r>
            <a:r>
              <a:rPr lang="en-US" altLang="zh-CN" b="1">
                <a:latin typeface="Arial" pitchFamily="34" charset="0"/>
              </a:rPr>
              <a:t>…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What club </a:t>
            </a:r>
            <a:r>
              <a:rPr lang="en-US" altLang="zh-CN" b="1">
                <a:solidFill>
                  <a:srgbClr val="FF0000"/>
                </a:solidFill>
              </a:rPr>
              <a:t>does </a:t>
            </a:r>
            <a:r>
              <a:rPr lang="en-US" altLang="zh-CN" b="1">
                <a:solidFill>
                  <a:schemeClr val="tx2"/>
                </a:solidFill>
              </a:rPr>
              <a:t>he</a:t>
            </a:r>
            <a:r>
              <a:rPr lang="en-US" altLang="zh-CN" b="1"/>
              <a:t> </a:t>
            </a:r>
            <a:r>
              <a:rPr lang="en-US" altLang="zh-CN" b="1">
                <a:solidFill>
                  <a:srgbClr val="FF0000"/>
                </a:solidFill>
              </a:rPr>
              <a:t>want</a:t>
            </a:r>
            <a:r>
              <a:rPr lang="en-US" altLang="zh-CN" b="1"/>
              <a:t> to join?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He want</a:t>
            </a:r>
            <a:r>
              <a:rPr lang="en-US" altLang="zh-CN" b="1">
                <a:solidFill>
                  <a:srgbClr val="FF0000"/>
                </a:solidFill>
              </a:rPr>
              <a:t>s</a:t>
            </a:r>
            <a:r>
              <a:rPr lang="en-US" altLang="zh-CN" b="1"/>
              <a:t> to join the 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club.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Can he 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well?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yes ,he can .What  about Jill?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She like</a:t>
            </a:r>
            <a:r>
              <a:rPr lang="en-US" altLang="zh-CN" b="1">
                <a:solidFill>
                  <a:srgbClr val="FF0000"/>
                </a:solidFill>
              </a:rPr>
              <a:t>s</a:t>
            </a:r>
            <a:r>
              <a:rPr lang="en-US" altLang="zh-CN" b="1"/>
              <a:t> (doing)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She</a:t>
            </a:r>
            <a:r>
              <a:rPr lang="en-US" altLang="zh-CN" b="1">
                <a:solidFill>
                  <a:srgbClr val="FF0000"/>
                </a:solidFill>
              </a:rPr>
              <a:t>’s</a:t>
            </a:r>
            <a:r>
              <a:rPr lang="en-US" altLang="zh-CN" b="1"/>
              <a:t> good at it. so she want</a:t>
            </a:r>
            <a:r>
              <a:rPr lang="en-US" altLang="zh-CN" b="1">
                <a:solidFill>
                  <a:srgbClr val="FF0000"/>
                </a:solidFill>
              </a:rPr>
              <a:t>s</a:t>
            </a:r>
            <a:r>
              <a:rPr lang="en-US" altLang="zh-CN" b="1"/>
              <a:t> to join the</a:t>
            </a:r>
            <a:r>
              <a:rPr lang="en-US" altLang="zh-CN" b="1">
                <a:latin typeface="Arial" pitchFamily="34" charset="0"/>
              </a:rPr>
              <a:t>…</a:t>
            </a:r>
            <a:r>
              <a:rPr lang="en-US" altLang="zh-CN" b="1"/>
              <a:t>club.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B: She is  great!</a:t>
            </a:r>
            <a:endParaRPr lang="en-US" altLang="zh-CN" b="1"/>
          </a:p>
          <a:p>
            <a:pPr>
              <a:buNone/>
            </a:pPr>
            <a:r>
              <a:rPr lang="en-US" altLang="zh-CN" b="1"/>
              <a:t>A: I think so .</a:t>
            </a:r>
            <a:endParaRPr lang="en-US" altLang="zh-CN" b="1"/>
          </a:p>
        </p:txBody>
      </p:sp>
      <p:pic>
        <p:nvPicPr>
          <p:cNvPr id="6148" name="Picture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0238" y="5057775"/>
            <a:ext cx="1727200" cy="1681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9" name="图片 614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9825" y="0"/>
            <a:ext cx="1446213" cy="17002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0" name="Picture 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8388" y="4841875"/>
            <a:ext cx="1655762" cy="2016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1" name="Picture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2263" y="4737100"/>
            <a:ext cx="1468437" cy="2120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2" name="图片 6151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09013" y="2276475"/>
            <a:ext cx="2058987" cy="2089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18" title=""/>
          <p:cNvPicPr>
            <a:picLocks noChangeAspect="1"/>
          </p:cNvPicPr>
          <p:nvPr/>
        </p:nvPicPr>
        <p:blipFill>
          <a:blip r:embed="rId2"/>
          <a:srcRect l="2815" r="67122"/>
          <a:stretch>
            <a:fillRect/>
          </a:stretch>
        </p:blipFill>
        <p:spPr>
          <a:xfrm>
            <a:off x="2098675" y="2276475"/>
            <a:ext cx="2305050" cy="3454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1" name="Picture 19" title=""/>
          <p:cNvPicPr>
            <a:picLocks noChangeAspect="1"/>
          </p:cNvPicPr>
          <p:nvPr/>
        </p:nvPicPr>
        <p:blipFill>
          <a:blip r:embed="rId2"/>
          <a:srcRect l="62920" r="7039"/>
          <a:stretch>
            <a:fillRect/>
          </a:stretch>
        </p:blipFill>
        <p:spPr>
          <a:xfrm>
            <a:off x="7823200" y="2349500"/>
            <a:ext cx="2303463" cy="345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2" name="Text Box 16" title=""/>
          <p:cNvSpPr txBox="1"/>
          <p:nvPr/>
        </p:nvSpPr>
        <p:spPr>
          <a:xfrm>
            <a:off x="5049838" y="2492375"/>
            <a:ext cx="2089150" cy="29718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</a:pPr>
            <a:r>
              <a:rPr lang="en-US" altLang="zh-CN" sz="3600">
                <a:latin typeface="Times New Roman" panose="02020603050405020304" pitchFamily="18" charset="0"/>
              </a:rPr>
              <a:t>drums 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3600">
                <a:latin typeface="Times New Roman" panose="02020603050405020304" pitchFamily="18" charset="0"/>
              </a:rPr>
              <a:t>piano 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3600">
                <a:latin typeface="Times New Roman" panose="02020603050405020304" pitchFamily="18" charset="0"/>
              </a:rPr>
              <a:t>guitar 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3600">
                <a:latin typeface="Times New Roman" panose="02020603050405020304" pitchFamily="18" charset="0"/>
              </a:rPr>
              <a:t>violin </a:t>
            </a:r>
            <a:endParaRPr lang="en-US" altLang="zh-CN" sz="3600">
              <a:latin typeface="Times New Roman" panose="02020603050405020304" pitchFamily="18" charset="0"/>
            </a:endParaRPr>
          </a:p>
        </p:txBody>
      </p:sp>
      <p:sp>
        <p:nvSpPr>
          <p:cNvPr id="17413" name="Text Box 15" title=""/>
          <p:cNvSpPr txBox="1"/>
          <p:nvPr/>
        </p:nvSpPr>
        <p:spPr>
          <a:xfrm>
            <a:off x="3359150" y="476250"/>
            <a:ext cx="6985000" cy="13093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ja-JP" sz="3600" i="1">
                <a:solidFill>
                  <a:srgbClr val="0033CC"/>
                </a:solidFill>
                <a:latin typeface="Times New Roman" panose="02020603050405020304" pitchFamily="18" charset="0"/>
              </a:rPr>
              <a:t>Draw lines to match the words with the pictures. </a:t>
            </a:r>
            <a:endParaRPr lang="en-US" altLang="ja-JP" sz="3600" i="1">
              <a:solidFill>
                <a:srgbClr val="0033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414" name="Oval 2" title=""/>
          <p:cNvSpPr/>
          <p:nvPr/>
        </p:nvSpPr>
        <p:spPr>
          <a:xfrm>
            <a:off x="2208213" y="693738"/>
            <a:ext cx="900112" cy="990600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Times New Roman" panose="02020603050405020304" pitchFamily="18" charset="0"/>
              </a:rPr>
              <a:t>1a</a:t>
            </a:r>
            <a:endParaRPr lang="en-US" altLang="zh-CN" sz="4000">
              <a:latin typeface="Times New Roman" panose="02020603050405020304" pitchFamily="18" charset="0"/>
            </a:endParaRPr>
          </a:p>
        </p:txBody>
      </p:sp>
      <p:cxnSp>
        <p:nvCxnSpPr>
          <p:cNvPr id="21" name="直接连接符 20" title=""/>
          <p:cNvCxnSpPr/>
          <p:nvPr/>
        </p:nvCxnSpPr>
        <p:spPr>
          <a:xfrm>
            <a:off x="6238875" y="3211513"/>
            <a:ext cx="1728788" cy="1368425"/>
          </a:xfrm>
          <a:prstGeom prst="line">
            <a:avLst/>
          </a:prstGeom>
          <a:ln w="31750" cap="flat" cmpd="sng">
            <a:solidFill>
              <a:srgbClr val="C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3" name="直接连接符 22" title=""/>
          <p:cNvCxnSpPr/>
          <p:nvPr/>
        </p:nvCxnSpPr>
        <p:spPr>
          <a:xfrm flipV="1">
            <a:off x="6383338" y="3500438"/>
            <a:ext cx="1800225" cy="792162"/>
          </a:xfrm>
          <a:prstGeom prst="line">
            <a:avLst/>
          </a:prstGeom>
          <a:ln w="31750" cap="flat" cmpd="sng">
            <a:solidFill>
              <a:srgbClr val="C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5" name="直接连接符 24" title=""/>
          <p:cNvCxnSpPr/>
          <p:nvPr/>
        </p:nvCxnSpPr>
        <p:spPr>
          <a:xfrm>
            <a:off x="3756025" y="3138488"/>
            <a:ext cx="1330325" cy="504825"/>
          </a:xfrm>
          <a:prstGeom prst="line">
            <a:avLst/>
          </a:prstGeom>
          <a:ln w="31750" cap="flat" cmpd="sng">
            <a:solidFill>
              <a:srgbClr val="C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7" name="直接连接符 26" title=""/>
          <p:cNvCxnSpPr/>
          <p:nvPr/>
        </p:nvCxnSpPr>
        <p:spPr>
          <a:xfrm flipV="1">
            <a:off x="3432175" y="5011738"/>
            <a:ext cx="1763713" cy="73025"/>
          </a:xfrm>
          <a:prstGeom prst="line">
            <a:avLst/>
          </a:prstGeom>
          <a:ln w="31750" cap="flat" cmpd="sng">
            <a:solidFill>
              <a:srgbClr val="C00000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20" title=""/>
          <p:cNvPicPr>
            <a:picLocks noChangeAspect="1"/>
          </p:cNvPicPr>
          <p:nvPr/>
        </p:nvPicPr>
        <p:blipFill>
          <a:blip r:embed="rId2"/>
          <a:srcRect l="2815" r="67122"/>
          <a:stretch>
            <a:fillRect/>
          </a:stretch>
        </p:blipFill>
        <p:spPr>
          <a:xfrm>
            <a:off x="5449888" y="2925763"/>
            <a:ext cx="2305050" cy="3454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5" name="Picture 21" title=""/>
          <p:cNvPicPr>
            <a:picLocks noChangeAspect="1"/>
          </p:cNvPicPr>
          <p:nvPr/>
        </p:nvPicPr>
        <p:blipFill>
          <a:blip r:embed="rId2"/>
          <a:srcRect l="62920" r="7039"/>
          <a:stretch>
            <a:fillRect/>
          </a:stretch>
        </p:blipFill>
        <p:spPr>
          <a:xfrm>
            <a:off x="7826375" y="2924175"/>
            <a:ext cx="2303463" cy="3673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6" name="Text Box 16" title=""/>
          <p:cNvSpPr txBox="1"/>
          <p:nvPr/>
        </p:nvSpPr>
        <p:spPr>
          <a:xfrm>
            <a:off x="2065338" y="3255963"/>
            <a:ext cx="3025775" cy="274828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altLang="zh-CN" sz="3600">
                <a:latin typeface="Times New Roman" panose="02020603050405020304" pitchFamily="18" charset="0"/>
              </a:rPr>
              <a:t> drums ____ 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altLang="zh-CN" sz="3600">
                <a:latin typeface="Times New Roman" panose="02020603050405020304" pitchFamily="18" charset="0"/>
              </a:rPr>
              <a:t> piano  ____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altLang="zh-CN" sz="3600">
                <a:latin typeface="Times New Roman" panose="02020603050405020304" pitchFamily="18" charset="0"/>
              </a:rPr>
              <a:t> guitar ____</a:t>
            </a:r>
            <a:endParaRPr lang="en-US" altLang="zh-CN" sz="3600">
              <a:latin typeface="Times New Roman" panose="02020603050405020304" pitchFamily="18" charset="0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altLang="zh-CN" sz="3600">
                <a:latin typeface="Times New Roman" panose="02020603050405020304" pitchFamily="18" charset="0"/>
              </a:rPr>
              <a:t> violin  ____</a:t>
            </a:r>
            <a:endParaRPr lang="en-US" altLang="zh-CN" sz="3600">
              <a:latin typeface="Times New Roman" panose="02020603050405020304" pitchFamily="18" charset="0"/>
            </a:endParaRPr>
          </a:p>
        </p:txBody>
      </p:sp>
      <p:sp>
        <p:nvSpPr>
          <p:cNvPr id="18437" name="Oval 2" title=""/>
          <p:cNvSpPr/>
          <p:nvPr/>
        </p:nvSpPr>
        <p:spPr>
          <a:xfrm>
            <a:off x="7250113" y="4078288"/>
            <a:ext cx="431800" cy="504825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200">
                <a:solidFill>
                  <a:srgbClr val="FFFFFF"/>
                </a:solidFill>
                <a:latin typeface="Times New Roman" panose="02020603050405020304" pitchFamily="18" charset="0"/>
              </a:rPr>
              <a:t>1</a:t>
            </a:r>
            <a:endParaRPr lang="en-US" altLang="zh-CN" sz="320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38" name="Oval 2" title=""/>
          <p:cNvSpPr/>
          <p:nvPr/>
        </p:nvSpPr>
        <p:spPr>
          <a:xfrm>
            <a:off x="7250113" y="5878513"/>
            <a:ext cx="431800" cy="503237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200">
                <a:solidFill>
                  <a:srgbClr val="FFFFFF"/>
                </a:solidFill>
                <a:latin typeface="Times New Roman" panose="02020603050405020304" pitchFamily="18" charset="0"/>
              </a:rPr>
              <a:t>2</a:t>
            </a:r>
            <a:endParaRPr lang="en-US" altLang="zh-CN" sz="320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39" name="Oval 2" title=""/>
          <p:cNvSpPr/>
          <p:nvPr/>
        </p:nvSpPr>
        <p:spPr>
          <a:xfrm>
            <a:off x="9410700" y="4078288"/>
            <a:ext cx="431800" cy="504825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200">
                <a:solidFill>
                  <a:srgbClr val="FFFFFF"/>
                </a:solidFill>
                <a:latin typeface="Times New Roman" panose="02020603050405020304" pitchFamily="18" charset="0"/>
              </a:rPr>
              <a:t>3</a:t>
            </a:r>
            <a:endParaRPr lang="en-US" altLang="zh-CN" sz="320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0" name="Oval 2" title=""/>
          <p:cNvSpPr/>
          <p:nvPr/>
        </p:nvSpPr>
        <p:spPr>
          <a:xfrm>
            <a:off x="9482138" y="5878513"/>
            <a:ext cx="431800" cy="504825"/>
          </a:xfrm>
          <a:prstGeom prst="ellipse">
            <a:avLst/>
          </a:pr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200">
                <a:solidFill>
                  <a:srgbClr val="FFFFFF"/>
                </a:solidFill>
                <a:latin typeface="Times New Roman" panose="02020603050405020304" pitchFamily="18" charset="0"/>
              </a:rPr>
              <a:t>4</a:t>
            </a:r>
            <a:endParaRPr lang="en-US" altLang="zh-CN" sz="320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Text Box 19" title=""/>
          <p:cNvSpPr txBox="1"/>
          <p:nvPr/>
        </p:nvSpPr>
        <p:spPr>
          <a:xfrm>
            <a:off x="4154488" y="3255963"/>
            <a:ext cx="381000" cy="75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2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72" name="Text Box 20" title=""/>
          <p:cNvSpPr txBox="1"/>
          <p:nvPr/>
        </p:nvSpPr>
        <p:spPr>
          <a:xfrm>
            <a:off x="4133850" y="5272088"/>
            <a:ext cx="381000" cy="75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4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 Box 21" title=""/>
          <p:cNvSpPr txBox="1"/>
          <p:nvPr/>
        </p:nvSpPr>
        <p:spPr>
          <a:xfrm>
            <a:off x="4154488" y="4594225"/>
            <a:ext cx="431800" cy="75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1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 Box 22" title=""/>
          <p:cNvSpPr txBox="1"/>
          <p:nvPr/>
        </p:nvSpPr>
        <p:spPr>
          <a:xfrm>
            <a:off x="4154488" y="3903663"/>
            <a:ext cx="381000" cy="75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3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5" name="Text Box 15" title=""/>
          <p:cNvSpPr txBox="1"/>
          <p:nvPr/>
        </p:nvSpPr>
        <p:spPr>
          <a:xfrm>
            <a:off x="2855913" y="1587500"/>
            <a:ext cx="7488237" cy="14198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ja-JP" sz="3600" i="1">
                <a:solidFill>
                  <a:srgbClr val="FF0066"/>
                </a:solidFill>
                <a:latin typeface="Times New Roman" panose="02020603050405020304" pitchFamily="18" charset="0"/>
              </a:rPr>
              <a:t>Listen and number the words [1-4] in the order of the sounds you hear. </a:t>
            </a:r>
            <a:endParaRPr lang="en-US" altLang="ja-JP" sz="3600" i="1">
              <a:solidFill>
                <a:srgbClr val="FF0066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6" name="Oval 2" title=""/>
          <p:cNvSpPr/>
          <p:nvPr/>
        </p:nvSpPr>
        <p:spPr>
          <a:xfrm>
            <a:off x="1849438" y="1630363"/>
            <a:ext cx="900112" cy="990600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000">
                <a:latin typeface="Times New Roman" panose="02020603050405020304" pitchFamily="18" charset="0"/>
              </a:rPr>
              <a:t>1b</a:t>
            </a:r>
            <a:endParaRPr lang="en-US" altLang="zh-CN" sz="4000">
              <a:latin typeface="Times New Roman" panose="02020603050405020304" pitchFamily="18" charset="0"/>
            </a:endParaRPr>
          </a:p>
        </p:txBody>
      </p:sp>
      <p:sp>
        <p:nvSpPr>
          <p:cNvPr id="18448" name="WordArt 23" title=""/>
          <p:cNvSpPr>
            <a:spLocks noTextEdit="1"/>
          </p:cNvSpPr>
          <p:nvPr/>
        </p:nvSpPr>
        <p:spPr>
          <a:xfrm>
            <a:off x="1919288" y="404813"/>
            <a:ext cx="2952750" cy="9350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n w="19050" cap="flat" cmpd="sng">
                  <a:solidFill>
                    <a:srgbClr val="FFFF99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Arial" pitchFamily="34" charset="0"/>
                <a:ea typeface="Arial" pitchFamily="34" charset="0"/>
              </a:rPr>
              <a:t>Listening</a:t>
            </a:r>
            <a:endParaRPr lang="zh-CN" altLang="en-US" sz="3600" b="1">
              <a:ln w="19050" cap="flat" cmpd="sng">
                <a:solidFill>
                  <a:srgbClr val="FFFF99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Arial" pitchFamily="34" charset="0"/>
              <a:ea typeface="Arial" pitchFamily="34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17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Oval 2" title=""/>
          <p:cNvSpPr/>
          <p:nvPr/>
        </p:nvSpPr>
        <p:spPr>
          <a:xfrm>
            <a:off x="2749550" y="1846263"/>
            <a:ext cx="863600" cy="946150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Times New Roman" panose="02020603050405020304" pitchFamily="18" charset="0"/>
              </a:rPr>
              <a:t>1c</a:t>
            </a:r>
            <a:endParaRPr lang="en-US" altLang="zh-CN" sz="4000">
              <a:latin typeface="Times New Roman" panose="02020603050405020304" pitchFamily="18" charset="0"/>
            </a:endParaRPr>
          </a:p>
        </p:txBody>
      </p:sp>
      <p:sp>
        <p:nvSpPr>
          <p:cNvPr id="19459" name="Text Box 15" title=""/>
          <p:cNvSpPr txBox="1"/>
          <p:nvPr/>
        </p:nvSpPr>
        <p:spPr>
          <a:xfrm>
            <a:off x="3829050" y="1628775"/>
            <a:ext cx="6227763" cy="14198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ja-JP" sz="3600">
                <a:solidFill>
                  <a:srgbClr val="CC00FF"/>
                </a:solidFill>
                <a:latin typeface="Arial" pitchFamily="34" charset="0"/>
              </a:rPr>
              <a:t>Ask and answer questions about the instruments. </a:t>
            </a:r>
            <a:endParaRPr lang="en-US" altLang="ja-JP" sz="3600">
              <a:solidFill>
                <a:srgbClr val="CC00FF"/>
              </a:solidFill>
              <a:latin typeface="Arial" pitchFamily="34" charset="0"/>
            </a:endParaRPr>
          </a:p>
        </p:txBody>
      </p:sp>
      <p:pic>
        <p:nvPicPr>
          <p:cNvPr id="19460" name="Picture 2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225" y="3160713"/>
            <a:ext cx="5689600" cy="30051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1" name="WordArt 27" title=""/>
          <p:cNvSpPr>
            <a:spLocks noTextEdit="1"/>
          </p:cNvSpPr>
          <p:nvPr/>
        </p:nvSpPr>
        <p:spPr>
          <a:xfrm>
            <a:off x="1919288" y="404813"/>
            <a:ext cx="2952750" cy="9350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FFFF99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Arial" pitchFamily="34" charset="0"/>
                <a:ea typeface="Arial" pitchFamily="34" charset="0"/>
              </a:rPr>
              <a:t>Pairwork</a:t>
            </a:r>
            <a:endParaRPr lang="zh-CN" altLang="en-US" sz="3600" b="1">
              <a:ln w="19050" cap="flat" cmpd="sng">
                <a:solidFill>
                  <a:srgbClr val="FFFF99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Arial" pitchFamily="34" charset="0"/>
              <a:ea typeface="Arial" pitchFamily="34" charset="0"/>
            </a:endParaRPr>
          </a:p>
        </p:txBody>
      </p:sp>
    </p:spTree>
  </p:cSld>
  <p:clrMapOvr>
    <a:masterClrMapping/>
  </p:clrMapOvr>
  <p:transition>
    <p:plu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标注 12" title=""/>
          <p:cNvSpPr/>
          <p:nvPr/>
        </p:nvSpPr>
        <p:spPr>
          <a:xfrm>
            <a:off x="2173288" y="836613"/>
            <a:ext cx="2627312" cy="1152525"/>
          </a:xfrm>
          <a:prstGeom prst="wedgeRectCallout">
            <a:avLst>
              <a:gd name="adj1" fmla="val 49153"/>
              <a:gd name="adj2" fmla="val 92009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Can you play the guitar?</a:t>
            </a:r>
            <a:endParaRPr lang="zh-CN" altLang="en-US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" name="矩形标注 16" title=""/>
          <p:cNvSpPr/>
          <p:nvPr/>
        </p:nvSpPr>
        <p:spPr>
          <a:xfrm>
            <a:off x="7502525" y="4510088"/>
            <a:ext cx="2554288" cy="1225550"/>
          </a:xfrm>
          <a:prstGeom prst="wedgeRectCallout">
            <a:avLst>
              <a:gd name="adj1" fmla="val -86606"/>
              <a:gd name="adj2" fmla="val -77463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4814DA"/>
                </a:solidFill>
                <a:latin typeface="Times New Roman" panose="02020603050405020304" pitchFamily="18" charset="0"/>
              </a:rPr>
              <a:t>Can you play the violin?</a:t>
            </a:r>
            <a:endParaRPr lang="zh-CN" altLang="en-US" sz="3200">
              <a:solidFill>
                <a:srgbClr val="4814DA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" name="Group 7" title=""/>
          <p:cNvGrpSpPr/>
          <p:nvPr/>
        </p:nvGrpSpPr>
        <p:grpSpPr>
          <a:xfrm>
            <a:off x="8401050" y="1776413"/>
            <a:ext cx="1511300" cy="1509712"/>
            <a:chOff x="4423" y="1344"/>
            <a:chExt cx="952" cy="951"/>
          </a:xfrm>
        </p:grpSpPr>
        <p:pic>
          <p:nvPicPr>
            <p:cNvPr id="20496" name="Picture 16" descr="http://pica.nipic.com/2008-01-13/2008113154227380_2.jpg"/>
            <p:cNvPicPr>
              <a:picLocks noChangeAspect="1"/>
            </p:cNvPicPr>
            <p:nvPr/>
          </p:nvPicPr>
          <p:blipFill>
            <a:blip r:embed="rId2"/>
            <a:srcRect b="9448"/>
            <a:stretch>
              <a:fillRect/>
            </a:stretch>
          </p:blipFill>
          <p:spPr>
            <a:xfrm>
              <a:off x="4574" y="1446"/>
              <a:ext cx="665" cy="71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97" name="云形标注 17"/>
            <p:cNvSpPr/>
            <p:nvPr/>
          </p:nvSpPr>
          <p:spPr>
            <a:xfrm>
              <a:off x="4423" y="1344"/>
              <a:ext cx="952" cy="951"/>
            </a:xfrm>
            <a:prstGeom prst="cloudCallout">
              <a:avLst>
                <a:gd name="adj1" fmla="val -153153"/>
                <a:gd name="adj2" fmla="val 20662"/>
              </a:avLst>
            </a:prstGeom>
            <a:noFill/>
            <a:ln w="9525" cap="flat" cmpd="sng">
              <a:solidFill>
                <a:srgbClr val="C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  <p:sp>
        <p:nvSpPr>
          <p:cNvPr id="22" name="矩形标注 21" title=""/>
          <p:cNvSpPr/>
          <p:nvPr/>
        </p:nvSpPr>
        <p:spPr>
          <a:xfrm>
            <a:off x="1992313" y="4076700"/>
            <a:ext cx="2698750" cy="1728788"/>
          </a:xfrm>
          <a:prstGeom prst="wedgeRectCallout">
            <a:avLst>
              <a:gd name="adj1" fmla="val 62824"/>
              <a:gd name="adj2" fmla="val -72500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4814DA"/>
                </a:solidFill>
                <a:latin typeface="Times New Roman" panose="02020603050405020304" pitchFamily="18" charset="0"/>
              </a:rPr>
              <a:t>No, I can’t. But I can play the drums.</a:t>
            </a:r>
            <a:endParaRPr lang="zh-CN" altLang="en-US" sz="3200">
              <a:solidFill>
                <a:srgbClr val="4814DA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486" name="云形标注 23" title=""/>
          <p:cNvSpPr/>
          <p:nvPr/>
        </p:nvSpPr>
        <p:spPr>
          <a:xfrm>
            <a:off x="2640013" y="2206625"/>
            <a:ext cx="1800225" cy="1655763"/>
          </a:xfrm>
          <a:prstGeom prst="cloudCallout">
            <a:avLst>
              <a:gd name="adj1" fmla="val 76745"/>
              <a:gd name="adj2" fmla="val 24648"/>
            </a:avLst>
          </a:prstGeom>
          <a:noFill/>
          <a:ln w="9525" cap="flat" cmpd="sng">
            <a:solidFill>
              <a:srgbClr val="C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8" name="矩形标注 27" title=""/>
          <p:cNvSpPr/>
          <p:nvPr/>
        </p:nvSpPr>
        <p:spPr>
          <a:xfrm>
            <a:off x="5519738" y="836613"/>
            <a:ext cx="3311525" cy="1152525"/>
          </a:xfrm>
          <a:prstGeom prst="wedgeRectCallout">
            <a:avLst>
              <a:gd name="adj1" fmla="val -30009"/>
              <a:gd name="adj2" fmla="val 87880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No, I can’t. But I can dance well.</a:t>
            </a:r>
            <a:endParaRPr lang="zh-CN" altLang="en-US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" name="Group 15" title=""/>
          <p:cNvGrpSpPr/>
          <p:nvPr/>
        </p:nvGrpSpPr>
        <p:grpSpPr>
          <a:xfrm>
            <a:off x="7319963" y="2997200"/>
            <a:ext cx="1368425" cy="1511300"/>
            <a:chOff x="3879" y="2205"/>
            <a:chExt cx="862" cy="952"/>
          </a:xfrm>
        </p:grpSpPr>
        <p:pic>
          <p:nvPicPr>
            <p:cNvPr id="20494" name="Picture 2" descr="http://img02.tooopen.com/downs/images/2010/10/13/sy_20101013092950880043.jpg"/>
            <p:cNvPicPr>
              <a:picLocks noChangeAspect="1"/>
            </p:cNvPicPr>
            <p:nvPr/>
          </p:nvPicPr>
          <p:blipFill>
            <a:blip r:embed="rId3"/>
            <a:srcRect b="7863"/>
            <a:stretch>
              <a:fillRect/>
            </a:stretch>
          </p:blipFill>
          <p:spPr>
            <a:xfrm>
              <a:off x="3923" y="2235"/>
              <a:ext cx="724" cy="83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95" name="云形标注 15"/>
            <p:cNvSpPr/>
            <p:nvPr/>
          </p:nvSpPr>
          <p:spPr>
            <a:xfrm>
              <a:off x="3879" y="2205"/>
              <a:ext cx="862" cy="952"/>
            </a:xfrm>
            <a:prstGeom prst="cloudCallout">
              <a:avLst>
                <a:gd name="adj1" fmla="val -107426"/>
                <a:gd name="adj2" fmla="val -16704"/>
              </a:avLst>
            </a:prstGeom>
            <a:noFill/>
            <a:ln w="9525" cap="flat" cmpd="sng">
              <a:solidFill>
                <a:srgbClr val="C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4" name="Group 18" title=""/>
          <p:cNvGrpSpPr/>
          <p:nvPr/>
        </p:nvGrpSpPr>
        <p:grpSpPr>
          <a:xfrm>
            <a:off x="5232400" y="4581525"/>
            <a:ext cx="1800225" cy="1584325"/>
            <a:chOff x="2472" y="3203"/>
            <a:chExt cx="1134" cy="998"/>
          </a:xfrm>
        </p:grpSpPr>
        <p:pic>
          <p:nvPicPr>
            <p:cNvPr id="20492" name="Picture 4" descr="http://img.tuluo.com/d/2008-12-30/%D2%F4%C0%D6%BF%F1%B3%B1%BC%DC%D7%D3%B9%C4.jp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90" y="3330"/>
              <a:ext cx="550" cy="78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93" name="云形标注 15"/>
            <p:cNvSpPr/>
            <p:nvPr/>
          </p:nvSpPr>
          <p:spPr>
            <a:xfrm>
              <a:off x="2472" y="3203"/>
              <a:ext cx="1134" cy="998"/>
            </a:xfrm>
            <a:prstGeom prst="cloudCallout">
              <a:avLst>
                <a:gd name="adj1" fmla="val -44532"/>
                <a:gd name="adj2" fmla="val -80662"/>
              </a:avLst>
            </a:prstGeom>
            <a:noFill/>
            <a:ln w="9525" cap="flat" cmpd="sng">
              <a:solidFill>
                <a:srgbClr val="C0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  <p:pic>
        <p:nvPicPr>
          <p:cNvPr id="20490" name="Picture 9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3475" y="2349500"/>
            <a:ext cx="1749425" cy="1993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91" name="Picture 24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6275" y="2420938"/>
            <a:ext cx="792163" cy="12398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  <p:bldP spid="22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 title=""/>
          <p:cNvSpPr>
            <a:spLocks noGrp="1"/>
          </p:cNvSpPr>
          <p:nvPr>
            <p:ph idx="1"/>
          </p:nvPr>
        </p:nvSpPr>
        <p:spPr>
          <a:xfrm>
            <a:off x="3216275" y="658813"/>
            <a:ext cx="6804025" cy="1296987"/>
          </a:xfrm>
        </p:spPr>
        <p:txBody>
          <a:bodyPr vert="horz" wrap="square" anchor="t" anchorCtr="0"/>
          <a:lstStyle/>
          <a:p>
            <a:pPr marL="0" indent="0">
              <a:lnSpc>
                <a:spcPct val="110000"/>
              </a:lnSpc>
              <a:spcBef>
                <a:spcPct val="0"/>
              </a:spcBef>
            </a:pPr>
            <a:r>
              <a:rPr lang="en-US" altLang="zh-CN" i="1">
                <a:solidFill>
                  <a:srgbClr val="0000FF"/>
                </a:solidFill>
              </a:rPr>
              <a:t>Listen again. Fill in the chart with the words and phrases in 1d.   </a:t>
            </a:r>
            <a:endParaRPr lang="en-US" altLang="zh-CN" i="1">
              <a:solidFill>
                <a:srgbClr val="0000FF"/>
              </a:solidFill>
            </a:endParaRPr>
          </a:p>
        </p:txBody>
      </p:sp>
      <p:sp>
        <p:nvSpPr>
          <p:cNvPr id="23555" name="Oval 2" title=""/>
          <p:cNvSpPr/>
          <p:nvPr/>
        </p:nvSpPr>
        <p:spPr>
          <a:xfrm>
            <a:off x="2063750" y="874713"/>
            <a:ext cx="900113" cy="990600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4000">
                <a:latin typeface="Times New Roman" panose="02020603050405020304" pitchFamily="18" charset="0"/>
              </a:rPr>
              <a:t>1e</a:t>
            </a:r>
            <a:endParaRPr lang="en-US" altLang="zh-CN" sz="4000">
              <a:latin typeface="Times New Roman" panose="02020603050405020304" pitchFamily="18" charset="0"/>
            </a:endParaRPr>
          </a:p>
        </p:txBody>
      </p:sp>
      <p:graphicFrame>
        <p:nvGraphicFramePr>
          <p:cNvPr id="10296" name="Group 56" title=""/>
          <p:cNvGraphicFramePr>
            <a:graphicFrameLocks noGrp="1"/>
          </p:cNvGraphicFramePr>
          <p:nvPr/>
        </p:nvGraphicFramePr>
        <p:xfrm>
          <a:off x="2135188" y="2386013"/>
          <a:ext cx="8208645" cy="2707640"/>
        </p:xfrm>
        <a:graphic>
          <a:graphicData uri="http://schemas.openxmlformats.org/drawingml/2006/table">
            <a:tbl>
              <a:tblPr/>
              <a:tblGrid>
                <a:gridCol w="1368425"/>
                <a:gridCol w="4103370"/>
                <a:gridCol w="2736850"/>
              </a:tblGrid>
              <a:tr h="676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Can 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Can’t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</a:tr>
              <a:tr h="676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Bill 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        sing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</a:tr>
              <a:tr h="676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Cindy 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</a:tr>
              <a:tr h="676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Frank</a:t>
                      </a: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 </a:t>
                      </a:r>
                      <a:endParaRPr kumimoji="0" lang="en-US" altLang="zh-CN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alpha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82630" name="Text Box 6" title=""/>
          <p:cNvSpPr txBox="1"/>
          <p:nvPr/>
        </p:nvSpPr>
        <p:spPr>
          <a:xfrm>
            <a:off x="3719513" y="3125788"/>
            <a:ext cx="3311525" cy="6324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play the guitar</a:t>
            </a:r>
            <a:endParaRPr lang="en-US" altLang="zh-CN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ext Box 6" title=""/>
          <p:cNvSpPr txBox="1"/>
          <p:nvPr/>
        </p:nvSpPr>
        <p:spPr>
          <a:xfrm>
            <a:off x="3719513" y="3754438"/>
            <a:ext cx="3960812" cy="6324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sing, play the drums</a:t>
            </a:r>
            <a:endParaRPr lang="en-US" altLang="zh-CN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Text Box 6" title=""/>
          <p:cNvSpPr txBox="1"/>
          <p:nvPr/>
        </p:nvSpPr>
        <p:spPr>
          <a:xfrm>
            <a:off x="3719513" y="4422775"/>
            <a:ext cx="3240087" cy="6324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play the piano</a:t>
            </a:r>
            <a:endParaRPr lang="en-US" altLang="zh-CN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4" name="Text Box 6" title=""/>
          <p:cNvSpPr txBox="1"/>
          <p:nvPr/>
        </p:nvSpPr>
        <p:spPr>
          <a:xfrm>
            <a:off x="7680325" y="3775075"/>
            <a:ext cx="2665413" cy="6324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play the piano</a:t>
            </a:r>
            <a:endParaRPr lang="en-US" altLang="zh-CN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 Box 6" title=""/>
          <p:cNvSpPr txBox="1"/>
          <p:nvPr/>
        </p:nvSpPr>
        <p:spPr>
          <a:xfrm>
            <a:off x="7608888" y="4422775"/>
            <a:ext cx="2665412" cy="6324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>
                <a:solidFill>
                  <a:srgbClr val="FF00FF"/>
                </a:solidFill>
                <a:latin typeface="Times New Roman" panose="02020603050405020304" pitchFamily="18" charset="0"/>
              </a:rPr>
              <a:t>sing or dance</a:t>
            </a:r>
            <a:endParaRPr lang="en-US" altLang="zh-CN" sz="3200">
              <a:solidFill>
                <a:srgbClr val="FF00FF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2630" grpId="0"/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13" title=""/>
          <p:cNvPicPr>
            <a:picLocks noChangeAspect="1"/>
          </p:cNvPicPr>
          <p:nvPr/>
        </p:nvPicPr>
        <p:blipFill>
          <a:blip r:embed="rId2"/>
          <a:srcRect l="11176" t="5630"/>
          <a:stretch>
            <a:fillRect/>
          </a:stretch>
        </p:blipFill>
        <p:spPr>
          <a:xfrm>
            <a:off x="6599238" y="2709863"/>
            <a:ext cx="1716087" cy="12239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79" name="Text Box 9" title=""/>
          <p:cNvSpPr txBox="1"/>
          <p:nvPr/>
        </p:nvSpPr>
        <p:spPr>
          <a:xfrm>
            <a:off x="8255000" y="5373688"/>
            <a:ext cx="1512888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Frank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0" name="Text Box 9" title=""/>
          <p:cNvSpPr txBox="1"/>
          <p:nvPr/>
        </p:nvSpPr>
        <p:spPr>
          <a:xfrm>
            <a:off x="8183563" y="4292600"/>
            <a:ext cx="136683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Cindy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1" name="Text Box 9" title=""/>
          <p:cNvSpPr txBox="1"/>
          <p:nvPr/>
        </p:nvSpPr>
        <p:spPr>
          <a:xfrm>
            <a:off x="8401050" y="3138488"/>
            <a:ext cx="935038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CC00FF"/>
                </a:solidFill>
                <a:latin typeface="Times New Roman" panose="02020603050405020304" pitchFamily="18" charset="0"/>
              </a:rPr>
              <a:t>Bill</a:t>
            </a:r>
            <a:endParaRPr lang="en-US" altLang="zh-CN" sz="3600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2" name="Oval 2" title=""/>
          <p:cNvSpPr/>
          <p:nvPr/>
        </p:nvSpPr>
        <p:spPr>
          <a:xfrm>
            <a:off x="2135188" y="549275"/>
            <a:ext cx="682625" cy="846138"/>
          </a:xfrm>
          <a:prstGeom prst="ellipse">
            <a:avLst/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>
                <a:latin typeface="Times New Roman" panose="02020603050405020304" pitchFamily="18" charset="0"/>
              </a:rPr>
              <a:t>1f</a:t>
            </a:r>
            <a:endParaRPr lang="en-US" altLang="zh-CN" sz="3600">
              <a:latin typeface="Times New Roman" panose="02020603050405020304" pitchFamily="18" charset="0"/>
            </a:endParaRPr>
          </a:p>
        </p:txBody>
      </p:sp>
      <p:sp>
        <p:nvSpPr>
          <p:cNvPr id="24583" name="Rectangle 2" title=""/>
          <p:cNvSpPr txBox="1"/>
          <p:nvPr/>
        </p:nvSpPr>
        <p:spPr>
          <a:xfrm>
            <a:off x="2640013" y="333375"/>
            <a:ext cx="7416800" cy="1295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10000"/>
              </a:lnSpc>
            </a:pPr>
            <a:r>
              <a:rPr lang="en-US" altLang="zh-CN" sz="3600">
                <a:solidFill>
                  <a:srgbClr val="0000FF"/>
                </a:solidFill>
                <a:latin typeface="Times New Roman" panose="02020603050405020304" pitchFamily="18" charset="0"/>
              </a:rPr>
              <a:t>   </a:t>
            </a:r>
            <a:r>
              <a:rPr lang="en-US" altLang="zh-CN" sz="3600">
                <a:solidFill>
                  <a:srgbClr val="0000FF"/>
                </a:solidFill>
                <a:latin typeface="Arial" pitchFamily="34" charset="0"/>
              </a:rPr>
              <a:t>Talk about what Bill, Cindy and Frank can and can’t do.</a:t>
            </a:r>
            <a:endParaRPr lang="en-US" altLang="zh-CN" sz="3600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20" name="矩形标注 19" title=""/>
          <p:cNvSpPr/>
          <p:nvPr/>
        </p:nvSpPr>
        <p:spPr>
          <a:xfrm>
            <a:off x="1631950" y="1773238"/>
            <a:ext cx="2881313" cy="1223962"/>
          </a:xfrm>
          <a:prstGeom prst="wedgeRectCallout">
            <a:avLst>
              <a:gd name="adj1" fmla="val -8292"/>
              <a:gd name="adj2" fmla="val 97083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Can Bill play the guitar?</a:t>
            </a:r>
            <a:endParaRPr lang="en-US" altLang="zh-CN" sz="3600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" name="矩形标注 20" title=""/>
          <p:cNvSpPr/>
          <p:nvPr/>
        </p:nvSpPr>
        <p:spPr>
          <a:xfrm>
            <a:off x="4725988" y="1844675"/>
            <a:ext cx="4465637" cy="1223963"/>
          </a:xfrm>
          <a:prstGeom prst="wedgeRectCallout">
            <a:avLst>
              <a:gd name="adj1" fmla="val -52060"/>
              <a:gd name="adj2" fmla="val 88912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Yes, he can, but he can’t sing.</a:t>
            </a:r>
            <a:endParaRPr lang="en-US" altLang="zh-CN" sz="3600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4586" name="Picture 1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5138" y="3933825"/>
            <a:ext cx="1008062" cy="1247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7" name="Picture 1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5138" y="5157788"/>
            <a:ext cx="1008062" cy="1079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8" name="Picture 9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5913" y="3644900"/>
            <a:ext cx="2206625" cy="2514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2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288" y="2132013"/>
            <a:ext cx="3673475" cy="2682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标注 5" title=""/>
          <p:cNvSpPr/>
          <p:nvPr/>
        </p:nvSpPr>
        <p:spPr>
          <a:xfrm>
            <a:off x="5159375" y="476250"/>
            <a:ext cx="4391025" cy="720725"/>
          </a:xfrm>
          <a:prstGeom prst="wedgeRectCallout">
            <a:avLst>
              <a:gd name="adj1" fmla="val -19088"/>
              <a:gd name="adj2" fmla="val 92292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>
                <a:solidFill>
                  <a:srgbClr val="FF9900"/>
                </a:solidFill>
                <a:latin typeface="Times New Roman" panose="02020603050405020304" pitchFamily="18" charset="0"/>
              </a:rPr>
              <a:t>Can she walk (</a:t>
            </a:r>
            <a:r>
              <a:rPr lang="zh-CN" altLang="en-US">
                <a:solidFill>
                  <a:srgbClr val="FF9900"/>
                </a:solidFill>
                <a:latin typeface="Times New Roman" panose="02020603050405020304" pitchFamily="18" charset="0"/>
              </a:rPr>
              <a:t>步行</a:t>
            </a:r>
            <a:r>
              <a:rPr lang="en-US" altLang="zh-CN">
                <a:solidFill>
                  <a:srgbClr val="FF9900"/>
                </a:solidFill>
                <a:latin typeface="Times New Roman" panose="02020603050405020304" pitchFamily="18" charset="0"/>
              </a:rPr>
              <a:t>)? </a:t>
            </a:r>
            <a:endParaRPr lang="zh-CN" altLang="en-US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矩形标注 6" title=""/>
          <p:cNvSpPr/>
          <p:nvPr/>
        </p:nvSpPr>
        <p:spPr>
          <a:xfrm>
            <a:off x="5951538" y="4364038"/>
            <a:ext cx="4105275" cy="1368425"/>
          </a:xfrm>
          <a:prstGeom prst="wedgeRectCallout">
            <a:avLst>
              <a:gd name="adj1" fmla="val -9241"/>
              <a:gd name="adj2" fmla="val -66588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>
                <a:solidFill>
                  <a:srgbClr val="FF9900"/>
                </a:solidFill>
                <a:latin typeface="Times New Roman" panose="02020603050405020304" pitchFamily="18" charset="0"/>
              </a:rPr>
              <a:t>No, she can’t. But she can play tennis.</a:t>
            </a:r>
            <a:endParaRPr lang="zh-CN" altLang="en-US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5605" name="Picture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2263" y="1531938"/>
            <a:ext cx="2206625" cy="2514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dur="2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标注 16" title=""/>
          <p:cNvSpPr/>
          <p:nvPr/>
        </p:nvSpPr>
        <p:spPr>
          <a:xfrm>
            <a:off x="2135188" y="765175"/>
            <a:ext cx="3311525" cy="720725"/>
          </a:xfrm>
          <a:prstGeom prst="wedgeRectCallout">
            <a:avLst>
              <a:gd name="adj1" fmla="val -31782"/>
              <a:gd name="adj2" fmla="val 94495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Can she/he …?</a:t>
            </a:r>
            <a:r>
              <a:rPr lang="en-US" altLang="zh-CN" sz="360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endParaRPr lang="zh-CN" altLang="en-US" sz="36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" name="矩形标注 18" title=""/>
          <p:cNvSpPr/>
          <p:nvPr/>
        </p:nvSpPr>
        <p:spPr>
          <a:xfrm>
            <a:off x="2243138" y="4292600"/>
            <a:ext cx="3636962" cy="1296988"/>
          </a:xfrm>
          <a:prstGeom prst="wedgeRectCallout">
            <a:avLst>
              <a:gd name="adj1" fmla="val 13597"/>
              <a:gd name="adj2" fmla="val -69463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Yes, he/she can. /</a:t>
            </a:r>
            <a:endParaRPr lang="en-US" altLang="zh-CN" sz="3600">
              <a:solidFill>
                <a:srgbClr val="FF99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No, he/she can’t.</a:t>
            </a:r>
            <a:endParaRPr lang="zh-CN" altLang="en-US" sz="3600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6628" name="Picture 15" title=""/>
          <p:cNvPicPr>
            <a:picLocks noChangeAspect="1"/>
          </p:cNvPicPr>
          <p:nvPr/>
        </p:nvPicPr>
        <p:blipFill>
          <a:blip r:embed="rId2"/>
          <a:srcRect b="3796"/>
          <a:stretch>
            <a:fillRect/>
          </a:stretch>
        </p:blipFill>
        <p:spPr>
          <a:xfrm>
            <a:off x="6311900" y="3533775"/>
            <a:ext cx="1441450" cy="13144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9" name="Picture 1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688" y="2957513"/>
            <a:ext cx="2244725" cy="2343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0" name="Picture 1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0463" y="1157288"/>
            <a:ext cx="1377950" cy="1377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1" name="Picture 21" title=""/>
          <p:cNvPicPr>
            <a:picLocks noChangeAspect="1"/>
          </p:cNvPicPr>
          <p:nvPr/>
        </p:nvPicPr>
        <p:blipFill>
          <a:blip r:embed="rId5"/>
          <a:srcRect t="4315"/>
          <a:stretch>
            <a:fillRect/>
          </a:stretch>
        </p:blipFill>
        <p:spPr>
          <a:xfrm>
            <a:off x="8328025" y="941388"/>
            <a:ext cx="1320800" cy="1584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2" name="Picture 9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4113" y="1844675"/>
            <a:ext cx="1954212" cy="22272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dur="2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4288" y="1003300"/>
            <a:ext cx="3476625" cy="23542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标注 5" title=""/>
          <p:cNvSpPr/>
          <p:nvPr/>
        </p:nvSpPr>
        <p:spPr>
          <a:xfrm>
            <a:off x="2640013" y="2638425"/>
            <a:ext cx="3457575" cy="720725"/>
          </a:xfrm>
          <a:prstGeom prst="wedgeRectCallout">
            <a:avLst>
              <a:gd name="adj1" fmla="val -39625"/>
              <a:gd name="adj2" fmla="val 100222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9900"/>
                </a:solidFill>
                <a:latin typeface="Times New Roman" panose="02020603050405020304" pitchFamily="18" charset="0"/>
              </a:rPr>
              <a:t>Can they …?</a:t>
            </a:r>
            <a:endParaRPr lang="en-US" altLang="zh-CN" sz="3600">
              <a:solidFill>
                <a:srgbClr val="FF99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矩形标注 6" title=""/>
          <p:cNvSpPr/>
          <p:nvPr/>
        </p:nvSpPr>
        <p:spPr>
          <a:xfrm>
            <a:off x="5521325" y="3862388"/>
            <a:ext cx="3168650" cy="1152525"/>
          </a:xfrm>
          <a:prstGeom prst="wedgeRectCallout">
            <a:avLst>
              <a:gd name="adj1" fmla="val -67838"/>
              <a:gd name="adj2" fmla="val -1102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9900"/>
                </a:solidFill>
                <a:latin typeface="Arial" pitchFamily="34" charset="0"/>
              </a:rPr>
              <a:t>…</a:t>
            </a:r>
            <a:endParaRPr lang="en-US" altLang="zh-CN" sz="3600">
              <a:solidFill>
                <a:srgbClr val="FF9900"/>
              </a:solidFill>
              <a:latin typeface="Arial" pitchFamily="34" charset="0"/>
            </a:endParaRPr>
          </a:p>
        </p:txBody>
      </p:sp>
      <p:pic>
        <p:nvPicPr>
          <p:cNvPr id="27653" name="Picture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0013" y="3789363"/>
            <a:ext cx="2206625" cy="2514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dur="2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https://d.book118.com/718116032026006031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Times New Roman</vt:lpstr>
      <vt:lpstr>黑体</vt:lpstr>
      <vt:lpstr>Office Theme</vt:lpstr>
      <vt:lpstr>PowerPoint Presentation</vt:lpstr>
      <vt:lpstr>俱乐部名称的写法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2024-09-07T23:56:33.060</cp:lastPrinted>
  <dcterms:created xsi:type="dcterms:W3CDTF">2024-09-07T15:56:33Z</dcterms:created>
  <dcterms:modified xsi:type="dcterms:W3CDTF">2024-09-07T15:56:35Z</dcterms:modified>
</cp:coreProperties>
</file>