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E017D-F0DF-448E-86F1-5CC761F35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B3B92-81C0-4804-A766-9EEBC6201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40F9F-CB07-4752-9953-B5B26E2D3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9D574F-24D9-41E3-ADBB-347C0150A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7DBA94-7424-4AE3-ABC3-4D8384880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925F08-C0AD-4274-9FDC-6E306AB4A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A6AE6C-E159-494F-8F9D-0826B2FF1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2DF3A-01CC-4807-B95E-F6D027BD8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0CC4B-6CC3-4CFC-B48E-86291536C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B8A49-0EBA-43F8-B5A7-4689F3FC8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CDE92-DCF1-4AA9-B994-54CDFDBEA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21063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:PPT可修改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体育产业行业技术培训需求分析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体育产业行业现状及发展趋势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技术培训需求分析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技术培训内容设计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技术培训方式与方法选择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技术培训效果评估与改进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303" r="1230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提升行业技术水平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推动体育产业创新发展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增强体育产业竞争力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随着体育产业的快速发展，行业对技术人才的需求不断增加。通过技术培训，可以提升从业人员的技能水平，满足行业发展的需求。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技术培训不仅可以提高从业人员的技能水平，还可以引入新的理念、技术和方法，推动体育产业的创新发展。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技术培训可以提升体育企业的整体竞争力，使其在激烈的市场竞争中立于不败之地。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03461" y="4918823"/>
            <a:ext cx="1141000" cy="113947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153981" y="5264961"/>
            <a:ext cx="440054" cy="394907"/>
            <a:chOff x="4153981" y="5264961"/>
            <a:chExt cx="440054" cy="394907"/>
          </a:xfrm>
        </p:grpSpPr>
        <p:sp>
          <p:nvSpPr>
            <p:cNvPr id="4" name="Freeform 4"/>
            <p:cNvSpPr/>
            <p:nvPr/>
          </p:nvSpPr>
          <p:spPr>
            <a:xfrm>
              <a:off x="4433158" y="5264961"/>
              <a:ext cx="160877" cy="394906"/>
            </a:xfrm>
            <a:custGeom>
              <a:rect l="l" t="t" r="r" b="b"/>
              <a:pathLst>
                <a:path w="83" h="204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7" y="57"/>
                  </a:lnTo>
                  <a:lnTo>
                    <a:pt x="67" y="204"/>
                  </a:lnTo>
                  <a:lnTo>
                    <a:pt x="17" y="204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4291617" y="5369451"/>
              <a:ext cx="160877" cy="290417"/>
            </a:xfrm>
            <a:custGeom>
              <a:rect l="l" t="t" r="r" b="b"/>
              <a:pathLst>
                <a:path w="83" h="150">
                  <a:moveTo>
                    <a:pt x="66" y="150"/>
                  </a:moveTo>
                  <a:lnTo>
                    <a:pt x="19" y="150"/>
                  </a:lnTo>
                  <a:lnTo>
                    <a:pt x="19" y="60"/>
                  </a:lnTo>
                  <a:lnTo>
                    <a:pt x="0" y="60"/>
                  </a:lnTo>
                  <a:lnTo>
                    <a:pt x="43" y="0"/>
                  </a:lnTo>
                  <a:lnTo>
                    <a:pt x="83" y="60"/>
                  </a:lnTo>
                  <a:lnTo>
                    <a:pt x="66" y="60"/>
                  </a:lnTo>
                  <a:lnTo>
                    <a:pt x="66" y="1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4153981" y="5479845"/>
              <a:ext cx="160877" cy="180022"/>
            </a:xfrm>
            <a:custGeom>
              <a:rect l="l" t="t" r="r" b="b"/>
              <a:pathLst>
                <a:path w="83" h="93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6" y="57"/>
                  </a:lnTo>
                  <a:lnTo>
                    <a:pt x="66" y="93"/>
                  </a:lnTo>
                  <a:lnTo>
                    <a:pt x="17" y="93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5356942" y="4118045"/>
            <a:ext cx="1535373" cy="1828901"/>
          </a:xfrm>
          <a:custGeom>
            <a:rect l="l" t="t" r="r" b="b"/>
            <a:pathLst>
              <a:path w="633" h="730">
                <a:moveTo>
                  <a:pt x="453" y="534"/>
                </a:moveTo>
                <a:cubicBezTo>
                  <a:pt x="420" y="520"/>
                  <a:pt x="408" y="498"/>
                  <a:pt x="405" y="470"/>
                </a:cubicBezTo>
                <a:cubicBezTo>
                  <a:pt x="427" y="452"/>
                  <a:pt x="445" y="427"/>
                  <a:pt x="458" y="399"/>
                </a:cubicBezTo>
                <a:cubicBezTo>
                  <a:pt x="468" y="395"/>
                  <a:pt x="476" y="389"/>
                  <a:pt x="483" y="380"/>
                </a:cubicBezTo>
                <a:cubicBezTo>
                  <a:pt x="491" y="369"/>
                  <a:pt x="497" y="355"/>
                  <a:pt x="500" y="339"/>
                </a:cubicBezTo>
                <a:cubicBezTo>
                  <a:pt x="503" y="324"/>
                  <a:pt x="504" y="308"/>
                  <a:pt x="501" y="293"/>
                </a:cubicBezTo>
                <a:cubicBezTo>
                  <a:pt x="500" y="282"/>
                  <a:pt x="497" y="272"/>
                  <a:pt x="492" y="263"/>
                </a:cubicBezTo>
                <a:cubicBezTo>
                  <a:pt x="486" y="212"/>
                  <a:pt x="466" y="165"/>
                  <a:pt x="437" y="133"/>
                </a:cubicBezTo>
                <a:cubicBezTo>
                  <a:pt x="431" y="125"/>
                  <a:pt x="424" y="118"/>
                  <a:pt x="417" y="112"/>
                </a:cubicBezTo>
                <a:cubicBezTo>
                  <a:pt x="439" y="56"/>
                  <a:pt x="386" y="0"/>
                  <a:pt x="316" y="8"/>
                </a:cubicBezTo>
                <a:cubicBezTo>
                  <a:pt x="307" y="9"/>
                  <a:pt x="297" y="11"/>
                  <a:pt x="288" y="14"/>
                </a:cubicBezTo>
                <a:cubicBezTo>
                  <a:pt x="300" y="20"/>
                  <a:pt x="310" y="30"/>
                  <a:pt x="316" y="40"/>
                </a:cubicBezTo>
                <a:cubicBezTo>
                  <a:pt x="320" y="49"/>
                  <a:pt x="321" y="58"/>
                  <a:pt x="316" y="68"/>
                </a:cubicBezTo>
                <a:cubicBezTo>
                  <a:pt x="316" y="67"/>
                  <a:pt x="316" y="67"/>
                  <a:pt x="316" y="66"/>
                </a:cubicBezTo>
                <a:cubicBezTo>
                  <a:pt x="291" y="0"/>
                  <a:pt x="212" y="20"/>
                  <a:pt x="211" y="42"/>
                </a:cubicBezTo>
                <a:cubicBezTo>
                  <a:pt x="231" y="57"/>
                  <a:pt x="237" y="71"/>
                  <a:pt x="237" y="95"/>
                </a:cubicBezTo>
                <a:cubicBezTo>
                  <a:pt x="214" y="95"/>
                  <a:pt x="206" y="79"/>
                  <a:pt x="197" y="56"/>
                </a:cubicBezTo>
                <a:cubicBezTo>
                  <a:pt x="185" y="82"/>
                  <a:pt x="184" y="110"/>
                  <a:pt x="192" y="135"/>
                </a:cubicBezTo>
                <a:cubicBezTo>
                  <a:pt x="164" y="167"/>
                  <a:pt x="144" y="210"/>
                  <a:pt x="141" y="254"/>
                </a:cubicBezTo>
                <a:cubicBezTo>
                  <a:pt x="141" y="258"/>
                  <a:pt x="141" y="261"/>
                  <a:pt x="141" y="264"/>
                </a:cubicBezTo>
                <a:cubicBezTo>
                  <a:pt x="137" y="273"/>
                  <a:pt x="134" y="283"/>
                  <a:pt x="132" y="293"/>
                </a:cubicBezTo>
                <a:cubicBezTo>
                  <a:pt x="130" y="308"/>
                  <a:pt x="130" y="324"/>
                  <a:pt x="133" y="339"/>
                </a:cubicBezTo>
                <a:cubicBezTo>
                  <a:pt x="136" y="355"/>
                  <a:pt x="142" y="369"/>
                  <a:pt x="151" y="380"/>
                </a:cubicBezTo>
                <a:cubicBezTo>
                  <a:pt x="157" y="389"/>
                  <a:pt x="166" y="395"/>
                  <a:pt x="175" y="399"/>
                </a:cubicBezTo>
                <a:cubicBezTo>
                  <a:pt x="188" y="427"/>
                  <a:pt x="206" y="452"/>
                  <a:pt x="228" y="470"/>
                </a:cubicBezTo>
                <a:cubicBezTo>
                  <a:pt x="225" y="498"/>
                  <a:pt x="214" y="520"/>
                  <a:pt x="181" y="534"/>
                </a:cubicBezTo>
                <a:cubicBezTo>
                  <a:pt x="106" y="565"/>
                  <a:pt x="0" y="574"/>
                  <a:pt x="3" y="668"/>
                </a:cubicBezTo>
                <a:cubicBezTo>
                  <a:pt x="3" y="688"/>
                  <a:pt x="11" y="709"/>
                  <a:pt x="24" y="730"/>
                </a:cubicBezTo>
                <a:cubicBezTo>
                  <a:pt x="316" y="730"/>
                  <a:pt x="316" y="730"/>
                  <a:pt x="316" y="730"/>
                </a:cubicBezTo>
                <a:cubicBezTo>
                  <a:pt x="610" y="730"/>
                  <a:pt x="610" y="730"/>
                  <a:pt x="610" y="730"/>
                </a:cubicBezTo>
                <a:cubicBezTo>
                  <a:pt x="622" y="709"/>
                  <a:pt x="630" y="688"/>
                  <a:pt x="631" y="668"/>
                </a:cubicBezTo>
                <a:cubicBezTo>
                  <a:pt x="633" y="574"/>
                  <a:pt x="528" y="565"/>
                  <a:pt x="453" y="534"/>
                </a:cubicBezTo>
                <a:close/>
                <a:moveTo>
                  <a:pt x="189" y="384"/>
                </a:moveTo>
                <a:cubicBezTo>
                  <a:pt x="154" y="378"/>
                  <a:pt x="140" y="313"/>
                  <a:pt x="156" y="275"/>
                </a:cubicBezTo>
                <a:cubicBezTo>
                  <a:pt x="157" y="275"/>
                  <a:pt x="158" y="274"/>
                  <a:pt x="158" y="274"/>
                </a:cubicBezTo>
                <a:cubicBezTo>
                  <a:pt x="182" y="259"/>
                  <a:pt x="189" y="329"/>
                  <a:pt x="189" y="335"/>
                </a:cubicBezTo>
                <a:cubicBezTo>
                  <a:pt x="189" y="360"/>
                  <a:pt x="216" y="369"/>
                  <a:pt x="210" y="352"/>
                </a:cubicBezTo>
                <a:cubicBezTo>
                  <a:pt x="204" y="334"/>
                  <a:pt x="196" y="307"/>
                  <a:pt x="195" y="273"/>
                </a:cubicBezTo>
                <a:cubicBezTo>
                  <a:pt x="195" y="272"/>
                  <a:pt x="195" y="272"/>
                  <a:pt x="195" y="271"/>
                </a:cubicBezTo>
                <a:cubicBezTo>
                  <a:pt x="194" y="245"/>
                  <a:pt x="200" y="216"/>
                  <a:pt x="211" y="190"/>
                </a:cubicBezTo>
                <a:cubicBezTo>
                  <a:pt x="215" y="185"/>
                  <a:pt x="218" y="180"/>
                  <a:pt x="223" y="177"/>
                </a:cubicBezTo>
                <a:cubicBezTo>
                  <a:pt x="244" y="194"/>
                  <a:pt x="275" y="202"/>
                  <a:pt x="316" y="195"/>
                </a:cubicBezTo>
                <a:cubicBezTo>
                  <a:pt x="335" y="191"/>
                  <a:pt x="356" y="185"/>
                  <a:pt x="379" y="174"/>
                </a:cubicBezTo>
                <a:cubicBezTo>
                  <a:pt x="380" y="174"/>
                  <a:pt x="380" y="173"/>
                  <a:pt x="380" y="173"/>
                </a:cubicBezTo>
                <a:cubicBezTo>
                  <a:pt x="405" y="167"/>
                  <a:pt x="412" y="175"/>
                  <a:pt x="423" y="191"/>
                </a:cubicBezTo>
                <a:cubicBezTo>
                  <a:pt x="423" y="191"/>
                  <a:pt x="423" y="191"/>
                  <a:pt x="424" y="192"/>
                </a:cubicBezTo>
                <a:cubicBezTo>
                  <a:pt x="434" y="216"/>
                  <a:pt x="440" y="243"/>
                  <a:pt x="440" y="269"/>
                </a:cubicBezTo>
                <a:cubicBezTo>
                  <a:pt x="439" y="270"/>
                  <a:pt x="439" y="272"/>
                  <a:pt x="439" y="273"/>
                </a:cubicBezTo>
                <a:cubicBezTo>
                  <a:pt x="438" y="307"/>
                  <a:pt x="430" y="334"/>
                  <a:pt x="424" y="352"/>
                </a:cubicBezTo>
                <a:cubicBezTo>
                  <a:pt x="418" y="369"/>
                  <a:pt x="445" y="360"/>
                  <a:pt x="445" y="335"/>
                </a:cubicBezTo>
                <a:cubicBezTo>
                  <a:pt x="445" y="329"/>
                  <a:pt x="452" y="259"/>
                  <a:pt x="476" y="274"/>
                </a:cubicBezTo>
                <a:cubicBezTo>
                  <a:pt x="476" y="274"/>
                  <a:pt x="477" y="274"/>
                  <a:pt x="477" y="275"/>
                </a:cubicBezTo>
                <a:cubicBezTo>
                  <a:pt x="494" y="313"/>
                  <a:pt x="480" y="378"/>
                  <a:pt x="445" y="384"/>
                </a:cubicBezTo>
                <a:cubicBezTo>
                  <a:pt x="421" y="440"/>
                  <a:pt x="377" y="482"/>
                  <a:pt x="317" y="482"/>
                </a:cubicBezTo>
                <a:cubicBezTo>
                  <a:pt x="316" y="482"/>
                  <a:pt x="316" y="482"/>
                  <a:pt x="316" y="482"/>
                </a:cubicBezTo>
                <a:cubicBezTo>
                  <a:pt x="256" y="482"/>
                  <a:pt x="213" y="440"/>
                  <a:pt x="189" y="384"/>
                </a:cubicBezTo>
                <a:close/>
                <a:moveTo>
                  <a:pt x="249" y="484"/>
                </a:moveTo>
                <a:cubicBezTo>
                  <a:pt x="268" y="496"/>
                  <a:pt x="291" y="502"/>
                  <a:pt x="316" y="503"/>
                </a:cubicBezTo>
                <a:cubicBezTo>
                  <a:pt x="317" y="503"/>
                  <a:pt x="317" y="503"/>
                  <a:pt x="317" y="503"/>
                </a:cubicBezTo>
                <a:cubicBezTo>
                  <a:pt x="343" y="503"/>
                  <a:pt x="366" y="496"/>
                  <a:pt x="387" y="483"/>
                </a:cubicBezTo>
                <a:cubicBezTo>
                  <a:pt x="391" y="500"/>
                  <a:pt x="401" y="518"/>
                  <a:pt x="414" y="532"/>
                </a:cubicBezTo>
                <a:cubicBezTo>
                  <a:pt x="374" y="581"/>
                  <a:pt x="346" y="601"/>
                  <a:pt x="319" y="630"/>
                </a:cubicBezTo>
                <a:cubicBezTo>
                  <a:pt x="318" y="629"/>
                  <a:pt x="317" y="629"/>
                  <a:pt x="316" y="628"/>
                </a:cubicBezTo>
                <a:cubicBezTo>
                  <a:pt x="292" y="612"/>
                  <a:pt x="262" y="579"/>
                  <a:pt x="224" y="525"/>
                </a:cubicBezTo>
                <a:cubicBezTo>
                  <a:pt x="235" y="513"/>
                  <a:pt x="244" y="498"/>
                  <a:pt x="249" y="484"/>
                </a:cubicBezTo>
                <a:close/>
                <a:moveTo>
                  <a:pt x="403" y="669"/>
                </a:moveTo>
                <a:cubicBezTo>
                  <a:pt x="391" y="655"/>
                  <a:pt x="383" y="631"/>
                  <a:pt x="362" y="619"/>
                </a:cubicBezTo>
                <a:cubicBezTo>
                  <a:pt x="344" y="631"/>
                  <a:pt x="321" y="669"/>
                  <a:pt x="318" y="687"/>
                </a:cubicBezTo>
                <a:cubicBezTo>
                  <a:pt x="318" y="684"/>
                  <a:pt x="317" y="680"/>
                  <a:pt x="316" y="677"/>
                </a:cubicBezTo>
                <a:cubicBezTo>
                  <a:pt x="308" y="654"/>
                  <a:pt x="281" y="635"/>
                  <a:pt x="272" y="626"/>
                </a:cubicBezTo>
                <a:cubicBezTo>
                  <a:pt x="252" y="635"/>
                  <a:pt x="246" y="653"/>
                  <a:pt x="233" y="670"/>
                </a:cubicBezTo>
                <a:cubicBezTo>
                  <a:pt x="220" y="653"/>
                  <a:pt x="183" y="602"/>
                  <a:pt x="172" y="556"/>
                </a:cubicBezTo>
                <a:cubicBezTo>
                  <a:pt x="187" y="553"/>
                  <a:pt x="201" y="545"/>
                  <a:pt x="213" y="535"/>
                </a:cubicBezTo>
                <a:cubicBezTo>
                  <a:pt x="213" y="536"/>
                  <a:pt x="214" y="537"/>
                  <a:pt x="214" y="538"/>
                </a:cubicBezTo>
                <a:cubicBezTo>
                  <a:pt x="240" y="574"/>
                  <a:pt x="285" y="626"/>
                  <a:pt x="316" y="652"/>
                </a:cubicBezTo>
                <a:cubicBezTo>
                  <a:pt x="317" y="653"/>
                  <a:pt x="318" y="654"/>
                  <a:pt x="319" y="655"/>
                </a:cubicBezTo>
                <a:cubicBezTo>
                  <a:pt x="351" y="612"/>
                  <a:pt x="388" y="581"/>
                  <a:pt x="425" y="541"/>
                </a:cubicBezTo>
                <a:cubicBezTo>
                  <a:pt x="435" y="549"/>
                  <a:pt x="446" y="555"/>
                  <a:pt x="459" y="558"/>
                </a:cubicBezTo>
                <a:cubicBezTo>
                  <a:pt x="446" y="592"/>
                  <a:pt x="425" y="648"/>
                  <a:pt x="403" y="6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5462335" y="2645872"/>
            <a:ext cx="1139476" cy="1139476"/>
            <a:chOff x="5462335" y="2645872"/>
            <a:chExt cx="1139476" cy="1139476"/>
          </a:xfrm>
        </p:grpSpPr>
        <p:sp>
          <p:nvSpPr>
            <p:cNvPr id="9" name="AutoShape 9"/>
            <p:cNvSpPr/>
            <p:nvPr/>
          </p:nvSpPr>
          <p:spPr>
            <a:xfrm>
              <a:off x="5462335" y="2645872"/>
              <a:ext cx="1139476" cy="113947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730273" y="3007155"/>
              <a:ext cx="626173" cy="417004"/>
            </a:xfrm>
            <a:custGeom>
              <a:rect l="l" t="t" r="r" b="b"/>
              <a:pathLst>
                <a:path w="21547" h="21600">
                  <a:moveTo>
                    <a:pt x="18847" y="15749"/>
                  </a:moveTo>
                  <a:lnTo>
                    <a:pt x="2701" y="15749"/>
                  </a:lnTo>
                  <a:lnTo>
                    <a:pt x="2701" y="1346"/>
                  </a:lnTo>
                  <a:lnTo>
                    <a:pt x="18847" y="1346"/>
                  </a:lnTo>
                  <a:cubicBezTo>
                    <a:pt x="18847" y="1346"/>
                    <a:pt x="18847" y="15749"/>
                    <a:pt x="18847" y="15749"/>
                  </a:cubicBezTo>
                  <a:close/>
                  <a:moveTo>
                    <a:pt x="0" y="20510"/>
                  </a:moveTo>
                  <a:cubicBezTo>
                    <a:pt x="0" y="20510"/>
                    <a:pt x="-26" y="21600"/>
                    <a:pt x="1603" y="21600"/>
                  </a:cubicBezTo>
                  <a:cubicBezTo>
                    <a:pt x="2568" y="21600"/>
                    <a:pt x="6216" y="21600"/>
                    <a:pt x="9032" y="21600"/>
                  </a:cubicBezTo>
                  <a:cubicBezTo>
                    <a:pt x="9032" y="21600"/>
                    <a:pt x="10576" y="21600"/>
                    <a:pt x="12515" y="21600"/>
                  </a:cubicBezTo>
                  <a:cubicBezTo>
                    <a:pt x="15331" y="21600"/>
                    <a:pt x="18979" y="21600"/>
                    <a:pt x="19943" y="21600"/>
                  </a:cubicBezTo>
                  <a:cubicBezTo>
                    <a:pt x="21574" y="21600"/>
                    <a:pt x="21547" y="20510"/>
                    <a:pt x="21547" y="20510"/>
                  </a:cubicBezTo>
                  <a:lnTo>
                    <a:pt x="19418" y="16436"/>
                  </a:lnTo>
                  <a:cubicBezTo>
                    <a:pt x="19512" y="16224"/>
                    <a:pt x="19569" y="15977"/>
                    <a:pt x="19569" y="15711"/>
                  </a:cubicBezTo>
                  <a:lnTo>
                    <a:pt x="19569" y="1384"/>
                  </a:lnTo>
                  <a:cubicBezTo>
                    <a:pt x="19569" y="621"/>
                    <a:pt x="19123" y="0"/>
                    <a:pt x="18571" y="0"/>
                  </a:cubicBezTo>
                  <a:lnTo>
                    <a:pt x="2977" y="0"/>
                  </a:lnTo>
                  <a:cubicBezTo>
                    <a:pt x="2425" y="0"/>
                    <a:pt x="1979" y="621"/>
                    <a:pt x="1979" y="1384"/>
                  </a:cubicBezTo>
                  <a:lnTo>
                    <a:pt x="1979" y="15711"/>
                  </a:lnTo>
                  <a:cubicBezTo>
                    <a:pt x="1979" y="15978"/>
                    <a:pt x="2035" y="16224"/>
                    <a:pt x="2129" y="16436"/>
                  </a:cubicBezTo>
                  <a:cubicBezTo>
                    <a:pt x="2129" y="16436"/>
                    <a:pt x="0" y="20510"/>
                    <a:pt x="0" y="2051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771927" y="3559605"/>
            <a:ext cx="1141000" cy="1139476"/>
            <a:chOff x="6771927" y="3559605"/>
            <a:chExt cx="1141000" cy="1139476"/>
          </a:xfrm>
        </p:grpSpPr>
        <p:sp>
          <p:nvSpPr>
            <p:cNvPr id="12" name="AutoShape 12"/>
            <p:cNvSpPr/>
            <p:nvPr/>
          </p:nvSpPr>
          <p:spPr>
            <a:xfrm>
              <a:off x="6771927" y="3559605"/>
              <a:ext cx="1141000" cy="113947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7109969" y="3904315"/>
              <a:ext cx="524732" cy="433769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7209887" y="4918823"/>
            <a:ext cx="1141000" cy="1139476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7551358" y="5262199"/>
            <a:ext cx="467582" cy="452819"/>
            <a:chOff x="7551358" y="5262199"/>
            <a:chExt cx="467582" cy="452819"/>
          </a:xfrm>
        </p:grpSpPr>
        <p:sp>
          <p:nvSpPr>
            <p:cNvPr id="16" name="Freeform 16"/>
            <p:cNvSpPr/>
            <p:nvPr/>
          </p:nvSpPr>
          <p:spPr>
            <a:xfrm>
              <a:off x="7551358" y="5309253"/>
              <a:ext cx="418814" cy="405765"/>
            </a:xfrm>
            <a:custGeom>
              <a:rect l="l" t="t" r="r" b="b"/>
              <a:pathLst>
                <a:path w="21600" h="21600">
                  <a:moveTo>
                    <a:pt x="18424" y="4659"/>
                  </a:moveTo>
                  <a:cubicBezTo>
                    <a:pt x="16941" y="2965"/>
                    <a:pt x="16941" y="2965"/>
                    <a:pt x="16941" y="2965"/>
                  </a:cubicBezTo>
                  <a:cubicBezTo>
                    <a:pt x="13976" y="0"/>
                    <a:pt x="13976" y="0"/>
                    <a:pt x="13976" y="0"/>
                  </a:cubicBezTo>
                  <a:cubicBezTo>
                    <a:pt x="13976" y="0"/>
                    <a:pt x="13976" y="0"/>
                    <a:pt x="12494" y="1482"/>
                  </a:cubicBezTo>
                  <a:cubicBezTo>
                    <a:pt x="11012" y="2965"/>
                    <a:pt x="6565" y="4659"/>
                    <a:pt x="6565" y="4659"/>
                  </a:cubicBezTo>
                  <a:cubicBezTo>
                    <a:pt x="0" y="21176"/>
                    <a:pt x="0" y="21176"/>
                    <a:pt x="0" y="21176"/>
                  </a:cubicBezTo>
                  <a:cubicBezTo>
                    <a:pt x="8047" y="12071"/>
                    <a:pt x="8047" y="12071"/>
                    <a:pt x="8047" y="12071"/>
                  </a:cubicBezTo>
                  <a:cubicBezTo>
                    <a:pt x="7624" y="10800"/>
                    <a:pt x="7835" y="9318"/>
                    <a:pt x="8682" y="8259"/>
                  </a:cubicBezTo>
                  <a:cubicBezTo>
                    <a:pt x="9953" y="6988"/>
                    <a:pt x="12071" y="6988"/>
                    <a:pt x="13341" y="8259"/>
                  </a:cubicBezTo>
                  <a:cubicBezTo>
                    <a:pt x="14400" y="9529"/>
                    <a:pt x="14400" y="11647"/>
                    <a:pt x="13341" y="12918"/>
                  </a:cubicBezTo>
                  <a:cubicBezTo>
                    <a:pt x="12282" y="13765"/>
                    <a:pt x="10800" y="13976"/>
                    <a:pt x="9529" y="13553"/>
                  </a:cubicBezTo>
                  <a:cubicBezTo>
                    <a:pt x="424" y="21600"/>
                    <a:pt x="424" y="21600"/>
                    <a:pt x="424" y="21600"/>
                  </a:cubicBezTo>
                  <a:cubicBezTo>
                    <a:pt x="16941" y="15035"/>
                    <a:pt x="16941" y="15035"/>
                    <a:pt x="16941" y="15035"/>
                  </a:cubicBezTo>
                  <a:cubicBezTo>
                    <a:pt x="16941" y="15035"/>
                    <a:pt x="18424" y="10588"/>
                    <a:pt x="19906" y="9106"/>
                  </a:cubicBezTo>
                  <a:cubicBezTo>
                    <a:pt x="21600" y="7624"/>
                    <a:pt x="21600" y="7624"/>
                    <a:pt x="21600" y="7624"/>
                  </a:cubicBezTo>
                  <a:lnTo>
                    <a:pt x="18424" y="4659"/>
                  </a:lnTo>
                  <a:close/>
                  <a:moveTo>
                    <a:pt x="18424" y="4659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851109" y="5262199"/>
              <a:ext cx="167831" cy="162496"/>
            </a:xfrm>
            <a:custGeom>
              <a:rect l="l" t="t" r="r" b="b"/>
              <a:pathLst>
                <a:path w="21600" h="21600">
                  <a:moveTo>
                    <a:pt x="2667" y="0"/>
                  </a:moveTo>
                  <a:lnTo>
                    <a:pt x="21600" y="18933"/>
                  </a:lnTo>
                  <a:lnTo>
                    <a:pt x="18933" y="21600"/>
                  </a:lnTo>
                  <a:lnTo>
                    <a:pt x="0" y="2667"/>
                  </a:lnTo>
                  <a:lnTo>
                    <a:pt x="2667" y="0"/>
                  </a:lnTo>
                  <a:close/>
                  <a:moveTo>
                    <a:pt x="2667" y="0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4231038" y="3559605"/>
            <a:ext cx="1139476" cy="1139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4315" y="3838497"/>
            <a:ext cx="536639" cy="596075"/>
            <a:chOff x="4544315" y="3838497"/>
            <a:chExt cx="536639" cy="596075"/>
          </a:xfrm>
        </p:grpSpPr>
        <p:sp>
          <p:nvSpPr>
            <p:cNvPr id="20" name="Freeform 20"/>
            <p:cNvSpPr/>
            <p:nvPr/>
          </p:nvSpPr>
          <p:spPr>
            <a:xfrm>
              <a:off x="4911504" y="3838497"/>
              <a:ext cx="169450" cy="160972"/>
            </a:xfrm>
            <a:custGeom>
              <a:rect l="l" t="t" r="r" b="b"/>
              <a:pathLst>
                <a:path w="25" h="24">
                  <a:moveTo>
                    <a:pt x="19" y="24"/>
                  </a:moveTo>
                  <a:cubicBezTo>
                    <a:pt x="20" y="23"/>
                    <a:pt x="20" y="23"/>
                    <a:pt x="21" y="22"/>
                  </a:cubicBezTo>
                  <a:cubicBezTo>
                    <a:pt x="25" y="17"/>
                    <a:pt x="24" y="8"/>
                    <a:pt x="19" y="4"/>
                  </a:cubicBezTo>
                  <a:cubicBezTo>
                    <a:pt x="13" y="0"/>
                    <a:pt x="5" y="1"/>
                    <a:pt x="0" y="7"/>
                  </a:cubicBezTo>
                  <a:cubicBezTo>
                    <a:pt x="0" y="7"/>
                    <a:pt x="0" y="7"/>
                    <a:pt x="0" y="8"/>
                  </a:cubicBezTo>
                  <a:cubicBezTo>
                    <a:pt x="8" y="11"/>
                    <a:pt x="15" y="17"/>
                    <a:pt x="19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572604" y="3897838"/>
              <a:ext cx="488632" cy="536734"/>
            </a:xfrm>
            <a:custGeom>
              <a:rect l="l" t="t" r="r" b="b"/>
              <a:pathLst>
                <a:path w="73" h="80">
                  <a:moveTo>
                    <a:pt x="43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1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9" y="0"/>
                    <a:pt x="39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0"/>
                    <a:pt x="38" y="0"/>
                    <a:pt x="38" y="0"/>
                  </a:cubicBezTo>
                  <a:cubicBezTo>
                    <a:pt x="38" y="0"/>
                    <a:pt x="38" y="0"/>
                    <a:pt x="38" y="0"/>
                  </a:cubicBezTo>
                  <a:cubicBezTo>
                    <a:pt x="38" y="0"/>
                    <a:pt x="38" y="0"/>
                    <a:pt x="37" y="0"/>
                  </a:cubicBezTo>
                  <a:cubicBezTo>
                    <a:pt x="37" y="0"/>
                    <a:pt x="37" y="0"/>
                    <a:pt x="36" y="0"/>
                  </a:cubicBezTo>
                  <a:cubicBezTo>
                    <a:pt x="36" y="0"/>
                    <a:pt x="36" y="0"/>
                    <a:pt x="35" y="0"/>
                  </a:cubicBezTo>
                  <a:cubicBezTo>
                    <a:pt x="35" y="0"/>
                    <a:pt x="35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33" y="0"/>
                    <a:pt x="33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13" y="4"/>
                    <a:pt x="0" y="19"/>
                    <a:pt x="0" y="37"/>
                  </a:cubicBezTo>
                  <a:cubicBezTo>
                    <a:pt x="0" y="47"/>
                    <a:pt x="4" y="57"/>
                    <a:pt x="12" y="64"/>
                  </a:cubicBezTo>
                  <a:cubicBezTo>
                    <a:pt x="7" y="69"/>
                    <a:pt x="7" y="69"/>
                    <a:pt x="7" y="69"/>
                  </a:cubicBezTo>
                  <a:cubicBezTo>
                    <a:pt x="4" y="71"/>
                    <a:pt x="5" y="77"/>
                    <a:pt x="7" y="77"/>
                  </a:cubicBezTo>
                  <a:cubicBezTo>
                    <a:pt x="9" y="79"/>
                    <a:pt x="12" y="79"/>
                    <a:pt x="14" y="77"/>
                  </a:cubicBezTo>
                  <a:cubicBezTo>
                    <a:pt x="16" y="75"/>
                    <a:pt x="20" y="72"/>
                    <a:pt x="21" y="70"/>
                  </a:cubicBezTo>
                  <a:cubicBezTo>
                    <a:pt x="25" y="72"/>
                    <a:pt x="31" y="73"/>
                    <a:pt x="36" y="73"/>
                  </a:cubicBezTo>
                  <a:cubicBezTo>
                    <a:pt x="42" y="73"/>
                    <a:pt x="47" y="72"/>
                    <a:pt x="52" y="70"/>
                  </a:cubicBezTo>
                  <a:cubicBezTo>
                    <a:pt x="53" y="72"/>
                    <a:pt x="57" y="75"/>
                    <a:pt x="58" y="77"/>
                  </a:cubicBezTo>
                  <a:cubicBezTo>
                    <a:pt x="62" y="80"/>
                    <a:pt x="65" y="77"/>
                    <a:pt x="66" y="77"/>
                  </a:cubicBezTo>
                  <a:cubicBezTo>
                    <a:pt x="68" y="74"/>
                    <a:pt x="68" y="71"/>
                    <a:pt x="66" y="69"/>
                  </a:cubicBezTo>
                  <a:cubicBezTo>
                    <a:pt x="61" y="64"/>
                    <a:pt x="61" y="64"/>
                    <a:pt x="61" y="64"/>
                  </a:cubicBezTo>
                  <a:cubicBezTo>
                    <a:pt x="68" y="57"/>
                    <a:pt x="73" y="47"/>
                    <a:pt x="73" y="37"/>
                  </a:cubicBezTo>
                  <a:cubicBezTo>
                    <a:pt x="73" y="19"/>
                    <a:pt x="60" y="4"/>
                    <a:pt x="43" y="0"/>
                  </a:cubicBezTo>
                  <a:close/>
                  <a:moveTo>
                    <a:pt x="36" y="65"/>
                  </a:moveTo>
                  <a:cubicBezTo>
                    <a:pt x="21" y="65"/>
                    <a:pt x="8" y="52"/>
                    <a:pt x="8" y="37"/>
                  </a:cubicBezTo>
                  <a:cubicBezTo>
                    <a:pt x="8" y="21"/>
                    <a:pt x="21" y="8"/>
                    <a:pt x="36" y="8"/>
                  </a:cubicBezTo>
                  <a:cubicBezTo>
                    <a:pt x="52" y="8"/>
                    <a:pt x="64" y="21"/>
                    <a:pt x="64" y="37"/>
                  </a:cubicBezTo>
                  <a:cubicBezTo>
                    <a:pt x="64" y="52"/>
                    <a:pt x="52" y="65"/>
                    <a:pt x="36" y="65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544315" y="3838497"/>
              <a:ext cx="175165" cy="160972"/>
            </a:xfrm>
            <a:custGeom>
              <a:rect l="l" t="t" r="r" b="b"/>
              <a:pathLst>
                <a:path w="26" h="24">
                  <a:moveTo>
                    <a:pt x="6" y="24"/>
                  </a:moveTo>
                  <a:cubicBezTo>
                    <a:pt x="11" y="17"/>
                    <a:pt x="18" y="11"/>
                    <a:pt x="26" y="8"/>
                  </a:cubicBezTo>
                  <a:cubicBezTo>
                    <a:pt x="26" y="7"/>
                    <a:pt x="25" y="7"/>
                    <a:pt x="25" y="7"/>
                  </a:cubicBezTo>
                  <a:cubicBezTo>
                    <a:pt x="21" y="1"/>
                    <a:pt x="13" y="0"/>
                    <a:pt x="7" y="4"/>
                  </a:cubicBezTo>
                  <a:cubicBezTo>
                    <a:pt x="1" y="8"/>
                    <a:pt x="0" y="17"/>
                    <a:pt x="5" y="22"/>
                  </a:cubicBezTo>
                  <a:cubicBezTo>
                    <a:pt x="5" y="23"/>
                    <a:pt x="6" y="23"/>
                    <a:pt x="6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807015" y="3965656"/>
              <a:ext cx="19812" cy="79058"/>
            </a:xfrm>
            <a:custGeom>
              <a:rect l="l" t="t" r="r" b="b"/>
              <a:pathLst>
                <a:path w="3" h="12">
                  <a:moveTo>
                    <a:pt x="1" y="12"/>
                  </a:moveTo>
                  <a:cubicBezTo>
                    <a:pt x="2" y="12"/>
                    <a:pt x="3" y="11"/>
                    <a:pt x="3" y="10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1"/>
                    <a:pt x="2" y="0"/>
                    <a:pt x="1" y="0"/>
                  </a:cubicBezTo>
                  <a:cubicBezTo>
                    <a:pt x="0" y="0"/>
                    <a:pt x="0" y="1"/>
                    <a:pt x="0" y="2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631945" y="4132248"/>
              <a:ext cx="79058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911504" y="4132248"/>
              <a:ext cx="81915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07015" y="4245310"/>
              <a:ext cx="19812" cy="81915"/>
            </a:xfrm>
            <a:custGeom>
              <a:rect l="l" t="t" r="r" b="b"/>
              <a:pathLst>
                <a:path w="3" h="12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ubicBezTo>
                    <a:pt x="2" y="12"/>
                    <a:pt x="3" y="11"/>
                    <a:pt x="3" y="10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2" y="0"/>
                    <a:pt x="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05383" y="4019282"/>
              <a:ext cx="228791" cy="152495"/>
            </a:xfrm>
            <a:custGeom>
              <a:rect l="l" t="t" r="r" b="b"/>
              <a:pathLst>
                <a:path w="34" h="23">
                  <a:moveTo>
                    <a:pt x="18" y="18"/>
                  </a:moveTo>
                  <a:cubicBezTo>
                    <a:pt x="33" y="3"/>
                    <a:pt x="33" y="3"/>
                    <a:pt x="33" y="3"/>
                  </a:cubicBezTo>
                  <a:cubicBezTo>
                    <a:pt x="33" y="3"/>
                    <a:pt x="34" y="2"/>
                    <a:pt x="34" y="2"/>
                  </a:cubicBezTo>
                  <a:cubicBezTo>
                    <a:pt x="34" y="2"/>
                    <a:pt x="33" y="1"/>
                    <a:pt x="33" y="1"/>
                  </a:cubicBezTo>
                  <a:cubicBezTo>
                    <a:pt x="33" y="1"/>
                    <a:pt x="32" y="0"/>
                    <a:pt x="32" y="0"/>
                  </a:cubicBezTo>
                  <a:cubicBezTo>
                    <a:pt x="32" y="0"/>
                    <a:pt x="31" y="1"/>
                    <a:pt x="31" y="1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3" y="6"/>
                    <a:pt x="3" y="6"/>
                    <a:pt x="2" y="6"/>
                  </a:cubicBezTo>
                  <a:cubicBezTo>
                    <a:pt x="2" y="6"/>
                    <a:pt x="1" y="7"/>
                    <a:pt x="1" y="7"/>
                  </a:cubicBezTo>
                  <a:cubicBezTo>
                    <a:pt x="0" y="8"/>
                    <a:pt x="0" y="8"/>
                    <a:pt x="0" y="9"/>
                  </a:cubicBezTo>
                  <a:cubicBezTo>
                    <a:pt x="0" y="9"/>
                    <a:pt x="1" y="10"/>
                    <a:pt x="1" y="10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2"/>
                    <a:pt x="11" y="22"/>
                    <a:pt x="12" y="23"/>
                  </a:cubicBezTo>
                  <a:cubicBezTo>
                    <a:pt x="12" y="23"/>
                    <a:pt x="12" y="23"/>
                    <a:pt x="13" y="23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9" y="23"/>
                    <a:pt x="20" y="23"/>
                  </a:cubicBezTo>
                  <a:cubicBezTo>
                    <a:pt x="21" y="23"/>
                    <a:pt x="22" y="22"/>
                    <a:pt x="21" y="21"/>
                  </a:cubicBezTo>
                  <a:cubicBezTo>
                    <a:pt x="21" y="20"/>
                    <a:pt x="21" y="20"/>
                    <a:pt x="21" y="19"/>
                  </a:cubicBezTo>
                  <a:lnTo>
                    <a:pt x="18" y="18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8" name="TextBox 28"/>
          <p:cNvSpPr txBox="1"/>
          <p:nvPr/>
        </p:nvSpPr>
        <p:spPr>
          <a:xfrm>
            <a:off x="4668799" y="1094214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培训策略建议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282762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培训市场现状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7668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194398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培训实施计划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791584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4668799" y="1396267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基于培训需求分析结果，提出针对性的培训策略建议，包括培训内容设计、培训方式选择、培训机构合作等。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282762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对当前体育产业技术培训市场进行概述，包括市场规模、主要参与者、市场趋势等。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737668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对体育产业行业技术培训需求进行深入分析，包括培训对象、培训内容、培训方式等。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8194398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制定详细的培训实施计划，包括培训时间、地点、人员安排、预算等。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791584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设计有效的培训效果评估方法，对培训效果进行跟踪和评估，以便持续改进和优化培训计划。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体育产业行业现状及发展趋势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体育产业行业现状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体育产业链包括上游的体育赛事、健身休闲等活动，中游的体育器材、装备、服饰等制造和销售，以及下游的体育媒体、营销、赞助等环节。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国际知名体育品牌占据市场主导地位，但国内品牌也在逐渐崛起，市场竞争日益激烈。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体育产业已成为全球性的庞大产业，涉及体育赛事、健身休闲、体育器材、体育媒体等多个领域，市场规模不断扩大。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体育产业行业发展趋势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随着科技的进步，体育产业正朝着智能化方向发展，如智能健身器材、运动数据分析等。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体育产业不断拓展新的领域和市场，如电子竞技、极限运动等，呈现出多元化发展的趋势。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体育产业对从业人员的专业素养要求越来越高，专业化的培训和教育将成为行业发展的重要支撑。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技术培训需求分析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技术培训需求是指体育产业中对于特定技术、技能和知识的培训需求，以提高从业人员的专业素养和综合能力。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随着体育产业的快速发展和技术的不断更新，技术培训需求日益凸显，成为推动体育产业发展的重要因素之一。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技术培训需求概述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随着体育市场的不断扩大和消费者需求的多样化，体育产业对于新技术、新技能的需求不断增加。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体育产业正在经历从传统到现代的转型升级过程，对于高素质、高技能的人才需求迫切。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产业升级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651" r="1765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国家和地方政府出台的一系列政策法规，对于体育产业从业人员的技术水平和专业素养提出了更高的要求。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技术培训需求来源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基础技能培训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专业技术培训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前沿技术培训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管理能力培训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技术培训需求分类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针对体育产业中的新技术、新趋势进行培训，如体育大数据分析、智能体育设备等。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针对特定领域或岗位的专业技术进行培训，如体育营销、体育赛事运营等。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针对体育产业从业人员的基础技能进行培训，如运动训练、体育器材使用等。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针对体育产业管理人员的管理能力进行培训，如团队管理、项目管理等。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https://d.book118.com/718121063007006036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2024-09-15T04:01:01.333</cp:lastPrinted>
  <dcterms:created xsi:type="dcterms:W3CDTF">2024-09-14T20:01:01Z</dcterms:created>
  <dcterms:modified xsi:type="dcterms:W3CDTF">2024-09-14T20:01:03Z</dcterms:modified>
</cp:coreProperties>
</file>