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9B0CFE-F158-434F-9A20-B2F1D0ABAC88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A4C839-1C6E-4DF5-A395-C0C5C77160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4599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A4C839-1C6E-4DF5-A395-C0C5C77160B9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149787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789C7-45B7-489A-A74E-DF9B8E8C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8AA0-726A-43D7-8E7F-BDE44D9E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980F-C509-40F0-B930-602E6A28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A9623-7350-4809-9B48-27A15965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A308D-E611-4CB7-A0ED-C95CF4A0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531C4-FEC7-4336-AE73-41AB125D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6AD4B-9CE7-4C4B-9AC5-FEFD6229F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123FE-1353-4872-A5BC-01091FD7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B4590-1E44-4B88-9AD4-946172F9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0DB77-0790-4DF5-955C-49584C34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E6D59-01EA-4C60-A58F-29DF3C4B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7389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683309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965671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440280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037658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639917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526250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878177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1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ct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497430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909267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305488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98418001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916CE2-9324-45CF-89F3-D38F6CF0A48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5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1CAB4DC-40B9-4AED-B947-FDC650B4BFF7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125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/>
  <p:timing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Tx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1066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715069" y="2019869"/>
            <a:ext cx="7838364" cy="916888"/>
          </a:xfrm>
        </p:spPr>
        <p:txBody>
          <a:bodyPr>
            <a:normAutofit/>
          </a:bodyPr>
          <a:lstStyle/>
          <a:p>
            <a:r>
              <a:rPr lang="zh-CN" altLang="en-US" sz="5400" b="1"/>
              <a:t>句子成份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60227" y="3069776"/>
            <a:ext cx="9144000" cy="1655762"/>
          </a:xfrm>
        </p:spPr>
        <p:txBody>
          <a:bodyPr>
            <a:normAutofit/>
          </a:bodyPr>
          <a:lstStyle/>
          <a:p>
            <a:r>
              <a:rPr lang="en-US" altLang="zh-CN" sz="4000" b="1"/>
              <a:t>Sentence elements</a:t>
            </a:r>
            <a:endParaRPr lang="zh-CN" altLang="en-US" sz="40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91567" y="1252533"/>
            <a:ext cx="947154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/>
              <a:t>(1)My English not good.</a:t>
            </a:r>
          </a:p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419364" y="1950797"/>
            <a:ext cx="8215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/>
              <a:t>My English </a:t>
            </a:r>
            <a:r>
              <a:rPr lang="en-US" altLang="zh-CN" sz="4000">
                <a:solidFill>
                  <a:srgbClr val="0000FF"/>
                </a:solidFill>
              </a:rPr>
              <a:t>is </a:t>
            </a:r>
            <a:r>
              <a:rPr lang="en-US" altLang="zh-CN" sz="4000"/>
              <a:t>not good</a:t>
            </a:r>
            <a:r>
              <a:rPr lang="en-US" altLang="zh-CN" sz="4000">
                <a:solidFill>
                  <a:srgbClr val="0000FF"/>
                </a:solidFill>
              </a:rPr>
              <a:t>.</a:t>
            </a:r>
            <a:endParaRPr lang="zh-CN" altLang="en-US" sz="4000">
              <a:solidFill>
                <a:srgbClr val="0000FF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3327" y="3103676"/>
            <a:ext cx="8352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/>
              <a:t>(2)English is difficult</a:t>
            </a:r>
            <a:r>
              <a:rPr lang="zh-CN" altLang="en-US" sz="4000"/>
              <a:t>，</a:t>
            </a:r>
            <a:r>
              <a:rPr lang="en-US" altLang="zh-CN" sz="4000"/>
              <a:t>but I still like.</a:t>
            </a:r>
            <a:endParaRPr lang="zh-CN" altLang="en-US" sz="4000"/>
          </a:p>
        </p:txBody>
      </p:sp>
      <p:sp>
        <p:nvSpPr>
          <p:cNvPr id="9" name="文本框 8"/>
          <p:cNvSpPr txBox="1"/>
          <p:nvPr/>
        </p:nvSpPr>
        <p:spPr>
          <a:xfrm>
            <a:off x="1337478" y="3747247"/>
            <a:ext cx="8215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/>
              <a:t>English is difficult</a:t>
            </a:r>
            <a:r>
              <a:rPr lang="zh-CN" altLang="en-US" sz="4000"/>
              <a:t>，</a:t>
            </a:r>
            <a:r>
              <a:rPr lang="en-US" altLang="zh-CN" sz="4000"/>
              <a:t>but I still like </a:t>
            </a:r>
            <a:r>
              <a:rPr lang="en-US" altLang="zh-CN" sz="4000">
                <a:solidFill>
                  <a:srgbClr val="0000FF"/>
                </a:solidFill>
              </a:rPr>
              <a:t>it</a:t>
            </a:r>
            <a:r>
              <a:rPr lang="en-US" altLang="zh-CN" sz="4000"/>
              <a:t>.</a:t>
            </a:r>
            <a:endParaRPr lang="zh-CN" altLang="en-US" sz="4000"/>
          </a:p>
        </p:txBody>
      </p:sp>
      <p:sp>
        <p:nvSpPr>
          <p:cNvPr id="3" name="TextBox 47"/>
          <p:cNvSpPr txBox="1"/>
          <p:nvPr/>
        </p:nvSpPr>
        <p:spPr>
          <a:xfrm>
            <a:off x="409714" y="61511"/>
            <a:ext cx="2019300" cy="5219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改错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TextBox 2"/>
          <p:cNvSpPr txBox="1"/>
          <p:nvPr/>
        </p:nvSpPr>
        <p:spPr>
          <a:xfrm>
            <a:off x="679450" y="1052830"/>
            <a:ext cx="11386185" cy="164654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None/>
            </a:pPr>
            <a:r>
              <a:rPr lang="en-US" altLang="zh-CN" sz="4400" b="1">
                <a:latin typeface="Times New Roman" panose="02020603050405020304" pitchFamily="18" charset="0"/>
                <a:ea typeface="黑体" panose="02010609060101010101" pitchFamily="49" charset="-122"/>
              </a:rPr>
              <a:t>In English, what  elements does a sentence include?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" name="TextBox 47"/>
          <p:cNvSpPr txBox="1"/>
          <p:nvPr/>
        </p:nvSpPr>
        <p:spPr>
          <a:xfrm>
            <a:off x="679450" y="3189923"/>
            <a:ext cx="5813501" cy="11988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36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主语</a:t>
            </a:r>
            <a:r>
              <a:rPr lang="zh-CN" altLang="en-US" sz="3600" b="1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、谓语、宾语、定语、</a:t>
            </a:r>
            <a:endParaRPr lang="en-US" altLang="zh-CN" sz="3600" b="1" noProof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fontAlgn="base"/>
            <a:r>
              <a:rPr lang="zh-CN" altLang="en-US" sz="3600" b="1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状语、补语、表语</a:t>
            </a:r>
            <a:endParaRPr lang="zh-CN" altLang="en-US" sz="3600" b="1" strike="noStrike" noProof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TextBox 46"/>
          <p:cNvSpPr txBox="1"/>
          <p:nvPr/>
        </p:nvSpPr>
        <p:spPr>
          <a:xfrm>
            <a:off x="1725613" y="1604963"/>
            <a:ext cx="2019300" cy="5219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谓语</a:t>
            </a:r>
          </a:p>
        </p:txBody>
      </p:sp>
      <p:sp>
        <p:nvSpPr>
          <p:cNvPr id="13316" name="TextBox 47"/>
          <p:cNvSpPr txBox="1"/>
          <p:nvPr/>
        </p:nvSpPr>
        <p:spPr>
          <a:xfrm>
            <a:off x="1725613" y="950913"/>
            <a:ext cx="2019300" cy="5219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主语</a:t>
            </a:r>
          </a:p>
        </p:txBody>
      </p:sp>
      <p:sp>
        <p:nvSpPr>
          <p:cNvPr id="13317" name="Rectangle 1"/>
          <p:cNvSpPr/>
          <p:nvPr/>
        </p:nvSpPr>
        <p:spPr>
          <a:xfrm>
            <a:off x="1725613" y="2913221"/>
            <a:ext cx="2019300" cy="51879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lIns="0" tIns="0" rIns="0" bIns="8887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表语</a:t>
            </a:r>
            <a:r>
              <a:rPr lang="zh-CN" altLang="zh-CN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</a:p>
        </p:txBody>
      </p:sp>
      <p:sp>
        <p:nvSpPr>
          <p:cNvPr id="13318" name="TextBox 55"/>
          <p:cNvSpPr txBox="1"/>
          <p:nvPr/>
        </p:nvSpPr>
        <p:spPr>
          <a:xfrm>
            <a:off x="1725613" y="2259013"/>
            <a:ext cx="2019300" cy="5219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宾语</a:t>
            </a:r>
          </a:p>
        </p:txBody>
      </p:sp>
      <p:sp>
        <p:nvSpPr>
          <p:cNvPr id="13319" name="TextBox 56"/>
          <p:cNvSpPr txBox="1"/>
          <p:nvPr/>
        </p:nvSpPr>
        <p:spPr>
          <a:xfrm>
            <a:off x="1727200" y="3497475"/>
            <a:ext cx="2017713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宾语补足语</a:t>
            </a:r>
            <a:endParaRPr lang="zh-CN" altLang="en-US" sz="2800" b="1" strike="noStrike" noProof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21" name="TextBox 62"/>
          <p:cNvSpPr txBox="1"/>
          <p:nvPr/>
        </p:nvSpPr>
        <p:spPr>
          <a:xfrm>
            <a:off x="1727200" y="4780422"/>
            <a:ext cx="2017713" cy="5219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状语</a:t>
            </a:r>
          </a:p>
        </p:txBody>
      </p:sp>
      <p:sp>
        <p:nvSpPr>
          <p:cNvPr id="13322" name="Rectangle 1"/>
          <p:cNvSpPr/>
          <p:nvPr/>
        </p:nvSpPr>
        <p:spPr>
          <a:xfrm>
            <a:off x="1725613" y="4129705"/>
            <a:ext cx="2019300" cy="51879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lIns="0" tIns="0" rIns="0" bIns="8887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定语</a:t>
            </a:r>
            <a:r>
              <a:rPr lang="zh-CN" altLang="zh-CN" sz="2800" b="1" strike="noStrike" noProof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4048125" y="908050"/>
            <a:ext cx="4954588" cy="515782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 (subject)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V (verb)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O (object)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 (predicative)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</a:rPr>
              <a:t>O</a:t>
            </a: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sym typeface="+mn-ea"/>
              </a:rPr>
              <a:t>C (object complement)</a:t>
            </a:r>
            <a:endParaRPr lang="en-US" altLang="zh-CN" sz="3200" b="1">
              <a:solidFill>
                <a:srgbClr val="333399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attributive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r>
              <a:rPr lang="en-US" altLang="zh-CN" sz="3200" b="1">
                <a:solidFill>
                  <a:srgbClr val="33339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 (adverbial)</a:t>
            </a:r>
          </a:p>
          <a:p>
            <a:pPr>
              <a:lnSpc>
                <a:spcPts val="3840"/>
              </a:lnSpc>
              <a:spcBef>
                <a:spcPts val="1300"/>
              </a:spcBef>
            </a:pPr>
            <a:endParaRPr lang="en-US" altLang="zh-CN" sz="3200" b="1">
              <a:solidFill>
                <a:srgbClr val="333399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7100354" y="1109418"/>
            <a:ext cx="2519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句子的主干</a:t>
            </a:r>
            <a:r>
              <a:rPr lang="zh-CN" altLang="en-US" sz="2800" b="1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9086055" y="2802266"/>
            <a:ext cx="27606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句子的组成部分</a:t>
            </a:r>
            <a:r>
              <a:rPr lang="zh-CN" altLang="en-US" sz="24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8141621" y="4583184"/>
            <a:ext cx="290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句子的修饰部分</a:t>
            </a:r>
          </a:p>
        </p:txBody>
      </p:sp>
      <p:sp>
        <p:nvSpPr>
          <p:cNvPr id="5" name="右大括号 4"/>
          <p:cNvSpPr/>
          <p:nvPr/>
        </p:nvSpPr>
        <p:spPr>
          <a:xfrm>
            <a:off x="6221691" y="810705"/>
            <a:ext cx="636215" cy="1316228"/>
          </a:xfrm>
          <a:prstGeom prst="rightBrace">
            <a:avLst/>
          </a:prstGeom>
          <a:noFill/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右大括号 5"/>
          <p:cNvSpPr/>
          <p:nvPr/>
        </p:nvSpPr>
        <p:spPr>
          <a:xfrm>
            <a:off x="8352149" y="2450969"/>
            <a:ext cx="816896" cy="1385257"/>
          </a:xfrm>
          <a:prstGeom prst="rightBrace">
            <a:avLst/>
          </a:prstGeom>
          <a:noFill/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右大括号 6"/>
          <p:cNvSpPr/>
          <p:nvPr/>
        </p:nvSpPr>
        <p:spPr>
          <a:xfrm>
            <a:off x="6768447" y="4287874"/>
            <a:ext cx="946306" cy="1014518"/>
          </a:xfrm>
          <a:prstGeom prst="rightBrace">
            <a:avLst/>
          </a:prstGeom>
          <a:noFill/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  <p:cond evt="onBegin" delay="0">
                          <p:tn val="79"/>
                        </p:cond>
                      </p:stCondLst>
                      <p:childTnLst>
                        <p:par>
                          <p:cTn id="8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  <p:cond evt="onBegin" delay="0">
                          <p:tn val="84"/>
                        </p:cond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  <p:cond evt="onBegin" delay="0">
                          <p:tn val="90"/>
                        </p:cond>
                      </p:stCondLst>
                      <p:childTnLst>
                        <p:par>
                          <p:cTn id="9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0"/>
      <p:bldP spid="13317" grpId="0"/>
      <p:bldP spid="13318" grpId="0"/>
      <p:bldP spid="13319" grpId="0"/>
      <p:bldP spid="13321" grpId="0"/>
      <p:bldP spid="13322" grpId="0"/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95463" y="-285"/>
            <a:ext cx="10515600" cy="549275"/>
          </a:xfrm>
        </p:spPr>
        <p:txBody>
          <a:bodyPr>
            <a:normAutofit/>
          </a:bodyPr>
          <a:lstStyle/>
          <a:p>
            <a:r>
              <a:rPr lang="zh-CN" altLang="en-US" sz="3200" b="1">
                <a:latin typeface="+mj-ea"/>
              </a:rPr>
              <a:t>主语</a:t>
            </a:r>
            <a:r>
              <a:rPr lang="zh-CN" altLang="en-US" sz="3200">
                <a:latin typeface="+mn-ea"/>
                <a:ea typeface="+mn-ea"/>
              </a:rPr>
              <a:t>（</a:t>
            </a:r>
            <a:r>
              <a:rPr lang="en-US" altLang="zh-CN" sz="3200"/>
              <a:t> </a:t>
            </a:r>
            <a:r>
              <a:rPr lang="en-US" altLang="zh-CN" sz="3200" b="1">
                <a:latin typeface="+mn-lt"/>
              </a:rPr>
              <a:t>Subject</a:t>
            </a:r>
            <a:r>
              <a:rPr lang="en-US" altLang="zh-CN" sz="3200"/>
              <a:t> </a:t>
            </a:r>
            <a:r>
              <a:rPr lang="zh-CN" altLang="en-US" sz="3200">
                <a:latin typeface="+mn-ea"/>
                <a:ea typeface="+mn-ea"/>
              </a:rPr>
              <a:t>）</a:t>
            </a:r>
            <a:endParaRPr lang="zh-CN" altLang="en-US" sz="3200"/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184785" y="548640"/>
            <a:ext cx="12007215" cy="5620385"/>
          </a:xfrm>
        </p:spPr>
        <p:txBody>
          <a:bodyPr>
            <a:normAutofit/>
          </a:bodyPr>
          <a:lstStyle/>
          <a:p>
            <a:r>
              <a:rPr lang="zh-CN" altLang="en-US" sz="3200">
                <a:latin typeface="+mj-ea"/>
                <a:ea typeface="+mj-ea"/>
              </a:rPr>
              <a:t>句子所要描述或表达的</a:t>
            </a:r>
            <a:r>
              <a:rPr lang="zh-CN" altLang="en-US" sz="3200" u="sng">
                <a:latin typeface="+mj-ea"/>
                <a:ea typeface="+mj-ea"/>
              </a:rPr>
              <a:t>主体</a:t>
            </a:r>
            <a:endParaRPr lang="en-US" altLang="zh-CN" sz="3200" u="sng">
              <a:latin typeface="+mj-ea"/>
              <a:ea typeface="+mj-ea"/>
            </a:endParaRPr>
          </a:p>
          <a:p>
            <a:endParaRPr lang="zh-CN" altLang="en-US">
              <a:latin typeface="+mj-ea"/>
              <a:ea typeface="+mj-ea"/>
            </a:endParaRPr>
          </a:p>
          <a:p>
            <a:r>
              <a:rPr lang="zh-CN" altLang="en-US">
                <a:latin typeface="+mj-ea"/>
                <a:ea typeface="+mj-ea"/>
              </a:rPr>
              <a:t>一般由</a:t>
            </a:r>
            <a:r>
              <a:rPr lang="en-US" altLang="zh-CN">
                <a:latin typeface="+mj-ea"/>
                <a:ea typeface="+mj-ea"/>
              </a:rPr>
              <a:t>___________________________________________________________</a:t>
            </a:r>
          </a:p>
          <a:p>
            <a:endParaRPr lang="en-US" altLang="zh-CN">
              <a:latin typeface="+mj-ea"/>
              <a:ea typeface="+mj-ea"/>
            </a:endParaRPr>
          </a:p>
          <a:p>
            <a:pPr marL="0" indent="0">
              <a:buNone/>
            </a:pPr>
            <a:r>
              <a:rPr lang="en-US" altLang="zh-CN">
                <a:latin typeface="+mj-ea"/>
                <a:ea typeface="+mj-ea"/>
              </a:rPr>
              <a:t> </a:t>
            </a:r>
            <a:r>
              <a:rPr lang="zh-CN" altLang="en-US">
                <a:latin typeface="+mj-ea"/>
                <a:ea typeface="+mj-ea"/>
              </a:rPr>
              <a:t>充当</a:t>
            </a:r>
            <a:r>
              <a:rPr lang="en-US" altLang="zh-CN">
                <a:latin typeface="+mj-ea"/>
                <a:ea typeface="+mj-ea"/>
              </a:rPr>
              <a:t>,</a:t>
            </a:r>
            <a:r>
              <a:rPr lang="zh-CN" altLang="en-US">
                <a:latin typeface="+mj-ea"/>
                <a:ea typeface="+mj-ea"/>
              </a:rPr>
              <a:t>常位于</a:t>
            </a:r>
            <a:r>
              <a:rPr lang="en-US" altLang="zh-CN">
                <a:latin typeface="+mj-ea"/>
                <a:ea typeface="+mj-ea"/>
              </a:rPr>
              <a:t>______________</a:t>
            </a:r>
          </a:p>
          <a:p>
            <a:endParaRPr lang="en-US" altLang="zh-CN"/>
          </a:p>
          <a:p>
            <a:r>
              <a:rPr lang="en-US" altLang="zh-CN"/>
              <a:t>e.g.</a:t>
            </a:r>
          </a:p>
          <a:p>
            <a:pPr marL="0" indent="0">
              <a:buNone/>
            </a:pPr>
            <a:r>
              <a:rPr lang="en-US" altLang="zh-CN"/>
              <a:t>          The students are lovely.                 </a:t>
            </a:r>
          </a:p>
          <a:p>
            <a:pPr marL="0" indent="0">
              <a:buNone/>
            </a:pPr>
            <a:r>
              <a:rPr lang="en-US" altLang="zh-CN" b="1">
                <a:solidFill>
                  <a:srgbClr val="0000FF"/>
                </a:solidFill>
              </a:rPr>
              <a:t>         </a:t>
            </a:r>
            <a:r>
              <a:rPr lang="en-US" altLang="zh-CN"/>
              <a:t>It</a:t>
            </a:r>
            <a:r>
              <a:rPr lang="en-US" altLang="zh-CN" b="1">
                <a:solidFill>
                  <a:srgbClr val="0000FF"/>
                </a:solidFill>
              </a:rPr>
              <a:t> </a:t>
            </a:r>
            <a:r>
              <a:rPr lang="en-US" altLang="zh-CN"/>
              <a:t>is very beautiful.        </a:t>
            </a:r>
          </a:p>
          <a:p>
            <a:pPr marL="0" indent="0">
              <a:buNone/>
            </a:pPr>
            <a:r>
              <a:rPr lang="en-US" altLang="zh-CN" b="1">
                <a:solidFill>
                  <a:srgbClr val="0000FF"/>
                </a:solidFill>
              </a:rPr>
              <a:t>          </a:t>
            </a:r>
            <a:r>
              <a:rPr lang="en-US" altLang="zh-CN"/>
              <a:t>Drinking water </a:t>
            </a:r>
            <a:r>
              <a:rPr lang="en-US" altLang="zh-CN">
                <a:cs typeface="Arial Narrow" panose="020b0606020202030204" pitchFamily="34" charset="0"/>
              </a:rPr>
              <a:t>is healthy for our body.</a:t>
            </a:r>
            <a:endParaRPr lang="en-US" altLang="zh-CN" b="1">
              <a:solidFill>
                <a:srgbClr val="404040"/>
              </a:solidFill>
              <a:cs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US" altLang="zh-CN"/>
              <a:t>          To get up early </a:t>
            </a:r>
            <a:r>
              <a:rPr lang="en-US" altLang="zh-CN">
                <a:cs typeface="Arial Narrow" panose="020b0606020202030204" pitchFamily="34" charset="0"/>
              </a:rPr>
              <a:t>is necessary.</a:t>
            </a:r>
          </a:p>
          <a:p>
            <a:pPr marL="0" indent="0">
              <a:buNone/>
            </a:pPr>
            <a:r>
              <a:rPr lang="en-US" altLang="zh-CN" b="1">
                <a:solidFill>
                  <a:srgbClr val="404040"/>
                </a:solidFill>
                <a:cs typeface="Arial Narrow" panose="020b0606020202030204" pitchFamily="34" charset="0"/>
              </a:rPr>
              <a:t>          </a:t>
            </a:r>
            <a:r>
              <a:rPr lang="en-US" altLang="zh-CN"/>
              <a:t>That you forgot to tell me the time for meeting </a:t>
            </a:r>
            <a:r>
              <a:rPr lang="en-US" altLang="zh-CN">
                <a:cs typeface="Arial Narrow" panose="020b0606020202030204" pitchFamily="34" charset="0"/>
              </a:rPr>
              <a:t>caused me lots of trouble</a:t>
            </a:r>
            <a:r>
              <a:rPr lang="en-US" altLang="zh-CN">
                <a:solidFill>
                  <a:srgbClr val="404040"/>
                </a:solidFill>
                <a:cs typeface="Arial Narrow" panose="020b0606020202030204" pitchFamily="34" charset="0"/>
              </a:rPr>
              <a:t>.</a:t>
            </a:r>
          </a:p>
          <a:p>
            <a:pPr marL="0" indent="0">
              <a:buNone/>
            </a:pPr>
            <a:endParaRPr lang="en-US" altLang="zh-CN">
              <a:solidFill>
                <a:srgbClr val="404040"/>
              </a:solidFill>
              <a:cs typeface="Arial Narrow" panose="020b0606020202030204" pitchFamily="34" charset="0"/>
            </a:endParaRPr>
          </a:p>
          <a:p>
            <a:pPr marL="0" indent="0">
              <a:buNone/>
            </a:pPr>
            <a:endParaRPr lang="en-US" altLang="zh-CN">
              <a:solidFill>
                <a:srgbClr val="404040"/>
              </a:solidFill>
              <a:cs typeface="Arial Narrow" panose="020b060602020203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23440" y="1045210"/>
            <a:ext cx="1039495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名词、代词、动名词（</a:t>
            </a:r>
            <a:r>
              <a:rPr lang="en-US" altLang="zh-CN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-ing</a:t>
            </a:r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）、动词不定式、从句或</a:t>
            </a:r>
            <a:r>
              <a:rPr lang="zh-CN" altLang="en-US" sz="2800" b="1">
                <a:solidFill>
                  <a:srgbClr val="FF0000"/>
                </a:solidFill>
              </a:rPr>
              <a:t>疑问词</a:t>
            </a:r>
            <a:r>
              <a:rPr lang="en-US" altLang="zh-CN" sz="2800" b="1">
                <a:solidFill>
                  <a:srgbClr val="FF0000"/>
                </a:solidFill>
              </a:rPr>
              <a:t>+</a:t>
            </a:r>
            <a:r>
              <a:rPr lang="zh-CN" altLang="en-US" sz="2800" b="1">
                <a:solidFill>
                  <a:srgbClr val="FF0000"/>
                </a:solidFill>
              </a:rPr>
              <a:t>不定式</a:t>
            </a:r>
            <a:r>
              <a:rPr lang="en-US" altLang="zh-CN" sz="2800" b="1">
                <a:solidFill>
                  <a:srgbClr val="FF0000"/>
                </a:solidFill>
              </a:rPr>
              <a:t>to do</a:t>
            </a:r>
            <a:endParaRPr lang="zh-CN" altLang="en-US" sz="2800" b="1">
              <a:solidFill>
                <a:srgbClr val="FF0000"/>
              </a:solidFill>
            </a:endParaRPr>
          </a:p>
          <a:p>
            <a:endParaRPr lang="zh-CN" altLang="en-US" sz="2800" b="1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7651" y="3629353"/>
            <a:ext cx="2137410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The students </a:t>
            </a:r>
            <a:endParaRPr lang="zh-CN" altLang="en-US" sz="2800" b="1">
              <a:solidFill>
                <a:srgbClr val="0000FF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65124" y="4092092"/>
            <a:ext cx="459359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It</a:t>
            </a:r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542118" y="4482314"/>
            <a:ext cx="2578608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rgbClr val="0000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Drinking water </a:t>
            </a: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513460" y="4918994"/>
            <a:ext cx="257860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r>
              <a:rPr lang="en-US" altLang="zh-CN" sz="2800" b="1">
                <a:solidFill>
                  <a:srgbClr val="0000FF"/>
                </a:solidFill>
              </a:rPr>
              <a:t>To</a:t>
            </a:r>
            <a:r>
              <a:rPr lang="en-US" altLang="zh-CN"/>
              <a:t> </a:t>
            </a:r>
            <a:r>
              <a:rPr lang="en-US" altLang="zh-CN" sz="2800" b="1">
                <a:solidFill>
                  <a:srgbClr val="0000FF"/>
                </a:solidFill>
              </a:rPr>
              <a:t>get up early </a:t>
            </a:r>
            <a:endParaRPr lang="zh-CN" altLang="en-US" sz="2800" b="1">
              <a:solidFill>
                <a:srgbClr val="0000FF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3513" y="5353509"/>
            <a:ext cx="7276353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That you forgot to tell me the time for meeting </a:t>
            </a:r>
            <a:endParaRPr lang="zh-CN" altLang="en-US" sz="2800" b="1">
              <a:solidFill>
                <a:srgbClr val="0000FF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288976" y="3401660"/>
            <a:ext cx="7244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n.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421885" y="4967634"/>
            <a:ext cx="1067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to do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787103" y="4539793"/>
            <a:ext cx="1067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V-ing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6544939" y="3934282"/>
            <a:ext cx="1067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pron.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10957964" y="5572690"/>
            <a:ext cx="13113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Clause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78342" y="5934440"/>
            <a:ext cx="72763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What to do next has not been decided.</a:t>
            </a:r>
            <a:endParaRPr lang="zh-CN" altLang="en-US" sz="2800"/>
          </a:p>
        </p:txBody>
      </p:sp>
      <p:sp>
        <p:nvSpPr>
          <p:cNvPr id="24" name="文本框 23"/>
          <p:cNvSpPr txBox="1"/>
          <p:nvPr/>
        </p:nvSpPr>
        <p:spPr>
          <a:xfrm>
            <a:off x="380968" y="5925038"/>
            <a:ext cx="2643003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2800" b="1">
                <a:solidFill>
                  <a:srgbClr val="0000FF"/>
                </a:solidFill>
              </a:rPr>
              <a:t>What to do next</a:t>
            </a:r>
            <a:endParaRPr lang="en-US" altLang="zh-CN" sz="2800" b="1">
              <a:solidFill>
                <a:srgbClr val="0000FF"/>
              </a:solidFill>
              <a:cs typeface="Arial Narrow" panose="020b0606020202030204" pitchFamily="34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6787102" y="5925038"/>
            <a:ext cx="3371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疑问词</a:t>
            </a:r>
            <a:r>
              <a:rPr lang="en-US" altLang="zh-CN" sz="2800" b="1">
                <a:solidFill>
                  <a:srgbClr val="FF0000"/>
                </a:solidFill>
              </a:rPr>
              <a:t>+</a:t>
            </a:r>
            <a:r>
              <a:rPr lang="zh-CN" altLang="en-US" sz="2800" b="1">
                <a:solidFill>
                  <a:srgbClr val="FF0000"/>
                </a:solidFill>
              </a:rPr>
              <a:t>不定式</a:t>
            </a:r>
            <a:r>
              <a:rPr lang="en-US" altLang="zh-CN" sz="2800" b="1">
                <a:solidFill>
                  <a:srgbClr val="FF0000"/>
                </a:solidFill>
              </a:rPr>
              <a:t>to do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81300" y="2077085"/>
            <a:ext cx="9956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句首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  <p:bldP spid="12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4" grpId="0"/>
      <p:bldP spid="25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264994" y="242295"/>
            <a:ext cx="10515600" cy="658457"/>
          </a:xfrm>
        </p:spPr>
        <p:txBody>
          <a:bodyPr>
            <a:normAutofit/>
          </a:bodyPr>
          <a:lstStyle/>
          <a:p>
            <a:r>
              <a:rPr lang="zh-CN" altLang="en-US" sz="3200" b="1">
                <a:latin typeface="+mj-ea"/>
              </a:rPr>
              <a:t>谓语</a:t>
            </a:r>
            <a:r>
              <a:rPr lang="zh-CN" altLang="en-US" sz="3200">
                <a:latin typeface="+mn-ea"/>
                <a:ea typeface="+mn-ea"/>
              </a:rPr>
              <a:t>（</a:t>
            </a:r>
            <a:r>
              <a:rPr lang="en-US" altLang="zh-CN" sz="3200"/>
              <a:t> </a:t>
            </a:r>
            <a:r>
              <a:rPr lang="en-US" altLang="zh-CN" sz="3200" b="1">
                <a:latin typeface="+mn-lt"/>
              </a:rPr>
              <a:t>Verb</a:t>
            </a:r>
            <a:r>
              <a:rPr lang="en-US" altLang="zh-CN" sz="3200"/>
              <a:t> </a:t>
            </a:r>
            <a:r>
              <a:rPr lang="zh-CN" altLang="en-US" sz="3200">
                <a:latin typeface="+mn-ea"/>
                <a:ea typeface="+mn-ea"/>
              </a:rPr>
              <a:t>）</a:t>
            </a:r>
            <a:endParaRPr lang="zh-CN" altLang="en-US" sz="3200"/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360528" y="900752"/>
            <a:ext cx="10515600" cy="1606786"/>
          </a:xfrm>
        </p:spPr>
        <p:txBody>
          <a:bodyPr>
            <a:noAutofit/>
          </a:bodyPr>
          <a:lstStyle/>
          <a:p>
            <a:r>
              <a:rPr lang="zh-CN" altLang="en-US" sz="3200">
                <a:latin typeface="+mj-ea"/>
                <a:ea typeface="+mj-ea"/>
              </a:rPr>
              <a:t>位于主语之后，描述主语“做什么”或“是什么”，由</a:t>
            </a:r>
            <a:r>
              <a:rPr lang="en-US" altLang="zh-CN" sz="3200">
                <a:latin typeface="+mj-ea"/>
                <a:ea typeface="+mj-ea"/>
              </a:rPr>
              <a:t>_______ </a:t>
            </a:r>
            <a:r>
              <a:rPr lang="zh-CN" altLang="en-US" sz="3200">
                <a:latin typeface="+mj-ea"/>
                <a:ea typeface="+mj-ea"/>
              </a:rPr>
              <a:t>充当。</a:t>
            </a:r>
            <a:endParaRPr lang="en-US" altLang="zh-CN" sz="3200">
              <a:latin typeface="+mj-ea"/>
              <a:ea typeface="+mj-ea"/>
            </a:endParaRPr>
          </a:p>
          <a:p>
            <a:r>
              <a:rPr lang="en-US" altLang="zh-CN" sz="3200" err="1">
                <a:solidFill>
                  <a:srgbClr val="FF0000"/>
                </a:solidFill>
              </a:rPr>
              <a:t>vt</a:t>
            </a:r>
            <a:r>
              <a:rPr lang="zh-CN" altLang="en-US" sz="3200"/>
              <a:t>（</a:t>
            </a:r>
            <a:r>
              <a:rPr lang="zh-CN" altLang="en-US" sz="3200">
                <a:latin typeface="+mj-ea"/>
                <a:ea typeface="+mj-ea"/>
              </a:rPr>
              <a:t>后可直接接宾语</a:t>
            </a:r>
            <a:r>
              <a:rPr lang="zh-CN" altLang="en-US" sz="3200"/>
              <a:t>）</a:t>
            </a:r>
            <a:endParaRPr lang="en-US" altLang="zh-CN" sz="3200"/>
          </a:p>
          <a:p>
            <a:r>
              <a:rPr lang="en-US" altLang="zh-CN" sz="3200">
                <a:solidFill>
                  <a:srgbClr val="FF0000"/>
                </a:solidFill>
              </a:rPr>
              <a:t>vi</a:t>
            </a:r>
            <a:r>
              <a:rPr lang="zh-CN" altLang="en-US" sz="3200"/>
              <a:t>（</a:t>
            </a:r>
            <a:r>
              <a:rPr lang="zh-CN" altLang="en-US" sz="3200" b="1">
                <a:latin typeface="+mj-ea"/>
                <a:ea typeface="+mj-ea"/>
              </a:rPr>
              <a:t>不</a:t>
            </a:r>
            <a:r>
              <a:rPr lang="zh-CN" altLang="en-US" sz="3200" b="1">
                <a:latin typeface="+mj-ea"/>
              </a:rPr>
              <a:t>可直接接宾语，</a:t>
            </a:r>
            <a:r>
              <a:rPr lang="zh-CN" altLang="en-US" sz="3200">
                <a:latin typeface="+mj-ea"/>
                <a:ea typeface="+mj-ea"/>
              </a:rPr>
              <a:t>没有被动语态</a:t>
            </a:r>
            <a:r>
              <a:rPr lang="zh-CN" altLang="en-US" sz="3200"/>
              <a:t>）</a:t>
            </a:r>
            <a:endParaRPr lang="en-US" altLang="zh-CN" sz="3200"/>
          </a:p>
          <a:p>
            <a:r>
              <a:rPr lang="en-US" altLang="zh-CN" sz="3200"/>
              <a:t>e.g.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392072" y="3425588"/>
            <a:ext cx="74926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/>
              <a:t>He likes playing games.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cs typeface="Arial Narrow" panose="020b0606020202030204" pitchFamily="34" charset="0"/>
              </a:rPr>
              <a:t>The student </a:t>
            </a:r>
            <a:r>
              <a:rPr lang="en-US" altLang="zh-CN" sz="3200"/>
              <a:t>slept</a:t>
            </a:r>
            <a:r>
              <a:rPr lang="en-US" altLang="zh-CN" sz="3200">
                <a:cs typeface="Arial Narrow" panose="020b0606020202030204" pitchFamily="34" charset="0"/>
              </a:rPr>
              <a:t>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cs typeface="Arial Narrow" panose="020b0606020202030204" pitchFamily="34" charset="0"/>
              </a:rPr>
              <a:t>I </a:t>
            </a:r>
            <a:r>
              <a:rPr lang="en-US" altLang="zh-CN" sz="3200"/>
              <a:t>go to school </a:t>
            </a:r>
            <a:r>
              <a:rPr lang="en-US" altLang="zh-CN" sz="3200">
                <a:cs typeface="Arial Narrow" panose="020b0606020202030204" pitchFamily="34" charset="0"/>
              </a:rPr>
              <a:t>at 6:30 am on Tuesdays.</a:t>
            </a:r>
            <a:endParaRPr lang="en-US" altLang="zh-CN" sz="3200"/>
          </a:p>
        </p:txBody>
      </p:sp>
      <p:sp>
        <p:nvSpPr>
          <p:cNvPr id="5" name="文本框 4"/>
          <p:cNvSpPr txBox="1"/>
          <p:nvPr/>
        </p:nvSpPr>
        <p:spPr>
          <a:xfrm>
            <a:off x="1949958" y="3425588"/>
            <a:ext cx="893826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likes</a:t>
            </a:r>
            <a:endParaRPr lang="zh-CN" altLang="en-US" sz="2800" b="1"/>
          </a:p>
        </p:txBody>
      </p:sp>
      <p:sp>
        <p:nvSpPr>
          <p:cNvPr id="7" name="文本框 6"/>
          <p:cNvSpPr txBox="1"/>
          <p:nvPr/>
        </p:nvSpPr>
        <p:spPr>
          <a:xfrm>
            <a:off x="3492246" y="3948203"/>
            <a:ext cx="1006602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slept</a:t>
            </a:r>
            <a:endParaRPr lang="zh-CN" altLang="en-US" sz="2800" b="1"/>
          </a:p>
        </p:txBody>
      </p:sp>
      <p:sp>
        <p:nvSpPr>
          <p:cNvPr id="8" name="文本框 7"/>
          <p:cNvSpPr txBox="1"/>
          <p:nvPr/>
        </p:nvSpPr>
        <p:spPr>
          <a:xfrm>
            <a:off x="1607185" y="4437380"/>
            <a:ext cx="614680" cy="52197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</a:rPr>
              <a:t>go</a:t>
            </a:r>
            <a:endParaRPr lang="zh-CN" altLang="en-US" sz="2800" b="1"/>
          </a:p>
        </p:txBody>
      </p:sp>
      <p:sp>
        <p:nvSpPr>
          <p:cNvPr id="9" name="文本框 8"/>
          <p:cNvSpPr txBox="1"/>
          <p:nvPr/>
        </p:nvSpPr>
        <p:spPr>
          <a:xfrm>
            <a:off x="794209" y="1327769"/>
            <a:ext cx="60944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+mj-ea"/>
                <a:ea typeface="+mj-ea"/>
              </a:rPr>
              <a:t>动词</a:t>
            </a:r>
            <a:endParaRPr lang="zh-CN" altLang="en-US" sz="32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36395" y="190"/>
            <a:ext cx="6646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j-ea"/>
                <a:ea typeface="+mj-ea"/>
              </a:rPr>
              <a:t>宾语（</a:t>
            </a:r>
            <a:r>
              <a:rPr lang="en-US" altLang="zh-CN" sz="3200" b="1">
                <a:ea typeface="+mj-ea"/>
              </a:rPr>
              <a:t>Object</a:t>
            </a:r>
            <a:r>
              <a:rPr lang="zh-CN" altLang="en-US" sz="3200" b="1">
                <a:latin typeface="+mj-ea"/>
                <a:ea typeface="+mj-ea"/>
              </a:rPr>
              <a:t>）</a:t>
            </a:r>
          </a:p>
        </p:txBody>
      </p:sp>
      <p:sp>
        <p:nvSpPr>
          <p:cNvPr id="3" name="内容占位符 3"/>
          <p:cNvSpPr txBox="1"/>
          <p:nvPr/>
        </p:nvSpPr>
        <p:spPr>
          <a:xfrm>
            <a:off x="255270" y="608330"/>
            <a:ext cx="11936730" cy="212979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j-ea"/>
                <a:ea typeface="+mj-ea"/>
              </a:rPr>
              <a:t>位于动词之后，指动作的对象；或位于介词之后，构成介宾短语</a:t>
            </a:r>
            <a:endParaRPr lang="en-US" altLang="zh-CN" sz="3200"/>
          </a:p>
          <a:p>
            <a:endParaRPr lang="zh-CN" altLang="en-US">
              <a:latin typeface="+mj-ea"/>
              <a:ea typeface="+mj-ea"/>
            </a:endParaRPr>
          </a:p>
          <a:p>
            <a:r>
              <a:rPr lang="zh-CN" altLang="en-US">
                <a:latin typeface="+mj-ea"/>
                <a:ea typeface="+mj-ea"/>
              </a:rPr>
              <a:t>一般由</a:t>
            </a:r>
            <a:r>
              <a:rPr lang="en-US" altLang="zh-CN">
                <a:latin typeface="+mj-ea"/>
                <a:ea typeface="+mj-ea"/>
              </a:rPr>
              <a:t>___________________________________________________</a:t>
            </a:r>
            <a:r>
              <a:rPr lang="zh-CN" altLang="en-US">
                <a:latin typeface="+mj-ea"/>
                <a:ea typeface="+mj-ea"/>
              </a:rPr>
              <a:t>充当</a:t>
            </a:r>
            <a:endParaRPr lang="en-US" altLang="zh-CN">
              <a:latin typeface="+mj-ea"/>
              <a:ea typeface="+mj-ea"/>
            </a:endParaRPr>
          </a:p>
          <a:p>
            <a:r>
              <a:rPr lang="en-US" altLang="zh-CN"/>
              <a:t>e.g.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19843" y="2738314"/>
            <a:ext cx="9608024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/>
              <a:t>He has an English dictionary.</a:t>
            </a:r>
          </a:p>
          <a:p>
            <a:r>
              <a:rPr lang="en-US" altLang="zh-CN" sz="3200" b="1">
                <a:cs typeface="Arial Narrow" panose="020b0606020202030204" pitchFamily="34" charset="0"/>
              </a:rPr>
              <a:t>I dislike him</a:t>
            </a:r>
            <a:r>
              <a:rPr lang="en-US" altLang="zh-CN" sz="3200" b="1">
                <a:solidFill>
                  <a:srgbClr val="0000FF"/>
                </a:solidFill>
                <a:cs typeface="Arial Narrow" panose="020b0606020202030204" pitchFamily="34" charset="0"/>
              </a:rPr>
              <a:t> </a:t>
            </a:r>
            <a:r>
              <a:rPr lang="en-US" altLang="zh-CN" sz="3200" b="1">
                <a:cs typeface="Arial Narrow" panose="020b0606020202030204" pitchFamily="34" charset="0"/>
              </a:rPr>
              <a:t>in a very crowded bus every day.</a:t>
            </a:r>
          </a:p>
          <a:p>
            <a:r>
              <a:rPr lang="en-US" altLang="zh-CN" sz="3200" b="1"/>
              <a:t>She likes to sleep in the open air.</a:t>
            </a:r>
          </a:p>
          <a:p>
            <a:r>
              <a:rPr lang="en-US" altLang="zh-CN" sz="3200" b="1"/>
              <a:t>He enjoys playing computer games.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/>
              <a:t>I wonder whether I should stay or not.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cs typeface="Arial Narrow" panose="020b0606020202030204" pitchFamily="34" charset="0"/>
              </a:rPr>
              <a:t>She knows </a:t>
            </a:r>
            <a:r>
              <a:rPr lang="en-US" altLang="zh-CN" sz="3200" b="1"/>
              <a:t>what to do </a:t>
            </a:r>
            <a:r>
              <a:rPr lang="en-US" altLang="zh-CN" sz="3200" b="1">
                <a:cs typeface="Arial Narrow" panose="020b0606020202030204" pitchFamily="34" charset="0"/>
              </a:rPr>
              <a:t>next.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cs typeface="Arial Narrow" panose="020b0606020202030204" pitchFamily="34" charset="0"/>
              </a:rPr>
              <a:t>I care about you very much.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3200" b="1">
              <a:cs typeface="Arial Narrow" panose="020b0606020202030204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altLang="zh-CN" sz="3200" b="1"/>
          </a:p>
          <a:p>
            <a:endParaRPr lang="zh-CN" altLang="en-US" sz="3200" b="1"/>
          </a:p>
        </p:txBody>
      </p:sp>
      <p:sp>
        <p:nvSpPr>
          <p:cNvPr id="5" name="文本框 4"/>
          <p:cNvSpPr txBox="1"/>
          <p:nvPr/>
        </p:nvSpPr>
        <p:spPr>
          <a:xfrm>
            <a:off x="1419987" y="1528682"/>
            <a:ext cx="9749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名词、代词、动名词、动词不定式、疑问词</a:t>
            </a:r>
            <a:r>
              <a:rPr lang="en-US" altLang="zh-CN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不定式或从句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074544" y="2679866"/>
            <a:ext cx="582974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an English dictionary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188082" y="3239643"/>
            <a:ext cx="90259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him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354516" y="3714750"/>
            <a:ext cx="149510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to sleep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76847" y="4250449"/>
            <a:ext cx="4606007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playing computer games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435909" y="4753396"/>
            <a:ext cx="5162755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whether I should stay or not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618645" y="5176319"/>
            <a:ext cx="299973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what to do next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896870" y="5660390"/>
            <a:ext cx="842645" cy="5835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</a:rPr>
              <a:t>you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5811" y="109182"/>
            <a:ext cx="10515600" cy="612515"/>
          </a:xfrm>
        </p:spPr>
        <p:txBody>
          <a:bodyPr>
            <a:normAutofit fontScale="90000"/>
          </a:bodyPr>
          <a:lstStyle/>
          <a:p>
            <a:r>
              <a:rPr lang="en-US" altLang="zh-CN" b="1">
                <a:solidFill>
                  <a:srgbClr val="000000"/>
                </a:solidFill>
                <a:latin typeface="+mn-lt"/>
                <a:ea typeface="宋体" panose="02010600030101010101" pitchFamily="2" charset="-122"/>
              </a:rPr>
              <a:t>Exercises</a:t>
            </a:r>
            <a:endParaRPr lang="zh-CN" altLang="en-US">
              <a:latin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0276" y="817231"/>
            <a:ext cx="12195412" cy="5509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ym typeface="+mn-ea"/>
              </a:rPr>
              <a:t>Can you find the Subject</a:t>
            </a:r>
            <a:r>
              <a:rPr lang="zh-CN" altLang="en-US" sz="3200" b="1">
                <a:sym typeface="+mn-ea"/>
              </a:rPr>
              <a:t>、</a:t>
            </a:r>
            <a:r>
              <a:rPr lang="en-US" altLang="zh-CN" sz="3200" b="1">
                <a:sym typeface="+mn-ea"/>
              </a:rPr>
              <a:t>the verb and the Object in the sentences</a:t>
            </a:r>
            <a:r>
              <a:rPr lang="en-US" altLang="zh-CN" sz="3200" b="1">
                <a:solidFill>
                  <a:schemeClr val="accent5">
                    <a:lumMod val="75000"/>
                  </a:schemeClr>
                </a:solidFill>
                <a:sym typeface="+mn-ea"/>
              </a:rPr>
              <a:t>?</a:t>
            </a:r>
            <a:endParaRPr lang="en-US" altLang="zh-CN" sz="3200" b="1">
              <a:solidFill>
                <a:srgbClr val="00863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3200"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r>
              <a:rPr lang="en-US" altLang="zh-CN" sz="3200">
                <a:latin typeface="Times New Roman" panose="02020603050405020304" pitchFamily="18" charset="0"/>
                <a:ea typeface="宋体" panose="02010600030101010101" pitchFamily="2" charset="-122"/>
              </a:rPr>
              <a:t>Spring is coming. </a:t>
            </a: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zh-CN" altLang="en-US" sz="3200">
                <a:latin typeface="Times New Roman" panose="02020603050405020304" pitchFamily="18" charset="0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</a:rPr>
              <a:t>2</a:t>
            </a:r>
            <a:r>
              <a:rPr lang="zh-CN" altLang="en-US" sz="3200">
                <a:latin typeface="Times New Roman" panose="02020603050405020304" pitchFamily="18" charset="0"/>
              </a:rPr>
              <a:t>） 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To eat an apple is good for your health.</a:t>
            </a:r>
          </a:p>
          <a:p>
            <a:endParaRPr lang="en-US" altLang="zh-CN" sz="3200">
              <a:latin typeface="Times New Roman" panose="02020603050405020304" pitchFamily="18" charset="0"/>
            </a:endParaRPr>
          </a:p>
          <a:p>
            <a:r>
              <a:rPr lang="zh-CN" altLang="en-US" sz="3200">
                <a:latin typeface="Times New Roman" panose="02020603050405020304" pitchFamily="18" charset="0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</a:rPr>
              <a:t>3</a:t>
            </a:r>
            <a:r>
              <a:rPr lang="zh-CN" altLang="en-US" sz="3200">
                <a:latin typeface="Times New Roman" panose="02020603050405020304" pitchFamily="18" charset="0"/>
              </a:rPr>
              <a:t>）</a:t>
            </a:r>
            <a:r>
              <a:rPr lang="en-US" altLang="zh-CN" sz="3200">
                <a:latin typeface="Times New Roman" panose="02020603050405020304" pitchFamily="18" charset="0"/>
              </a:rPr>
              <a:t>Class begins. </a:t>
            </a:r>
          </a:p>
          <a:p>
            <a:endParaRPr lang="en-US" altLang="zh-CN" sz="3200">
              <a:latin typeface="Times New Roman" panose="02020603050405020304" pitchFamily="18" charset="0"/>
            </a:endParaRPr>
          </a:p>
          <a:p>
            <a:r>
              <a:rPr lang="zh-CN" altLang="en-US" sz="3200">
                <a:latin typeface="Times New Roman" panose="02020603050405020304" pitchFamily="18" charset="0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</a:rPr>
              <a:t>4</a:t>
            </a:r>
            <a:r>
              <a:rPr lang="zh-CN" altLang="en-US" sz="3200">
                <a:latin typeface="Times New Roman" panose="02020603050405020304" pitchFamily="18" charset="0"/>
              </a:rPr>
              <a:t>）</a:t>
            </a:r>
            <a:r>
              <a:rPr lang="en-US" altLang="zh-CN" sz="3200">
                <a:latin typeface="Times New Roman" panose="02020603050405020304" pitchFamily="18" charset="0"/>
              </a:rPr>
              <a:t>The plane has landed.</a:t>
            </a: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zh-CN" altLang="en-US" sz="3200">
                <a:latin typeface="Times New Roman" panose="02020603050405020304" pitchFamily="18" charset="0"/>
                <a:ea typeface="Times New Roman" panose="02020603050405020304" pitchFamily="18" charset="0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5</a:t>
            </a:r>
            <a:r>
              <a:rPr lang="zh-CN" altLang="en-US" sz="3200">
                <a:latin typeface="Times New Roman" panose="02020603050405020304" pitchFamily="18" charset="0"/>
                <a:ea typeface="Times New Roman" panose="02020603050405020304" pitchFamily="18" charset="0"/>
              </a:rPr>
              <a:t>）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The students are doing an experiment.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417320" y="224028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493264" y="2258567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V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76947" y="1801972"/>
            <a:ext cx="1199910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2340863" y="1801972"/>
            <a:ext cx="1655065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185150" y="2856581"/>
            <a:ext cx="2591321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3776471" y="2786713"/>
            <a:ext cx="393193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1651559" y="326378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803464" y="3356655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V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480810" y="4285495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V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185150" y="3841322"/>
            <a:ext cx="835674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2166444" y="3810261"/>
            <a:ext cx="1097964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1345544" y="436066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496338" y="629009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956359" y="531508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185150" y="4762205"/>
            <a:ext cx="1658634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2908254" y="4757555"/>
            <a:ext cx="1736898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152918" y="5703422"/>
            <a:ext cx="2111490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3333990" y="5715880"/>
            <a:ext cx="1585482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4989054" y="5700962"/>
            <a:ext cx="2283476" cy="55753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3199311" y="518979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V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3333990" y="6291810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V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747900" y="6180307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sym typeface="+mn-ea"/>
              </a:rPr>
              <a:t>O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  <p:cond evt="onBegin" delay="0">
                          <p:tn val="81"/>
                        </p:cond>
                      </p:stCondLst>
                      <p:childTnLst>
                        <p:par>
                          <p:cTn id="8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  <p:cond evt="onBegin" delay="0">
                          <p:tn val="99"/>
                        </p:cond>
                      </p:stCondLst>
                      <p:childTnLst>
                        <p:par>
                          <p:cTn id="10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  <p:cond evt="onBegin" delay="0">
                          <p:tn val="105"/>
                        </p:cond>
                      </p:stCondLst>
                      <p:childTnLst>
                        <p:par>
                          <p:cTn id="10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  <p:cond evt="onBegin" delay="0">
                          <p:tn val="111"/>
                        </p:cond>
                      </p:stCondLst>
                      <p:childTnLst>
                        <p:par>
                          <p:cTn id="1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  <p:cond evt="onBegin" delay="0">
                          <p:tn val="117"/>
                        </p:cond>
                      </p:stCondLst>
                      <p:childTnLst>
                        <p:par>
                          <p:cTn id="1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  <p:cond evt="onBegin" delay="0">
                          <p:tn val="123"/>
                        </p:cond>
                      </p:stCondLst>
                      <p:childTnLst>
                        <p:par>
                          <p:cTn id="1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  <p:cond evt="onBegin" delay="0">
                          <p:tn val="129"/>
                        </p:cond>
                      </p:stCondLst>
                      <p:childTnLst>
                        <p:par>
                          <p:cTn id="1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  <p:cond evt="onBegin" delay="0">
                          <p:tn val="135"/>
                        </p:cond>
                      </p:stCondLst>
                      <p:childTnLst>
                        <p:par>
                          <p:cTn id="1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-33020" y="285750"/>
            <a:ext cx="12258675" cy="74777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ym typeface="+mn-ea"/>
              </a:rPr>
              <a:t>Grammar filling.</a:t>
            </a: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</a:rPr>
              <a:t>______ (take) care of children is not an easy thing.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sym typeface="+mn-ea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  <a:sym typeface="+mn-ea"/>
              </a:rPr>
              <a:t>2</a:t>
            </a:r>
            <a:r>
              <a:rPr lang="zh-CN" altLang="en-US" sz="3200" b="1">
                <a:latin typeface="Times New Roman" panose="02020603050405020304" pitchFamily="18" charset="0"/>
                <a:sym typeface="+mn-ea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(2018</a:t>
            </a:r>
            <a:r>
              <a:rPr lang="en-US" altLang="zh-CN" sz="3200" b="1">
                <a:latin typeface="Courier New" panose="02070309020205020404" pitchFamily="49" charset="0"/>
                <a:ea typeface="隶书" panose="02010509060101010101" pitchFamily="49" charset="-122"/>
                <a:sym typeface="宋体" panose="02010600030101010101" pitchFamily="2" charset="-122"/>
              </a:rPr>
              <a:t>·</a:t>
            </a:r>
            <a:r>
              <a:rPr lang="zh-CN" altLang="en-US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全国卷</a:t>
            </a:r>
            <a:r>
              <a:rPr lang="en-US" altLang="zh-CN" sz="3200" b="1">
                <a:latin typeface="宋体" panose="02010600030101010101" pitchFamily="2" charset="-122"/>
                <a:ea typeface="隶书" panose="02010509060101010101" pitchFamily="49" charset="-122"/>
                <a:sym typeface="宋体" panose="02010600030101010101" pitchFamily="2" charset="-122"/>
              </a:rPr>
              <a:t>Ⅱ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)This switch has decreased _________ (pollute) in the country</a:t>
            </a:r>
            <a:r>
              <a:rPr lang="en-US" altLang="zh-CN" sz="3200" b="1">
                <a:latin typeface="宋体" panose="02010600030101010101" pitchFamily="2" charset="-122"/>
                <a:ea typeface="隶书" panose="02010509060101010101" pitchFamily="49" charset="-122"/>
                <a:sym typeface="宋体" panose="02010600030101010101" pitchFamily="2" charset="-122"/>
              </a:rPr>
              <a:t>'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s major lakes and reservoirs</a:t>
            </a:r>
            <a:r>
              <a:rPr lang="zh-CN" altLang="en-US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（水库）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 and made drinking water safer for people.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3</a:t>
            </a:r>
            <a:r>
              <a:rPr lang="zh-CN" altLang="en-US" sz="3200" b="1">
                <a:latin typeface="Times New Roman" panose="02020603050405020304" pitchFamily="18" charset="0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(2019</a:t>
            </a:r>
            <a:r>
              <a:rPr lang="en-US" altLang="zh-CN" sz="3200" b="1">
                <a:latin typeface="Courier New" panose="02070309020205020404" pitchFamily="49" charset="0"/>
                <a:ea typeface="隶书" panose="02010509060101010101" pitchFamily="49" charset="-122"/>
                <a:sym typeface="宋体" panose="02010600030101010101" pitchFamily="2" charset="-122"/>
              </a:rPr>
              <a:t>·</a:t>
            </a:r>
            <a:r>
              <a:rPr lang="zh-CN" altLang="en-US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全国卷</a:t>
            </a:r>
            <a:r>
              <a:rPr lang="en-US" altLang="zh-CN" sz="3200" b="1">
                <a:latin typeface="宋体" panose="02010600030101010101" pitchFamily="2" charset="-122"/>
                <a:ea typeface="隶书" panose="02010509060101010101" pitchFamily="49" charset="-122"/>
                <a:sym typeface="宋体" panose="02010600030101010101" pitchFamily="2" charset="-122"/>
              </a:rPr>
              <a:t>Ⅲ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)When they were free from work</a:t>
            </a:r>
            <a:r>
              <a:rPr lang="zh-CN" altLang="en-US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，</a:t>
            </a:r>
            <a:r>
              <a:rPr lang="en-US" altLang="zh-CN" sz="3200" b="1"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they invited us to local events and let us know of an interesting _______________  (compete) to watch, together with the story behind it.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4</a:t>
            </a:r>
            <a:r>
              <a:rPr lang="zh-CN" altLang="en-US" sz="3200" b="1">
                <a:latin typeface="Times New Roman" panose="02020603050405020304" pitchFamily="18" charset="0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</a:rPr>
              <a:t>Children’s __________  (high) is influenced by many factors(</a:t>
            </a:r>
            <a:r>
              <a:rPr lang="zh-CN" altLang="en-US" sz="3200" b="1">
                <a:latin typeface="Times New Roman" panose="02020603050405020304" pitchFamily="18" charset="0"/>
              </a:rPr>
              <a:t>因素</a:t>
            </a:r>
            <a:r>
              <a:rPr lang="en-US" altLang="zh-CN" sz="3200" b="1">
                <a:latin typeface="Times New Roman" panose="02020603050405020304" pitchFamily="18" charset="0"/>
              </a:rPr>
              <a:t>).</a:t>
            </a:r>
            <a:endParaRPr lang="en-US" altLang="zh-CN" sz="32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ea typeface="Times New Roman" panose="02020603050405020304" pitchFamily="18" charset="0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  <a:ea typeface="Times New Roman" panose="02020603050405020304" pitchFamily="18" charset="0"/>
              </a:rPr>
              <a:t>5</a:t>
            </a:r>
            <a:r>
              <a:rPr lang="zh-CN" altLang="en-US" sz="3200" b="1">
                <a:latin typeface="Times New Roman" panose="02020603050405020304" pitchFamily="18" charset="0"/>
                <a:ea typeface="Times New Roman" panose="02020603050405020304" pitchFamily="18" charset="0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  <a:sym typeface="+mn-ea"/>
              </a:rPr>
              <a:t>Fast food____(be) full of fat and salt.</a:t>
            </a:r>
          </a:p>
          <a:p>
            <a:r>
              <a:rPr lang="zh-CN" altLang="en-US" sz="3200" b="1">
                <a:latin typeface="Times New Roman" panose="02020603050405020304" pitchFamily="18" charset="0"/>
                <a:ea typeface="Times New Roman" panose="02020603050405020304" pitchFamily="18" charset="0"/>
                <a:sym typeface="+mn-ea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  <a:ea typeface="Times New Roman" panose="02020603050405020304" pitchFamily="18" charset="0"/>
                <a:sym typeface="+mn-ea"/>
              </a:rPr>
              <a:t>6</a:t>
            </a:r>
            <a:r>
              <a:rPr lang="zh-CN" altLang="en-US" sz="3200" b="1">
                <a:latin typeface="Times New Roman" panose="02020603050405020304" pitchFamily="18" charset="0"/>
                <a:ea typeface="Times New Roman" panose="02020603050405020304" pitchFamily="18" charset="0"/>
                <a:sym typeface="+mn-ea"/>
              </a:rPr>
              <a:t>）</a:t>
            </a:r>
            <a:r>
              <a:rPr lang="en-US" altLang="zh-CN" sz="3200" b="1">
                <a:latin typeface="Times New Roman" panose="02020603050405020304" pitchFamily="18" charset="0"/>
                <a:sym typeface="+mn-ea"/>
              </a:rPr>
              <a:t>It was raining lightly when I ________ (arrive) in Yangshuo just before dawn. 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endParaRPr lang="en-US" altLang="zh-CN" sz="3200" b="1">
              <a:latin typeface="Times New Roman" panose="02020603050405020304" pitchFamily="18" charset="0"/>
              <a:sym typeface="+mn-ea"/>
            </a:endParaRP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42963" y="707708"/>
            <a:ext cx="168910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Taking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578533" y="1225233"/>
            <a:ext cx="2130425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pollution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9100503" y="3074988"/>
            <a:ext cx="274955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competition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041333" y="4074478"/>
            <a:ext cx="1537335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height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914333" y="5170488"/>
            <a:ext cx="522287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is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292533" y="5437823"/>
            <a:ext cx="179070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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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arrived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42415" y="165290"/>
            <a:ext cx="6646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j-ea"/>
                <a:ea typeface="+mj-ea"/>
              </a:rPr>
              <a:t>宾语补足语（</a:t>
            </a:r>
            <a:r>
              <a:rPr lang="en-US" altLang="zh-CN" sz="3200" b="1">
                <a:ea typeface="+mj-ea"/>
              </a:rPr>
              <a:t>Object complement</a:t>
            </a:r>
            <a:r>
              <a:rPr lang="zh-CN" altLang="en-US" sz="3200" b="1">
                <a:latin typeface="+mj-ea"/>
                <a:ea typeface="+mj-ea"/>
              </a:rPr>
              <a:t>）</a:t>
            </a:r>
          </a:p>
        </p:txBody>
      </p:sp>
      <p:sp>
        <p:nvSpPr>
          <p:cNvPr id="3" name="内容占位符 3"/>
          <p:cNvSpPr txBox="1"/>
          <p:nvPr/>
        </p:nvSpPr>
        <p:spPr>
          <a:xfrm>
            <a:off x="317320" y="749893"/>
            <a:ext cx="10515600" cy="1606786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j-ea"/>
                <a:ea typeface="+mj-ea"/>
              </a:rPr>
              <a:t>用来对宾语进行补充和说明</a:t>
            </a:r>
            <a:r>
              <a:rPr lang="en-US" altLang="zh-CN" sz="3200">
                <a:latin typeface="+mj-ea"/>
                <a:ea typeface="+mj-ea"/>
              </a:rPr>
              <a:t>,</a:t>
            </a:r>
            <a:r>
              <a:rPr lang="zh-CN" altLang="en-US" sz="3200">
                <a:latin typeface="+mj-ea"/>
                <a:ea typeface="+mj-ea"/>
              </a:rPr>
              <a:t>补充说明宾语是什么或怎么样。</a:t>
            </a:r>
            <a:endParaRPr lang="en-US" altLang="zh-CN" sz="3200">
              <a:latin typeface="+mj-ea"/>
              <a:ea typeface="+mj-ea"/>
            </a:endParaRPr>
          </a:p>
          <a:p>
            <a:pPr marL="0" indent="0">
              <a:buNone/>
            </a:pPr>
            <a:r>
              <a:rPr lang="zh-CN" altLang="en-US" sz="3200">
                <a:latin typeface="+mj-ea"/>
                <a:ea typeface="+mj-ea"/>
              </a:rPr>
              <a:t>一般由</a:t>
            </a:r>
            <a:r>
              <a:rPr lang="en-US" altLang="zh-CN" sz="3200">
                <a:latin typeface="+mj-ea"/>
                <a:ea typeface="+mj-ea"/>
              </a:rPr>
              <a:t>_______________________________________</a:t>
            </a:r>
            <a:r>
              <a:rPr lang="zh-CN" altLang="en-US" sz="3200">
                <a:latin typeface="+mj-ea"/>
                <a:ea typeface="+mj-ea"/>
              </a:rPr>
              <a:t>等充当。</a:t>
            </a:r>
            <a:endParaRPr lang="en-US" altLang="zh-CN" sz="3200">
              <a:latin typeface="+mj-ea"/>
              <a:ea typeface="+mj-ea"/>
            </a:endParaRPr>
          </a:p>
          <a:p>
            <a:r>
              <a:rPr lang="en-US" altLang="zh-CN" sz="3200"/>
              <a:t>e.g.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664392" y="3206944"/>
            <a:ext cx="93272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The teacher considers you </a:t>
            </a:r>
            <a:r>
              <a:rPr lang="en-US" altLang="zh-CN" sz="3200">
                <a:solidFill>
                  <a:srgbClr val="0000FF"/>
                </a:solidFill>
              </a:rPr>
              <a:t>smart/a smart student</a:t>
            </a:r>
            <a:r>
              <a:rPr lang="en-US" altLang="zh-CN" sz="3200"/>
              <a:t>.</a:t>
            </a:r>
          </a:p>
          <a:p>
            <a:r>
              <a:rPr lang="en-US" altLang="zh-CN" sz="3200"/>
              <a:t>We allowed  him </a:t>
            </a:r>
            <a:r>
              <a:rPr lang="en-US" altLang="zh-CN" sz="3200">
                <a:solidFill>
                  <a:srgbClr val="0000FF"/>
                </a:solidFill>
              </a:rPr>
              <a:t>to go home</a:t>
            </a:r>
            <a:r>
              <a:rPr lang="en-US" altLang="zh-CN" sz="3200"/>
              <a:t>.</a:t>
            </a:r>
          </a:p>
          <a:p>
            <a:r>
              <a:rPr lang="en-US" altLang="zh-CN" sz="3200"/>
              <a:t>I saw you </a:t>
            </a:r>
            <a:r>
              <a:rPr lang="en-US" altLang="zh-CN" sz="3200">
                <a:solidFill>
                  <a:srgbClr val="0000FF"/>
                </a:solidFill>
              </a:rPr>
              <a:t>standing at the door/punished </a:t>
            </a:r>
            <a:r>
              <a:rPr lang="en-US" altLang="zh-CN" sz="3200"/>
              <a:t>yesterday.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489517" y="1600330"/>
            <a:ext cx="5958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名词</a:t>
            </a:r>
            <a:r>
              <a:rPr lang="en-US" altLang="zh-CN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n./</a:t>
            </a:r>
            <a:r>
              <a:rPr lang="zh-CN" altLang="en-US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非谓语动词</a:t>
            </a:r>
            <a:r>
              <a:rPr lang="en-US" altLang="zh-CN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/</a:t>
            </a:r>
            <a:r>
              <a:rPr lang="zh-CN" altLang="en-US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形容词</a:t>
            </a:r>
            <a:r>
              <a:rPr lang="en-US" altLang="zh-CN" sz="3200" b="1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adj.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488578" y="5257670"/>
            <a:ext cx="70745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区别：</a:t>
            </a:r>
            <a:r>
              <a:rPr lang="en-US" altLang="zh-CN" sz="3200"/>
              <a:t>We chose him </a:t>
            </a:r>
            <a:r>
              <a:rPr lang="en-US" altLang="zh-CN" sz="3200">
                <a:solidFill>
                  <a:srgbClr val="0000FF"/>
                </a:solidFill>
              </a:rPr>
              <a:t>monitor</a:t>
            </a:r>
            <a:r>
              <a:rPr lang="en-US" altLang="zh-CN" sz="3200"/>
              <a:t>.</a:t>
            </a:r>
          </a:p>
          <a:p>
            <a:r>
              <a:rPr lang="en-US" altLang="zh-CN" sz="3200"/>
              <a:t>            We told him </a:t>
            </a:r>
            <a:r>
              <a:rPr lang="en-US" altLang="zh-CN" sz="3200">
                <a:solidFill>
                  <a:srgbClr val="0000FF"/>
                </a:solidFill>
              </a:rPr>
              <a:t>a story.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>
          <a:xfrm>
            <a:off x="142164" y="204716"/>
            <a:ext cx="10515600" cy="61251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+mn-lt"/>
                <a:ea typeface="宋体" panose="02010600030101010101" pitchFamily="2" charset="-122"/>
              </a:rPr>
              <a:t>Exercises</a:t>
            </a:r>
            <a:endParaRPr lang="zh-CN" altLang="en-US">
              <a:latin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07621" y="817231"/>
            <a:ext cx="12195412" cy="5507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accent5">
                    <a:lumMod val="75000"/>
                  </a:schemeClr>
                </a:solidFill>
                <a:sym typeface="+mn-ea"/>
              </a:rPr>
              <a:t>Which one is the </a:t>
            </a:r>
            <a:r>
              <a:rPr lang="en-US" altLang="zh-CN" sz="3200" b="1"/>
              <a:t>Object complement</a:t>
            </a:r>
            <a:r>
              <a:rPr lang="en-US" altLang="zh-CN" sz="3200" b="1">
                <a:solidFill>
                  <a:schemeClr val="accent5">
                    <a:lumMod val="75000"/>
                  </a:schemeClr>
                </a:solidFill>
                <a:sym typeface="+mn-ea"/>
              </a:rPr>
              <a:t>?</a:t>
            </a: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zh-CN" altLang="en-US" sz="3200">
                <a:latin typeface="Times New Roman" panose="02020603050405020304" pitchFamily="18" charset="0"/>
                <a:ea typeface="Times New Roman" panose="02020603050405020304" pitchFamily="18" charset="0"/>
              </a:rPr>
              <a:t>（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Times New Roman" panose="02020603050405020304" pitchFamily="18" charset="0"/>
              </a:rPr>
              <a:t>）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altLang="zh-CN" sz="3200" u="sng">
                <a:latin typeface="Times New Roman" panose="02020603050405020304" pitchFamily="18" charset="0"/>
                <a:ea typeface="Times New Roman" panose="02020603050405020304" pitchFamily="18" charset="0"/>
              </a:rPr>
              <a:t>The manager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   </a:t>
            </a:r>
            <a:r>
              <a:rPr lang="en-US" altLang="zh-CN" sz="3200" u="sng">
                <a:latin typeface="Times New Roman" panose="02020603050405020304" pitchFamily="18" charset="0"/>
                <a:ea typeface="Times New Roman" panose="02020603050405020304" pitchFamily="18" charset="0"/>
              </a:rPr>
              <a:t>made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  <a:r>
              <a:rPr lang="en-US" altLang="zh-CN" sz="3200" u="sng">
                <a:latin typeface="Times New Roman" panose="02020603050405020304" pitchFamily="18" charset="0"/>
                <a:ea typeface="Times New Roman" panose="02020603050405020304" pitchFamily="18" charset="0"/>
              </a:rPr>
              <a:t>them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   </a:t>
            </a:r>
            <a:r>
              <a:rPr lang="en-US" altLang="zh-CN" sz="3200" u="sng">
                <a:latin typeface="Times New Roman" panose="02020603050405020304" pitchFamily="18" charset="0"/>
                <a:ea typeface="Times New Roman" panose="02020603050405020304" pitchFamily="18" charset="0"/>
              </a:rPr>
              <a:t>work day and night</a:t>
            </a:r>
            <a:r>
              <a:rPr lang="en-US" altLang="zh-CN" sz="320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zh-CN" altLang="en-US" sz="3200">
                <a:cs typeface="Arial Narrow" panose="020b0606020202030204" pitchFamily="34" charset="0"/>
              </a:rPr>
              <a:t>（</a:t>
            </a:r>
            <a:r>
              <a:rPr lang="en-US" altLang="zh-CN" sz="3200">
                <a:cs typeface="Arial Narrow" panose="020b0606020202030204" pitchFamily="34" charset="0"/>
              </a:rPr>
              <a:t>2</a:t>
            </a:r>
            <a:r>
              <a:rPr lang="zh-CN" altLang="en-US" sz="3200">
                <a:cs typeface="Arial Narrow" panose="020b0606020202030204" pitchFamily="34" charset="0"/>
              </a:rPr>
              <a:t>）</a:t>
            </a:r>
            <a:r>
              <a:rPr lang="en-US" altLang="zh-CN" sz="3200">
                <a:cs typeface="Arial Narrow" panose="020b0606020202030204" pitchFamily="34" charset="0"/>
              </a:rPr>
              <a:t> </a:t>
            </a:r>
            <a:r>
              <a:rPr lang="en-US" altLang="zh-CN" sz="3200" u="sng">
                <a:cs typeface="Arial Narrow" panose="020b0606020202030204" pitchFamily="34" charset="0"/>
              </a:rPr>
              <a:t>My mother</a:t>
            </a:r>
            <a:r>
              <a:rPr lang="en-US" altLang="zh-CN" sz="3200">
                <a:cs typeface="Arial Narrow" panose="020b0606020202030204" pitchFamily="34" charset="0"/>
              </a:rPr>
              <a:t> </a:t>
            </a:r>
            <a:r>
              <a:rPr lang="en-US" altLang="zh-CN" sz="3200" u="sng">
                <a:cs typeface="Arial Narrow" panose="020b0606020202030204" pitchFamily="34" charset="0"/>
              </a:rPr>
              <a:t>asked</a:t>
            </a:r>
            <a:r>
              <a:rPr lang="en-US" altLang="zh-CN" sz="3200">
                <a:cs typeface="Arial Narrow" panose="020b0606020202030204" pitchFamily="34" charset="0"/>
              </a:rPr>
              <a:t>  </a:t>
            </a:r>
            <a:r>
              <a:rPr lang="en-US" altLang="zh-CN" sz="3200" u="sng">
                <a:cs typeface="Arial Narrow" panose="020b0606020202030204" pitchFamily="34" charset="0"/>
              </a:rPr>
              <a:t>me</a:t>
            </a:r>
            <a:r>
              <a:rPr lang="en-US" altLang="zh-CN" sz="3200">
                <a:cs typeface="Arial Narrow" panose="020b0606020202030204" pitchFamily="34" charset="0"/>
              </a:rPr>
              <a:t>  </a:t>
            </a:r>
            <a:r>
              <a:rPr lang="en-US" altLang="zh-CN" sz="3200" u="sng">
                <a:cs typeface="Arial Narrow" panose="020b0606020202030204" pitchFamily="34" charset="0"/>
              </a:rPr>
              <a:t>to wash the clothes</a:t>
            </a:r>
            <a:r>
              <a:rPr lang="en-US" altLang="zh-CN" sz="3200">
                <a:cs typeface="Arial Narrow" panose="020b0606020202030204" pitchFamily="34" charset="0"/>
              </a:rPr>
              <a:t>.</a:t>
            </a:r>
          </a:p>
          <a:p>
            <a:endParaRPr lang="en-US" altLang="zh-CN" sz="3200">
              <a:cs typeface="Arial Narrow" panose="020b0606020202030204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200">
                <a:cs typeface="Arial Narrow" panose="020b0606020202030204" pitchFamily="34" charset="0"/>
              </a:rPr>
              <a:t>（</a:t>
            </a:r>
            <a:r>
              <a:rPr lang="en-US" altLang="zh-CN" sz="3200">
                <a:cs typeface="Arial Narrow" panose="020b0606020202030204" pitchFamily="34" charset="0"/>
              </a:rPr>
              <a:t>3</a:t>
            </a:r>
            <a:r>
              <a:rPr lang="zh-CN" altLang="en-US" sz="3200">
                <a:cs typeface="Arial Narrow" panose="020b0606020202030204" pitchFamily="34" charset="0"/>
              </a:rPr>
              <a:t>）</a:t>
            </a:r>
            <a:r>
              <a:rPr lang="en-US" altLang="zh-CN" sz="3200">
                <a:cs typeface="Arial Narrow" panose="020b0606020202030204" pitchFamily="34" charset="0"/>
              </a:rPr>
              <a:t> </a:t>
            </a:r>
            <a:r>
              <a:rPr lang="en-US" altLang="zh-CN" sz="3200" u="sng">
                <a:cs typeface="Arial Narrow" panose="020b0606020202030204" pitchFamily="34" charset="0"/>
              </a:rPr>
              <a:t>We</a:t>
            </a:r>
            <a:r>
              <a:rPr lang="en-US" altLang="zh-CN" sz="3200">
                <a:cs typeface="Arial Narrow" panose="020b0606020202030204" pitchFamily="34" charset="0"/>
              </a:rPr>
              <a:t>  </a:t>
            </a:r>
            <a:r>
              <a:rPr lang="en-US" altLang="zh-CN" sz="3200" u="sng">
                <a:cs typeface="Arial Narrow" panose="020b0606020202030204" pitchFamily="34" charset="0"/>
              </a:rPr>
              <a:t>consider</a:t>
            </a:r>
            <a:r>
              <a:rPr lang="en-US" altLang="zh-CN" sz="3200">
                <a:cs typeface="Arial Narrow" panose="020b0606020202030204" pitchFamily="34" charset="0"/>
              </a:rPr>
              <a:t>  </a:t>
            </a:r>
            <a:r>
              <a:rPr lang="en-US" altLang="zh-CN" sz="3200" u="sng">
                <a:cs typeface="Arial Narrow" panose="020b0606020202030204" pitchFamily="34" charset="0"/>
              </a:rPr>
              <a:t>him</a:t>
            </a:r>
            <a:r>
              <a:rPr lang="en-US" altLang="zh-CN" sz="3200">
                <a:cs typeface="Arial Narrow" panose="020b0606020202030204" pitchFamily="34" charset="0"/>
              </a:rPr>
              <a:t>   </a:t>
            </a:r>
            <a:r>
              <a:rPr lang="en-US" altLang="zh-CN" sz="3200" u="sng">
                <a:cs typeface="Arial Narrow" panose="020b0606020202030204" pitchFamily="34" charset="0"/>
              </a:rPr>
              <a:t>a good teacher</a:t>
            </a:r>
            <a:r>
              <a:rPr lang="en-US" altLang="zh-CN" sz="3200">
                <a:cs typeface="Arial Narrow" panose="020b0606020202030204" pitchFamily="34" charset="0"/>
              </a:rPr>
              <a:t>.</a:t>
            </a:r>
          </a:p>
          <a:p>
            <a:endParaRPr lang="en-US" altLang="zh-CN" sz="3200">
              <a:cs typeface="Arial Narrow" panose="020b0606020202030204" pitchFamily="34" charset="0"/>
            </a:endParaRP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altLang="zh-CN" sz="32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6000" y="1744718"/>
            <a:ext cx="368046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work day and night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205984" y="2700980"/>
            <a:ext cx="368046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u="sng">
                <a:solidFill>
                  <a:srgbClr val="FF0000"/>
                </a:solidFill>
                <a:cs typeface="Arial Narrow" panose="020b0606020202030204" pitchFamily="34" charset="0"/>
              </a:rPr>
              <a:t>to wash the clothes</a:t>
            </a:r>
            <a:r>
              <a:rPr lang="en-US" altLang="zh-CN" sz="3200" b="1">
                <a:solidFill>
                  <a:srgbClr val="FF0000"/>
                </a:solidFill>
                <a:cs typeface="Arial Narrow" panose="020b0606020202030204" pitchFamily="34" charset="0"/>
              </a:rPr>
              <a:t>.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733544" y="3674633"/>
            <a:ext cx="3680460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u="sng">
                <a:solidFill>
                  <a:srgbClr val="FF0000"/>
                </a:solidFill>
                <a:cs typeface="Arial Narrow" panose="020b0606020202030204" pitchFamily="34" charset="0"/>
              </a:rPr>
              <a:t>a good teacher</a:t>
            </a:r>
            <a:r>
              <a:rPr lang="en-US" altLang="zh-CN" sz="3200" b="1">
                <a:solidFill>
                  <a:srgbClr val="FF0000"/>
                </a:solidFill>
                <a:cs typeface="Arial Narrow" panose="020b0606020202030204" pitchFamily="34" charset="0"/>
              </a:rPr>
              <a:t>.</a:t>
            </a:r>
          </a:p>
          <a:p>
            <a:endParaRPr lang="en-US" altLang="zh-CN" sz="3200" b="1">
              <a:solidFill>
                <a:srgbClr val="FF0000"/>
              </a:solidFill>
              <a:cs typeface="Arial Narrow" panose="020b0606020202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https://d.book118.com/718121066074006025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回顾">
  <a:themeElements>
    <a:clrScheme name="回顾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回顾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回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黑体</vt:lpstr>
      <vt:lpstr>等线 Light</vt:lpstr>
      <vt:lpstr>等线</vt:lpstr>
      <vt:lpstr>Times New Roman</vt:lpstr>
      <vt:lpstr>Arial Narrow</vt:lpstr>
      <vt:lpstr>隶书</vt:lpstr>
      <vt:lpstr>Courier New</vt:lpstr>
      <vt:lpstr>Wingdings</vt:lpstr>
      <vt:lpstr>Office Theme</vt:lpstr>
      <vt:lpstr>句子成份</vt:lpstr>
      <vt:lpstr>PowerPoint Presentation</vt:lpstr>
      <vt:lpstr>PowerPoint Presentation</vt:lpstr>
      <vt:lpstr>PowerPoint Presentation</vt:lpstr>
      <vt:lpstr>主语（ Subject ）</vt:lpstr>
      <vt:lpstr>谓语（ Verb ）</vt:lpstr>
      <vt:lpstr>PowerPoint Presentation</vt:lpstr>
      <vt:lpstr>Exercises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2024-09-02T06:46:56.786</cp:lastPrinted>
  <dcterms:created xsi:type="dcterms:W3CDTF">2024-09-01T22:46:56Z</dcterms:created>
  <dcterms:modified xsi:type="dcterms:W3CDTF">2024-09-01T22:46:58Z</dcterms:modified>
</cp:coreProperties>
</file>