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811BDD-574D-488A-B05D-E656046672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9EF0B2-D07C-4ADE-B315-E6AEFBA687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579A28-8257-4F2A-A84A-E14589FAE3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D2C7DF-24DB-4DDC-B73B-C7156A9A5B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B060F1-545D-40FE-8BBE-A40757128F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06DC9B-9D4C-4905-9645-BC3F650A99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DB451C-29A3-4596-8171-B9CC017379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020E40-6979-4F81-9FD2-8A540DF75D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8C827C-E679-4695-A8D0-E49902DB6D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7DA3DF-A05A-492D-BF17-804B94417F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3FBCAA-E39C-49FE-9343-66F0D9A64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127065023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票证会计岗位职责</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2023-12-10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岗位职责概述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岗位职责具体内容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岗位能力要求</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岗位风险与应对措施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岗位发展与晋升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相关法律法规与职业道德规范</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岗位职责概述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定义与描述</a:t>
              </a:r>
            </a:p>
          </p:txBody>
        </p:sp>
      </p:grpSp>
      <p:grpSp>
        <p:nvGrpSpPr>
          <p:cNvPr id="24" name="Group 24"/>
          <p:cNvGrpSpPr/>
          <p:nvPr/>
        </p:nvGrpSpPr>
        <p:grpSpPr>
          <a:xfrm>
            <a:off x="6743355" y="1681124"/>
            <a:ext cx="2074094" cy="2320671"/>
            <a:chOff x="6743355" y="1681124"/>
            <a:chExt cx="2074094" cy="2320671"/>
          </a:xfrm>
        </p:grpSpPr>
        <p:sp>
          <p:nvSpPr>
            <p:cNvPr id="25" name="Freeform 25"/>
            <p:cNvSpPr/>
            <p:nvPr/>
          </p:nvSpPr>
          <p:spPr>
            <a:xfrm>
              <a:off x="6743355" y="1681124"/>
              <a:ext cx="2074094" cy="1546479"/>
            </a:xfrm>
            <a:custGeom>
              <a:rect l="l" t="t" r="r" b="b"/>
              <a:pathLst>
                <a:path w="1186" h="837">
                  <a:moveTo>
                    <a:pt x="0" y="246"/>
                  </a:moveTo>
                  <a:lnTo>
                    <a:pt x="0" y="246"/>
                  </a:lnTo>
                  <a:lnTo>
                    <a:pt x="58" y="218"/>
                  </a:lnTo>
                  <a:lnTo>
                    <a:pt x="120" y="192"/>
                  </a:lnTo>
                  <a:lnTo>
                    <a:pt x="182" y="167"/>
                  </a:lnTo>
                  <a:lnTo>
                    <a:pt x="248" y="144"/>
                  </a:lnTo>
                  <a:lnTo>
                    <a:pt x="316" y="121"/>
                  </a:lnTo>
                  <a:lnTo>
                    <a:pt x="386" y="101"/>
                  </a:lnTo>
                  <a:lnTo>
                    <a:pt x="459" y="82"/>
                  </a:lnTo>
                  <a:lnTo>
                    <a:pt x="533" y="65"/>
                  </a:lnTo>
                  <a:lnTo>
                    <a:pt x="610" y="51"/>
                  </a:lnTo>
                  <a:lnTo>
                    <a:pt x="687" y="38"/>
                  </a:lnTo>
                  <a:lnTo>
                    <a:pt x="767" y="27"/>
                  </a:lnTo>
                  <a:lnTo>
                    <a:pt x="848" y="17"/>
                  </a:lnTo>
                  <a:lnTo>
                    <a:pt x="930" y="10"/>
                  </a:lnTo>
                  <a:lnTo>
                    <a:pt x="1015" y="4"/>
                  </a:lnTo>
                  <a:lnTo>
                    <a:pt x="1099" y="1"/>
                  </a:lnTo>
                  <a:lnTo>
                    <a:pt x="1186" y="0"/>
                  </a:lnTo>
                  <a:lnTo>
                    <a:pt x="1186" y="837"/>
                  </a:lnTo>
                  <a:lnTo>
                    <a:pt x="0" y="246"/>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Freeform 26"/>
            <p:cNvSpPr/>
            <p:nvPr/>
          </p:nvSpPr>
          <p:spPr>
            <a:xfrm>
              <a:off x="6743355" y="2135657"/>
              <a:ext cx="2074094" cy="1866138"/>
            </a:xfrm>
            <a:custGeom>
              <a:rect l="l" t="t" r="r" b="b"/>
              <a:pathLst>
                <a:path w="1186" h="1010">
                  <a:moveTo>
                    <a:pt x="1186" y="591"/>
                  </a:moveTo>
                  <a:lnTo>
                    <a:pt x="0" y="0"/>
                  </a:lnTo>
                  <a:lnTo>
                    <a:pt x="0" y="419"/>
                  </a:lnTo>
                  <a:lnTo>
                    <a:pt x="1186" y="1010"/>
                  </a:lnTo>
                  <a:lnTo>
                    <a:pt x="1186" y="591"/>
                  </a:lnTo>
                  <a:close/>
                </a:path>
              </a:pathLst>
            </a:custGeom>
            <a:solidFill>
              <a:srgbClr val="DDDDD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8817538" y="1875910"/>
            <a:ext cx="2074094" cy="2125980"/>
            <a:chOff x="8817538" y="1875910"/>
            <a:chExt cx="2074094" cy="2125980"/>
          </a:xfrm>
        </p:grpSpPr>
        <p:sp>
          <p:nvSpPr>
            <p:cNvPr id="28" name="Freeform 28"/>
            <p:cNvSpPr/>
            <p:nvPr/>
          </p:nvSpPr>
          <p:spPr>
            <a:xfrm>
              <a:off x="8817538" y="1875910"/>
              <a:ext cx="2074094" cy="1547813"/>
            </a:xfrm>
            <a:custGeom>
              <a:rect l="l" t="t" r="r" b="b"/>
              <a:pathLst>
                <a:path w="1185" h="838">
                  <a:moveTo>
                    <a:pt x="1185" y="245"/>
                  </a:moveTo>
                  <a:lnTo>
                    <a:pt x="1185" y="245"/>
                  </a:lnTo>
                  <a:lnTo>
                    <a:pt x="1127" y="218"/>
                  </a:lnTo>
                  <a:lnTo>
                    <a:pt x="1065" y="191"/>
                  </a:lnTo>
                  <a:lnTo>
                    <a:pt x="1003" y="167"/>
                  </a:lnTo>
                  <a:lnTo>
                    <a:pt x="937" y="143"/>
                  </a:lnTo>
                  <a:lnTo>
                    <a:pt x="869" y="121"/>
                  </a:lnTo>
                  <a:lnTo>
                    <a:pt x="799" y="101"/>
                  </a:lnTo>
                  <a:lnTo>
                    <a:pt x="726" y="83"/>
                  </a:lnTo>
                  <a:lnTo>
                    <a:pt x="652" y="66"/>
                  </a:lnTo>
                  <a:lnTo>
                    <a:pt x="575" y="50"/>
                  </a:lnTo>
                  <a:lnTo>
                    <a:pt x="498" y="37"/>
                  </a:lnTo>
                  <a:lnTo>
                    <a:pt x="418" y="26"/>
                  </a:lnTo>
                  <a:lnTo>
                    <a:pt x="337" y="17"/>
                  </a:lnTo>
                  <a:lnTo>
                    <a:pt x="255" y="10"/>
                  </a:lnTo>
                  <a:lnTo>
                    <a:pt x="170" y="5"/>
                  </a:lnTo>
                  <a:lnTo>
                    <a:pt x="86" y="2"/>
                  </a:lnTo>
                  <a:lnTo>
                    <a:pt x="0" y="0"/>
                  </a:lnTo>
                  <a:lnTo>
                    <a:pt x="0" y="838"/>
                  </a:lnTo>
                  <a:lnTo>
                    <a:pt x="1185" y="24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Freeform 29"/>
            <p:cNvSpPr/>
            <p:nvPr/>
          </p:nvSpPr>
          <p:spPr>
            <a:xfrm>
              <a:off x="8817538" y="2328443"/>
              <a:ext cx="2074094" cy="1673447"/>
            </a:xfrm>
            <a:custGeom>
              <a:rect l="l" t="t" r="r" b="b"/>
              <a:pathLst>
                <a:path w="1185" h="905">
                  <a:moveTo>
                    <a:pt x="0" y="593"/>
                  </a:moveTo>
                  <a:lnTo>
                    <a:pt x="1185" y="0"/>
                  </a:lnTo>
                  <a:lnTo>
                    <a:pt x="1185" y="315"/>
                  </a:lnTo>
                  <a:lnTo>
                    <a:pt x="0" y="906"/>
                  </a:lnTo>
                  <a:lnTo>
                    <a:pt x="0" y="593"/>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30" name="Group 30"/>
          <p:cNvGrpSpPr/>
          <p:nvPr/>
        </p:nvGrpSpPr>
        <p:grpSpPr>
          <a:xfrm>
            <a:off x="5882896" y="1940109"/>
            <a:ext cx="2932659" cy="2059781"/>
            <a:chOff x="5882896" y="1940109"/>
            <a:chExt cx="2932659" cy="2059781"/>
          </a:xfrm>
        </p:grpSpPr>
        <p:sp>
          <p:nvSpPr>
            <p:cNvPr id="31" name="Freeform 31"/>
            <p:cNvSpPr/>
            <p:nvPr/>
          </p:nvSpPr>
          <p:spPr>
            <a:xfrm>
              <a:off x="5882896" y="1940109"/>
              <a:ext cx="2932659" cy="1093565"/>
            </a:xfrm>
            <a:custGeom>
              <a:rect l="l" t="t" r="r" b="b"/>
              <a:pathLst>
                <a:path w="1676" h="592">
                  <a:moveTo>
                    <a:pt x="1676" y="592"/>
                  </a:moveTo>
                  <a:lnTo>
                    <a:pt x="490" y="0"/>
                  </a:lnTo>
                  <a:lnTo>
                    <a:pt x="436" y="28"/>
                  </a:lnTo>
                  <a:lnTo>
                    <a:pt x="383" y="60"/>
                  </a:lnTo>
                  <a:lnTo>
                    <a:pt x="333" y="91"/>
                  </a:lnTo>
                  <a:lnTo>
                    <a:pt x="286" y="124"/>
                  </a:lnTo>
                  <a:lnTo>
                    <a:pt x="242" y="158"/>
                  </a:lnTo>
                  <a:lnTo>
                    <a:pt x="202" y="194"/>
                  </a:lnTo>
                  <a:lnTo>
                    <a:pt x="165" y="229"/>
                  </a:lnTo>
                  <a:lnTo>
                    <a:pt x="131" y="266"/>
                  </a:lnTo>
                  <a:lnTo>
                    <a:pt x="101" y="305"/>
                  </a:lnTo>
                  <a:lnTo>
                    <a:pt x="88" y="323"/>
                  </a:lnTo>
                  <a:lnTo>
                    <a:pt x="75" y="343"/>
                  </a:lnTo>
                  <a:lnTo>
                    <a:pt x="64" y="363"/>
                  </a:lnTo>
                  <a:lnTo>
                    <a:pt x="53" y="383"/>
                  </a:lnTo>
                  <a:lnTo>
                    <a:pt x="43" y="403"/>
                  </a:lnTo>
                  <a:lnTo>
                    <a:pt x="34" y="423"/>
                  </a:lnTo>
                  <a:lnTo>
                    <a:pt x="25" y="444"/>
                  </a:lnTo>
                  <a:lnTo>
                    <a:pt x="20" y="464"/>
                  </a:lnTo>
                  <a:lnTo>
                    <a:pt x="13" y="486"/>
                  </a:lnTo>
                  <a:lnTo>
                    <a:pt x="8" y="507"/>
                  </a:lnTo>
                  <a:lnTo>
                    <a:pt x="4" y="528"/>
                  </a:lnTo>
                  <a:lnTo>
                    <a:pt x="3" y="550"/>
                  </a:lnTo>
                  <a:lnTo>
                    <a:pt x="0" y="571"/>
                  </a:lnTo>
                  <a:lnTo>
                    <a:pt x="0" y="592"/>
                  </a:lnTo>
                  <a:lnTo>
                    <a:pt x="1676" y="592"/>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882896" y="3033769"/>
              <a:ext cx="2932659" cy="966121"/>
            </a:xfrm>
            <a:prstGeom prst="rect">
              <a:avLst/>
            </a:prstGeom>
            <a:gradFill>
              <a:gsLst>
                <a:gs pos="0">
                  <a:srgbClr val="969696">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817538" y="2524372"/>
            <a:ext cx="2930767" cy="1477518"/>
            <a:chOff x="8817538" y="2524372"/>
            <a:chExt cx="2930767" cy="1477518"/>
          </a:xfrm>
        </p:grpSpPr>
        <p:sp>
          <p:nvSpPr>
            <p:cNvPr id="34" name="Freeform 34"/>
            <p:cNvSpPr/>
            <p:nvPr/>
          </p:nvSpPr>
          <p:spPr>
            <a:xfrm>
              <a:off x="8817538" y="2524372"/>
              <a:ext cx="2930767" cy="1091565"/>
            </a:xfrm>
            <a:custGeom>
              <a:rect l="l" t="t" r="r" b="b"/>
              <a:pathLst>
                <a:path w="1674" h="591">
                  <a:moveTo>
                    <a:pt x="0" y="591"/>
                  </a:moveTo>
                  <a:lnTo>
                    <a:pt x="1185" y="0"/>
                  </a:lnTo>
                  <a:lnTo>
                    <a:pt x="1239" y="28"/>
                  </a:lnTo>
                  <a:lnTo>
                    <a:pt x="1292" y="58"/>
                  </a:lnTo>
                  <a:lnTo>
                    <a:pt x="1342" y="89"/>
                  </a:lnTo>
                  <a:lnTo>
                    <a:pt x="1389" y="124"/>
                  </a:lnTo>
                  <a:lnTo>
                    <a:pt x="1433" y="156"/>
                  </a:lnTo>
                  <a:lnTo>
                    <a:pt x="1473" y="192"/>
                  </a:lnTo>
                  <a:lnTo>
                    <a:pt x="1510" y="228"/>
                  </a:lnTo>
                  <a:lnTo>
                    <a:pt x="1544" y="265"/>
                  </a:lnTo>
                  <a:lnTo>
                    <a:pt x="1574" y="303"/>
                  </a:lnTo>
                  <a:lnTo>
                    <a:pt x="1587" y="323"/>
                  </a:lnTo>
                  <a:lnTo>
                    <a:pt x="1600" y="342"/>
                  </a:lnTo>
                  <a:lnTo>
                    <a:pt x="1611" y="361"/>
                  </a:lnTo>
                  <a:lnTo>
                    <a:pt x="1622" y="381"/>
                  </a:lnTo>
                  <a:lnTo>
                    <a:pt x="1632" y="401"/>
                  </a:lnTo>
                  <a:lnTo>
                    <a:pt x="1641" y="423"/>
                  </a:lnTo>
                  <a:lnTo>
                    <a:pt x="1650" y="443"/>
                  </a:lnTo>
                  <a:lnTo>
                    <a:pt x="1655" y="464"/>
                  </a:lnTo>
                  <a:lnTo>
                    <a:pt x="1662" y="484"/>
                  </a:lnTo>
                  <a:lnTo>
                    <a:pt x="1667" y="505"/>
                  </a:lnTo>
                  <a:lnTo>
                    <a:pt x="1671" y="527"/>
                  </a:lnTo>
                  <a:lnTo>
                    <a:pt x="1672" y="548"/>
                  </a:lnTo>
                  <a:lnTo>
                    <a:pt x="1675" y="569"/>
                  </a:lnTo>
                  <a:lnTo>
                    <a:pt x="1675" y="591"/>
                  </a:lnTo>
                  <a:lnTo>
                    <a:pt x="0" y="591"/>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8817538" y="3615842"/>
              <a:ext cx="2930767" cy="386048"/>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36" name="Group 36"/>
          <p:cNvGrpSpPr/>
          <p:nvPr/>
        </p:nvGrpSpPr>
        <p:grpSpPr>
          <a:xfrm>
            <a:off x="5890466" y="2841555"/>
            <a:ext cx="2930767" cy="2254472"/>
            <a:chOff x="5890466" y="2841555"/>
            <a:chExt cx="2930767" cy="2254472"/>
          </a:xfrm>
        </p:grpSpPr>
        <p:sp>
          <p:nvSpPr>
            <p:cNvPr id="37" name="Freeform 37"/>
            <p:cNvSpPr/>
            <p:nvPr/>
          </p:nvSpPr>
          <p:spPr>
            <a:xfrm>
              <a:off x="5890466" y="2841555"/>
              <a:ext cx="2930767" cy="1094899"/>
            </a:xfrm>
            <a:custGeom>
              <a:rect l="l" t="t" r="r" b="b"/>
              <a:pathLst>
                <a:path w="1676" h="593">
                  <a:moveTo>
                    <a:pt x="1676" y="0"/>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1676"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890466" y="2841555"/>
              <a:ext cx="856853" cy="2254472"/>
            </a:xfrm>
            <a:custGeom>
              <a:rect l="l" t="t" r="r" b="b"/>
              <a:pathLst>
                <a:path w="490" h="1221">
                  <a:moveTo>
                    <a:pt x="490" y="593"/>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0" y="628"/>
                  </a:lnTo>
                  <a:lnTo>
                    <a:pt x="0" y="650"/>
                  </a:lnTo>
                  <a:lnTo>
                    <a:pt x="3" y="672"/>
                  </a:lnTo>
                  <a:lnTo>
                    <a:pt x="4" y="694"/>
                  </a:lnTo>
                  <a:lnTo>
                    <a:pt x="8" y="714"/>
                  </a:lnTo>
                  <a:lnTo>
                    <a:pt x="13" y="735"/>
                  </a:lnTo>
                  <a:lnTo>
                    <a:pt x="20" y="756"/>
                  </a:lnTo>
                  <a:lnTo>
                    <a:pt x="25" y="776"/>
                  </a:lnTo>
                  <a:lnTo>
                    <a:pt x="34" y="798"/>
                  </a:lnTo>
                  <a:lnTo>
                    <a:pt x="43" y="818"/>
                  </a:lnTo>
                  <a:lnTo>
                    <a:pt x="53" y="838"/>
                  </a:lnTo>
                  <a:lnTo>
                    <a:pt x="64" y="858"/>
                  </a:lnTo>
                  <a:lnTo>
                    <a:pt x="75" y="877"/>
                  </a:lnTo>
                  <a:lnTo>
                    <a:pt x="88" y="897"/>
                  </a:lnTo>
                  <a:lnTo>
                    <a:pt x="101" y="916"/>
                  </a:lnTo>
                  <a:lnTo>
                    <a:pt x="131" y="954"/>
                  </a:lnTo>
                  <a:lnTo>
                    <a:pt x="165" y="991"/>
                  </a:lnTo>
                  <a:lnTo>
                    <a:pt x="202" y="1028"/>
                  </a:lnTo>
                  <a:lnTo>
                    <a:pt x="242" y="1063"/>
                  </a:lnTo>
                  <a:lnTo>
                    <a:pt x="286" y="1097"/>
                  </a:lnTo>
                  <a:lnTo>
                    <a:pt x="333" y="1130"/>
                  </a:lnTo>
                  <a:lnTo>
                    <a:pt x="383" y="1161"/>
                  </a:lnTo>
                  <a:lnTo>
                    <a:pt x="436" y="1192"/>
                  </a:lnTo>
                  <a:lnTo>
                    <a:pt x="490" y="1221"/>
                  </a:lnTo>
                  <a:lnTo>
                    <a:pt x="49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47320" y="2841555"/>
              <a:ext cx="2073913" cy="2254472"/>
            </a:xfrm>
            <a:custGeom>
              <a:rect l="l" t="t" r="r" b="b"/>
              <a:pathLst>
                <a:path w="1186" h="1221">
                  <a:moveTo>
                    <a:pt x="1186" y="628"/>
                  </a:moveTo>
                  <a:lnTo>
                    <a:pt x="0" y="1221"/>
                  </a:lnTo>
                  <a:lnTo>
                    <a:pt x="0" y="593"/>
                  </a:lnTo>
                  <a:lnTo>
                    <a:pt x="1186" y="0"/>
                  </a:lnTo>
                  <a:lnTo>
                    <a:pt x="1186" y="628"/>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8821594" y="3809199"/>
            <a:ext cx="2930767" cy="1286828"/>
            <a:chOff x="8821594" y="3809199"/>
            <a:chExt cx="2930767" cy="1286828"/>
          </a:xfrm>
        </p:grpSpPr>
        <p:sp>
          <p:nvSpPr>
            <p:cNvPr id="41" name="Freeform 41"/>
            <p:cNvSpPr/>
            <p:nvPr/>
          </p:nvSpPr>
          <p:spPr>
            <a:xfrm>
              <a:off x="8821594" y="3809199"/>
              <a:ext cx="2930767" cy="1094804"/>
            </a:xfrm>
            <a:custGeom>
              <a:rect l="l" t="t" r="r" b="b"/>
              <a:pathLst>
                <a:path w="1674" h="593">
                  <a:moveTo>
                    <a:pt x="0" y="0"/>
                  </a:moveTo>
                  <a:lnTo>
                    <a:pt x="1185" y="593"/>
                  </a:lnTo>
                  <a:lnTo>
                    <a:pt x="1239" y="563"/>
                  </a:lnTo>
                  <a:lnTo>
                    <a:pt x="1292" y="533"/>
                  </a:lnTo>
                  <a:lnTo>
                    <a:pt x="1342" y="502"/>
                  </a:lnTo>
                  <a:lnTo>
                    <a:pt x="1389" y="469"/>
                  </a:lnTo>
                  <a:lnTo>
                    <a:pt x="1433" y="435"/>
                  </a:lnTo>
                  <a:lnTo>
                    <a:pt x="1473" y="399"/>
                  </a:lnTo>
                  <a:lnTo>
                    <a:pt x="1510" y="363"/>
                  </a:lnTo>
                  <a:lnTo>
                    <a:pt x="1544" y="326"/>
                  </a:lnTo>
                  <a:lnTo>
                    <a:pt x="1574" y="288"/>
                  </a:lnTo>
                  <a:lnTo>
                    <a:pt x="1587" y="268"/>
                  </a:lnTo>
                  <a:lnTo>
                    <a:pt x="1600" y="249"/>
                  </a:lnTo>
                  <a:lnTo>
                    <a:pt x="1611" y="230"/>
                  </a:lnTo>
                  <a:lnTo>
                    <a:pt x="1622" y="210"/>
                  </a:lnTo>
                  <a:lnTo>
                    <a:pt x="1632" y="190"/>
                  </a:lnTo>
                  <a:lnTo>
                    <a:pt x="1641" y="168"/>
                  </a:lnTo>
                  <a:lnTo>
                    <a:pt x="1650" y="148"/>
                  </a:lnTo>
                  <a:lnTo>
                    <a:pt x="1655" y="127"/>
                  </a:lnTo>
                  <a:lnTo>
                    <a:pt x="1662" y="107"/>
                  </a:lnTo>
                  <a:lnTo>
                    <a:pt x="1667" y="86"/>
                  </a:lnTo>
                  <a:lnTo>
                    <a:pt x="1671" y="64"/>
                  </a:lnTo>
                  <a:lnTo>
                    <a:pt x="1672" y="43"/>
                  </a:lnTo>
                  <a:lnTo>
                    <a:pt x="1675" y="22"/>
                  </a:lnTo>
                  <a:lnTo>
                    <a:pt x="1675" y="0"/>
                  </a:lnTo>
                  <a:lnTo>
                    <a:pt x="0" y="0"/>
                  </a:lnTo>
                  <a:close/>
                </a:path>
              </a:pathLst>
            </a:custGeom>
            <a:solidFill>
              <a:srgbClr val="C0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0894966" y="3809199"/>
              <a:ext cx="857394" cy="1286828"/>
            </a:xfrm>
            <a:custGeom>
              <a:rect l="l" t="t" r="r" b="b"/>
              <a:pathLst>
                <a:path w="490" h="697">
                  <a:moveTo>
                    <a:pt x="0" y="593"/>
                  </a:moveTo>
                  <a:lnTo>
                    <a:pt x="0" y="593"/>
                  </a:lnTo>
                  <a:lnTo>
                    <a:pt x="54" y="563"/>
                  </a:lnTo>
                  <a:lnTo>
                    <a:pt x="107" y="533"/>
                  </a:lnTo>
                  <a:lnTo>
                    <a:pt x="157" y="502"/>
                  </a:lnTo>
                  <a:lnTo>
                    <a:pt x="204" y="469"/>
                  </a:lnTo>
                  <a:lnTo>
                    <a:pt x="248" y="435"/>
                  </a:lnTo>
                  <a:lnTo>
                    <a:pt x="288" y="399"/>
                  </a:lnTo>
                  <a:lnTo>
                    <a:pt x="325" y="363"/>
                  </a:lnTo>
                  <a:lnTo>
                    <a:pt x="359" y="326"/>
                  </a:lnTo>
                  <a:lnTo>
                    <a:pt x="389" y="288"/>
                  </a:lnTo>
                  <a:lnTo>
                    <a:pt x="402" y="268"/>
                  </a:lnTo>
                  <a:lnTo>
                    <a:pt x="415" y="249"/>
                  </a:lnTo>
                  <a:lnTo>
                    <a:pt x="426" y="230"/>
                  </a:lnTo>
                  <a:lnTo>
                    <a:pt x="437" y="210"/>
                  </a:lnTo>
                  <a:lnTo>
                    <a:pt x="447" y="190"/>
                  </a:lnTo>
                  <a:lnTo>
                    <a:pt x="456" y="168"/>
                  </a:lnTo>
                  <a:lnTo>
                    <a:pt x="465" y="148"/>
                  </a:lnTo>
                  <a:lnTo>
                    <a:pt x="470" y="127"/>
                  </a:lnTo>
                  <a:lnTo>
                    <a:pt x="477" y="107"/>
                  </a:lnTo>
                  <a:lnTo>
                    <a:pt x="482" y="86"/>
                  </a:lnTo>
                  <a:lnTo>
                    <a:pt x="486" y="64"/>
                  </a:lnTo>
                  <a:lnTo>
                    <a:pt x="487" y="43"/>
                  </a:lnTo>
                  <a:lnTo>
                    <a:pt x="490" y="22"/>
                  </a:lnTo>
                  <a:lnTo>
                    <a:pt x="490" y="0"/>
                  </a:lnTo>
                  <a:lnTo>
                    <a:pt x="490" y="104"/>
                  </a:lnTo>
                  <a:lnTo>
                    <a:pt x="490" y="126"/>
                  </a:lnTo>
                  <a:lnTo>
                    <a:pt x="487" y="148"/>
                  </a:lnTo>
                  <a:lnTo>
                    <a:pt x="486" y="170"/>
                  </a:lnTo>
                  <a:lnTo>
                    <a:pt x="482" y="190"/>
                  </a:lnTo>
                  <a:lnTo>
                    <a:pt x="477" y="211"/>
                  </a:lnTo>
                  <a:lnTo>
                    <a:pt x="470" y="232"/>
                  </a:lnTo>
                  <a:lnTo>
                    <a:pt x="465" y="252"/>
                  </a:lnTo>
                  <a:lnTo>
                    <a:pt x="456" y="274"/>
                  </a:lnTo>
                  <a:lnTo>
                    <a:pt x="447" y="294"/>
                  </a:lnTo>
                  <a:lnTo>
                    <a:pt x="437" y="314"/>
                  </a:lnTo>
                  <a:lnTo>
                    <a:pt x="426" y="334"/>
                  </a:lnTo>
                  <a:lnTo>
                    <a:pt x="415" y="353"/>
                  </a:lnTo>
                  <a:lnTo>
                    <a:pt x="402" y="373"/>
                  </a:lnTo>
                  <a:lnTo>
                    <a:pt x="389" y="392"/>
                  </a:lnTo>
                  <a:lnTo>
                    <a:pt x="359" y="430"/>
                  </a:lnTo>
                  <a:lnTo>
                    <a:pt x="325" y="467"/>
                  </a:lnTo>
                  <a:lnTo>
                    <a:pt x="288" y="504"/>
                  </a:lnTo>
                  <a:lnTo>
                    <a:pt x="248" y="539"/>
                  </a:lnTo>
                  <a:lnTo>
                    <a:pt x="204" y="573"/>
                  </a:lnTo>
                  <a:lnTo>
                    <a:pt x="157" y="606"/>
                  </a:lnTo>
                  <a:lnTo>
                    <a:pt x="107" y="637"/>
                  </a:lnTo>
                  <a:lnTo>
                    <a:pt x="54" y="668"/>
                  </a:lnTo>
                  <a:lnTo>
                    <a:pt x="0" y="697"/>
                  </a:lnTo>
                  <a:lnTo>
                    <a:pt x="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821594" y="3809199"/>
              <a:ext cx="2073373" cy="1286828"/>
            </a:xfrm>
            <a:custGeom>
              <a:rect l="l" t="t" r="r" b="b"/>
              <a:pathLst>
                <a:path w="1185" h="697">
                  <a:moveTo>
                    <a:pt x="0" y="104"/>
                  </a:moveTo>
                  <a:lnTo>
                    <a:pt x="1185" y="697"/>
                  </a:lnTo>
                  <a:lnTo>
                    <a:pt x="1185" y="593"/>
                  </a:lnTo>
                  <a:lnTo>
                    <a:pt x="0" y="0"/>
                  </a:lnTo>
                  <a:lnTo>
                    <a:pt x="0" y="104"/>
                  </a:lnTo>
                  <a:close/>
                </a:path>
              </a:pathLst>
            </a:custGeom>
            <a:gradFill>
              <a:gsLst>
                <a:gs pos="0">
                  <a:srgbClr val="A19F9F">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TextBox 44"/>
          <p:cNvSpPr txBox="1"/>
          <p:nvPr/>
        </p:nvSpPr>
        <p:spPr>
          <a:xfrm>
            <a:off x="970539" y="2055607"/>
            <a:ext cx="3888341" cy="3162649"/>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票证会计岗位通常是指负责企业或机构中与票据和凭证处理相关的会计工作。该岗位的职责主要是对各类票据、凭证进行审核、整理、核对和入账，确保票据和凭证的真实性、合法性和完整性，同时根据相关法规和制度要求，对不合规或无效的票据进行退回或作废处理。此外，票证会计还需要根据票据和凭证记录，协助编制财务报表和进行纳税申报等工作。</a:t>
            </a:r>
          </a:p>
        </p:txBody>
      </p:sp>
      <p:sp>
        <p:nvSpPr>
          <p:cNvPr id="45" name="AutoShape 45"/>
          <p:cNvSpPr/>
          <p:nvPr/>
        </p:nvSpPr>
        <p:spPr>
          <a:xfrm>
            <a:off x="510302" y="1681124"/>
            <a:ext cx="655484" cy="815989"/>
          </a:xfrm>
          <a:prstGeom prst="halfFram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AutoShape 46"/>
          <p:cNvSpPr/>
          <p:nvPr/>
        </p:nvSpPr>
        <p:spPr>
          <a:xfrm rot="10800000">
            <a:off x="4705935" y="4665821"/>
            <a:ext cx="655484" cy="815989"/>
          </a:xfrm>
          <a:prstGeom prst="halfFram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6667" r="16667"/>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36500" r="36500"/>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岗位设置的主要目的是确保企业或机构的财务安全和合规性，同时提高财务管理和会计核算工作的效率和准确性。通过设立票证会计岗位，可以加强对企业或机构中各类票据和凭证的监督和管理，有效防范财务风险和舞弊行为，保障企业资产的安全和完整。</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岗位设置目的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票证会计岗位通常隶属于企业或机构的财务部门，是财务团队中负责票据和凭证处理的核心成员之一。该岗位需要与其他财务岗位进行密切合作，如账务会计、税务会计、资产会计等，以确保企业或机构的财务管理工作的协调和顺畅。同时，票证会计还需要与外部机构和人员保持沟通联系，如税务局、银行、审计机构等，以确保企业或机构的财务合规性和纳税申报的准确性。</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岗位在组织中的位置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岗位职责具体内容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5" name="Picture 5"/>
          <p:cNvPicPr>
            <a:picLocks noChangeAspect="1"/>
          </p:cNvPicPr>
          <p:nvPr/>
        </p:nvPicPr>
        <p:blipFill>
          <a:blip r:embed="rId2"/>
          <a:srcRect l="13000" r="130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5250" r="52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7167" r="71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审核原始凭证的合法性和真实性，确保所有报销和支出符合公司规定和国家法律法规。</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对原始凭证进行分类和整理，确保凭证的准确性和完整性。</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对不符合要求的原始凭证进行记录和汇报，确保问题得到及时处理。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原始凭证审核</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pic>
        <p:nvPicPr>
          <p:cNvPr id="8" name="Picture 8"/>
          <p:cNvPicPr>
            <a:picLocks noChangeAspect="1"/>
          </p:cNvPicPr>
          <p:nvPr/>
        </p:nvPicPr>
        <p:blipFill>
          <a:blip r:embed="rId2"/>
          <a:srcRect t="29094" b="2909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8168" r="816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记账凭证编制</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根据审核无误的原始凭证和其他相关资料，编制记账凭证，记录经济业务。</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确保记账凭证的准确性和及时性，做到日清月结。</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对记账凭证进行复核和审查，确保其合规性和准确性。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负责会计档案的整理、装订和保管工作，确保档案的安全和完整。</a:t>
            </a:r>
            <a:endParaRPr lang="en-US" sz="1100"/>
          </a:p>
        </p:txBody>
      </p:sp>
      <p:sp>
        <p:nvSpPr>
          <p:cNvPr id="35" name="AutoShape 35"/>
          <p:cNvSpPr/>
          <p:nvPr/>
        </p:nvSpPr>
        <p:spPr>
          <a:xfrm>
            <a:off x="6329284" y="3234910"/>
            <a:ext cx="4203080" cy="1017878"/>
          </a:xfrm>
          <a:prstGeom prst="rect">
            <a:avLst/>
          </a:prstGeom>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对会计档案进行分类和标识，方便查找和管理。</a:t>
            </a:r>
            <a:endParaRPr lang="en-US" sz="1100"/>
          </a:p>
        </p:txBody>
      </p:sp>
      <p:sp>
        <p:nvSpPr>
          <p:cNvPr id="36" name="AutoShape 36"/>
          <p:cNvSpPr/>
          <p:nvPr/>
        </p:nvSpPr>
        <p:spPr>
          <a:xfrm>
            <a:off x="6329284" y="4521452"/>
            <a:ext cx="4203080" cy="1017878"/>
          </a:xfrm>
          <a:prstGeom prst="rect">
            <a:avLst/>
          </a:prstGeom>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对重要档案进行备份和加密，防止档案丢失和损坏。</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会计档案整理与保管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00" r="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编制公司财务报表，包括资产负债表、利润表和现金流量表等。</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对财务报表进行审核和校对，确保其准确性和合规性。</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将财务报表报送给相关领导和部门，提供决策支持和信息共享。</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财务报表编制与报送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税务申报与缴纳</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负责公司税务申报和缴纳工作，确保申报的准确性和及时性。</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与税务部门保持密切联系，了解税收政策和法规的变化，及时调整申报内容。</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对税务申报进行审查和核对，确保其准确性和合规性。</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岗位能力要求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掌握税务知识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熟悉税法、税务申报流程等相关知识，能够准确地进行税务申报和税款计算。</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掌握财务软件操作知识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熟悉财务软件的基本操作和常用功能，能够熟练地使用财务软件进行财务处理和数据分析。</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掌握会计基础知识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熟悉会计科目、会计分录、财务报表等基础知识，了解财务核算的基本流程。</a:t>
            </a:r>
          </a:p>
        </p:txBody>
      </p:sp>
      <p:pic>
        <p:nvPicPr>
          <p:cNvPr id="10" name="Picture 10"/>
          <p:cNvPicPr>
            <a:picLocks noChangeAspect="1"/>
          </p:cNvPicPr>
          <p:nvPr/>
        </p:nvPicPr>
        <p:blipFill>
          <a:blip r:embed="rId2"/>
          <a:srcRect l="6250" r="62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专业知识掌握能力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财务软件操作能力</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熟悉财务软件操作</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熟悉财务软件的基本操作和常用功能，能够熟练地使用财务软件进行财务处理和数据分析。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掌握财务软件高级功能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掌握财务软件的高级功能和特殊功能，如固定资产管理、成本核算、报表合并等，能够高效地进行财务管理和数据分析。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掌握数据分析工具</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熟悉Excel、SPSS、Python等数据分析工具，能够利用这些工具进行数据整理、分析和可视化。</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具备数据分析能力</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能够根据财务报表和其他数据，进行数据分析，发现数据背后的规律和趋势，为决策提供数据支持。</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数据分析能力</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https://d.book118.com/718127065023006023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2024-08-29T14:05:10.539</cp:lastPrinted>
  <dcterms:created xsi:type="dcterms:W3CDTF">2024-08-29T06:05:10Z</dcterms:created>
  <dcterms:modified xsi:type="dcterms:W3CDTF">2024-08-29T06:05:12Z</dcterms:modified>
</cp:coreProperties>
</file>