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ONPAUF+MS-UIGothic"/>
      <p:regular r:id="rId16"/>
    </p:embeddedFont>
    <p:embeddedFont>
      <p:font typeface="SPVNQT+VPESJL+ArialMT"/>
      <p:regular r:id="rId17"/>
    </p:embeddedFont>
    <p:embeddedFont>
      <p:font typeface="CSUWNP+KFFEWD+MicrosoftYaHei-Bold"/>
      <p:regular r:id="rId18"/>
    </p:embeddedFont>
    <p:embeddedFont>
      <p:font typeface="JLFIND+SRTMJH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456F3-6FA5-49EC-B437-C36FB495A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2C8DB-FA5C-42A7-AAAD-A3977DE98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5F997-E67D-4B42-BBBB-284096494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63109-5C6E-4D38-9731-B617A7196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4AB7C7-B6E8-4630-8622-D879A6AE5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96D2B-4BC8-49B1-B115-3461C8353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CBF9E-F0BF-4EBE-8475-D094C319A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9B620-6254-4EB1-B4CC-1FC54D358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D109E-F0E7-4032-85C1-51FF1419F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24CA9-6504-4A60-AC65-43F29DA55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33A83-9C0E-4F04-8593-4E2E25323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302703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126865" y="1741959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ONPAUF+MS-UIGothic"/>
                <a:cs typeface="ONPAUF+MS-UIGothic"/>
              </a:rPr>
              <a:t>阿房</a:t>
            </a:r>
            <a:r>
              <a:rPr sz="5150" spc="23">
                <a:solidFill>
                  <a:srgbClr val="00AF57"/>
                </a:solidFill>
                <a:latin typeface="SimSun"/>
                <a:cs typeface="SimSun"/>
              </a:rPr>
              <a:t>宫赋课</a:t>
            </a:r>
            <a:r>
              <a:rPr sz="5150">
                <a:solidFill>
                  <a:srgbClr val="00AF57"/>
                </a:solidFill>
                <a:latin typeface="ONPAUF+MS-UIGothic"/>
                <a:cs typeface="ONPAU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2795275" cy="2978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PVNQT+VPESJL+ArialMT"/>
                <a:cs typeface="SPVNQT+VPESJL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ONPAUF+MS-UIGothic"/>
                <a:cs typeface="ONPAUF+MS-UIGothic"/>
              </a:rPr>
              <a:t>阿房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宫赋简</a:t>
            </a:r>
            <a:r>
              <a:rPr sz="2400">
                <a:solidFill>
                  <a:srgbClr val="59AE93"/>
                </a:solidFill>
                <a:latin typeface="ONPAUF+MS-UIGothic"/>
                <a:cs typeface="ONPAUF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PVNQT+VPESJL+ArialMT"/>
                <a:cs typeface="SPVNQT+VPESJL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ONPAUF+MS-UIGothic"/>
                <a:cs typeface="ONPAUF+MS-UIGothic"/>
              </a:rPr>
              <a:t>文章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59AE93"/>
                </a:solidFill>
                <a:latin typeface="ONPAUF+MS-UIGothic"/>
                <a:cs typeface="ONPAUF+MS-UIGothic"/>
              </a:rPr>
              <a:t>构分析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PVNQT+VPESJL+ArialMT"/>
                <a:cs typeface="SPVNQT+VPESJL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59AE93"/>
                </a:solidFill>
                <a:latin typeface="ONPAUF+MS-UIGothic"/>
                <a:cs typeface="ONPAUF+MS-UIGothic"/>
              </a:rPr>
              <a:t>言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59AE93"/>
                </a:solidFill>
                <a:latin typeface="ONPAUF+MS-UIGothic"/>
                <a:cs typeface="ONPAUF+MS-UIGothic"/>
              </a:rPr>
              <a:t>特色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PVNQT+VPESJL+ArialMT"/>
                <a:cs typeface="SPVNQT+VPESJL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ONPAUF+MS-UIGothic"/>
                <a:cs typeface="ONPAUF+MS-UIGothic"/>
              </a:rPr>
              <a:t>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59AE93"/>
                </a:solidFill>
                <a:latin typeface="ONPAUF+MS-UIGothic"/>
                <a:cs typeface="ONPAUF+MS-UIGothic"/>
              </a:rPr>
              <a:t>思想探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SPVNQT+VPESJL+ArialMT"/>
                <a:cs typeface="SPVNQT+VPESJL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ONPAUF+MS-UIGothic"/>
                <a:cs typeface="ONPAUF+MS-UIGothic"/>
              </a:rPr>
              <a:t>作品影响与价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NPAUF+MS-UIGothic"/>
                <a:cs typeface="ONPAUF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9BDAC5"/>
                </a:solidFill>
                <a:latin typeface="CSUWNP+KFFEWD+MicrosoftYaHei-Bold"/>
                <a:cs typeface="CSUWNP+KFFEWD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CSUWNP+KFFEWD+MicrosoftYaHei-Bold"/>
                <a:cs typeface="CSUWNP+KFFEW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ONPAUF+MS-UIGothic"/>
                <a:cs typeface="ONPAUF+MS-UIGothic"/>
              </a:rPr>
              <a:t>阿房</a:t>
            </a:r>
            <a:r>
              <a:rPr sz="5150" spc="23">
                <a:solidFill>
                  <a:srgbClr val="00AF57"/>
                </a:solidFill>
                <a:latin typeface="SimSun"/>
                <a:cs typeface="SimSun"/>
              </a:rPr>
              <a:t>宫赋简</a:t>
            </a:r>
            <a:r>
              <a:rPr sz="5150">
                <a:solidFill>
                  <a:srgbClr val="00AF57"/>
                </a:solidFill>
                <a:latin typeface="ONPAUF+MS-UIGothic"/>
                <a:cs typeface="ONPAUF+MS-UIGothic"/>
              </a:rPr>
              <a:t> 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NPAUF+MS-UIGothic"/>
                <a:cs typeface="ONPAUF+MS-UIGothic"/>
              </a:rPr>
              <a:t>作者介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NPAUF+MS-UIGothic"/>
                <a:cs typeface="ONPAUF+MS-UIGothic"/>
              </a:rPr>
              <a:t>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ONPAUF+MS-UIGothic"/>
                <a:cs typeface="ONPAUF+MS-UIGothic"/>
              </a:rPr>
              <a:t>横溢的文学家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ONPAUF+MS-UIGothic"/>
                <a:cs typeface="ONPAU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NPAUF+MS-UIGothic"/>
                <a:cs typeface="ONPAUF+MS-UIGothic"/>
              </a:rPr>
              <a:t>杜牧是唐代著名的文学家，他的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000000"/>
                </a:solidFill>
                <a:latin typeface="ONPAUF+MS-UIGothic"/>
                <a:cs typeface="ONPAUF+MS-UIGothic"/>
              </a:rPr>
              <a:t>歌和散文作品在文学史上占有重要地位，被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NPAUF+MS-UIGothic"/>
                <a:cs typeface="ONPAUF+MS-UIGothic"/>
              </a:rPr>
              <a:t>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NPAUF+MS-UIGothic"/>
                <a:cs typeface="ONPAUF+MS-UIGothic"/>
              </a:rPr>
              <a:t>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ONPAUF+MS-UIGothic"/>
                <a:cs typeface="ONPAUF+MS-UIGothic"/>
              </a:rPr>
              <a:t>横溢的文学家。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59AE93"/>
                </a:solidFill>
                <a:latin typeface="ONPAUF+MS-UIGothic"/>
                <a:cs typeface="ONPAUF+MS-UIGothic"/>
              </a:rPr>
              <a:t>作背景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史背景深厚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ONPAUF+MS-UIGothic"/>
                <a:cs typeface="ONPAU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阿房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宫赋创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作于唐敬宗宝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元年，当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唐朝已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经处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于末期，社会矛盾激化，国家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9203"/>
            <a:ext cx="676839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重重危机。杜牧通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过创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赋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，表达了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国家衰落的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忧虑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对统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治者的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懑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NPAUF+MS-UIGothic"/>
                <a:cs typeface="ONPAUF+MS-UIGothic"/>
              </a:rPr>
              <a:t>作品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59AE93"/>
                </a:solidFill>
                <a:latin typeface="ONPAUF+MS-UIGothic"/>
                <a:cs typeface="ONPAUF+MS-UIGothic"/>
              </a:rPr>
              <a:t>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NPAUF+MS-UIGothic"/>
                <a:cs typeface="ONPAUF+MS-UIGothic"/>
              </a:rPr>
              <a:t>文学价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ONPAUF+MS-UIGothic"/>
                <a:cs typeface="ONPAUF+MS-UIGothic"/>
              </a:rPr>
              <a:t>极高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ONPAUF+MS-UIGothic"/>
                <a:cs typeface="ONPAU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ONPAUF+MS-UIGothic"/>
                <a:cs typeface="ONPAUF+MS-UIGothic"/>
              </a:rPr>
              <a:t>阿房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宫赋</a:t>
            </a:r>
            <a:r>
              <a:rPr sz="1500">
                <a:solidFill>
                  <a:srgbClr val="2B584A"/>
                </a:solidFill>
                <a:latin typeface="ONPAUF+MS-UIGothic"/>
                <a:cs typeface="ONPAUF+MS-UIGothic"/>
              </a:rPr>
              <a:t>以其深邃的思想、精巧的构思和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2B584A"/>
                </a:solidFill>
                <a:latin typeface="ONPAUF+MS-UIGothic"/>
                <a:cs typeface="ONPAUF+MS-UIGothic"/>
              </a:rPr>
              <a:t>美的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2B584A"/>
                </a:solidFill>
                <a:latin typeface="ONPAUF+MS-UIGothic"/>
                <a:cs typeface="ONPAUF+MS-UIGothic"/>
              </a:rPr>
              <a:t>言，被誉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B584A"/>
                </a:solidFill>
                <a:latin typeface="ONPAUF+MS-UIGothic"/>
                <a:cs typeface="ONPAUF+MS-UIGothic"/>
              </a:rPr>
              <a:t>中国古代文学史上的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2B584A"/>
                </a:solidFill>
                <a:latin typeface="ONPAUF+MS-UIGothic"/>
                <a:cs typeface="ONPAUF+MS-UIGothic"/>
              </a:rPr>
              <a:t>典之作，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B584A"/>
                </a:solidFill>
                <a:latin typeface="ONPAUF+MS-UIGothic"/>
                <a:cs typeface="ONPAUF+MS-UIGothic"/>
              </a:rPr>
              <a:t>后世的文学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2B584A"/>
                </a:solidFill>
                <a:latin typeface="ONPAUF+MS-UIGothic"/>
                <a:cs typeface="ONPAUF+MS-UIGothic"/>
              </a:rPr>
              <a:t>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2B584A"/>
                </a:solidFill>
                <a:latin typeface="ONPAUF+MS-UIGothic"/>
                <a:cs typeface="ONPAUF+MS-UIGothic"/>
              </a:rPr>
              <a:t>生了深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2B584A"/>
                </a:solidFill>
                <a:latin typeface="ONPAUF+MS-UIGothic"/>
                <a:cs typeface="ONPAUF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CSUWNP+KFFEWD+MicrosoftYaHei-Bold"/>
                <a:cs typeface="CSUWNP+KFFEW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ONPAUF+MS-UIGothic"/>
                <a:cs typeface="ONPAUF+MS-UIGothic"/>
              </a:rPr>
              <a:t>文章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结</a:t>
            </a:r>
            <a:r>
              <a:rPr sz="5150" spc="23">
                <a:solidFill>
                  <a:srgbClr val="00AF57"/>
                </a:solidFill>
                <a:latin typeface="ONPAUF+MS-UIGothic"/>
                <a:cs typeface="ONPAUF+MS-UIGothic"/>
              </a:rPr>
              <a:t>构分析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NPAUF+MS-UIGothic"/>
                <a:cs typeface="ONPAUF+MS-UIGothic"/>
              </a:rPr>
              <a:t>开篇部分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明扼要，引起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ONPAUF+MS-UIGothic"/>
                <a:cs typeface="ONPAU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578255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开篇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述阿房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的背景和重要性，引出后文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阿房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的描述和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NPAUF+MS-UIGothic"/>
                <a:cs typeface="ONPAUF+MS-UIGothic"/>
              </a:rPr>
              <a:t>中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59AE93"/>
                </a:solidFill>
                <a:latin typeface="ONPAUF+MS-UIGothic"/>
                <a:cs typeface="ONPAUF+MS-UIGothic"/>
              </a:rPr>
              <a:t>部分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具体描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，展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阿房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的壮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59AE93"/>
                </a:solidFill>
                <a:latin typeface="ONPAUF+MS-UIGothic"/>
                <a:cs typeface="ONPAU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阿房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的建筑特点、内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部装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中生活，展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其壮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与奢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下文的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铺垫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59AE93"/>
                </a:solidFill>
                <a:latin typeface="ONPAUF+MS-UIGothic"/>
                <a:cs typeface="ONPAUF+MS-UIGothic"/>
              </a:rPr>
              <a:t>尾部分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210260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总结评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价，表达作者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ONPAUF+MS-UIGothic"/>
                <a:cs typeface="ONPAUF+MS-UIGothic"/>
              </a:rPr>
              <a:t>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ONPAUF+MS-UIGothic"/>
                <a:cs typeface="ONPAU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阿房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宫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史地位和影响，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价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衰原因，表达作者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对历</a:t>
            </a: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史和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NPAUF+MS-UIGothic"/>
                <a:cs typeface="ONPAUF+MS-UIGothic"/>
              </a:rPr>
              <a:t>的思考与感慨。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CSUWNP+KFFEWD+MicrosoftYaHei-Bold"/>
                <a:cs typeface="CSUWNP+KFFEW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语</a:t>
            </a:r>
            <a:r>
              <a:rPr sz="5150" spc="25">
                <a:solidFill>
                  <a:srgbClr val="00AF57"/>
                </a:solidFill>
                <a:latin typeface="ONPAUF+MS-UIGothic"/>
                <a:cs typeface="ONPAUF+MS-UIGothic"/>
              </a:rPr>
              <a:t>言</a:t>
            </a:r>
            <a:r>
              <a:rPr sz="5150" spc="23">
                <a:solidFill>
                  <a:srgbClr val="00AF57"/>
                </a:solidFill>
                <a:latin typeface="SimSun"/>
                <a:cs typeface="SimSun"/>
              </a:rPr>
              <a:t>艺术</a:t>
            </a:r>
            <a:r>
              <a:rPr sz="5150" spc="25">
                <a:solidFill>
                  <a:srgbClr val="00AF57"/>
                </a:solidFill>
                <a:latin typeface="ONPAUF+MS-UIGothic"/>
                <a:cs typeface="ONPAUF+MS-UIGothic"/>
              </a:rPr>
              <a:t>特色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https://d.book118.com/718133027033006043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ONPAUF+MS-UIGothic</vt:lpstr>
      <vt:lpstr>SimSun</vt:lpstr>
      <vt:lpstr>SPVNQT+VPESJL+ArialMT</vt:lpstr>
      <vt:lpstr>Times New Roman</vt:lpstr>
      <vt:lpstr>CSUWNP+KFFEWD+MicrosoftYaHei-Bold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2024-09-22T17:48:15.768</cp:lastPrinted>
  <dcterms:created xsi:type="dcterms:W3CDTF">2024-09-22T09:48:15Z</dcterms:created>
  <dcterms:modified xsi:type="dcterms:W3CDTF">2024-09-22T09:48:16Z</dcterms:modified>
</cp:coreProperties>
</file>