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E10D22-3737-4F4E-A9A1-8B45612D2C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876BB3-CC6D-498C-8668-E711C45B00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046667-F475-48B1-98FC-F8DCB21D5E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F02F00-E9F4-4E9C-BAE7-0CEAE28F57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D1E5266-9DDE-465C-8F62-397A4AAA88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655A8F2-791D-4DDD-9DAB-DB51167985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EF43C12-0AA6-4DF7-9090-206D7C9C25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77C554-9932-4299-9B35-1CBCEB97E3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789F63-735B-426F-A935-2C806C6717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03B785-1C80-4F6A-8689-E028E6DCA6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11FD7C-D98F-4188-B7EE-D421A1CF12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8134006030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冬季呼吸道疾病的个体差异与防治个性化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冬季呼吸道疾病的流行病学特征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个体差异与呼吸道疾病的关系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冬季呼吸道疾病的防治策略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冬季呼吸道疾病的药物治疗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冬季呼吸道疾病的非药物治疗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414098"/>
            <a:ext cx="2139982" cy="2139982"/>
            <a:chOff x="1207034" y="3414098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62026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rot="2700000">
            <a:off x="1474591" y="3601169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2700000">
            <a:off x="2372036" y="2275003"/>
            <a:ext cx="2139982" cy="2139982"/>
          </a:xfrm>
          <a:custGeom>
            <a:rect l="l" t="t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274244" y="3123014"/>
            <a:ext cx="330613" cy="588550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370066" y="3021001"/>
            <a:ext cx="145256" cy="300799"/>
            <a:chOff x="3370066" y="3021001"/>
            <a:chExt cx="145256" cy="300799"/>
          </a:xfrm>
        </p:grpSpPr>
        <p:sp>
          <p:nvSpPr>
            <p:cNvPr id="9" name="Freeform 9"/>
            <p:cNvSpPr/>
            <p:nvPr/>
          </p:nvSpPr>
          <p:spPr>
            <a:xfrm>
              <a:off x="3446361" y="3211596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3487319" y="3131586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446361" y="3173877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492557" y="3173877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74365" y="3060339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81699" y="3096915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372352" y="3211596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390545" y="3096915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376352" y="3173877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421882" y="3021001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446361" y="3021001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413309" y="3047099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399784" y="3060339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82639" y="3131586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46361" y="3245220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403023" y="3131586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414929" y="3060339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399117" y="3173877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46361" y="3131586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46361" y="3060339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446361" y="3096915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09309" y="3096915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394450" y="3282843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396831" y="3211596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395117" y="3245220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70066" y="3245220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498844" y="324522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496558" y="3211596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412643" y="3051672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65125" y="3051672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3439027" y="305167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05404" y="3087676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72079" y="3087676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3087676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399784" y="3123014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8365" y="3123014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12301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4450" y="3165305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83985" y="3165305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16530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0545" y="3202929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7985" y="3202929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202929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88830" y="3236647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90938" y="3236647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23664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7211" y="3274271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2557" y="3274271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27427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3439027" y="331322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9" name="AutoShape 59"/>
          <p:cNvSpPr/>
          <p:nvPr/>
        </p:nvSpPr>
        <p:spPr>
          <a:xfrm rot="2700000">
            <a:off x="3195854" y="2092028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0" name="Group 60"/>
          <p:cNvGrpSpPr/>
          <p:nvPr/>
        </p:nvGrpSpPr>
        <p:grpSpPr>
          <a:xfrm>
            <a:off x="3543612" y="3414098"/>
            <a:ext cx="2139982" cy="2139982"/>
            <a:chOff x="3543612" y="3414098"/>
            <a:chExt cx="2139982" cy="2139982"/>
          </a:xfrm>
        </p:grpSpPr>
        <p:sp>
          <p:nvSpPr>
            <p:cNvPr id="61" name="Freeform 61"/>
            <p:cNvSpPr/>
            <p:nvPr/>
          </p:nvSpPr>
          <p:spPr>
            <a:xfrm rot="13500000">
              <a:off x="3543612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4422579" y="4332117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3" name="AutoShape 63"/>
          <p:cNvSpPr/>
          <p:nvPr/>
        </p:nvSpPr>
        <p:spPr>
          <a:xfrm rot="2700000">
            <a:off x="4948930" y="3611741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>
            <a:off x="1428725" y="3672826"/>
            <a:ext cx="599097" cy="3307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65" name="AutoShape 65"/>
          <p:cNvSpPr/>
          <p:nvPr/>
        </p:nvSpPr>
        <p:spPr>
          <a:xfrm>
            <a:off x="3138709" y="2155516"/>
            <a:ext cx="599097" cy="277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66" name="AutoShape 66"/>
          <p:cNvSpPr/>
          <p:nvPr/>
        </p:nvSpPr>
        <p:spPr>
          <a:xfrm>
            <a:off x="4890841" y="3681858"/>
            <a:ext cx="599097" cy="248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grpSp>
        <p:nvGrpSpPr>
          <p:cNvPr id="67" name="Group 67"/>
          <p:cNvGrpSpPr/>
          <p:nvPr/>
        </p:nvGrpSpPr>
        <p:grpSpPr>
          <a:xfrm>
            <a:off x="6649402" y="2138986"/>
            <a:ext cx="587026" cy="585597"/>
            <a:chOff x="6649402" y="2138986"/>
            <a:chExt cx="587026" cy="585597"/>
          </a:xfrm>
        </p:grpSpPr>
        <p:sp>
          <p:nvSpPr>
            <p:cNvPr id="68" name="AutoShape 68"/>
            <p:cNvSpPr/>
            <p:nvPr/>
          </p:nvSpPr>
          <p:spPr>
            <a:xfrm>
              <a:off x="6649402" y="2138986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Freeform 69"/>
            <p:cNvSpPr/>
            <p:nvPr/>
          </p:nvSpPr>
          <p:spPr>
            <a:xfrm>
              <a:off x="6731888" y="2359775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0" name="AutoShape 70"/>
          <p:cNvSpPr/>
          <p:nvPr/>
        </p:nvSpPr>
        <p:spPr>
          <a:xfrm>
            <a:off x="6649402" y="3402766"/>
            <a:ext cx="587026" cy="58559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1" name="Group 71"/>
          <p:cNvGrpSpPr/>
          <p:nvPr/>
        </p:nvGrpSpPr>
        <p:grpSpPr>
          <a:xfrm>
            <a:off x="6833234" y="3535589"/>
            <a:ext cx="224504" cy="467677"/>
            <a:chOff x="6833234" y="3535589"/>
            <a:chExt cx="224504" cy="467677"/>
          </a:xfrm>
        </p:grpSpPr>
        <p:sp>
          <p:nvSpPr>
            <p:cNvPr id="72" name="Freeform 72"/>
            <p:cNvSpPr/>
            <p:nvPr/>
          </p:nvSpPr>
          <p:spPr>
            <a:xfrm>
              <a:off x="6833234" y="3604645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Freeform 73"/>
            <p:cNvSpPr/>
            <p:nvPr/>
          </p:nvSpPr>
          <p:spPr>
            <a:xfrm>
              <a:off x="6950105" y="366465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977919" y="361055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6950105" y="363912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Freeform 76"/>
            <p:cNvSpPr/>
            <p:nvPr/>
          </p:nvSpPr>
          <p:spPr>
            <a:xfrm>
              <a:off x="6981538" y="363912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Freeform 77"/>
            <p:cNvSpPr/>
            <p:nvPr/>
          </p:nvSpPr>
          <p:spPr>
            <a:xfrm>
              <a:off x="6969155" y="356216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Freeform 78"/>
            <p:cNvSpPr/>
            <p:nvPr/>
          </p:nvSpPr>
          <p:spPr>
            <a:xfrm>
              <a:off x="6974109" y="358702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>
              <a:off x="6899909" y="366465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6912196" y="358702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6902576" y="363912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6933532" y="353558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6950105" y="353558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6927722" y="355321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6918483" y="356216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>
              <a:off x="6906862" y="361055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Freeform 87"/>
            <p:cNvSpPr/>
            <p:nvPr/>
          </p:nvSpPr>
          <p:spPr>
            <a:xfrm>
              <a:off x="6950105" y="368741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Freeform 88"/>
            <p:cNvSpPr/>
            <p:nvPr/>
          </p:nvSpPr>
          <p:spPr>
            <a:xfrm>
              <a:off x="6920769" y="361055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>
              <a:off x="6928770" y="356216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6918006" y="363912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50105" y="361055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6950105" y="356216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6950105" y="358702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6924960" y="358702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6914863" y="371294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>
              <a:off x="6916482" y="366465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Freeform 97"/>
            <p:cNvSpPr/>
            <p:nvPr/>
          </p:nvSpPr>
          <p:spPr>
            <a:xfrm>
              <a:off x="6915340" y="368741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Freeform 98"/>
            <p:cNvSpPr/>
            <p:nvPr/>
          </p:nvSpPr>
          <p:spPr>
            <a:xfrm>
              <a:off x="6898289" y="368741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985729" y="368741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6984205" y="366465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6927246" y="355635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6962869" y="355635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AutoShape 103"/>
            <p:cNvSpPr/>
            <p:nvPr/>
          </p:nvSpPr>
          <p:spPr>
            <a:xfrm>
              <a:off x="6945153" y="355635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922293" y="358073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67632" y="358073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AutoShape 106"/>
            <p:cNvSpPr/>
            <p:nvPr/>
          </p:nvSpPr>
          <p:spPr>
            <a:xfrm>
              <a:off x="6945153" y="358073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18483" y="3604645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71918" y="3604645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>
              <a:off x="6945153" y="3604645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914863" y="363331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75728" y="363331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>
              <a:off x="6945153" y="363331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12196" y="365884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78395" y="365884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>
              <a:off x="6945153" y="365884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1053" y="3681607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80395" y="3681607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6945153" y="3681607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0006" y="370713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81538" y="370713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6945153" y="370713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AutoShape 122"/>
            <p:cNvSpPr/>
            <p:nvPr/>
          </p:nvSpPr>
          <p:spPr>
            <a:xfrm>
              <a:off x="6945153" y="373351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3" name="Group 123"/>
          <p:cNvGrpSpPr/>
          <p:nvPr/>
        </p:nvGrpSpPr>
        <p:grpSpPr>
          <a:xfrm>
            <a:off x="6649402" y="4666547"/>
            <a:ext cx="587026" cy="585502"/>
            <a:chOff x="6649402" y="4666547"/>
            <a:chExt cx="587026" cy="585502"/>
          </a:xfrm>
        </p:grpSpPr>
        <p:sp>
          <p:nvSpPr>
            <p:cNvPr id="124" name="AutoShape 124"/>
            <p:cNvSpPr/>
            <p:nvPr/>
          </p:nvSpPr>
          <p:spPr>
            <a:xfrm>
              <a:off x="6649402" y="4666547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793896" y="4847236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6" name="TextBox 126"/>
          <p:cNvSpPr txBox="1"/>
          <p:nvPr/>
        </p:nvSpPr>
        <p:spPr>
          <a:xfrm>
            <a:off x="7288006" y="2140272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探讨冬季呼吸道疾病的个体差异</a:t>
            </a:r>
          </a:p>
        </p:txBody>
      </p:sp>
      <p:sp>
        <p:nvSpPr>
          <p:cNvPr id="127" name="TextBox 127"/>
          <p:cNvSpPr txBox="1"/>
          <p:nvPr/>
        </p:nvSpPr>
        <p:spPr>
          <a:xfrm>
            <a:off x="7288006" y="338780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分析个性化防治策略的重要性</a:t>
            </a:r>
          </a:p>
        </p:txBody>
      </p:sp>
      <p:sp>
        <p:nvSpPr>
          <p:cNvPr id="128" name="TextBox 128"/>
          <p:cNvSpPr txBox="1"/>
          <p:nvPr/>
        </p:nvSpPr>
        <p:spPr>
          <a:xfrm>
            <a:off x="7288006" y="4658974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提供针对不同人群的防治建议</a:t>
            </a:r>
          </a:p>
        </p:txBody>
      </p:sp>
      <p:grpSp>
        <p:nvGrpSpPr>
          <p:cNvPr id="129" name="Group 1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0" name="AutoShape 1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AutoShape 1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AutoShape 1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AutoShape 1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TextBox 1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3664" b="23664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常见呼吸道疾病类型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冬季高发原因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症状表现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感冒、流感、哮喘、慢阻肺等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寒冷干燥、室内通风不良、病毒活跃等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咳嗽、咳痰、呼吸困难、发热等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呼吸道疾病概述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冬季呼吸道疾病的流行病学特征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805582" y="2081786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433527" y="1751433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冬季是呼吸道疾病的高发季节，发病率显著上升，尤其是流感、普通感冒、急性支气管炎等。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33527" y="4146638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呼吸道疾病的死亡率在冬季也有所增加，尤其是老年人、儿童等易感人群。</a:t>
            </a:r>
          </a:p>
        </p:txBody>
      </p:sp>
      <p:sp>
        <p:nvSpPr>
          <p:cNvPr id="6" name="Freeform 6"/>
          <p:cNvSpPr/>
          <p:nvPr/>
        </p:nvSpPr>
        <p:spPr>
          <a:xfrm>
            <a:off x="1012384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22011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611221" y="2317815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93891" y="218846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发病率和死亡率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7114" r="3711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6862" r="2686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年龄和性别分布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性别方面，女性在某些呼吸道疾病（如哮喘）的发病率略高于男性。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不同年龄和性别的人群对呼吸道疾病的易感性存在差异。一般来说，老年人和儿童更容易感染呼吸道疾病。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地域分布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时间分布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地域和时间分布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呼吸道疾病的发病率和死亡率在不同地域之间存在差异。寒冷、干燥的地区更容易发生呼吸道疾病。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冬季是呼吸道疾病的高发期，尤其是气温骤降、空气干燥时，发病率会显著上升。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个体差异与呼吸道疾病的关系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90" r="314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910" r="36910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不同个体基因编码存在差异，导致对呼吸道疾病的易感性不同。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基因多态性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某些呼吸道疾病具有家族聚集现象，如哮喘、过敏性鼻炎等，与遗传因素密切相关。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家族聚集性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遗传因素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个体间免疫功能存在差异，影响对呼吸道病毒的抵抗能力。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免疫功能差异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免疫应答过度或不足均可导致呼吸道疾病的发生和发展。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免疫应答异常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免疫状态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生活习惯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吸烟是呼吸道疾病的重要危险因素，可导致气道炎症和免疫功能下降。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室内空气污染、潮湿环境等可增加呼吸道疾病的发生风险。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饮食不均衡、营养不良等可降低呼吸道免疫力，增加感染风险。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吸烟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室内空气质量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饮食与营养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冬季呼吸道疾病的防治策略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https://d.book118.com/718134006030006035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2024-09-13T22:06:04.724</cp:lastPrinted>
  <dcterms:created xsi:type="dcterms:W3CDTF">2024-09-13T14:06:04Z</dcterms:created>
  <dcterms:modified xsi:type="dcterms:W3CDTF">2024-09-13T14:06:06Z</dcterms:modified>
</cp:coreProperties>
</file>