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EA4EE1-2D00-43E6-9292-6A2FF786B1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E67640-6386-4028-AF92-666B7D4862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8877CE-E2C4-4489-89C3-8E70B2963F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FE1D64-8576-4D5A-ABA6-6B72F6EB44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14C58C-CF8D-4E8F-8B39-F1FC6FB1B1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92902E-41EF-45BD-9DDD-B4E0FC0103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06EB99-2207-4534-8DE0-904A40E5D3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FBA593-9F81-4454-B6FC-E0F55D05C2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4454A4-1FD6-4FB0-994C-0C2B797092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D977B4-AD5B-4BB8-977F-EC4ABFFD83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0E728F-4751-4E58-98CE-75664C2D75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13605302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《事故发生原因》ppt课件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常见事故发生原因</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如何预防事故发生</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事故发生后的处理措施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780" b="19780"/>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11657" b="11657"/>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提高员工安全意识</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通过了解事故发生的原因，员工可以更好地认识到工作中存在的安全隐患，从而采取预防措施，降低事故发生的概率。</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促进企业安全生产</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企业可以通过分析事故发生的原因，发现生产过程中的漏洞和不足，采取有效的改进措施，提高整体安全生产水平。</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保障员工生命安全</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员工是企业最重要的财富，通过预防事故发生，可以最大程度地保障员工的生命安全和身体健康。</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48" b="17848"/>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1492" b="21492"/>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根据事故的性质和原因，可以将事故分为不同类型，如机械事故、电气事故、交通事故、火灾事故等。了解事故的分类有助于更好地分析事故发生的原因和采取相应的预防措施。</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事故是指在生产、工作、生活中发生的意外事件，可能导致人员伤亡或财产损失。</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事故的定义和分类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常见事故发生原因</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人为因素</a:t>
              </a:r>
            </a:p>
          </p:txBody>
        </p:sp>
      </p:grpSp>
      <p:grpSp>
        <p:nvGrpSpPr>
          <p:cNvPr id="25" name="Group 25"/>
          <p:cNvGrpSpPr/>
          <p:nvPr/>
        </p:nvGrpSpPr>
        <p:grpSpPr>
          <a:xfrm>
            <a:off x="1161234" y="1569750"/>
            <a:ext cx="2267763" cy="1552257"/>
            <a:chOff x="1161234" y="1569750"/>
            <a:chExt cx="2267763" cy="1552257"/>
          </a:xfrm>
        </p:grpSpPr>
        <p:sp>
          <p:nvSpPr>
            <p:cNvPr id="26" name="TextBox 26"/>
            <p:cNvSpPr txBox="1"/>
            <p:nvPr/>
          </p:nvSpPr>
          <p:spPr>
            <a:xfrm>
              <a:off x="1161234" y="156975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人的不安全行为是导致事故发生的最常见原因。</a:t>
              </a:r>
            </a:p>
          </p:txBody>
        </p:sp>
      </p:grpSp>
      <p:grpSp>
        <p:nvGrpSpPr>
          <p:cNvPr id="27" name="Group 27"/>
          <p:cNvGrpSpPr/>
          <p:nvPr/>
        </p:nvGrpSpPr>
        <p:grpSpPr>
          <a:xfrm>
            <a:off x="1094842" y="4158410"/>
            <a:ext cx="2267763" cy="1552257"/>
            <a:chOff x="1094842" y="4158410"/>
            <a:chExt cx="2267763" cy="1552257"/>
          </a:xfrm>
        </p:grpSpPr>
        <p:sp>
          <p:nvSpPr>
            <p:cNvPr id="28" name="TextBox 28"/>
            <p:cNvSpPr txBox="1"/>
            <p:nvPr/>
          </p:nvSpPr>
          <p:spPr>
            <a:xfrm>
              <a:off x="1094842" y="415841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1500">
                  <a:solidFill>
                    <a:schemeClr val="dk1">
                      <a:alpha val="100000"/>
                    </a:schemeClr>
                  </a:solidFill>
                  <a:latin typeface="Microsoft Yahei"/>
                  <a:ea typeface="Microsoft Yahei"/>
                  <a:cs typeface="Microsoft Yahei"/>
                </a:rPr>
                <a:t>·</a:t>
              </a:r>
            </a:p>
          </p:txBody>
        </p:sp>
      </p:grpSp>
      <p:grpSp>
        <p:nvGrpSpPr>
          <p:cNvPr id="29" name="Group 29"/>
          <p:cNvGrpSpPr/>
          <p:nvPr/>
        </p:nvGrpSpPr>
        <p:grpSpPr>
          <a:xfrm>
            <a:off x="6899028" y="1445268"/>
            <a:ext cx="2267763" cy="1552257"/>
            <a:chOff x="6899028" y="1445268"/>
            <a:chExt cx="2267763" cy="1552257"/>
          </a:xfrm>
        </p:grpSpPr>
        <p:sp>
          <p:nvSpPr>
            <p:cNvPr id="30" name="TextBox 30"/>
            <p:cNvSpPr txBox="1"/>
            <p:nvPr/>
          </p:nvSpPr>
          <p:spPr>
            <a:xfrm>
              <a:off x="6899028" y="144526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违反操作规程：员工不遵守安全操作规程，可能导致设备损坏或人员伤亡。</a:t>
              </a:r>
            </a:p>
          </p:txBody>
        </p:sp>
      </p:grpSp>
      <p:grpSp>
        <p:nvGrpSpPr>
          <p:cNvPr id="31" name="Group 31"/>
          <p:cNvGrpSpPr/>
          <p:nvPr/>
        </p:nvGrpSpPr>
        <p:grpSpPr>
          <a:xfrm>
            <a:off x="6899028" y="4698220"/>
            <a:ext cx="2267763" cy="1552257"/>
            <a:chOff x="6899028" y="4698220"/>
            <a:chExt cx="2267763" cy="1552257"/>
          </a:xfrm>
        </p:grpSpPr>
        <p:sp>
          <p:nvSpPr>
            <p:cNvPr id="32" name="TextBox 32"/>
            <p:cNvSpPr txBox="1"/>
            <p:nvPr/>
          </p:nvSpPr>
          <p:spPr>
            <a:xfrm>
              <a:off x="6899028" y="469822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缺乏安全意识：员工对安全知识和意识缺乏，对潜在危险认识不足。</a:t>
              </a:r>
            </a:p>
          </p:txBody>
        </p:sp>
      </p:grpSp>
      <p:grpSp>
        <p:nvGrpSpPr>
          <p:cNvPr id="33" name="Group 33"/>
          <p:cNvGrpSpPr/>
          <p:nvPr/>
        </p:nvGrpSpPr>
        <p:grpSpPr>
          <a:xfrm>
            <a:off x="9482164" y="3015139"/>
            <a:ext cx="2267763" cy="1552257"/>
            <a:chOff x="9482164" y="3015139"/>
            <a:chExt cx="2267763" cy="1552257"/>
          </a:xfrm>
        </p:grpSpPr>
        <p:sp>
          <p:nvSpPr>
            <p:cNvPr id="34" name="TextBox 34"/>
            <p:cNvSpPr txBox="1"/>
            <p:nvPr/>
          </p:nvSpPr>
          <p:spPr>
            <a:xfrm>
              <a:off x="9482164" y="3015139"/>
              <a:ext cx="2267763" cy="1552257"/>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疲劳或情绪不稳定：疲劳或情绪波动可能影响人的判断和反应能力，增加事故风险。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a:off x="454963" y="3669933"/>
            <a:ext cx="11227434" cy="0"/>
          </a:xfrm>
          <a:prstGeom prst="line">
            <a:avLst/>
          </a:prstGeom>
          <a:ln w="8890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495032"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81401"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45047"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设备故障、老化或设计缺陷可能导致事故发生。</a:t>
            </a:r>
          </a:p>
        </p:txBody>
      </p:sp>
      <p:sp>
        <p:nvSpPr>
          <p:cNvPr id="6" name="TextBox 6"/>
          <p:cNvSpPr txBox="1"/>
          <p:nvPr/>
        </p:nvSpPr>
        <p:spPr>
          <a:xfrm>
            <a:off x="2881401"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设备因素</a:t>
              </a:r>
            </a:p>
          </p:txBody>
        </p:sp>
      </p:grpSp>
      <p:sp>
        <p:nvSpPr>
          <p:cNvPr id="29" name="AutoShape 29"/>
          <p:cNvSpPr/>
          <p:nvPr/>
        </p:nvSpPr>
        <p:spPr>
          <a:xfrm>
            <a:off x="2063911"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450280"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2213926"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150000"/>
              </a:lnSpc>
              <a:buFont typeface="Arial"/>
              <a:buChar char="•"/>
            </a:pPr>
            <a:r>
              <a:rPr lang="en-US" sz="1500">
                <a:solidFill>
                  <a:srgbClr val="FFFFFF">
                    <a:alpha val="100000"/>
                  </a:srgbClr>
                </a:solidFill>
                <a:latin typeface="Microsoft Yahei"/>
                <a:ea typeface="Microsoft Yahei"/>
                <a:cs typeface="Microsoft Yahei"/>
              </a:rPr>
              <a:t>·</a:t>
            </a:r>
          </a:p>
        </p:txBody>
      </p:sp>
      <p:sp>
        <p:nvSpPr>
          <p:cNvPr id="32" name="TextBox 32"/>
          <p:cNvSpPr txBox="1"/>
          <p:nvPr/>
        </p:nvSpPr>
        <p:spPr>
          <a:xfrm>
            <a:off x="4450280"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33" name="AutoShape 33"/>
          <p:cNvSpPr/>
          <p:nvPr/>
        </p:nvSpPr>
        <p:spPr>
          <a:xfrm>
            <a:off x="4437484"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23854"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4587499"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设备维护不当：未及时对设备进行保养和维修，可能导致设备在运行中发生故障。</a:t>
            </a:r>
          </a:p>
        </p:txBody>
      </p:sp>
      <p:sp>
        <p:nvSpPr>
          <p:cNvPr id="36" name="TextBox 36"/>
          <p:cNvSpPr txBox="1"/>
          <p:nvPr/>
        </p:nvSpPr>
        <p:spPr>
          <a:xfrm>
            <a:off x="6823854"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sp>
        <p:nvSpPr>
          <p:cNvPr id="37" name="AutoShape 37"/>
          <p:cNvSpPr/>
          <p:nvPr/>
        </p:nvSpPr>
        <p:spPr>
          <a:xfrm>
            <a:off x="6043774"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8430144"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6193789"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设备老化：设备长时间使用，未及时更换，可能存在安全隐患。</a:t>
            </a:r>
          </a:p>
        </p:txBody>
      </p:sp>
      <p:sp>
        <p:nvSpPr>
          <p:cNvPr id="40" name="TextBox 40"/>
          <p:cNvSpPr txBox="1"/>
          <p:nvPr/>
        </p:nvSpPr>
        <p:spPr>
          <a:xfrm>
            <a:off x="8430144"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41" name="AutoShape 41"/>
          <p:cNvSpPr/>
          <p:nvPr/>
        </p:nvSpPr>
        <p:spPr>
          <a:xfrm>
            <a:off x="8320628"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706998"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8470642"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设备设计缺陷：设备设计不合理或存在缺陷，可能导致操作失误或事故发生。</a:t>
            </a:r>
          </a:p>
        </p:txBody>
      </p:sp>
      <p:sp>
        <p:nvSpPr>
          <p:cNvPr id="44" name="TextBox 44"/>
          <p:cNvSpPr txBox="1"/>
          <p:nvPr/>
        </p:nvSpPr>
        <p:spPr>
          <a:xfrm>
            <a:off x="10706998"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grpSp>
        <p:nvGrpSpPr>
          <p:cNvPr id="41" name="Group 41"/>
          <p:cNvGrpSpPr/>
          <p:nvPr/>
        </p:nvGrpSpPr>
        <p:grpSpPr>
          <a:xfrm>
            <a:off x="4630337" y="1360840"/>
            <a:ext cx="2931336" cy="1654845"/>
            <a:chOff x="4630337" y="1360840"/>
            <a:chExt cx="2931336" cy="1654845"/>
          </a:xfrm>
        </p:grpSpPr>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恶劣天气：如暴雨、大风等恶劣天气可能影响施工现场的安全。</a:t>
              </a:r>
            </a:p>
          </p:txBody>
        </p:sp>
      </p:grpSp>
      <p:grpSp>
        <p:nvGrpSpPr>
          <p:cNvPr id="43" name="Group 43"/>
          <p:cNvGrpSpPr/>
          <p:nvPr/>
        </p:nvGrpSpPr>
        <p:grpSpPr>
          <a:xfrm>
            <a:off x="1301868" y="2328140"/>
            <a:ext cx="2931336" cy="1654845"/>
            <a:chOff x="1301868" y="2328140"/>
            <a:chExt cx="2931336" cy="1654845"/>
          </a:xfrm>
        </p:grpSpPr>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1500">
                  <a:solidFill>
                    <a:schemeClr val="dk1">
                      <a:alpha val="100000"/>
                    </a:schemeClr>
                  </a:solidFill>
                  <a:latin typeface="Microsoft Yahei"/>
                  <a:ea typeface="Microsoft Yahei"/>
                  <a:cs typeface="Microsoft Yahei"/>
                </a:rPr>
                <a:t>·</a:t>
              </a:r>
            </a:p>
          </p:txBody>
        </p:sp>
      </p:grpSp>
      <p:grpSp>
        <p:nvGrpSpPr>
          <p:cNvPr id="45" name="Group 45"/>
          <p:cNvGrpSpPr/>
          <p:nvPr/>
        </p:nvGrpSpPr>
        <p:grpSpPr>
          <a:xfrm>
            <a:off x="535601" y="4514336"/>
            <a:ext cx="2931336" cy="1654845"/>
            <a:chOff x="535601" y="4514336"/>
            <a:chExt cx="2931336" cy="1654845"/>
          </a:xfrm>
        </p:grpSpPr>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环境条件的变化可能影响人的行为和设备的正常运行，进而引发事故。</a:t>
              </a:r>
            </a:p>
          </p:txBody>
        </p:sp>
      </p:grpSp>
      <p:grpSp>
        <p:nvGrpSpPr>
          <p:cNvPr id="47" name="Group 47"/>
          <p:cNvGrpSpPr/>
          <p:nvPr/>
        </p:nvGrpSpPr>
        <p:grpSpPr>
          <a:xfrm>
            <a:off x="7965273" y="2328140"/>
            <a:ext cx="2931336" cy="1654845"/>
            <a:chOff x="7965273" y="2328140"/>
            <a:chExt cx="2931336" cy="1654845"/>
          </a:xfrm>
        </p:grpSpPr>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照明不足：昏暗的照明条件可能导致操作失误或视线不清，增加事故风险。</a:t>
              </a:r>
            </a:p>
          </p:txBody>
        </p:sp>
      </p:grpSp>
      <p:grpSp>
        <p:nvGrpSpPr>
          <p:cNvPr id="49" name="Group 49"/>
          <p:cNvGrpSpPr/>
          <p:nvPr/>
        </p:nvGrpSpPr>
        <p:grpSpPr>
          <a:xfrm>
            <a:off x="8683648" y="4514336"/>
            <a:ext cx="2931336" cy="1654845"/>
            <a:chOff x="8683648" y="4514336"/>
            <a:chExt cx="2931336" cy="1654845"/>
          </a:xfrm>
        </p:grpSpPr>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噪音干扰：噪音可能影响人的沟通和对异常声音的识别，从而影响安全操作。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如何预防事故发生</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17848" b="17848"/>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定期开展安全意识教育活动，让员工认识到安全的重要性。</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制定安全宣传标语，张贴在显眼位置，时刻提醒员工注意安全。</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鼓励员工积极参与安全培训和演练，提高应对突发事件的能力。</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提高员工安全意识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https://d.book118.com/718136053027006031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2024-09-08T00:21:34.925</cp:lastPrinted>
  <dcterms:created xsi:type="dcterms:W3CDTF">2024-09-07T16:21:34Z</dcterms:created>
  <dcterms:modified xsi:type="dcterms:W3CDTF">2024-09-07T16:21:36Z</dcterms:modified>
</cp:coreProperties>
</file>