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525000" cy="53467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BBF26-36A3-4A07-94EF-C99290396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BA999-AB3E-4DA8-8DBF-EA67D7E1C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64B6-98AB-4E9E-BEAD-3AEF3406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F3403-846C-4FD8-B30E-6D277EEB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322BB-ACA3-4708-9225-B4A51E4D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C9D9F6-4814-4A60-A43B-95BA4BC0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785B2-BCD9-40F4-941C-FE1F7EC33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6BD35-34D6-4BC3-B533-062473C1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18972-C546-43E2-8EF4-439699C49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B72B1-A1D7-454D-B02B-0455D5C3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13F78-EFA9-4D31-92F2-C4D8E5314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13344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《REITs行业发展趋势报告》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2023-10-29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REITs监管政策分析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REITs市场概述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REITs定义及特点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REITs（房地产投资信托基金）是一种以发行股票或基金单位的方式汇集多个投资者的资金，由专门投资机构进行房地产投资经营管理，以实现保值增值的金融工具。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REITs具有高流动性、低风险性和收益稳定等特点，同时能够将房地产市场与资本市场相结合，为投资者提供多元化的投资渠道。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REITs特点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854050" y="986153"/>
            <a:ext cx="5588727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75643" y="1600247"/>
            <a:ext cx="7006708" cy="666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全球REITs市场在过去的几年中持续增长，截至2022年，全球REITs市值已超过2万亿美元。美国是全球最大的REITs市场，占据全球市场份额的近一半。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70007" y="2362650"/>
            <a:ext cx="5588727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REITs市场结构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2957054"/>
            <a:ext cx="6990751" cy="666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全球REITs市场主要由股票型REITs和债券型REITs构成，其中股票型REITs占据主导地位。此外，房地产投资信托基金还包括混合型REITs和其他类型的REITs。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98582" y="3741540"/>
            <a:ext cx="5588727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REITs市场表现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89930" y="4330820"/>
            <a:ext cx="6962176" cy="666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近年来，全球REITs市场表现稳定，收益率和资产规模均呈现增长趋势。然而，不同国家和地区的REITs市场表现存在差异，其中美国的REITs市场表现较为强劲。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REITs市场现状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809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2815" y="1790983"/>
            <a:ext cx="2327985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随着全球经济的发展和城市化进程的加速，房地产市场将继续保持增长态势，为REITs市场提供更多的投资机会。同时，投资者对于多元化投资的需求也将推动REITs市场的增长。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REITs市场发展趋势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474495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71943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655501" y="1790983"/>
            <a:ext cx="2327985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REITs市场具有诸多优势，但仍然存在一些风险和挑战。例如，房地产市场的波动性、政策风险、管理风险等都可能对REITs市场的表现产生影响。此外，一些国家和地区对于REITs的法律和监管制度尚不完善，也可能增加投资者的风险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397182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94629" y="1058802"/>
            <a:ext cx="224154" cy="251325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654387" y="1790983"/>
            <a:ext cx="2327985" cy="26908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未来几年，全球REITs市场将继续保持增长态势。随着投资者对于房地产市场的认识加深，以及法律和监管制度的完善，REITs将成为房地产市场的重要参与者和投资者的重要选择之一。同时，随着科技的发展和应用，REITs市场的数字化和智能化也将成为未来的发展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32815" y="974798"/>
            <a:ext cx="2386908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REITs市场增长动力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666427" y="974798"/>
            <a:ext cx="2386908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REITs市场风险与挑战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647472" y="974798"/>
            <a:ext cx="2386908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REITs市场未来展望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REITs产品分析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724608" y="2098947"/>
            <a:ext cx="2147216" cy="1840471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479930" y="1131520"/>
            <a:ext cx="2489355" cy="3775325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54360" y="1131520"/>
            <a:ext cx="1451141" cy="189946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54360" y="3007385"/>
            <a:ext cx="1451141" cy="189946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669551" y="2098947"/>
            <a:ext cx="1403949" cy="1840471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255613" y="1789888"/>
            <a:ext cx="448634" cy="44863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20719" y="3680207"/>
            <a:ext cx="518422" cy="518422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137239" y="2784896"/>
            <a:ext cx="468573" cy="46857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1329874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37121" y="1204441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产权类REITs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37121" y="1590495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代表投资者拥有房地产的产权，可获得租金收入和资产增值。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7121" y="2410434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抵押类REITs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7121" y="2796488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以抵押贷款方式支持房地产投资，赚取利息和债务增值。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121" y="3632427"/>
            <a:ext cx="1935620" cy="3628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4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混合类REITs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37121" y="4018481"/>
            <a:ext cx="364495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结合了产权类和抵押类的特点，既拥有房地产产权，又发放抵押贷款。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355440" y="260059"/>
            <a:ext cx="402793" cy="344077"/>
            <a:chOff x="355440" y="260059"/>
            <a:chExt cx="402793" cy="344077"/>
          </a:xfrm>
        </p:grpSpPr>
        <p:sp>
          <p:nvSpPr>
            <p:cNvPr id="18" name="AutoShape 18"/>
            <p:cNvSpPr/>
            <p:nvPr/>
          </p:nvSpPr>
          <p:spPr>
            <a:xfrm>
              <a:off x="355440" y="26236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2600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2614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2684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2651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35437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3520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3534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3604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3571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4463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4408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44542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4524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44920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355440" y="5383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49257" y="5360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38379" y="5374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24819" y="5444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06988" y="5412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952245" y="157808"/>
            <a:ext cx="7722139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REITs产品类型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06988" y="2535867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3756407"/>
            <a:ext cx="130133" cy="130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REITs产品收益来源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1621957" y="1678299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664158" y="885443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租金收入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93176" y="1272963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REITs投资于具有稳定租金收入的房地产，如商场、办公楼和公寓等。</a:t>
            </a:r>
          </a:p>
        </p:txBody>
      </p:sp>
      <p:sp>
        <p:nvSpPr>
          <p:cNvPr id="27" name="AutoShape 27"/>
          <p:cNvSpPr/>
          <p:nvPr/>
        </p:nvSpPr>
        <p:spPr>
          <a:xfrm rot="2700000">
            <a:off x="679280" y="1271562"/>
            <a:ext cx="815900" cy="815900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864180" y="1479027"/>
            <a:ext cx="400970" cy="40097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1917232" y="2679532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TextBox 30"/>
          <p:cNvSpPr txBox="1"/>
          <p:nvPr/>
        </p:nvSpPr>
        <p:spPr>
          <a:xfrm>
            <a:off x="1959433" y="1886676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资产增值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988451" y="2274196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房地产市场价格的上涨导致REITs价值提升。</a:t>
            </a:r>
          </a:p>
        </p:txBody>
      </p:sp>
      <p:sp>
        <p:nvSpPr>
          <p:cNvPr id="32" name="AutoShape 32"/>
          <p:cNvSpPr/>
          <p:nvPr/>
        </p:nvSpPr>
        <p:spPr>
          <a:xfrm rot="2700000">
            <a:off x="974555" y="2272795"/>
            <a:ext cx="815900" cy="815900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>
            <a:off x="1621957" y="3680765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TextBox 34"/>
          <p:cNvSpPr txBox="1"/>
          <p:nvPr/>
        </p:nvSpPr>
        <p:spPr>
          <a:xfrm>
            <a:off x="1664158" y="2887909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利息收入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693176" y="3275429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REITs投资于抵押贷款或债券，可获得稳定的利息收入。</a:t>
            </a:r>
          </a:p>
        </p:txBody>
      </p:sp>
      <p:sp>
        <p:nvSpPr>
          <p:cNvPr id="36" name="AutoShape 36"/>
          <p:cNvSpPr/>
          <p:nvPr/>
        </p:nvSpPr>
        <p:spPr>
          <a:xfrm rot="2700000">
            <a:off x="679280" y="3274027"/>
            <a:ext cx="815900" cy="815900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>
            <a:off x="1917232" y="4681998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1959433" y="3889142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其他收入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988451" y="4276662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如物业管理费、房地产销售收入等。</a:t>
            </a:r>
          </a:p>
        </p:txBody>
      </p:sp>
      <p:sp>
        <p:nvSpPr>
          <p:cNvPr id="40" name="AutoShape 40"/>
          <p:cNvSpPr/>
          <p:nvPr/>
        </p:nvSpPr>
        <p:spPr>
          <a:xfrm rot="2700000">
            <a:off x="974555" y="4275260"/>
            <a:ext cx="815900" cy="815900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 rot="-2700000">
            <a:off x="1122992" y="2450167"/>
            <a:ext cx="472356" cy="472356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862450" y="3427780"/>
            <a:ext cx="449559" cy="44955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197125" y="4468412"/>
            <a:ext cx="370760" cy="370760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REITs产品风险分析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房地产市场波动可能导致REITs价格下跌。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34" name="AutoShape 34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利率上升可能导致REITs投资的抵押品价值下降。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REITs投资的债券或贷款可能违约，导致损失。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REITs管理团队可能因不当管理导致资产损失或价值未充分实现。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REITs投资策略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https://d.book118.com/725013344020011110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2024-09-15T04:59:18.193</cp:lastPrinted>
  <dcterms:created xsi:type="dcterms:W3CDTF">2024-09-14T20:59:18Z</dcterms:created>
  <dcterms:modified xsi:type="dcterms:W3CDTF">2024-09-14T20:59:20Z</dcterms:modified>
</cp:coreProperties>
</file>