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13289-9FD4-4FB2-804F-C0A065C7B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FEDB-E010-48CB-BF63-0683CF9E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A59D1-84D6-4863-8E6A-A1465BA74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597C0-B208-40D6-9C55-ADB950757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BE909-3E22-4D74-A7CB-C2C4B89D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072E0-EE49-41DD-827E-873A9FA5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3B54D-248A-48E7-9EEE-7A139474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C2C32-CCBE-43BF-9CCA-66DAD736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C636A-5FAE-49B2-887F-06F145F4D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33FDC-0D4D-4C41-85F1-88ACF054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99B3C-80D9-4BF4-A12C-073382D48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693" r:id="rId2"/>
    <p:sldLayoutId id="2147491694" r:id="rId3"/>
    <p:sldLayoutId id="2147491695" r:id="rId4"/>
    <p:sldLayoutId id="2147491696" r:id="rId5"/>
    <p:sldLayoutId id="2147491697" r:id="rId6"/>
    <p:sldLayoutId id="2147491698" r:id="rId7"/>
    <p:sldLayoutId id="2147491699" r:id="rId8"/>
    <p:sldLayoutId id="2147491700" r:id="rId9"/>
    <p:sldLayoutId id="2147491701" r:id="rId10"/>
    <p:sldLayoutId id="214749170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42033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中药材商品规格等级——木瓜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木瓜的来源与分布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木瓜的商品规格等级划分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木瓜的药用价值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木瓜的采收与加工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木瓜的市场行情与展望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木瓜的来源与分布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木瓜的来源</a:t>
            </a:r>
            <a:endParaRPr lang="zh-CN" altLang="en-US"/>
          </a:p>
        </p:txBody>
      </p:sp>
      <p:sp>
        <p:nvSpPr>
          <p:cNvPr id="10490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木瓜的植物来源：木瓜为蔷薇科植物贴梗海棠的干燥成熟果实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木瓜的分布地区：主要分布于安徽、四川、湖北、江苏、浙江等地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木瓜的采收时间：秋季果实成熟时采收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木瓜的性状鉴别：果实呈长椭圆形，多纵剖为两半，长4～9cm，宽2～5cm，厚2～3cm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木瓜的分布</a:t>
            </a:r>
            <a:endParaRPr lang="zh-CN" altLang="en-US"/>
          </a:p>
        </p:txBody>
      </p:sp>
      <p:sp>
        <p:nvSpPr>
          <p:cNvPr id="10491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分布范围：原产于我国，现广植于世界热带和较温暖的地区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主要产地：安徽、河南、陕西、山东、四川、云南等地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生长环境：喜温暖湿润、阳光充足的环境，耐寒、耐旱、不耐涝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药用部位：果实、叶片、根部均可入药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木瓜的药用部位</a:t>
            </a:r>
            <a:endParaRPr lang="zh-CN" altLang="en-US"/>
          </a:p>
        </p:txBody>
      </p:sp>
      <p:sp>
        <p:nvSpPr>
          <p:cNvPr id="104914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药用部位：木瓜的果实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炮制方法：切片晒干或烘干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采收时间：秋季果实成熟时采收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分布地区：安徽、四川、湖北、浙江等省份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木瓜的商品规格等级划分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木瓜的规格等级划分标准</a:t>
            </a:r>
            <a:endParaRPr lang="zh-CN" altLang="en-US"/>
          </a:p>
        </p:txBody>
      </p:sp>
      <p:sp>
        <p:nvSpPr>
          <p:cNvPr id="1049306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551935" y="1773622"/>
            <a:ext cx="2173176" cy="184316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08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51935" y="2869403"/>
            <a:ext cx="2173176" cy="184790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10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51935" y="2871971"/>
            <a:ext cx="2173176" cy="744797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51935" y="3970321"/>
            <a:ext cx="2173176" cy="184790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14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51935" y="5070596"/>
            <a:ext cx="2173176" cy="747231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6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51935" y="3972888"/>
            <a:ext cx="2173176" cy="744797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8" name="正文"/>
          <p:cNvSpPr txBox="1"/>
          <p:nvPr>
            <p:custDataLst>
              <p:tags r:id="rId8"/>
            </p:custDataLst>
          </p:nvPr>
        </p:nvSpPr>
        <p:spPr>
          <a:xfrm>
            <a:off x="2804482" y="1684393"/>
            <a:ext cx="8836332" cy="84730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规格等级划分依据：根据木瓜的产地、品种、大小、形状、色泽、质地等因素进行划分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9"/>
            </p:custDataLst>
          </p:nvPr>
        </p:nvSpPr>
        <p:spPr>
          <a:xfrm>
            <a:off x="2804482" y="2793013"/>
            <a:ext cx="8836332" cy="84730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规格等级划分标准：特等、一等、二等、三等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10"/>
            </p:custDataLst>
          </p:nvPr>
        </p:nvSpPr>
        <p:spPr>
          <a:xfrm>
            <a:off x="2804482" y="3901634"/>
            <a:ext cx="8836332" cy="84730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规格等级划分说明：特等木瓜要求果实大小均匀，形状端正，色泽鲜艳，质地坚实；一等木瓜要求果实大小均匀，形状端正，色泽鲜艳，质地较坚实；二等木瓜要求果实大小基本均匀，形状基本端正，色泽基本鲜艳，质地基本坚实；三等木瓜要求果实大小基本均匀，形状基本端正，色泽基本鲜艳，质地基本坚实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11"/>
            </p:custDataLst>
          </p:nvPr>
        </p:nvSpPr>
        <p:spPr>
          <a:xfrm>
            <a:off x="2804482" y="5010254"/>
            <a:ext cx="8836332" cy="84730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规格等级划分意义：规范中药材市场，保证中药材质量，促进中药材产业健康发展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6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51935" y="1750512"/>
            <a:ext cx="2173176" cy="747231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不同规格等级木瓜的特点</a:t>
            </a:r>
            <a:endParaRPr lang="zh-CN" altLang="en-US"/>
          </a:p>
        </p:txBody>
      </p:sp>
      <p:sp>
        <p:nvSpPr>
          <p:cNvPr id="1049366" name="矩形: 圆角 1"/>
          <p:cNvSpPr/>
          <p:nvPr>
            <p:custDataLst>
              <p:tags r:id="rId2"/>
            </p:custDataLst>
          </p:nvPr>
        </p:nvSpPr>
        <p:spPr>
          <a:xfrm>
            <a:off x="551935" y="2234867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8" name="Freeform 7"/>
          <p:cNvSpPr/>
          <p:nvPr>
            <p:custDataLst>
              <p:tags r:id="rId3"/>
            </p:custDataLst>
          </p:nvPr>
        </p:nvSpPr>
        <p:spPr bwMode="auto">
          <a:xfrm flipV="1">
            <a:off x="678316" y="2374719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4"/>
            </p:custDataLst>
          </p:nvPr>
        </p:nvSpPr>
        <p:spPr>
          <a:xfrm>
            <a:off x="678316" y="2332379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2" name="正文"/>
          <p:cNvSpPr txBox="1"/>
          <p:nvPr>
            <p:custDataLst>
              <p:tags r:id="rId5"/>
            </p:custDataLst>
          </p:nvPr>
        </p:nvSpPr>
        <p:spPr>
          <a:xfrm>
            <a:off x="2130088" y="2236150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特等木瓜：色泽鲜艳，果形端正，新鲜洁净，无病虫害，无外伤，无药害，无皱皮，无腐烂。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74" name="矩形: 圆角 19"/>
          <p:cNvSpPr/>
          <p:nvPr>
            <p:custDataLst>
              <p:tags r:id="rId6"/>
            </p:custDataLst>
          </p:nvPr>
        </p:nvSpPr>
        <p:spPr>
          <a:xfrm>
            <a:off x="6162719" y="2234867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76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82684" y="2373436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8" name="标题"/>
          <p:cNvSpPr txBox="1"/>
          <p:nvPr>
            <p:custDataLst>
              <p:tags r:id="rId8"/>
            </p:custDataLst>
          </p:nvPr>
        </p:nvSpPr>
        <p:spPr>
          <a:xfrm>
            <a:off x="6282684" y="2331737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0" name="正文"/>
          <p:cNvSpPr txBox="1"/>
          <p:nvPr>
            <p:custDataLst>
              <p:tags r:id="rId9"/>
            </p:custDataLst>
          </p:nvPr>
        </p:nvSpPr>
        <p:spPr>
          <a:xfrm>
            <a:off x="7735098" y="2237433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一等木瓜：色泽鲜艳，果形端正，新鲜洁净，无病虫害，无外伤，无皱皮，无腐烂。允许轻微药害、日灼、小黑点、冻伤和斑点，单个允许面积不超过2cm²。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82" name="矩形: 圆角 28"/>
          <p:cNvSpPr/>
          <p:nvPr>
            <p:custDataLst>
              <p:tags r:id="rId10"/>
            </p:custDataLst>
          </p:nvPr>
        </p:nvSpPr>
        <p:spPr>
          <a:xfrm>
            <a:off x="551935" y="3895135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84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678316" y="4034988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6" name="标题"/>
          <p:cNvSpPr txBox="1"/>
          <p:nvPr>
            <p:custDataLst>
              <p:tags r:id="rId12"/>
            </p:custDataLst>
          </p:nvPr>
        </p:nvSpPr>
        <p:spPr>
          <a:xfrm>
            <a:off x="678316" y="3992647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8" name="正文"/>
          <p:cNvSpPr txBox="1"/>
          <p:nvPr>
            <p:custDataLst>
              <p:tags r:id="rId13"/>
            </p:custDataLst>
          </p:nvPr>
        </p:nvSpPr>
        <p:spPr>
          <a:xfrm>
            <a:off x="2130088" y="3896418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二等木瓜：色泽鲜艳，果形端正，新鲜洁净。无严重病虫害、无外伤、无腐烂。允许有一般药害、日灼、冻伤和斑点，单个允许面积不超过2cm²。但不允许有烂斑。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90" name="矩形: 圆角 24"/>
          <p:cNvSpPr/>
          <p:nvPr>
            <p:custDataLst>
              <p:tags r:id="rId14"/>
            </p:custDataLst>
          </p:nvPr>
        </p:nvSpPr>
        <p:spPr>
          <a:xfrm>
            <a:off x="6162719" y="3895135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92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82684" y="4033705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4" name="标题"/>
          <p:cNvSpPr txBox="1"/>
          <p:nvPr>
            <p:custDataLst>
              <p:tags r:id="rId16"/>
            </p:custDataLst>
          </p:nvPr>
        </p:nvSpPr>
        <p:spPr>
          <a:xfrm>
            <a:off x="6282684" y="3991364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6" name="正文"/>
          <p:cNvSpPr txBox="1"/>
          <p:nvPr>
            <p:custDataLst>
              <p:tags r:id="rId17"/>
            </p:custDataLst>
          </p:nvPr>
        </p:nvSpPr>
        <p:spPr>
          <a:xfrm>
            <a:off x="7735098" y="3897060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三等木瓜：色泽基本鲜艳，果形基本端正。允许有病虫害造成的非采收成熟果的轻微损伤、轻微冻伤和斑点。但不允许有烂斑。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规格等级与药效的关系</a:t>
            </a:r>
            <a:endParaRPr lang="zh-CN" altLang="en-US"/>
          </a:p>
        </p:txBody>
      </p:sp>
      <p:sp>
        <p:nvSpPr>
          <p:cNvPr id="104943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4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木瓜的规格等级划分：根据大小、形状、色泽等因素进行划分，不同等级的木瓜在药效上存在差异。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规格等级与药效的关系：一般来说，等级越高的木瓜，其药效越好。但具体药效还需结合其他因素进行评估。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选购建议：在购买木瓜时，应尽量挑选等级较高的产品，以确保药效。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注意事项：不同等级的木瓜可能存在价格差异，消费者在购买时应结合自身需求和经济能力进行选择。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木瓜的药用价值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木瓜的药理作用</a:t>
            </a:r>
            <a:endParaRPr lang="zh-CN" altLang="en-US"/>
          </a:p>
        </p:txBody>
      </p:sp>
      <p:sp>
        <p:nvSpPr>
          <p:cNvPr id="10495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保肝作用：木瓜中的齐墩果酸具有护肝降酶、促进肝细胞再生及抗炎等作用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抗肿瘤作用：木瓜中含有的齐墩果酸是一种抗癌的有效成分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其他药理作用：木瓜还具有抗衰老、抗突变、抗疲劳、抗溃疡、抗炎、抗凝血及抗动脉粥样硬化等作用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抗菌作用：木瓜对多种病原菌有较强的抗菌作用，对结核杆菌、痢疾杆菌等均有抑制作用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https://d.book118.com/725042033343011033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宋体</vt:lpstr>
      <vt:lpstr>Office Theme</vt:lpstr>
      <vt:lpstr>中药材商品规格等级——木瓜</vt:lpstr>
      <vt:lpstr>目录</vt:lpstr>
      <vt:lpstr>添加章节标题</vt:lpstr>
      <vt:lpstr>木瓜的来源与分布</vt:lpstr>
      <vt:lpstr>木瓜的来源</vt:lpstr>
      <vt:lpstr>木瓜的分布</vt:lpstr>
      <vt:lpstr>木瓜的药用部位</vt:lpstr>
      <vt:lpstr>木瓜的商品规格等级划分</vt:lpstr>
      <vt:lpstr>木瓜的规格等级划分标准</vt:lpstr>
      <vt:lpstr>不同规格等级木瓜的特点</vt:lpstr>
      <vt:lpstr>规格等级与药效的关系</vt:lpstr>
      <vt:lpstr>木瓜的药用价值</vt:lpstr>
      <vt:lpstr>木瓜的药理作用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2024-08-29T07:02:36.946</cp:lastPrinted>
  <dcterms:created xsi:type="dcterms:W3CDTF">2024-08-28T23:02:36Z</dcterms:created>
  <dcterms:modified xsi:type="dcterms:W3CDTF">2024-08-28T23:02:39Z</dcterms:modified>
</cp:coreProperties>
</file>