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70138-1AB0-4E80-B523-88CD3375B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AF8FC-444E-4C05-830A-F19AFB685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7F34E-EFB2-415C-870B-0AC8C1FD4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324B7-0BCB-4C73-AA75-8A057CDD5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1E9556-2E6E-4100-B0EA-189C1680F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F9F088-673C-4B23-B1CA-3663A5C36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883314-086B-4C7B-89F4-BFA9F938C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1AC31-E840-481B-B0FC-9441647D2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0C6B7-DCDA-4723-95B8-CF2E4F04F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D0D0C-FB46-4B4F-85EE-23E60F4F2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01F4B-BF58-495B-B52A-D2B2B80EF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01111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压疮伤口护理PPT\n## 1.压疮伤口的基本概念与分类\n### 1.1压疮的定义及成因\n### 1.2压疮的分类及分期\n### 1.3压疮的高风险人群\n## 2.压疮伤口评估与诊断\n### 2.1压疮伤口的评估方法\n### 2.2压疮伤口的诊断要点\n### 2.3压疮伤口的严重程度评估\n## 3.压疮伤口护理原则与方法\n### 3.1压疮伤口护理的基本原则\n### 3.2压疮伤口的清洁与消毒\n### 3.3压疮伤口的敷料选择与应用\n## 4.压疮伤口护理的注意事项\n### 4.1压疮伤口护理的个体化原则\n### 4.2压疮伤口护理的并发症预防\n### 4.3压疮伤口护理的疼痛管理\n## 5.压疮伤口护理的案例分析\n### 5.1压疮伤口护理的成功案例分析\n### 5.2压疮伤口护理的失败案例分析\n### 5.3压疮伤口护理的经验与教训总结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压疮伤口护理PPT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压疮伤口的基本概念与分类</a:t>
            </a:r>
            <a:endParaRPr/>
          </a:p>
        </p:txBody>
      </p:sp>
      <p:sp>
        <p:nvSpPr>
          <p:cNvPr id="9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压疮的定义及成因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压疮（Pressure Ulcer）是指由于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长时间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受压导致的皮肤和皮下组织的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损伤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长时间受压：如卧床患者、轮椅使用者等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皮肤和皮下组织损伤：包括红肿、破损、感染等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压疮的成因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压力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：长时间受压导致血液循环受阻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摩擦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：如床单、衣物等摩擦皮肤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剪切力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：如患者在床上移动时产生的剪切力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潮湿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：皮肤长时间接触潮湿环境，导致皮肤抵抗力下降</a:t>
            </a:r>
            <a:endParaRPr/>
          </a:p>
        </p:txBody>
      </p:sp>
      <p:cxnSp>
        <p:nvCxnSpPr>
          <p:cNvPr id="12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压疮的分类</a:t>
                </a:r>
                <a:endParaRPr/>
              </a:p>
            </p:txBody>
          </p:sp>
          <p:sp>
            <p:nvSpPr>
              <p:cNvPr id="1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I类压疮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：皮肤完整，出现红肿、硬结等炎性改变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II类压疮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：皮肤破损，如溃疡、水疱等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III类压疮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：皮肤全层损伤，涉及肌肉、骨骼等深层组织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IV类压疮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：压疮深达肌肉、骨骼，并伴有坏死组织、窦道等</a:t>
                </a:r>
                <a:endParaRPr/>
              </a:p>
            </p:txBody>
          </p:sp>
          <p:sp>
            <p:nvSpPr>
              <p:cNvPr id="1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压疮的分期</a:t>
                </a:r>
                <a:endParaRPr/>
              </a:p>
            </p:txBody>
          </p:sp>
          <p:sp>
            <p:nvSpPr>
              <p:cNvPr id="1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I期压疮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：皮肤完整，出现红肿、硬结等炎性改变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II期压疮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：皮肤破损，如溃疡、水疱等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III期压疮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：皮肤全层损伤，涉及肌肉、骨骼等深层组织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IV期压疮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：压疮深达肌肉、骨骼，并伴有坏死组织、窦道等</a:t>
                </a:r>
                <a:endParaRPr/>
              </a:p>
            </p:txBody>
          </p:sp>
          <p:sp>
            <p:nvSpPr>
              <p:cNvPr id="1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压疮的分类及分期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42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576412" y="774853"/>
            <a:ext cx="7223587" cy="6083210"/>
            <a:chOff x="3576412" y="774853"/>
            <a:chExt cx="7223587" cy="6083210"/>
          </a:xfrm>
        </p:grpSpPr>
        <p:grpSp>
          <p:nvGrpSpPr>
            <p:cNvPr id="144" name=""/>
            <p:cNvGrpSpPr/>
            <p:nvPr/>
          </p:nvGrpSpPr>
          <p:grpSpPr>
            <a:xfrm>
              <a:off x="7387465" y="774853"/>
              <a:ext cx="3412534" cy="1345151"/>
              <a:chOff x="7387465" y="774853"/>
              <a:chExt cx="3412534" cy="1345151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77485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长期卧床患者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146" name=""/>
            <p:cNvGrpSpPr/>
            <p:nvPr/>
          </p:nvGrpSpPr>
          <p:grpSpPr>
            <a:xfrm>
              <a:off x="3576412" y="1959368"/>
              <a:ext cx="3412536" cy="1345151"/>
              <a:chOff x="3576412" y="1959368"/>
              <a:chExt cx="3412536" cy="1345151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195936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行动不便的老年人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148" name=""/>
            <p:cNvGrpSpPr/>
            <p:nvPr/>
          </p:nvGrpSpPr>
          <p:grpSpPr>
            <a:xfrm>
              <a:off x="7387465" y="3143883"/>
              <a:ext cx="3412534" cy="1345151"/>
              <a:chOff x="7387465" y="3143883"/>
              <a:chExt cx="3412534" cy="1345151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314388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糖尿病患者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150" name=""/>
            <p:cNvGrpSpPr/>
            <p:nvPr/>
          </p:nvGrpSpPr>
          <p:grpSpPr>
            <a:xfrm>
              <a:off x="3576412" y="4328398"/>
              <a:ext cx="3412536" cy="1345151"/>
              <a:chOff x="3576412" y="4328398"/>
              <a:chExt cx="3412536" cy="1345151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432839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血液循环障碍患者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152" name=""/>
            <p:cNvGrpSpPr/>
            <p:nvPr/>
          </p:nvGrpSpPr>
          <p:grpSpPr>
            <a:xfrm>
              <a:off x="7387465" y="5512912"/>
              <a:ext cx="3412534" cy="1345151"/>
              <a:chOff x="7387465" y="5512912"/>
              <a:chExt cx="3412534" cy="1345151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5512912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营养不良患者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</p:grpSp>
      <p:sp>
        <p:nvSpPr>
          <p:cNvPr id="154" name="椭圆 5"/>
          <p:cNvSpPr>
            <a:spLocks noChangeAspect="1"/>
          </p:cNvSpPr>
          <p:nvPr/>
        </p:nvSpPr>
        <p:spPr>
          <a:xfrm>
            <a:off x="7098206" y="90926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55" name="椭圆 6"/>
          <p:cNvSpPr>
            <a:spLocks noChangeAspect="1"/>
          </p:cNvSpPr>
          <p:nvPr/>
        </p:nvSpPr>
        <p:spPr>
          <a:xfrm>
            <a:off x="7098206" y="2092336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56" name="椭圆 7"/>
          <p:cNvSpPr>
            <a:spLocks noChangeAspect="1"/>
          </p:cNvSpPr>
          <p:nvPr/>
        </p:nvSpPr>
        <p:spPr>
          <a:xfrm>
            <a:off x="7098206" y="327540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57" name="椭圆 8"/>
          <p:cNvSpPr>
            <a:spLocks noChangeAspect="1"/>
          </p:cNvSpPr>
          <p:nvPr/>
        </p:nvSpPr>
        <p:spPr>
          <a:xfrm>
            <a:off x="7098206" y="4458478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58" name="椭圆 9"/>
          <p:cNvSpPr>
            <a:spLocks noChangeAspect="1"/>
          </p:cNvSpPr>
          <p:nvPr/>
        </p:nvSpPr>
        <p:spPr>
          <a:xfrm>
            <a:off x="7098206" y="564154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压疮的高风险人群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压疮伤口评估与诊断</a:t>
            </a:r>
            <a:endParaRPr/>
          </a:p>
        </p:txBody>
      </p:sp>
      <p:sp>
        <p:nvSpPr>
          <p:cNvPr id="16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压疮伤口的评估方法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66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观察法：通过观察患者皮肤的颜色、质地、温度等来判断压疮的严重程度</a:t>
                </a:r>
                <a:endParaRPr/>
              </a:p>
            </p:txBody>
          </p:sp>
          <p:cxnSp>
            <p:nvCxnSpPr>
              <p:cNvPr id="170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1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4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量度法：使用量度工具测量压疮的大小、深度等</a:t>
                </a:r>
                <a:endParaRPr/>
              </a:p>
            </p:txBody>
          </p:sp>
        </p:grpSp>
        <p:grpSp>
          <p:nvGrpSpPr>
            <p:cNvPr id="176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9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问卷法：通过询问患者或家属了解患者的压疮风险因素和生活习惯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压疮伤口的诊断要点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84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皮肤损伤：如红肿、破损、感染等</a:t>
                </a:r>
                <a:endParaRPr/>
              </a:p>
            </p:txBody>
          </p:sp>
          <p:cxnSp>
            <p:nvCxnSpPr>
              <p:cNvPr id="18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9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疼痛：患者主诉疼痛或触痛</a:t>
                </a:r>
                <a:endParaRPr/>
              </a:p>
            </p:txBody>
          </p:sp>
        </p:grpSp>
        <p:grpSp>
          <p:nvGrpSpPr>
            <p:cNvPr id="194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7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潮湿：皮肤长时间接触潮湿环境</a:t>
                </a:r>
                <a:endParaRPr/>
              </a:p>
            </p:txBody>
          </p:sp>
        </p:grpSp>
        <p:grpSp>
          <p:nvGrpSpPr>
            <p:cNvPr id="199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2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感染：出现脓性分泌物、红肿热痛等感染症状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根据压疮的分期进行评估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根据压疮的面积、深度、感染程度等进行评估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1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根据患者的身体状况、年龄、并发症等进行评估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1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压疮伤口的严重程度评估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压疮伤口护理原则与方法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减轻压力：避免长时间受压，定期更换体位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保持清洁：保持皮肤清洁干燥，避免感染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促进愈合：提供合适的营养，促进伤口愈合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预防并发症：密切观察伤口，预防并发症发生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压疮伤口护理的基本原则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https://d.book118.com/725101111231011104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压疮伤口护理PPT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2024-09-14T12:49:34.744</cp:lastPrinted>
  <dcterms:created xsi:type="dcterms:W3CDTF">2024-09-14T04:49:34Z</dcterms:created>
  <dcterms:modified xsi:type="dcterms:W3CDTF">2024-09-14T04:49:36Z</dcterms:modified>
</cp:coreProperties>
</file>