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0E058F-38BC-4AEF-B606-4523AF016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AB6836-5CFC-4C27-A697-9B822440F0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F77BE9-3B18-4D86-B90E-FEC48BDA6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51262D-D44B-4521-8C48-1E29B23549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1E03BC-766B-4443-8DCA-BDFDAB166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A5DE42-6364-48B0-BC42-F23AB85C5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2CAF54-8BD3-4D3F-9383-41065847EB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3C9A5A-B658-406C-BF82-37AFF385A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041CB2-C6B6-4245-B60B-6FE54E87D3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51F613-3D90-4508-84FE-B209C9D91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C96DE1-8185-4F2D-8AC2-A94AB11FA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11430331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大学写作课：提升写作技巧与表达能力\n## 1.大学写作课的重要性及目的\n### 1.1写作能力对个人发展和职业规划的影响\n### 1.2大学写作课在培养综合素质中的作用\n### 1.3大学写作课的学习方法与目标\n## 2.写作基础知识与技巧\n### 2.1句子结构与语法应用\n### 2.2段落组织与逻辑表达\n### 2.3写作风格与创意表达\n## 3.不同类型的写作技巧\n### 3.1论文写作方法与技巧\n### 3.2报告与总结的写作技巧\n### 3.3散文、小说与诗歌的创作技巧\n## 4.写作过程中的思维拓展与创新能力培养\n### 4.1批判性思维在写作中的应用\n### 4.2写作中的创意思维技巧\n### 4.3实践项目与写作相结合的创新方法\n## 5.写作过程中的心态调整与时间管理\n### 5.1写作过程中如何应对焦虑与拖延\n### 5.2合理规划写作时间与方法\n### 5.3坚持写作习惯与提升写作自信\n## 6.写作作品的反省与修改\n### 6.1如何评价与反思自己的写作作品\n### 6.2写作中的修改与润色技巧\n### 6.3与他人交流反馈与共同进步\n## 7.大学写作课的未来展望与持续发展\n### 7.1写作课在教育改革中的发展趋势\n### 7.2写作课与未来职业需求的结合\n### 7.3激发学生兴趣，提高写作课教学质量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4200"/>
              <a:t>大学写作课：提升写作技巧与表达能力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1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大学写作课的重要性及目的</a:t>
            </a:r>
            <a:endParaRPr/>
          </a:p>
        </p:txBody>
      </p:sp>
      <p:sp>
        <p:nvSpPr>
          <p:cNvPr id="132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33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58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提高沟通能力，有助于在职场中更好地表达自己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说服力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，使观点更容易被接受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团队协作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，提高工作效率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6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培养逻辑思维能力，有助于进行有效的思考和分析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问题解决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能力，面对问题时能迅速找到解决方法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判断力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，使决策更加明智</a:t>
                </a:r>
                <a:endParaRPr/>
              </a:p>
            </p:txBody>
          </p:sp>
          <p:pic>
            <p:nvPicPr>
              <p:cNvPr id="26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8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6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为职业发展奠定基础，提高个人竞争力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写作能力是许多职位的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必备技能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，如项目经理、产品经理等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求职过程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中脱颖而出，提高录用机会</a:t>
                </a:r>
                <a:endParaRPr/>
              </a:p>
            </p:txBody>
          </p:sp>
          <p:pic>
            <p:nvPicPr>
              <p:cNvPr id="27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写作能力对个人发展和职业规划的影响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282" name="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283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提高语言表达能力，使学生在学术和职业领域更具竞争力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176217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词汇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，提高文章质量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表达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思想，使文章更具逻辑性</a:t>
                </a:r>
                <a:endParaRPr/>
              </a:p>
            </p:txBody>
          </p:sp>
          <p:sp>
            <p:nvSpPr>
              <p:cNvPr id="285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86" name="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287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培养创新思维，激发学生的创造力和想象力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836000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批判性思考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，提高分析和评价能力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创意思维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，为学术研究和工作提供新的思路</a:t>
                </a:r>
                <a:endParaRPr/>
              </a:p>
            </p:txBody>
          </p:sp>
          <p:sp>
            <p:nvSpPr>
              <p:cNvPr id="289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290" name="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291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提高自学能力，使学生能够在未来的学习和工作中独立解决问题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495783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查找资料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，提高信息获取能力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独立思考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，提高解决问题的能力</a:t>
                </a:r>
                <a:endParaRPr/>
              </a:p>
            </p:txBody>
          </p:sp>
          <p:sp>
            <p:nvSpPr>
              <p:cNvPr id="293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294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大学写作课在培养综合素质中的作用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97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9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掌握基本写作技巧，如句子结构、段落组织等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9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语法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修辞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，提高文章质量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表达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思想，使文章更具逻辑性</a:t>
                </a:r>
                <a:endParaRPr/>
              </a:p>
            </p:txBody>
          </p:sp>
        </p:grpSp>
        <p:grpSp>
          <p:nvGrpSpPr>
            <p:cNvPr id="300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30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培养创新思维，提高学生的创造力和想象力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批判性思考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，提高分析和评价能力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创意思维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，为学术研究和工作提供新的思路</a:t>
                </a:r>
                <a:endParaRPr/>
              </a:p>
            </p:txBody>
          </p:sp>
        </p:grpSp>
        <p:grpSp>
          <p:nvGrpSpPr>
            <p:cNvPr id="303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30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提高写作速度和写作能力，使学生能够在有限的时间内完成高质量的写作任务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时间管理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，合理安排写作时间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反馈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，不断提高写作水平</a:t>
                </a:r>
                <a:endParaRPr/>
              </a:p>
            </p:txBody>
          </p:sp>
        </p:grpSp>
      </p:grpSp>
      <p:sp>
        <p:nvSpPr>
          <p:cNvPr id="3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大学写作课的学习方法与目标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08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写作基础知识与技巧</a:t>
            </a:r>
            <a:endParaRPr/>
          </a:p>
        </p:txBody>
      </p:sp>
      <p:sp>
        <p:nvSpPr>
          <p:cNvPr id="309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310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1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312" name="Connector 2"/>
          <p:cNvCxnSpPr/>
          <p:nvPr/>
        </p:nvCxnSpPr>
        <p:spPr>
          <a:xfrm flipH="1">
            <a:off x="1209188" y="1653698"/>
            <a:ext cx="0" cy="525048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3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14" name="Group 7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152036" y="1278744"/>
            <a:ext cx="9189734" cy="5185757"/>
            <a:chOff x="2152036" y="1278744"/>
            <a:chExt cx="9189734" cy="5185757"/>
          </a:xfrm>
        </p:grpSpPr>
        <p:grpSp>
          <p:nvGrpSpPr>
            <p:cNvPr id="315" name="Group 701"/>
            <p:cNvGrpSpPr/>
            <p:nvPr/>
          </p:nvGrpSpPr>
          <p:grpSpPr>
            <a:xfrm>
              <a:off x="2152036" y="1278744"/>
              <a:ext cx="9189734" cy="1690603"/>
              <a:chOff x="2152036" y="1278765"/>
              <a:chExt cx="9189734" cy="1690603"/>
            </a:xfrm>
          </p:grpSpPr>
          <p:sp>
            <p:nvSpPr>
              <p:cNvPr id="316" name="AutoShape 5"/>
              <p:cNvSpPr/>
              <p:nvPr/>
            </p:nvSpPr>
            <p:spPr>
              <a:xfrm>
                <a:off x="2152036" y="1308906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7" name="TextBox 11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73184" y="1278765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掌握基本句型，如简单句、并列句、复合句等</a:t>
                </a:r>
                <a:endParaRPr/>
              </a:p>
            </p:txBody>
          </p:sp>
          <p:sp>
            <p:nvSpPr>
              <p:cNvPr id="318" name="TextBox 12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2048316"/>
                <a:ext cx="89725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使用连词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，使句子更加连贯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时态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，使句子更加准确</a:t>
                </a:r>
                <a:endParaRPr/>
              </a:p>
            </p:txBody>
          </p:sp>
        </p:grpSp>
        <p:grpSp>
          <p:nvGrpSpPr>
            <p:cNvPr id="319" name="Group 706"/>
            <p:cNvGrpSpPr/>
            <p:nvPr/>
          </p:nvGrpSpPr>
          <p:grpSpPr>
            <a:xfrm>
              <a:off x="2152036" y="3040683"/>
              <a:ext cx="9189734" cy="1665398"/>
              <a:chOff x="2152036" y="3040683"/>
              <a:chExt cx="9189734" cy="1665398"/>
            </a:xfrm>
          </p:grpSpPr>
          <p:sp>
            <p:nvSpPr>
              <p:cNvPr id="320" name="AutoShape 7"/>
              <p:cNvSpPr/>
              <p:nvPr/>
            </p:nvSpPr>
            <p:spPr>
              <a:xfrm>
                <a:off x="2152036" y="306732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1" name="TextBox 13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93609" y="3040683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学习语法知识，如名词、动词、形容词等词性及其用法</a:t>
                </a:r>
                <a:endParaRPr/>
              </a:p>
            </p:txBody>
          </p:sp>
          <p:sp>
            <p:nvSpPr>
              <p:cNvPr id="322" name="TextBox 1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3785029"/>
                <a:ext cx="89471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词性转换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，提高表达的灵活性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固定搭配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，提高写作的准确性</a:t>
                </a:r>
                <a:endParaRPr/>
              </a:p>
            </p:txBody>
          </p:sp>
        </p:grpSp>
        <p:grpSp>
          <p:nvGrpSpPr>
            <p:cNvPr id="323" name="Group 711"/>
            <p:cNvGrpSpPr/>
            <p:nvPr/>
          </p:nvGrpSpPr>
          <p:grpSpPr>
            <a:xfrm>
              <a:off x="2152036" y="4805681"/>
              <a:ext cx="9189734" cy="1658820"/>
              <a:chOff x="2152036" y="4805681"/>
              <a:chExt cx="9189734" cy="1658820"/>
            </a:xfrm>
          </p:grpSpPr>
          <p:sp>
            <p:nvSpPr>
              <p:cNvPr id="324" name="AutoShape 9"/>
              <p:cNvSpPr/>
              <p:nvPr/>
            </p:nvSpPr>
            <p:spPr>
              <a:xfrm>
                <a:off x="2152036" y="482574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5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2430185" y="4805681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了解修辞技巧，如比喻、拟人、排比等</a:t>
                </a:r>
                <a:endParaRPr/>
              </a:p>
            </p:txBody>
          </p:sp>
          <p:sp>
            <p:nvSpPr>
              <p:cNvPr id="326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91111" y="5543449"/>
                <a:ext cx="891540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学会运用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修辞手法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，提高文章的表达力和感染力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修辞原则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，如简洁、连贯、得体等，提高文章质量</a:t>
                </a:r>
                <a:endParaRPr/>
              </a:p>
            </p:txBody>
          </p:sp>
        </p:grpSp>
      </p:grpSp>
      <p:sp>
        <p:nvSpPr>
          <p:cNvPr id="327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28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句子结构与语法应用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3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33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3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3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学会组织段落，使文章结构更加清晰</a:t>
                </a:r>
                <a:endParaRPr/>
              </a:p>
            </p:txBody>
          </p:sp>
          <p:sp>
            <p:nvSpPr>
              <p:cNvPr id="33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主题句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的写作，明确段落中心思想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使用过渡词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，使段落更加连贯</a:t>
                </a:r>
                <a:endParaRPr/>
              </a:p>
            </p:txBody>
          </p:sp>
        </p:grpSp>
        <p:grpSp>
          <p:nvGrpSpPr>
            <p:cNvPr id="33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3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培养逻辑思维能力，使文章更具说服力</a:t>
                </a:r>
                <a:endParaRPr/>
              </a:p>
            </p:txBody>
          </p:sp>
          <p:sp>
            <p:nvSpPr>
              <p:cNvPr id="33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因果关系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对比关系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的表达，使观点更加明确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论证方法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，如举例、引用、反证等，提高文章质量</a:t>
                </a:r>
                <a:endParaRPr/>
              </a:p>
            </p:txBody>
          </p:sp>
        </p:grpSp>
        <p:grpSp>
          <p:nvGrpSpPr>
            <p:cNvPr id="33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4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提高写作风格，使文章更具个性</a:t>
                </a:r>
                <a:endParaRPr/>
              </a:p>
            </p:txBody>
          </p:sp>
          <p:sp>
            <p:nvSpPr>
              <p:cNvPr id="34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运用修辞手法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，提高文章的表达力和感染力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不同类型的写作风格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，如正式、非正式、幽默等，使文章更具针对性</a:t>
                </a:r>
                <a:endParaRPr/>
              </a:p>
            </p:txBody>
          </p:sp>
        </p:grpSp>
      </p:grpSp>
      <p:sp>
        <p:nvSpPr>
          <p:cNvPr id="3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段落组织与逻辑表达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44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45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46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运用修辞手法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，提高文章的表达力和感染力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不同类型的写作风格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，如正式、非正式、幽默等，使文章更具针对性</a:t>
                </a:r>
                <a:endParaRPr/>
              </a:p>
            </p:txBody>
          </p:sp>
          <p:sp>
            <p:nvSpPr>
              <p:cNvPr id="34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培养个人风格，使文章更具个性</a:t>
                </a:r>
                <a:endParaRPr/>
              </a:p>
            </p:txBody>
          </p:sp>
        </p:grpSp>
        <p:grpSp>
          <p:nvGrpSpPr>
            <p:cNvPr id="349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5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逆向思维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，提出独特的观点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发散思维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，为文章提供更多可能性</a:t>
                </a:r>
                <a:endParaRPr/>
              </a:p>
            </p:txBody>
          </p:sp>
          <p:sp>
            <p:nvSpPr>
              <p:cNvPr id="35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培养创意思维，提高文章的吸引力</a:t>
                </a:r>
                <a:endParaRPr/>
              </a:p>
            </p:txBody>
          </p:sp>
        </p:grpSp>
        <p:grpSp>
          <p:nvGrpSpPr>
            <p:cNvPr id="352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5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运用比喻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拟人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等修辞手法，提高文章的表达力和感染力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修辞原则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，如简洁、连贯、得体等，提高文章质量</a:t>
                </a:r>
                <a:endParaRPr/>
              </a:p>
            </p:txBody>
          </p:sp>
          <p:sp>
            <p:nvSpPr>
              <p:cNvPr id="35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提高写作技巧，使文章更具表现力</a:t>
                </a:r>
                <a:endParaRPr/>
              </a:p>
            </p:txBody>
          </p:sp>
        </p:grpSp>
      </p:grpSp>
      <p:pic>
        <p:nvPicPr>
          <p:cNvPr id="355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56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57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58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写作风格与创意表达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不同类型的写作技巧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撰写摘要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，概括论文主要内容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撰写引言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，引导读者进入论文主题</a:t>
                </a:r>
                <a:endParaRPr/>
              </a:p>
            </p:txBody>
          </p:sp>
          <p:sp>
            <p:nvSpPr>
              <p:cNvPr id="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掌握论文结构，如摘要、引言、正文、结论等</a:t>
                </a:r>
                <a:endParaRPr/>
              </a:p>
            </p:txBody>
          </p:sp>
        </p:grpSp>
        <p:grpSp>
          <p:nvGrpSpPr>
            <p:cNvPr id="1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正确引用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，避免抄袭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编写参考文献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，提高论文的权威性</a:t>
                </a:r>
                <a:endParaRPr/>
              </a:p>
            </p:txBody>
          </p:sp>
          <p:sp>
            <p:nvSpPr>
              <p:cNvPr id="1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了解论文写作规范，如引用、参考文献等</a:t>
                </a:r>
                <a:endParaRPr/>
              </a:p>
            </p:txBody>
          </p:sp>
        </p:grpSp>
        <p:grpSp>
          <p:nvGrpSpPr>
            <p:cNvPr id="1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批判性思考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，提高论文的深度和广度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学术道德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，避免抄袭和剽窃</a:t>
                </a:r>
                <a:endParaRPr/>
              </a:p>
            </p:txBody>
          </p:sp>
          <p:sp>
            <p:nvSpPr>
              <p:cNvPr id="2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培养学术素养，提高论文质量</a:t>
                </a:r>
                <a:endParaRPr/>
              </a:p>
            </p:txBody>
          </p:sp>
        </p:grpSp>
      </p:grpSp>
      <p:pic>
        <p:nvPicPr>
          <p:cNvPr id="2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论文写作方法与技巧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9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3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掌握报告结构，如标题、摘要、正文、结论等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撰写标题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，简洁明了地概括报告主题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撰写摘要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，概括报告主要内容</a:t>
                </a:r>
                <a:endParaRPr/>
              </a:p>
            </p:txBody>
          </p:sp>
          <p:pic>
            <p:nvPicPr>
              <p:cNvPr id="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4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5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了解报告写作规范，如引用、参考文献等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正确引用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，避免抄袭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编写参考文献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，提高报告的权威性</a:t>
                </a:r>
                <a:endParaRPr/>
              </a:p>
            </p:txBody>
          </p:sp>
          <p:pic>
            <p:nvPicPr>
              <p:cNvPr id="38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9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40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培养总结能力，提高报告的质量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归纳总结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，提炼报告的核心观点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报告写作技巧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，如使用图表、数据等，提高报告的生动性和可读性</a:t>
                </a:r>
                <a:endParaRPr/>
              </a:p>
            </p:txBody>
          </p:sp>
          <p:pic>
            <p:nvPicPr>
              <p:cNvPr id="4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报告与总结的写作技巧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799" y="3146123"/>
            <a:ext cx="10906690" cy="3349049"/>
            <a:chOff x="685799" y="3146123"/>
            <a:chExt cx="10906690" cy="3349049"/>
          </a:xfrm>
        </p:grpSpPr>
        <p:grpSp>
          <p:nvGrpSpPr>
            <p:cNvPr id="47" name=""/>
            <p:cNvGrpSpPr/>
            <p:nvPr/>
          </p:nvGrpSpPr>
          <p:grpSpPr>
            <a:xfrm>
              <a:off x="685799" y="3146904"/>
              <a:ext cx="3384000" cy="3348268"/>
              <a:chOff x="685799" y="3146904"/>
              <a:chExt cx="3384000" cy="3348268"/>
            </a:xfrm>
          </p:grpSpPr>
          <p:sp>
            <p:nvSpPr>
              <p:cNvPr id="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67373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观察生活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，为创作提供素材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文学理论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，提高创作的深度和广度</a:t>
                </a:r>
                <a:endParaRPr/>
              </a:p>
            </p:txBody>
          </p:sp>
          <p:sp>
            <p:nvSpPr>
              <p:cNvPr id="4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799" y="3146904"/>
                <a:ext cx="3384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培养文学素养，提高散文、小说和诗歌的质量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50" name=""/>
            <p:cNvGrpSpPr/>
            <p:nvPr/>
          </p:nvGrpSpPr>
          <p:grpSpPr>
            <a:xfrm>
              <a:off x="3511842" y="3146904"/>
              <a:ext cx="3060000" cy="3348268"/>
              <a:chOff x="3511842" y="3146904"/>
              <a:chExt cx="3060000" cy="3348268"/>
            </a:xfrm>
          </p:grpSpPr>
          <p:sp>
            <p:nvSpPr>
              <p:cNvPr id="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550436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运用修辞手法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，提高散文的表达力和感染力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散文结构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，如自由体、韵文等，提高散文的美感</a:t>
                </a:r>
                <a:endParaRPr/>
              </a:p>
            </p:txBody>
          </p:sp>
          <p:sp>
            <p:nvSpPr>
              <p:cNvPr id="5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3511842" y="3146904"/>
                <a:ext cx="306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掌握散文写作技巧，如抒情、叙事、议论等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53" name=""/>
            <p:cNvGrpSpPr/>
            <p:nvPr/>
          </p:nvGrpSpPr>
          <p:grpSpPr>
            <a:xfrm>
              <a:off x="6016719" y="3146904"/>
              <a:ext cx="3060000" cy="3348268"/>
              <a:chOff x="6016719" y="3146904"/>
              <a:chExt cx="3060000" cy="3348268"/>
            </a:xfrm>
          </p:grpSpPr>
          <p:sp>
            <p:nvSpPr>
              <p:cNvPr id="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133499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塑造人物形象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，提高小说的真实感和吸引力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小说结构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，如线性、并行等，提高小说的紧凑性</a:t>
                </a:r>
                <a:endParaRPr/>
              </a:p>
            </p:txBody>
          </p:sp>
          <p:sp>
            <p:nvSpPr>
              <p:cNvPr id="5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719" y="3146904"/>
                <a:ext cx="3060000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掌握小说写作技巧，如情节、人物、环境等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56" name=""/>
            <p:cNvGrpSpPr/>
            <p:nvPr/>
          </p:nvGrpSpPr>
          <p:grpSpPr>
            <a:xfrm>
              <a:off x="8532489" y="3146123"/>
              <a:ext cx="3060000" cy="3348268"/>
              <a:chOff x="8532489" y="3146123"/>
              <a:chExt cx="3060000" cy="3348268"/>
            </a:xfrm>
          </p:grpSpPr>
          <p:sp>
            <p:nvSpPr>
              <p:cNvPr id="5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8532489" y="3146123"/>
                <a:ext cx="3060000" cy="1296000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掌握诗歌写作技巧，如韵律、意象、主题等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716562" y="4654339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运用修辞手法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，提高诗歌的表达力和感染力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诗歌形式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，如押韵、对仗等，提高诗歌的美感</a:t>
                </a:r>
                <a:endParaRPr/>
              </a:p>
            </p:txBody>
          </p:sp>
        </p:grpSp>
      </p:grpSp>
      <p:sp>
        <p:nvSpPr>
          <p:cNvPr id="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散文、小说与诗歌的创作技巧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1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写作过程中的思维拓展与创新能力培养</a:t>
            </a:r>
            <a:endParaRPr/>
          </a:p>
        </p:txBody>
      </p:sp>
      <p:sp>
        <p:nvSpPr>
          <p:cNvPr id="62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04</a:t>
            </a:r>
            <a:endParaRPr kumimoji="1" lang="zh-CN" altLang="en-US"/>
          </a:p>
        </p:txBody>
      </p:sp>
      <p:cxnSp>
        <p:nvCxnSpPr>
          <p:cNvPr id="63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65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66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67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学会提出问题，提高文章的深度和广度</a:t>
                </a:r>
                <a:endParaRPr/>
              </a:p>
            </p:txBody>
          </p:sp>
          <p:sp>
            <p:nvSpPr>
              <p:cNvPr id="68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批判性思维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，提高分析和评价能力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质疑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，提出独特的观点</a:t>
                </a:r>
                <a:endParaRPr/>
              </a:p>
            </p:txBody>
          </p:sp>
        </p:grpSp>
        <p:grpSp>
          <p:nvGrpSpPr>
            <p:cNvPr id="69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7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学会分析问题，提高文章的论证能力</a:t>
                </a:r>
                <a:endParaRPr/>
              </a:p>
            </p:txBody>
          </p:sp>
          <p:sp>
            <p:nvSpPr>
              <p:cNvPr id="7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论证方法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，如举例、引用、反证等，提高文章质量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辩证思考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，使观点更加全面和客观</a:t>
                </a:r>
                <a:endParaRPr/>
              </a:p>
            </p:txBody>
          </p:sp>
        </p:grpSp>
        <p:grpSp>
          <p:nvGrpSpPr>
            <p:cNvPr id="72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7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学会解决问题，提高文章的实用性和价值</a:t>
                </a:r>
                <a:endParaRPr/>
              </a:p>
            </p:txBody>
          </p:sp>
          <p:sp>
            <p:nvSpPr>
              <p:cNvPr id="7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解决问题的方法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，如分析问题、提出方案、评估效果等，提高文章的实用性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创新思维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，为学术研究和工作提供新的思路</a:t>
                </a:r>
                <a:endParaRPr/>
              </a:p>
            </p:txBody>
          </p:sp>
        </p:grpSp>
      </p:grpSp>
      <p:pic>
        <p:nvPicPr>
          <p:cNvPr id="75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批判性思维在写作中的应用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77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78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79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https://d.book118.com/725114303311011111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大学写作课：提升写作技巧与表达能力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2024-09-17T18:16:28.024</cp:lastPrinted>
  <dcterms:created xsi:type="dcterms:W3CDTF">2024-09-17T10:16:28Z</dcterms:created>
  <dcterms:modified xsi:type="dcterms:W3CDTF">2024-09-17T10:16:30Z</dcterms:modified>
</cp:coreProperties>
</file>