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BGEBOF+MS-UIGothic"/>
      <p:regular r:id="rId15"/>
    </p:embeddedFont>
    <p:embeddedFont>
      <p:font typeface="DBKBOV+MOEAGJ+ArialMT"/>
      <p:regular r:id="rId16"/>
    </p:embeddedFont>
    <p:embeddedFont>
      <p:font typeface="CQWTBK+SVDNVV+MicrosoftYaHei"/>
      <p:regular r:id="rId17"/>
    </p:embeddedFont>
    <p:embeddedFont>
      <p:font typeface="BOBVBB+SVDNVV+MicrosoftYaHei"/>
      <p:regular r:id="rId18"/>
    </p:embeddedFont>
    <p:embeddedFont>
      <p:font typeface="MJCMDN+PVPQQW+MicrosoftYaHei-Bold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7036D-F11D-41A1-A5A7-46B60BBB3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016A9-9E8E-4344-939A-B71975A99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6363B-A819-43CE-9BB2-C880FC1F6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712539-E46B-4ED6-A3D4-FDA91559E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CF9FD6-5479-444F-A13A-12799DDF3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B76C3F-4343-4115-92DB-19EB686BE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2BE893-4B59-4A6C-95AA-D40DFEC0B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AEF01-1925-4712-80EE-43ACCECF0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7FFD11-CB6C-4D10-879D-8D92D84BD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E71B0-C8E0-4DFA-87F4-6E41DDB52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925A5-8954-4A9D-A14D-F018BA205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11432004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19309" y="690086"/>
            <a:ext cx="2667000" cy="190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00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BGEBOF+MS-UIGothic"/>
                <a:cs typeface="BGEBOF+MS-UIGothic"/>
              </a:rPr>
              <a:t>目</a:t>
            </a:r>
            <a:r>
              <a:rPr sz="60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5764" y="386670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DBKBOV+MOEAGJ+ArialMT"/>
                <a:cs typeface="DBKBOV+MOEAGJ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宫颈</a:t>
            </a:r>
            <a:r>
              <a:rPr sz="2400">
                <a:solidFill>
                  <a:srgbClr val="FFFFFF"/>
                </a:solidFill>
                <a:latin typeface="BGEBOF+MS-UIGothic"/>
                <a:cs typeface="BGEBOF+MS-UIGothic"/>
              </a:rPr>
              <a:t>癌的治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675764" y="4426775"/>
            <a:ext cx="5841941" cy="7832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DBKBOV+MOEAGJ+ArialMT"/>
                <a:cs typeface="DBKBOV+MOEAGJ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宫颈</a:t>
            </a:r>
            <a:r>
              <a:rPr sz="2400">
                <a:solidFill>
                  <a:srgbClr val="FFFFFF"/>
                </a:solidFill>
                <a:latin typeface="BGEBOF+MS-UIGothic"/>
                <a:cs typeface="BGEBOF+MS-UIGothic"/>
              </a:rPr>
              <a:t>癌前病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2400">
                <a:solidFill>
                  <a:srgbClr val="FFFFFF"/>
                </a:solidFill>
                <a:latin typeface="BGEBOF+MS-UIGothic"/>
                <a:cs typeface="BGEBOF+MS-UIGothic"/>
              </a:rPr>
              <a:t>及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宫颈</a:t>
            </a:r>
            <a:r>
              <a:rPr sz="2400">
                <a:solidFill>
                  <a:srgbClr val="FFFFFF"/>
                </a:solidFill>
                <a:latin typeface="BGEBOF+MS-UIGothic"/>
                <a:cs typeface="BGEBOF+MS-UIGothic"/>
              </a:rPr>
              <a:t>癌的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FFFFFF"/>
                </a:solidFill>
                <a:latin typeface="BGEBOF+MS-UIGothic"/>
                <a:cs typeface="BGEBOF+MS-UIGothic"/>
              </a:rPr>
              <a:t>防与保健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BGEBOF+MS-UIGothic"/>
                <a:cs typeface="BGEBOF+MS-UIGothic"/>
              </a:rPr>
              <a:t>定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8C8C8C"/>
                </a:solidFill>
                <a:latin typeface="BGEBOF+MS-UIGothic"/>
                <a:cs typeface="BGEBOF+MS-UIGothic"/>
              </a:rPr>
              <a:t>与分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42646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8C8C8C"/>
                </a:solidFill>
                <a:latin typeface="SimSun"/>
                <a:cs typeface="SimSun"/>
              </a:rPr>
              <a:t>宫颈</a:t>
            </a:r>
            <a:r>
              <a:rPr sz="2000" spc="15">
                <a:solidFill>
                  <a:srgbClr val="8C8C8C"/>
                </a:solidFill>
                <a:latin typeface="BGEBOF+MS-UIGothic"/>
                <a:cs typeface="BGEBOF+MS-UIGothic"/>
              </a:rPr>
              <a:t>癌前病</a:t>
            </a:r>
            <a:r>
              <a:rPr sz="2000" spc="14">
                <a:solidFill>
                  <a:srgbClr val="8C8C8C"/>
                </a:solidFill>
                <a:latin typeface="SimSun"/>
                <a:cs typeface="SimSun"/>
              </a:rPr>
              <a:t>变</a:t>
            </a:r>
            <a:r>
              <a:rPr sz="2000" spc="15">
                <a:solidFill>
                  <a:srgbClr val="8C8C8C"/>
                </a:solidFill>
                <a:latin typeface="BGEBOF+MS-UIGothic"/>
                <a:cs typeface="BGEBOF+MS-UIGothic"/>
              </a:rPr>
              <a:t>定</a:t>
            </a:r>
            <a:r>
              <a:rPr sz="2000">
                <a:solidFill>
                  <a:srgbClr val="8C8C8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宫颈</a:t>
            </a:r>
            <a:r>
              <a:rPr sz="1350">
                <a:solidFill>
                  <a:srgbClr val="F7F7F7"/>
                </a:solidFill>
                <a:latin typeface="BGEBOF+MS-UIGothic"/>
                <a:cs typeface="BGEBOF+MS-UIGothic"/>
              </a:rPr>
              <a:t>癌前病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BGEBOF+MS-UIGothic"/>
                <a:cs typeface="BGEBOF+MS-UIGothic"/>
              </a:rPr>
              <a:t>是指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宫颈</a:t>
            </a:r>
            <a:r>
              <a:rPr sz="1350">
                <a:solidFill>
                  <a:srgbClr val="F7F7F7"/>
                </a:solidFill>
                <a:latin typeface="BGEBOF+MS-UIGothic"/>
                <a:cs typeface="BGEBOF+MS-UIGothic"/>
              </a:rPr>
              <a:t>上皮内瘤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BGEBOF+MS-UIGothic"/>
                <a:cs typeface="BGEBOF+MS-UIGothic"/>
              </a:rPr>
              <a:t>（</a:t>
            </a:r>
            <a:r>
              <a:rPr sz="1350">
                <a:solidFill>
                  <a:srgbClr val="F7F7F7"/>
                </a:solidFill>
                <a:latin typeface="CQWTBK+SVDNVV+MicrosoftYaHei"/>
                <a:cs typeface="CQWTBK+SVDNVV+MicrosoftYaHei"/>
              </a:rPr>
              <a:t>CIN</a:t>
            </a:r>
            <a:r>
              <a:rPr sz="1350">
                <a:solidFill>
                  <a:srgbClr val="F7F7F7"/>
                </a:solidFill>
                <a:latin typeface="BGEBOF+MS-UIGothic"/>
                <a:cs typeface="BGEBOF+MS-UIGothic"/>
              </a:rPr>
              <a:t>），包括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F7F7F7"/>
                </a:solidFill>
                <a:latin typeface="BGEBOF+MS-UIGothic"/>
                <a:cs typeface="BGEBOF+MS-UIGothic"/>
              </a:rPr>
              <a:t>度不典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BGEBOF+MS-UIGothic"/>
                <a:cs typeface="BGEBOF+MS-UIGothic"/>
              </a:rPr>
              <a:t>型增生、中度不典型增生和重度不典型增生。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7F7F7"/>
                </a:solidFill>
                <a:latin typeface="BGEBOF+MS-UIGothic"/>
                <a:cs typeface="BGEBOF+MS-UIGothic"/>
              </a:rPr>
              <a:t>些病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BGEBOF+MS-UIGothic"/>
                <a:cs typeface="BGEBOF+MS-UIGothic"/>
              </a:rPr>
              <a:t>具有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BGEBOF+MS-UIGothic"/>
                <a:cs typeface="BGEBOF+MS-UIGothic"/>
              </a:rPr>
              <a:t>潜在的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恶</a:t>
            </a:r>
            <a:r>
              <a:rPr sz="1350">
                <a:solidFill>
                  <a:srgbClr val="F7F7F7"/>
                </a:solidFill>
                <a:latin typeface="BGEBOF+MS-UIGothic"/>
                <a:cs typeface="BGEBOF+MS-UIGothic"/>
              </a:rPr>
              <a:t>性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7F7F7"/>
                </a:solidFill>
                <a:latin typeface="BGEBOF+MS-UIGothic"/>
                <a:cs typeface="BGEBOF+MS-UIGothic"/>
              </a:rPr>
              <a:t>展可能，但尚未达到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宫颈</a:t>
            </a:r>
            <a:r>
              <a:rPr sz="1350">
                <a:solidFill>
                  <a:srgbClr val="F7F7F7"/>
                </a:solidFill>
                <a:latin typeface="BGEBOF+MS-UIGothic"/>
                <a:cs typeface="BGEBOF+MS-UIGothic"/>
              </a:rPr>
              <a:t>癌的程度。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242646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8C8C8C"/>
                </a:solidFill>
                <a:latin typeface="SimSun"/>
                <a:cs typeface="SimSun"/>
              </a:rPr>
              <a:t>宫颈</a:t>
            </a:r>
            <a:r>
              <a:rPr sz="2000" spc="15">
                <a:solidFill>
                  <a:srgbClr val="8C8C8C"/>
                </a:solidFill>
                <a:latin typeface="BGEBOF+MS-UIGothic"/>
                <a:cs typeface="BGEBOF+MS-UIGothic"/>
              </a:rPr>
              <a:t>癌前病</a:t>
            </a:r>
            <a:r>
              <a:rPr sz="2000" spc="14">
                <a:solidFill>
                  <a:srgbClr val="8C8C8C"/>
                </a:solidFill>
                <a:latin typeface="SimSun"/>
                <a:cs typeface="SimSun"/>
              </a:rPr>
              <a:t>变</a:t>
            </a:r>
            <a:r>
              <a:rPr sz="2000" spc="15">
                <a:solidFill>
                  <a:srgbClr val="8C8C8C"/>
                </a:solidFill>
                <a:latin typeface="BGEBOF+MS-UIGothic"/>
                <a:cs typeface="BGEBOF+MS-UIGothic"/>
              </a:rPr>
              <a:t>分</a:t>
            </a:r>
            <a:r>
              <a:rPr sz="2000">
                <a:solidFill>
                  <a:srgbClr val="8C8C8C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46872" cy="12040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BGEBOF+MS-UIGothic"/>
                <a:cs typeface="BGEBOF+MS-UIGothic"/>
              </a:rPr>
              <a:t>根据病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BGEBOF+MS-UIGothic"/>
                <a:cs typeface="BGEBOF+MS-UIGothic"/>
              </a:rPr>
              <a:t>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7F7F7"/>
                </a:solidFill>
                <a:latin typeface="BGEBOF+MS-UIGothic"/>
                <a:cs typeface="BGEBOF+MS-UIGothic"/>
              </a:rPr>
              <a:t>重程度，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宫颈</a:t>
            </a:r>
            <a:r>
              <a:rPr sz="1350">
                <a:solidFill>
                  <a:srgbClr val="F7F7F7"/>
                </a:solidFill>
                <a:latin typeface="BGEBOF+MS-UIGothic"/>
                <a:cs typeface="BGEBOF+MS-UIGothic"/>
              </a:rPr>
              <a:t>癌前病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BGEBOF+MS-UIGothic"/>
                <a:cs typeface="BGEBOF+MS-UIGothic"/>
              </a:rPr>
              <a:t>可分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7F7F7"/>
                </a:solidFill>
                <a:latin typeface="BOBVBB+SVDNVV+MicrosoftYaHei"/>
                <a:cs typeface="BOBVBB+SVDNVV+MicrosoftYaHei"/>
              </a:rPr>
              <a:t>CINⅠ</a:t>
            </a:r>
            <a:r>
              <a:rPr sz="1350">
                <a:solidFill>
                  <a:srgbClr val="F7F7F7"/>
                </a:solidFill>
                <a:latin typeface="BGEBOF+MS-UIGothic"/>
                <a:cs typeface="BGEBOF+MS-UIGothic"/>
              </a:rPr>
              <a:t>、</a:t>
            </a:r>
            <a:r>
              <a:rPr sz="1350">
                <a:solidFill>
                  <a:srgbClr val="F7F7F7"/>
                </a:solidFill>
                <a:latin typeface="BOBVBB+SVDNVV+MicrosoftYaHei"/>
                <a:cs typeface="BOBVBB+SVDNVV+MicrosoftYaHei"/>
              </a:rPr>
              <a:t>CINⅡ</a:t>
            </a:r>
            <a:r>
              <a:rPr sz="1350">
                <a:solidFill>
                  <a:srgbClr val="F7F7F7"/>
                </a:solidFill>
                <a:latin typeface="BGEBOF+MS-UIGothic"/>
                <a:cs typeface="BGEBOF+MS-UIGothic"/>
              </a:rPr>
              <a:t>和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BOBVBB+SVDNVV+MicrosoftYaHei"/>
                <a:cs typeface="BOBVBB+SVDNVV+MicrosoftYaHei"/>
              </a:rPr>
              <a:t>CINⅢ</a:t>
            </a:r>
            <a:r>
              <a:rPr sz="1350">
                <a:solidFill>
                  <a:srgbClr val="F7F7F7"/>
                </a:solidFill>
                <a:latin typeface="BGEBOF+MS-UIGothic"/>
                <a:cs typeface="BGEBOF+MS-UIGothic"/>
              </a:rPr>
              <a:t>三个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级别</a:t>
            </a:r>
            <a:r>
              <a:rPr sz="1350">
                <a:solidFill>
                  <a:srgbClr val="F7F7F7"/>
                </a:solidFill>
                <a:latin typeface="BGEBOF+MS-UIGothic"/>
                <a:cs typeface="BGEBOF+MS-UIGothic"/>
              </a:rPr>
              <a:t>。其中，</a:t>
            </a:r>
            <a:r>
              <a:rPr sz="1350">
                <a:solidFill>
                  <a:srgbClr val="F7F7F7"/>
                </a:solidFill>
                <a:latin typeface="BOBVBB+SVDNVV+MicrosoftYaHei"/>
                <a:cs typeface="BOBVBB+SVDNVV+MicrosoftYaHei"/>
              </a:rPr>
              <a:t>CINⅠ</a:t>
            </a:r>
            <a:r>
              <a:rPr sz="1350">
                <a:solidFill>
                  <a:srgbClr val="F7F7F7"/>
                </a:solidFill>
                <a:latin typeface="BGEBOF+MS-UIGothic"/>
                <a:cs typeface="BGEBOF+MS-UIGothic"/>
              </a:rPr>
              <a:t>表示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F7F7F7"/>
                </a:solidFill>
                <a:latin typeface="BGEBOF+MS-UIGothic"/>
                <a:cs typeface="BGEBOF+MS-UIGothic"/>
              </a:rPr>
              <a:t>度不典型增生，</a:t>
            </a:r>
            <a:r>
              <a:rPr sz="1350">
                <a:solidFill>
                  <a:srgbClr val="F7F7F7"/>
                </a:solidFill>
                <a:latin typeface="BOBVBB+SVDNVV+MicrosoftYaHei"/>
                <a:cs typeface="BOBVBB+SVDNVV+MicrosoftYaHei"/>
              </a:rPr>
              <a:t>CINⅡ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BGEBOF+MS-UIGothic"/>
                <a:cs typeface="BGEBOF+MS-UIGothic"/>
              </a:rPr>
              <a:t>表示中度不典型增生，</a:t>
            </a:r>
            <a:r>
              <a:rPr sz="1350">
                <a:solidFill>
                  <a:srgbClr val="F7F7F7"/>
                </a:solidFill>
                <a:latin typeface="BOBVBB+SVDNVV+MicrosoftYaHei"/>
                <a:cs typeface="BOBVBB+SVDNVV+MicrosoftYaHei"/>
              </a:rPr>
              <a:t>CINⅢ</a:t>
            </a:r>
            <a:r>
              <a:rPr sz="1350">
                <a:solidFill>
                  <a:srgbClr val="F7F7F7"/>
                </a:solidFill>
                <a:latin typeface="BGEBOF+MS-UIGothic"/>
                <a:cs typeface="BGEBOF+MS-UIGothic"/>
              </a:rPr>
              <a:t>表示重度不典型增生和原位癌。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宫颈</a:t>
            </a:r>
            <a:r>
              <a:rPr sz="3000">
                <a:solidFill>
                  <a:srgbClr val="8C8C8C"/>
                </a:solidFill>
                <a:latin typeface="BGEBOF+MS-UIGothic"/>
                <a:cs typeface="BGEBOF+MS-UIGothic"/>
              </a:rPr>
              <a:t>癌前病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8C8C8C"/>
                </a:solidFill>
                <a:latin typeface="BGEBOF+MS-UIGothic"/>
                <a:cs typeface="BGEBOF+MS-UIGothic"/>
              </a:rPr>
              <a:t>的成因与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8C8C8C"/>
                </a:solidFill>
                <a:latin typeface="BGEBOF+MS-UIGothic"/>
                <a:cs typeface="BGEBOF+MS-UIGothic"/>
              </a:rPr>
              <a:t>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25600" y="1709959"/>
            <a:ext cx="2482342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0">
                <a:solidFill>
                  <a:srgbClr val="FFFDFD"/>
                </a:solidFill>
                <a:latin typeface="BGEBOF+MS-UIGothic"/>
                <a:cs typeface="BGEBOF+MS-UIGothic"/>
              </a:rPr>
              <a:t>性行</a:t>
            </a:r>
            <a:r>
              <a:rPr sz="2000" spc="2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2000" spc="20">
                <a:solidFill>
                  <a:srgbClr val="FFFDFD"/>
                </a:solidFill>
                <a:latin typeface="BGEBOF+MS-UIGothic"/>
                <a:cs typeface="BGEBOF+MS-UIGothic"/>
              </a:rPr>
              <a:t>与</a:t>
            </a:r>
            <a:r>
              <a:rPr sz="2000" spc="20">
                <a:solidFill>
                  <a:srgbClr val="FFFDFD"/>
                </a:solidFill>
                <a:latin typeface="MJCMDN+PVPQQW+MicrosoftYaHei-Bold"/>
                <a:cs typeface="MJCMDN+PVPQQW+MicrosoftYaHei-Bold"/>
              </a:rPr>
              <a:t>HPV</a:t>
            </a:r>
            <a:r>
              <a:rPr sz="2000" spc="20">
                <a:solidFill>
                  <a:srgbClr val="FFFDFD"/>
                </a:solidFill>
                <a:latin typeface="BGEBOF+MS-UIGothic"/>
                <a:cs typeface="BGEBOF+MS-UIGothic"/>
              </a:rPr>
              <a:t>感染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BGEBOF+MS-UIGothic"/>
                <a:cs typeface="BGEBOF+MS-UIGothic"/>
              </a:rPr>
              <a:t>其他因素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3960" y="2452742"/>
            <a:ext cx="3518782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GEBOF+MS-UIGothic"/>
                <a:cs typeface="BGEBOF+MS-UIGothic"/>
              </a:rPr>
              <a:t>多个性伴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侣</a:t>
            </a:r>
            <a:r>
              <a:rPr sz="1500">
                <a:solidFill>
                  <a:srgbClr val="FFFDFD"/>
                </a:solidFill>
                <a:latin typeface="BGEBOF+MS-UIGothic"/>
                <a:cs typeface="BGEBOF+MS-UIGothic"/>
              </a:rPr>
              <a:t>、初次性生活年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龄过</a:t>
            </a:r>
            <a:r>
              <a:rPr sz="1500">
                <a:solidFill>
                  <a:srgbClr val="FFFDFD"/>
                </a:solidFill>
                <a:latin typeface="BGEBOF+MS-UIGothic"/>
                <a:cs typeface="BGEBOF+MS-UIGothic"/>
              </a:rPr>
              <a:t>早、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GEBOF+MS-UIGothic"/>
                <a:cs typeface="BGEBOF+MS-UIGothic"/>
              </a:rPr>
              <a:t>性生活紊乱以及</a:t>
            </a:r>
            <a:r>
              <a:rPr sz="1500">
                <a:solidFill>
                  <a:srgbClr val="FFFDFD"/>
                </a:solidFill>
                <a:latin typeface="CQWTBK+SVDNVV+MicrosoftYaHei"/>
                <a:cs typeface="CQWTBK+SVDNVV+MicrosoftYaHei"/>
              </a:rPr>
              <a:t>HPV</a:t>
            </a:r>
            <a:r>
              <a:rPr sz="1500">
                <a:solidFill>
                  <a:srgbClr val="FFFDFD"/>
                </a:solidFill>
                <a:latin typeface="BGEBOF+MS-UIGothic"/>
                <a:cs typeface="BGEBOF+MS-UIGothic"/>
              </a:rPr>
              <a:t>感染是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宫颈</a:t>
            </a:r>
            <a:r>
              <a:rPr sz="1500">
                <a:solidFill>
                  <a:srgbClr val="FFFDFD"/>
                </a:solidFill>
                <a:latin typeface="BGEBOF+MS-UIGothic"/>
                <a:cs typeface="BGEBOF+MS-UIGothic"/>
              </a:rPr>
              <a:t>癌前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GEBOF+MS-UIGothic"/>
                <a:cs typeface="BGEBOF+MS-UIGothic"/>
              </a:rPr>
              <a:t>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BGEBOF+MS-UIGothic"/>
                <a:cs typeface="BGEBOF+MS-UIGothic"/>
              </a:rPr>
              <a:t>的主要危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DFD"/>
                </a:solidFill>
                <a:latin typeface="BGEBOF+MS-UIGothic"/>
                <a:cs typeface="BGEBOF+MS-UIGothic"/>
              </a:rPr>
              <a:t>因素。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BGEBOF+MS-UIGothic"/>
                <a:cs typeface="BGEBOF+MS-UIGothic"/>
              </a:rPr>
              <a:t>期慢性炎症刺激、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BGEBOF+MS-UIGothic"/>
                <a:cs typeface="BGEBOF+MS-UIGothic"/>
              </a:rPr>
              <a:t>期口服避孕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BGEBOF+MS-UIGothic"/>
                <a:cs typeface="BGEBOF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GEBOF+MS-UIGothic"/>
                <a:cs typeface="BGEBOF+MS-UIGothic"/>
              </a:rPr>
              <a:t>生殖道其他感染等也可能与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宫颈</a:t>
            </a:r>
            <a:r>
              <a:rPr sz="1500">
                <a:solidFill>
                  <a:srgbClr val="FFFDFD"/>
                </a:solidFill>
                <a:latin typeface="BGEBOF+MS-UIGothic"/>
                <a:cs typeface="BGEBOF+MS-UIGothic"/>
              </a:rPr>
              <a:t>癌前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GEBOF+MS-UIGothic"/>
                <a:cs typeface="BGEBOF+MS-UIGothic"/>
              </a:rPr>
              <a:t>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BGEBOF+MS-UIGothic"/>
                <a:cs typeface="BGEBOF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BGEBOF+MS-UIGothic"/>
                <a:cs typeface="BGEBOF+MS-UIGothic"/>
              </a:rPr>
              <a:t>生有关。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BGEBOF+MS-UIGothic"/>
                <a:cs typeface="BGEBOF+MS-UIGothic"/>
              </a:rPr>
              <a:t>吸烟与免疫抑制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BGEBOF+MS-UIGothic"/>
                <a:cs typeface="BGEBOF+MS-UIGothic"/>
              </a:rPr>
              <a:t>期吸烟和免疫抑制状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BGEBOF+MS-UIGothic"/>
                <a:cs typeface="BGEBOF+MS-UIGothic"/>
              </a:rPr>
              <a:t>也可能增加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宫颈</a:t>
            </a:r>
            <a:r>
              <a:rPr sz="1500">
                <a:solidFill>
                  <a:srgbClr val="FFFDFD"/>
                </a:solidFill>
                <a:latin typeface="BGEBOF+MS-UIGothic"/>
                <a:cs typeface="BGEBOF+MS-UIGothic"/>
              </a:rPr>
              <a:t>癌前病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BGEBOF+MS-UIGothic"/>
                <a:cs typeface="BGEBOF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BGEBOF+MS-UIGothic"/>
                <a:cs typeface="BGEBO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宫颈</a:t>
            </a:r>
            <a:r>
              <a:rPr sz="3000">
                <a:solidFill>
                  <a:srgbClr val="8C8C8C"/>
                </a:solidFill>
                <a:latin typeface="BGEBOF+MS-UIGothic"/>
                <a:cs typeface="BGEBOF+MS-UIGothic"/>
              </a:rPr>
              <a:t>癌前病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8C8C8C"/>
                </a:solidFill>
                <a:latin typeface="BGEBOF+MS-UIGothic"/>
                <a:cs typeface="BGEBOF+MS-UIGothic"/>
              </a:rPr>
              <a:t>的症状与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8C8C8C"/>
                </a:solidFill>
                <a:latin typeface="BGEBOF+MS-UIGothic"/>
                <a:cs typeface="BGEBOF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89077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BGEBOF+MS-UIGothic"/>
                <a:cs typeface="BGEBOF+MS-UIGothic"/>
              </a:rPr>
              <a:t>症状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36669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宫颈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癌前病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的症状可能包括阴道分泌物增多、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色改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、异味、接触性出血等。但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得注意的是，大多数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宫颈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癌前病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无明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症状，因此定期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筛查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是早期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的关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8C8C8C"/>
                </a:solidFill>
                <a:latin typeface="SimSun"/>
                <a:cs typeface="SimSun"/>
              </a:rPr>
              <a:t>诊</a:t>
            </a:r>
            <a:r>
              <a:rPr sz="2000" spc="15">
                <a:solidFill>
                  <a:srgbClr val="8C8C8C"/>
                </a:solidFill>
                <a:latin typeface="BGEBOF+MS-UIGothic"/>
                <a:cs typeface="BGEBOF+MS-UIGothic"/>
              </a:rPr>
              <a:t>断方法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8065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464646"/>
                </a:solidFill>
                <a:latin typeface="BGEBOF+MS-UIGothic"/>
                <a:cs typeface="BGEBOF+MS-UIGothic"/>
              </a:rPr>
              <a:t>断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宫颈</a:t>
            </a:r>
            <a:r>
              <a:rPr sz="1500">
                <a:solidFill>
                  <a:srgbClr val="464646"/>
                </a:solidFill>
                <a:latin typeface="BGEBOF+MS-UIGothic"/>
                <a:cs typeface="BGEBOF+MS-UIGothic"/>
              </a:rPr>
              <a:t>癌前病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464646"/>
                </a:solidFill>
                <a:latin typeface="BGEBOF+MS-UIGothic"/>
                <a:cs typeface="BGEBOF+MS-UIGothic"/>
              </a:rPr>
              <a:t>的主要方法是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宫颈细</a:t>
            </a:r>
            <a:r>
              <a:rPr sz="1500">
                <a:solidFill>
                  <a:srgbClr val="464646"/>
                </a:solidFill>
                <a:latin typeface="BGEBOF+MS-UIGothic"/>
                <a:cs typeface="BGEBOF+MS-UIGothic"/>
              </a:rPr>
              <a:t>胞学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464646"/>
                </a:solidFill>
                <a:latin typeface="BGEBOF+MS-UIGothic"/>
                <a:cs typeface="BGEBOF+MS-UIGothic"/>
              </a:rPr>
              <a:t>和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464646"/>
                </a:solidFill>
                <a:latin typeface="BGEBOF+MS-UIGothic"/>
                <a:cs typeface="BGEBOF+MS-UIGothic"/>
              </a:rPr>
              <a:t>学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464646"/>
                </a:solidFill>
                <a:latin typeface="BGEBOF+MS-UIGothic"/>
                <a:cs typeface="BGEBOF+MS-UIGothic"/>
              </a:rPr>
              <a:t>。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宫颈细</a:t>
            </a:r>
            <a:r>
              <a:rPr sz="1500">
                <a:solidFill>
                  <a:srgbClr val="464646"/>
                </a:solidFill>
                <a:latin typeface="BGEBOF+MS-UIGothic"/>
                <a:cs typeface="BGEBOF+MS-UIGothic"/>
              </a:rPr>
              <a:t>胞学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464646"/>
                </a:solidFill>
                <a:latin typeface="BGEBOF+MS-UIGothic"/>
                <a:cs typeface="BGEBOF+MS-UIGothic"/>
              </a:rPr>
              <a:t>包括巴氏涂片和液基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464646"/>
                </a:solidFill>
                <a:latin typeface="BGEBOF+MS-UIGothic"/>
                <a:cs typeface="BGEBOF+MS-UIGothic"/>
              </a:rPr>
              <a:t>胞学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464646"/>
                </a:solidFill>
                <a:latin typeface="BGEBOF+MS-UIGothic"/>
                <a:cs typeface="BGEBOF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464646"/>
                </a:solidFill>
                <a:latin typeface="BGEBOF+MS-UIGothic"/>
                <a:cs typeface="BGEBOF+MS-UIGothic"/>
              </a:rPr>
              <a:t>可以初步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筛查</a:t>
            </a:r>
            <a:r>
              <a:rPr sz="1500">
                <a:solidFill>
                  <a:srgbClr val="464646"/>
                </a:solidFill>
                <a:latin typeface="BGEBOF+MS-UIGothic"/>
                <a:cs typeface="BGEBOF+MS-UIGothic"/>
              </a:rPr>
              <a:t>是否存在异常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464646"/>
                </a:solidFill>
                <a:latin typeface="BGEBOF+MS-UIGothic"/>
                <a:cs typeface="BGEBOF+MS-UIGothic"/>
              </a:rPr>
              <a:t>胞。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464646"/>
                </a:solidFill>
                <a:latin typeface="BGEBOF+MS-UIGothic"/>
                <a:cs typeface="BGEBOF+MS-UIGothic"/>
              </a:rPr>
              <a:t>学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464646"/>
                </a:solidFill>
                <a:latin typeface="BGEBOF+MS-UIGothic"/>
                <a:cs typeface="BGEBOF+MS-UIGothic"/>
              </a:rPr>
              <a:t>是通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过宫颈</a:t>
            </a:r>
            <a:r>
              <a:rPr sz="1500">
                <a:solidFill>
                  <a:srgbClr val="464646"/>
                </a:solidFill>
                <a:latin typeface="BGEBOF+MS-UIGothic"/>
                <a:cs typeface="BGEBOF+MS-UIGothic"/>
              </a:rPr>
              <a:t>活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检获</a:t>
            </a:r>
            <a:r>
              <a:rPr sz="1500">
                <a:solidFill>
                  <a:srgbClr val="464646"/>
                </a:solidFill>
                <a:latin typeface="BGEBOF+MS-UIGothic"/>
                <a:cs typeface="BGEBOF+MS-UIGothic"/>
              </a:rPr>
              <a:t>取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宫颈组织进</a:t>
            </a:r>
            <a:r>
              <a:rPr sz="1500">
                <a:solidFill>
                  <a:srgbClr val="464646"/>
                </a:solidFill>
                <a:latin typeface="BGEBOF+MS-UIGothic"/>
                <a:cs typeface="BGEBOF+MS-UIGothic"/>
              </a:rPr>
              <a:t>行病理学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464646"/>
                </a:solidFill>
                <a:latin typeface="BGEBOF+MS-UIGothic"/>
                <a:cs typeface="BGEBOF+MS-UIGothic"/>
              </a:rPr>
              <a:t>断，是确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诊宫颈</a:t>
            </a:r>
            <a:r>
              <a:rPr sz="1500">
                <a:solidFill>
                  <a:srgbClr val="464646"/>
                </a:solidFill>
                <a:latin typeface="BGEBOF+MS-UIGothic"/>
                <a:cs typeface="BGEBOF+MS-UIGothic"/>
              </a:rPr>
              <a:t>癌前病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464646"/>
                </a:solidFill>
                <a:latin typeface="BGEBOF+MS-UIGothic"/>
                <a:cs typeface="BGEBOF+MS-UIGothic"/>
              </a:rPr>
              <a:t>的金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464646"/>
                </a:solidFill>
                <a:latin typeface="BGEBOF+MS-UIGothic"/>
                <a:cs typeface="BGEBOF+MS-UIGothic"/>
              </a:rPr>
              <a:t>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8C8C8C"/>
                </a:solidFill>
                <a:latin typeface="BGEBOF+MS-UIGothic"/>
                <a:cs typeface="BGEBOF+MS-UIGothic"/>
              </a:rPr>
              <a:t>物治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40075" y="1577078"/>
            <a:ext cx="67177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物治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宫颈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癌前病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的早期治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方法之一，主要通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口服或注射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物来抑制癌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胞的生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散。常用的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物包括化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疗药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物、免疫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调节剂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和靶向治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疗药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物等。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040379" y="3358252"/>
            <a:ext cx="69368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物治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点在于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身体的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创伤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小，适用于早期病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的治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，可以避</a:t>
            </a:r>
          </a:p>
          <a:p>
            <a:pPr marL="36194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免手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术带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来的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和并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140075" y="5140063"/>
            <a:ext cx="657053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物治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的缺点在于效果不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定，容易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生耐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性，需要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期用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，且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BGEBOF+MS-UIGothic"/>
                <a:cs typeface="BGEBOF+MS-UIGothic"/>
              </a:rPr>
              <a:t>物理治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 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592317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物理治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包括激光、冷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冻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、微波、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电疗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等非手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方法，适用于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度至中度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宫颈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癌前病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的治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37324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物理治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点在于操作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简单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创伤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小、恢复快，适用于不能耐受手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的患者。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7395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物理治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的缺点在于治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效果不如手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疗彻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底，容易复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，且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重度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宫颈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癌前病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的治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效果不佳。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BGEBOF+MS-UIGothic"/>
                <a:cs typeface="BGEBOF+MS-UIGothic"/>
              </a:rPr>
              <a:t>手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8C8C8C"/>
                </a:solidFill>
                <a:latin typeface="BGEBOF+MS-UIGothic"/>
                <a:cs typeface="BGEBOF+MS-UIGothic"/>
              </a:rPr>
              <a:t>治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宫颈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癌前病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的根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治性治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方法，适用于中重度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宫颈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癌前病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和早期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宫颈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癌。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919858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点在于可以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彻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底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切除病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变组织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，降低复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发风险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于早期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宫颈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癌的治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效果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的缺点在于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身体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伤较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大，需要恢复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时间较长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且可能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生并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BGEBOF+MS-UIGothic"/>
                <a:cs typeface="BGEBOF+MS-UIGothic"/>
              </a:rPr>
              <a:t>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https://d.book118.com/725114320042011123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BGEBOF+MS-UIGothic</vt:lpstr>
      <vt:lpstr>SimSun</vt:lpstr>
      <vt:lpstr>DBKBOV+MOEAGJ+ArialMT</vt:lpstr>
      <vt:lpstr>Times New Roman</vt:lpstr>
      <vt:lpstr>CQWTBK+SVDNVV+MicrosoftYaHei</vt:lpstr>
      <vt:lpstr>BOBVBB+SVDNVV+MicrosoftYaHei</vt:lpstr>
      <vt:lpstr>MJCMDN+PVPQQW+MicrosoftYaHei-Bold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2024-09-26T23:37:13.014</cp:lastPrinted>
  <dcterms:created xsi:type="dcterms:W3CDTF">2024-09-26T15:37:13Z</dcterms:created>
  <dcterms:modified xsi:type="dcterms:W3CDTF">2024-09-26T15:37:14Z</dcterms:modified>
</cp:coreProperties>
</file>