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1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C2CAA6E-76F0-4F8B-8C94-C1555E0019F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5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8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1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4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7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C6B98D-657C-479C-ABF9-36F228CB2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5980F-A76F-432D-9615-3E30735D1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57843-9E10-4758-A6D7-24637C886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0E802B-02FD-44EC-B4C8-0167F4DFE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BD57D0-C5C2-4990-A0E3-BC2014DAD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63C813-28C0-49CB-AF2F-3741615B4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469AA72-2FD2-45F2-9BBC-0963151B61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205E17-FBAA-46CF-A498-6ABB52F60F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944D3D-34BF-46D1-949A-41F75C4D0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CE4BAE-F02E-45E5-B541-EF8F2D7081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F4E316-F070-4C96-BC73-19A022F623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CCD251-09C1-4486-8787-7CF7FBD2FF11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3F38C18-D933-406B-9E88-E2AC2F1D6DE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.png" /><Relationship Id="rId3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5124104001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0" y="858600"/>
            <a:ext cx="1219176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人事行政部门工作总结及绩效评估报表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XXX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1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矩形 9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pic>
        <p:nvPicPr>
          <p:cNvPr id="76" name="图片 8"/>
          <p:cNvPicPr/>
          <p:nvPr/>
        </p:nvPicPr>
        <p:blipFill>
          <a:blip r:embed="rId2"/>
          <a:srcRect l="6114" t="8114" r="6111" b="50003"/>
          <a:stretch>
            <a:fillRect/>
          </a:stretch>
        </p:blipFill>
        <p:spPr>
          <a:xfrm>
            <a:off x="0" y="4053960"/>
            <a:ext cx="12191760" cy="2803680"/>
          </a:xfrm>
          <a:prstGeom prst="rect">
            <a:avLst/>
          </a:prstGeom>
          <a:ln w="0">
            <a:noFill/>
          </a:ln>
        </p:spPr>
      </p:pic>
      <p:pic>
        <p:nvPicPr>
          <p:cNvPr id="77" name="图片 23"/>
          <p:cNvPicPr/>
          <p:nvPr/>
        </p:nvPicPr>
        <p:blipFill>
          <a:blip r:embed="rId3"/>
          <a:srcRect t="21502" b="27423"/>
          <a:stretch>
            <a:fillRect/>
          </a:stretch>
        </p:blipFill>
        <p:spPr>
          <a:xfrm>
            <a:off x="7909200" y="4737960"/>
            <a:ext cx="4150080" cy="2119680"/>
          </a:xfrm>
          <a:prstGeom prst="rect">
            <a:avLst/>
          </a:prstGeom>
          <a:ln w="0">
            <a:noFill/>
          </a:ln>
        </p:spPr>
      </p:pic>
      <p:pic>
        <p:nvPicPr>
          <p:cNvPr id="78" name="图片 30"/>
          <p:cNvPicPr/>
          <p:nvPr/>
        </p:nvPicPr>
        <p:blipFill>
          <a:blip r:embed="rId4"/>
          <a:stretch>
            <a:fillRect/>
          </a:stretch>
        </p:blipFill>
        <p:spPr>
          <a:xfrm rot="1617600">
            <a:off x="10323360" y="397800"/>
            <a:ext cx="1272240" cy="1272240"/>
          </a:xfrm>
          <a:prstGeom prst="rect">
            <a:avLst/>
          </a:prstGeom>
          <a:ln w="0">
            <a:noFill/>
          </a:ln>
        </p:spPr>
      </p:pic>
      <p:sp>
        <p:nvSpPr>
          <p:cNvPr id="79" name="云形 31"/>
          <p:cNvSpPr/>
          <p:nvPr/>
        </p:nvSpPr>
        <p:spPr>
          <a:xfrm>
            <a:off x="737280" y="711720"/>
            <a:ext cx="1180800" cy="644760"/>
          </a:xfrm>
          <a:prstGeom prst="cloud">
            <a:avLst/>
          </a:prstGeom>
          <a:solidFill>
            <a:srgbClr val="FFFFFF"/>
          </a:solidFill>
          <a:ln w="12700">
            <a:solidFill>
              <a:srgbClr val="6BB18E"/>
            </a:solidFill>
            <a:miter/>
          </a:ln>
          <a:effectLst>
            <a:outerShdw blurRad="50760" dist="37674" dir="2700000" algn="tl" rotWithShape="0">
              <a:srgbClr val="00000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600" b="1" strike="noStrike" spc="-1">
              <a:solidFill>
                <a:srgbClr val="FA5352"/>
              </a:solidFill>
              <a:latin typeface="Calibri"/>
              <a:ea typeface="宋体"/>
            </a:endParaRPr>
          </a:p>
        </p:txBody>
      </p:sp>
      <p:sp>
        <p:nvSpPr>
          <p:cNvPr id="80" name="云形 32"/>
          <p:cNvSpPr/>
          <p:nvPr/>
        </p:nvSpPr>
        <p:spPr>
          <a:xfrm>
            <a:off x="2570760" y="290880"/>
            <a:ext cx="617760" cy="337320"/>
          </a:xfrm>
          <a:prstGeom prst="cloud">
            <a:avLst/>
          </a:prstGeom>
          <a:solidFill>
            <a:srgbClr val="FFFFFF"/>
          </a:solidFill>
          <a:ln w="12700">
            <a:solidFill>
              <a:srgbClr val="6BB18E"/>
            </a:solidFill>
            <a:miter/>
          </a:ln>
          <a:effectLst>
            <a:outerShdw blurRad="50760" dist="37674" dir="2700000" algn="tl" rotWithShape="0">
              <a:srgbClr val="00000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endParaRPr lang="en-US" sz="1600" b="1" strike="noStrike" spc="-1">
              <a:solidFill>
                <a:srgbClr val="FA5352"/>
              </a:solidFill>
              <a:latin typeface="Calibri"/>
              <a:ea typeface="宋体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" name="图片 6"/>
          <p:cNvPicPr/>
          <p:nvPr/>
        </p:nvPicPr>
        <p:blipFill>
          <a:blip r:embed="rId3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674280" y="25416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"/>
          <p:cNvSpPr/>
          <p:nvPr/>
        </p:nvSpPr>
        <p:spPr>
          <a:xfrm>
            <a:off x="2249640" y="193032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人事行政部门工作总结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人事行政部门绩效评估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人事行政部门工作展望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矩形 1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5" name="图片 4"/>
          <p:cNvPicPr/>
          <p:nvPr/>
        </p:nvPicPr>
        <p:blipFill>
          <a:blip r:embed="rId3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86" name="矩形 5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01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人事行政部门工作总结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0" name="图片 6"/>
          <p:cNvPicPr/>
          <p:nvPr/>
        </p:nvPicPr>
        <p:blipFill>
          <a:blip r:embed="rId2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91" name="矩形 4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273600" y="187200"/>
            <a:ext cx="113612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人事行政部门工作概述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content.1.subtitle"/>
          <p:cNvSpPr/>
          <p:nvPr/>
        </p:nvSpPr>
        <p:spPr>
          <a:xfrm>
            <a:off x="1089000" y="2141280"/>
            <a:ext cx="2501640" cy="281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关键工作职能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1.title"/>
          <p:cNvSpPr/>
          <p:nvPr/>
        </p:nvSpPr>
        <p:spPr>
          <a:xfrm>
            <a:off x="984240" y="1433880"/>
            <a:ext cx="27014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人事行政部门的重要性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2.subtitle"/>
          <p:cNvSpPr/>
          <p:nvPr/>
        </p:nvSpPr>
        <p:spPr>
          <a:xfrm>
            <a:off x="9237960" y="2141280"/>
            <a:ext cx="2130840" cy="26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工作范围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title"/>
          <p:cNvSpPr/>
          <p:nvPr/>
        </p:nvSpPr>
        <p:spPr>
          <a:xfrm>
            <a:off x="8940240" y="1433880"/>
            <a:ext cx="2723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招聘、培训、薪酬管理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3.subtitle"/>
          <p:cNvSpPr/>
          <p:nvPr/>
        </p:nvSpPr>
        <p:spPr>
          <a:xfrm>
            <a:off x="3900240" y="2141280"/>
            <a:ext cx="219672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关键考核指标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title"/>
          <p:cNvSpPr/>
          <p:nvPr/>
        </p:nvSpPr>
        <p:spPr>
          <a:xfrm>
            <a:off x="3674880" y="1433880"/>
            <a:ext cx="26481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员工绩效考核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4.subtitle"/>
          <p:cNvSpPr/>
          <p:nvPr/>
        </p:nvSpPr>
        <p:spPr>
          <a:xfrm>
            <a:off x="6406560" y="2141280"/>
            <a:ext cx="246996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8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title"/>
          <p:cNvSpPr/>
          <p:nvPr/>
        </p:nvSpPr>
        <p:spPr>
          <a:xfrm>
            <a:off x="6323400" y="1433880"/>
            <a:ext cx="2616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1" name="图片 6"/>
          <p:cNvPicPr/>
          <p:nvPr/>
        </p:nvPicPr>
        <p:blipFill>
          <a:blip r:embed="rId2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02" name="矩形 1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招聘工作总结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新员工数量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招聘人数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员工匹配度评估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招聘质量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招聘速度评估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招聘效率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4" name="图片 6"/>
          <p:cNvPicPr/>
          <p:nvPr/>
        </p:nvPicPr>
        <p:blipFill>
          <a:blip r:embed="rId2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15" name="矩形 4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7" name="content.2.title"/>
          <p:cNvSpPr/>
          <p:nvPr/>
        </p:nvSpPr>
        <p:spPr>
          <a:xfrm>
            <a:off x="3512160" y="2049840"/>
            <a:ext cx="26614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软技能培训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ontent.2.content"/>
          <p:cNvSpPr/>
          <p:nvPr/>
        </p:nvSpPr>
        <p:spPr>
          <a:xfrm>
            <a:off x="3699360" y="2511360"/>
            <a:ext cx="2143440" cy="31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沟通能力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团队合作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0" name="content.3.title"/>
          <p:cNvSpPr/>
          <p:nvPr/>
        </p:nvSpPr>
        <p:spPr>
          <a:xfrm>
            <a:off x="6426720" y="2049840"/>
            <a:ext cx="25783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反馈改进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3.content"/>
          <p:cNvSpPr/>
          <p:nvPr/>
        </p:nvSpPr>
        <p:spPr>
          <a:xfrm>
            <a:off x="6685920" y="2511360"/>
            <a:ext cx="2256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员工建议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培训效果调查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3" name="content.4.title"/>
          <p:cNvSpPr/>
          <p:nvPr/>
        </p:nvSpPr>
        <p:spPr>
          <a:xfrm>
            <a:off x="9177480" y="2049840"/>
            <a:ext cx="2299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4.content"/>
          <p:cNvSpPr/>
          <p:nvPr/>
        </p:nvSpPr>
        <p:spPr>
          <a:xfrm>
            <a:off x="9430560" y="2511360"/>
            <a:ext cx="229248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 idx="4294967295"/>
          </p:nvPr>
        </p:nvSpPr>
        <p:spPr>
          <a:xfrm>
            <a:off x="210240" y="360000"/>
            <a:ext cx="1058940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培训工作总结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7" name="content.1.title"/>
          <p:cNvSpPr/>
          <p:nvPr/>
        </p:nvSpPr>
        <p:spPr>
          <a:xfrm>
            <a:off x="882000" y="2049840"/>
            <a:ext cx="2716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技术培训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1.content"/>
          <p:cNvSpPr/>
          <p:nvPr/>
        </p:nvSpPr>
        <p:spPr>
          <a:xfrm>
            <a:off x="1101240" y="2511360"/>
            <a:ext cx="2053800" cy="30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技能提升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应用能力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9" name="图片 6"/>
          <p:cNvPicPr/>
          <p:nvPr/>
        </p:nvPicPr>
        <p:blipFill>
          <a:blip r:embed="rId3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30" name="矩形 1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薪酬管理总结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今年薪酬调整是否与市场水平匹配？员工反馈薪酬福利是否满足期望？存在的不公平现象怎么改进？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" name="图片 6"/>
          <p:cNvPicPr/>
          <p:nvPr/>
        </p:nvPicPr>
        <p:blipFill>
          <a:blip r:embed="rId2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34" name="矩形 1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员工绩效考核总结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image"/>
          <p:cNvSpPr/>
          <p:nvPr/>
        </p:nvSpPr>
        <p:spPr>
          <a:xfrm>
            <a:off x="7813800" y="0"/>
            <a:ext cx="4377960" cy="4380480"/>
          </a:xfrm>
          <a:custGeom>
            <a:gdLst>
              <a:gd name="textAreaLeft" fmla="*/ 0 w 4377960"/>
              <a:gd name="textAreaRight" fmla="*/ 4378320 w 4377960"/>
              <a:gd name="textAreaTop" fmla="*/ 0 h 4380480"/>
              <a:gd name="textAreaBottom" fmla="*/ 4380840 h 4380480"/>
            </a:gdLst>
            <a:rect l="textAreaLeft" t="textAreaTop" r="textAreaRight" b="textAreaBottom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">
            <a:solidFill>
              <a:srgbClr val="000000">
                <a:lumMod val="40000"/>
                <a:lumOff val="60000"/>
                <a:alpha val="50000"/>
              </a:srgbClr>
            </a:solidFill>
            <a:round/>
          </a:ln>
          <a:effectLst>
            <a:outerShdw dist="253959" dir="4201429" algn="ctr" rotWithShape="0">
              <a:schemeClr val="accent1">
                <a:alpha val="15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1.subtitle"/>
          <p:cNvSpPr/>
          <p:nvPr/>
        </p:nvSpPr>
        <p:spPr>
          <a:xfrm>
            <a:off x="12445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评价指标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1.title"/>
          <p:cNvSpPr/>
          <p:nvPr/>
        </p:nvSpPr>
        <p:spPr>
          <a:xfrm>
            <a:off x="124344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绩效评定标准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提升措施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绩效改进建议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dk1"/>
                </a:solidFill>
                <a:latin typeface="Arial"/>
                <a:ea typeface="微软雅黑"/>
              </a:rPr>
              <a:t>激励措施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优秀员工奖励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6" name="图片 4"/>
          <p:cNvPicPr/>
          <p:nvPr/>
        </p:nvPicPr>
        <p:blipFill>
          <a:blip r:embed="rId3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47" name="矩形 5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/>
          </p:nvPr>
        </p:nvSpPr>
        <p:spPr>
          <a:xfrm>
            <a:off x="299880" y="2793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3333"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000000"/>
              </a:buClr>
              <a:buFont typeface="Arial"/>
              <a:buChar char="●"/>
              <a:tabLst>
                <a:tab pos="1609560"/>
              </a:tabLst>
            </a:pPr>
            <a:r>
              <a:rPr lang="en-US" sz="2400" b="0" strike="noStrike" spc="148">
                <a:solidFill>
                  <a:schemeClr val="dk1"/>
                </a:solidFill>
                <a:latin typeface="Arial"/>
                <a:ea typeface="微软雅黑"/>
              </a:rPr>
              <a:t>02</a:t>
            </a:r>
            <a:endParaRPr lang="en-US" sz="2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title" idx="4294967295"/>
          </p:nvPr>
        </p:nvSpPr>
        <p:spPr>
          <a:xfrm>
            <a:off x="2936160" y="234900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人事行政部门绩效评估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1" name="图片 6"/>
          <p:cNvPicPr/>
          <p:nvPr/>
        </p:nvPicPr>
        <p:blipFill>
          <a:blip r:embed="rId3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52" name="矩形 1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 idx="4294967295"/>
          </p:nvPr>
        </p:nvSpPr>
        <p:spPr>
          <a:xfrm>
            <a:off x="281880" y="1220400"/>
            <a:ext cx="1172160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绩效评估体系介绍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content"/>
          <p:cNvSpPr/>
          <p:nvPr/>
        </p:nvSpPr>
        <p:spPr>
          <a:xfrm>
            <a:off x="318600" y="2352600"/>
            <a:ext cx="1158408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人事行政部门的绩效评估体系是通过对员工的工作表现、团队协作能力、工作成果等方面进行评估的系统。评估标准包括工作态度是否积极、工作成果是否符合预期、团队合作能力是否良好等。绩效评估的周期一般为一年一次，流程包括设定评估标准、收集数据、评估结果反馈等。评估结果对员工可能影响晋升、薪酬等方面，对部门则可能影响资源分配和绩效改进方向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5" name="图片 2"/>
          <p:cNvPicPr/>
          <p:nvPr/>
        </p:nvPicPr>
        <p:blipFill>
          <a:blip r:embed="rId2"/>
          <a:srcRect t="9654"/>
          <a:stretch>
            <a:fillRect/>
          </a:stretch>
        </p:blipFill>
        <p:spPr>
          <a:xfrm>
            <a:off x="0" y="0"/>
            <a:ext cx="12197880" cy="6857640"/>
          </a:xfrm>
          <a:prstGeom prst="rect">
            <a:avLst/>
          </a:prstGeom>
          <a:ln w="0">
            <a:noFill/>
          </a:ln>
        </p:spPr>
      </p:pic>
      <p:sp>
        <p:nvSpPr>
          <p:cNvPr id="156" name="矩形 3"/>
          <p:cNvSpPr/>
          <p:nvPr/>
        </p:nvSpPr>
        <p:spPr>
          <a:xfrm>
            <a:off x="353880" y="342000"/>
            <a:ext cx="11482200" cy="6173280"/>
          </a:xfrm>
          <a:prstGeom prst="rect">
            <a:avLst/>
          </a:prstGeom>
          <a:noFill/>
          <a:ln w="28575">
            <a:solidFill>
              <a:srgbClr val="9AC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8" name="title"/>
          <p:cNvSpPr/>
          <p:nvPr/>
        </p:nvSpPr>
        <p:spPr>
          <a:xfrm>
            <a:off x="6095880" y="741600"/>
            <a:ext cx="57481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200" b="1" strike="noStrike" spc="299">
                <a:solidFill>
                  <a:schemeClr val="dk1"/>
                </a:solidFill>
                <a:latin typeface="Arial"/>
                <a:ea typeface="微软雅黑"/>
              </a:rPr>
              <a:t>个人绩效评估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"/>
          <p:cNvSpPr/>
          <p:nvPr/>
        </p:nvSpPr>
        <p:spPr>
          <a:xfrm>
            <a:off x="6095520" y="2215440"/>
            <a:ext cx="574884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个人绩效评估是根据员工在工作中的表现进行评估。主要评估工作态度是否端正、工作成果是否达标、团队合作能力是否良好等方面。优秀表现的员工可能获得薪酬上的奖励或晋升机会，而表现不佳的员工可能需要改进并接受相应的培训。绩效评估结果对员工的个人发展和职业规划具有重要意义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image"/>
          <p:cNvSpPr/>
          <p:nvPr/>
        </p:nvSpPr>
        <p:spPr>
          <a:xfrm>
            <a:off x="1036440" y="1335960"/>
            <a:ext cx="4791240" cy="2452680"/>
          </a:xfrm>
          <a:custGeom>
            <a:gdLst>
              <a:gd name="textAreaLeft" fmla="*/ 0 w 4791240"/>
              <a:gd name="textAreaRight" fmla="*/ 4791600 w 4791240"/>
              <a:gd name="textAreaTop" fmla="*/ 0 h 2452680"/>
              <a:gd name="textAreaBottom" fmla="*/ 2453040 h 2452680"/>
            </a:gdLst>
            <a:rect l="textAreaLeft" t="textAreaTop" r="textAreaRight" b="textAreaBottom"/>
            <a:pathLst>
              <a:path w="9868" h="5792">
                <a:moveTo>
                  <a:pt x="0" y="0"/>
                </a:moveTo>
                <a:lnTo>
                  <a:pt x="9868" y="0"/>
                </a:lnTo>
                <a:lnTo>
                  <a:pt x="9868" y="5792"/>
                </a:lnTo>
                <a:lnTo>
                  <a:pt x="0" y="57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 amt="84000"/>
            </a:blip>
            <a:stretch>
              <a:fillRect/>
            </a:stretch>
          </a:blipFill>
          <a:ln w="3175">
            <a:solidFill>
              <a:srgbClr val="000000">
                <a:lumMod val="40000"/>
                <a:lumOff val="60000"/>
                <a:alpha val="2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https://d.book118.com/725124104001011123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微软雅黑</vt:lpstr>
      <vt:lpstr>Times New Roman</vt:lpstr>
      <vt:lpstr>Wingdings</vt:lpstr>
      <vt:lpstr>Symbol</vt:lpstr>
      <vt:lpstr>宋体</vt:lpstr>
      <vt:lpstr>DejaVu Sans</vt:lpstr>
      <vt:lpstr>Office Theme</vt:lpstr>
      <vt:lpstr>人事行政部门工作总结及绩效评估报表</vt:lpstr>
      <vt:lpstr>目录</vt:lpstr>
      <vt:lpstr>第1章 人事行政部门工作总结</vt:lpstr>
      <vt:lpstr>人事行政部门工作概述</vt:lpstr>
      <vt:lpstr>招聘工作总结</vt:lpstr>
      <vt:lpstr>培训工作总结</vt:lpstr>
      <vt:lpstr>薪酬管理总结</vt:lpstr>
      <vt:lpstr>员工绩效考核总结</vt:lpstr>
      <vt:lpstr>第2章 人事行政部门绩效评估</vt:lpstr>
      <vt:lpstr>绩效评估体系介绍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2024-09-26T16:47:52.549</cp:lastPrinted>
  <dcterms:created xsi:type="dcterms:W3CDTF">2024-09-26T08:47:52Z</dcterms:created>
  <dcterms:modified xsi:type="dcterms:W3CDTF">2024-09-26T08:47:54Z</dcterms:modified>
</cp:coreProperties>
</file>