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391801D-BC47-4FAB-92DD-8CA72061405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9A9006E-773D-4A8B-A4CB-3FD68C29394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159BEA0-42AF-411D-A0B4-04D3FCF3F7A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D7E69B5-D0A7-4C5A-A2DB-C0A18BB88B9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37EEEAA5-3658-4757-BBB2-42B02CB44A6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21447E13-8F46-4E77-8E1F-281549E126C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38D81E53-2B3A-424D-93E1-DE075EBB2AD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F861E07-28B7-4D15-BAEB-E8EBF2B237F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22010F5-22F6-4C4E-8964-1EED98CF925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04289B1-BE22-497D-B137-BC63AD42F0D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8F19879-2D42-4186-BE7A-A4CF1F75D4A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2/2/2024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2/2/2024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2/2/2024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2/2/2024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2/2/2024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2/2/2024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2/2/2024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2/2/2024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2/2/2024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2/2/2024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2/2/2024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2/2/2024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Relationship Id="rId3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Relationship Id="rId3" Type="http://schemas.openxmlformats.org/officeDocument/2006/relationships/image" Target="../media/image4.jpeg" /><Relationship Id="rId4" Type="http://schemas.openxmlformats.org/officeDocument/2006/relationships/image" Target="../media/image5.jpeg" /><Relationship Id="rId5" Type="http://schemas.openxmlformats.org/officeDocument/2006/relationships/image" Target="../media/image2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725200123121011103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3443552" y="5298017"/>
            <a:ext cx="309880" cy="460375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cxnSp>
        <p:nvCxnSpPr>
          <p:cNvPr id="3" name="Connector 3"/>
          <p:cNvCxnSpPr/>
          <p:nvPr/>
        </p:nvCxnSpPr>
        <p:spPr>
          <a:xfrm>
            <a:off x="1311557" y="3754267"/>
            <a:ext cx="9379662" cy="0"/>
          </a:xfrm>
          <a:prstGeom prst="line">
            <a:avLst/>
          </a:prstGeom>
          <a:ln w="28575">
            <a:solidFill>
              <a:srgbClr val="FFFFFF">
                <a:alpha val="100000"/>
              </a:srgbClr>
            </a:solidFill>
            <a:prstDash val="solid"/>
            <a:headEnd type="none"/>
            <a:tailEnd type="none"/>
          </a:ln>
        </p:spPr>
      </p:cxnSp>
      <p:sp>
        <p:nvSpPr>
          <p:cNvPr id="4" name="AutoShape 4"/>
          <p:cNvSpPr/>
          <p:nvPr/>
        </p:nvSpPr>
        <p:spPr>
          <a:xfrm>
            <a:off x="1311557" y="1950146"/>
            <a:ext cx="9400476" cy="1714909"/>
          </a:xfrm>
          <a:prstGeom prst="rect">
            <a:avLst/>
          </a:prstGeom>
          <a:solidFill>
            <a:srgbClr val="FFFFFF">
              <a:alpha val="19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5" name="TextBox 5"/>
          <p:cNvSpPr txBox="1"/>
          <p:nvPr/>
        </p:nvSpPr>
        <p:spPr>
          <a:xfrm>
            <a:off x="1311557" y="2075454"/>
            <a:ext cx="9400476" cy="146429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ct val="0"/>
              </a:spcBef>
            </a:pPr>
            <a:r>
              <a:rPr lang="en-US" sz="4950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环境材料学第6章材料的环境友好加工及制备</a:t>
            </a:r>
          </a:p>
        </p:txBody>
      </p:sp>
      <p:cxnSp>
        <p:nvCxnSpPr>
          <p:cNvPr id="6" name="Connector 6"/>
          <p:cNvCxnSpPr/>
          <p:nvPr/>
        </p:nvCxnSpPr>
        <p:spPr>
          <a:xfrm>
            <a:off x="1311557" y="1848443"/>
            <a:ext cx="9379662" cy="0"/>
          </a:xfrm>
          <a:prstGeom prst="line">
            <a:avLst/>
          </a:prstGeom>
          <a:ln w="28575">
            <a:solidFill>
              <a:srgbClr val="FFFFFF">
                <a:alpha val="100000"/>
              </a:srgbClr>
            </a:solidFill>
            <a:prstDash val="solid"/>
            <a:headEnd type="none"/>
            <a:tailEnd type="none"/>
          </a:ln>
        </p:spPr>
      </p:cxnSp>
      <p:sp>
        <p:nvSpPr>
          <p:cNvPr id="7" name="TextBox 7"/>
          <p:cNvSpPr txBox="1"/>
          <p:nvPr/>
        </p:nvSpPr>
        <p:spPr>
          <a:xfrm>
            <a:off x="3399708" y="4301515"/>
            <a:ext cx="2468880" cy="3962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汇报人：AA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6155002" y="4301515"/>
            <a:ext cx="2468880" cy="3962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ct val="0"/>
              </a:spcBef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2024-01-20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333375" y="3484033"/>
            <a:ext cx="3881973" cy="1001619"/>
          </a:xfrm>
          <a:prstGeom prst="rect">
            <a:avLst/>
          </a:prstGeom>
          <a:noFill/>
        </p:spPr>
        <p:txBody>
          <a:bodyPr vert="horz" wrap="none" lIns="91440" tIns="45720" rIns="91440" bIns="4572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48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Contents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1258959" y="2520951"/>
            <a:ext cx="2065299" cy="993775"/>
          </a:xfrm>
          <a:prstGeom prst="rect">
            <a:avLst/>
          </a:prstGeom>
          <a:solidFill>
            <a:srgbClr val="FFFFFF">
              <a:alpha val="18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5" name="TextBox 5"/>
          <p:cNvSpPr txBox="1"/>
          <p:nvPr/>
        </p:nvSpPr>
        <p:spPr>
          <a:xfrm>
            <a:off x="623781" y="2516293"/>
            <a:ext cx="3335655" cy="10058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800" b="1">
                <a:solidFill>
                  <a:srgbClr val="FFFFFF">
                    <a:alpha val="100000"/>
                  </a:srgbClr>
                </a:solidFill>
                <a:latin typeface="微软雅黑"/>
                <a:ea typeface="微软雅黑"/>
                <a:cs typeface="微软雅黑"/>
              </a:rPr>
              <a:t>目录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671623" y="1175236"/>
            <a:ext cx="6516705" cy="4770438"/>
          </a:xfrm>
          <a:prstGeom prst="rect">
            <a:avLst/>
          </a:prstGeom>
        </p:spPr>
        <p:txBody>
          <a:bodyPr vert="horz" wrap="square" lIns="95250" tIns="95250" rIns="47625" bIns="9525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700" b="1">
                <a:solidFill>
                  <a:srgbClr val="FFFFFF">
                    <a:alpha val="100000"/>
                  </a:srgbClr>
                </a:solidFill>
                <a:highlight>
                  <a:srgbClr val="A47575">
                    <a:alpha val="0"/>
                  </a:srgbClr>
                </a:highlight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700" b="1">
                <a:solidFill>
                  <a:srgbClr val="FFFFFF">
                    <a:alpha val="100000"/>
                  </a:srgbClr>
                </a:solidFill>
                <a:highlight>
                  <a:srgbClr val="A47575">
                    <a:alpha val="0"/>
                  </a:srgbClr>
                </a:highlight>
                <a:latin typeface="Microsoft Yahei"/>
                <a:ea typeface="Microsoft Yahei"/>
                <a:cs typeface="Microsoft Yahei"/>
              </a:rPr>
              <a:t>环境友好加工技术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700" b="1">
                <a:solidFill>
                  <a:srgbClr val="FFFFFF">
                    <a:alpha val="100000"/>
                  </a:srgbClr>
                </a:solidFill>
                <a:highlight>
                  <a:srgbClr val="A47575">
                    <a:alpha val="0"/>
                  </a:srgbClr>
                </a:highlight>
                <a:latin typeface="Microsoft Yahei"/>
                <a:ea typeface="Microsoft Yahei"/>
                <a:cs typeface="Microsoft Yahei"/>
              </a:rPr>
              <a:t>环境友好制备技术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700" b="1">
                <a:solidFill>
                  <a:srgbClr val="FFFFFF">
                    <a:alpha val="100000"/>
                  </a:srgbClr>
                </a:solidFill>
                <a:highlight>
                  <a:srgbClr val="A47575">
                    <a:alpha val="0"/>
                  </a:srgbClr>
                </a:highlight>
                <a:latin typeface="Microsoft Yahei"/>
                <a:ea typeface="Microsoft Yahei"/>
                <a:cs typeface="Microsoft Yahei"/>
              </a:rPr>
              <a:t>环境友好加工及制备的评价指标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700" b="1">
                <a:solidFill>
                  <a:srgbClr val="FFFFFF">
                    <a:alpha val="100000"/>
                  </a:srgbClr>
                </a:solidFill>
                <a:highlight>
                  <a:srgbClr val="A47575">
                    <a:alpha val="0"/>
                  </a:srgbClr>
                </a:highlight>
                <a:latin typeface="Microsoft Yahei"/>
                <a:ea typeface="Microsoft Yahei"/>
                <a:cs typeface="Microsoft Yahei"/>
              </a:rPr>
              <a:t>环境友好加工及制备的实践案例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700" b="1">
                <a:solidFill>
                  <a:srgbClr val="FFFFFF">
                    <a:alpha val="100000"/>
                  </a:srgbClr>
                </a:solidFill>
                <a:highlight>
                  <a:srgbClr val="A47575">
                    <a:alpha val="0"/>
                  </a:srgbClr>
                </a:highlight>
                <a:latin typeface="Microsoft Yahei"/>
                <a:ea typeface="Microsoft Yahei"/>
                <a:cs typeface="Microsoft Yahei"/>
              </a:rPr>
              <a:t>环境友好加工及制备的未来展望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661112" y="2474335"/>
            <a:ext cx="6168948" cy="1714909"/>
          </a:xfrm>
          <a:prstGeom prst="rect">
            <a:avLst/>
          </a:prstGeom>
          <a:solidFill>
            <a:srgbClr val="FFFFFF">
              <a:alpha val="18823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3" name="TextBox 3"/>
          <p:cNvSpPr txBox="1"/>
          <p:nvPr/>
        </p:nvSpPr>
        <p:spPr>
          <a:xfrm>
            <a:off x="4750028" y="2577044"/>
            <a:ext cx="5991116" cy="1509492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ct val="0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  <p:grpSp>
        <p:nvGrpSpPr>
          <p:cNvPr id="4" name="Group 4"/>
          <p:cNvGrpSpPr/>
          <p:nvPr/>
        </p:nvGrpSpPr>
        <p:grpSpPr>
          <a:xfrm>
            <a:off x="1290034" y="2474335"/>
            <a:ext cx="3067716" cy="1714909"/>
            <a:chOff x="1290034" y="2474335"/>
            <a:chExt cx="3067716" cy="1714909"/>
          </a:xfrm>
        </p:grpSpPr>
        <p:sp>
          <p:nvSpPr>
            <p:cNvPr id="5" name="TextBox 5"/>
            <p:cNvSpPr txBox="1"/>
            <p:nvPr/>
          </p:nvSpPr>
          <p:spPr>
            <a:xfrm>
              <a:off x="1290034" y="2474335"/>
              <a:ext cx="3067716" cy="1714909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96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cxnSp>
        <p:nvCxnSpPr>
          <p:cNvPr id="6" name="Connector 6"/>
          <p:cNvCxnSpPr/>
          <p:nvPr/>
        </p:nvCxnSpPr>
        <p:spPr>
          <a:xfrm>
            <a:off x="1310956" y="2387805"/>
            <a:ext cx="9520123" cy="0"/>
          </a:xfrm>
          <a:prstGeom prst="line">
            <a:avLst/>
          </a:prstGeom>
          <a:ln w="19050">
            <a:solidFill>
              <a:srgbClr val="FFFFFF">
                <a:alpha val="100000"/>
              </a:srgbClr>
            </a:solidFill>
            <a:prstDash val="solid"/>
            <a:headEnd type="none"/>
            <a:tailEnd type="none"/>
          </a:ln>
        </p:spPr>
      </p:cxnSp>
      <p:cxnSp>
        <p:nvCxnSpPr>
          <p:cNvPr id="7" name="Connector 7"/>
          <p:cNvCxnSpPr/>
          <p:nvPr/>
        </p:nvCxnSpPr>
        <p:spPr>
          <a:xfrm>
            <a:off x="1310956" y="4280471"/>
            <a:ext cx="9520123" cy="0"/>
          </a:xfrm>
          <a:prstGeom prst="line">
            <a:avLst/>
          </a:prstGeom>
          <a:ln w="19050">
            <a:solidFill>
              <a:srgbClr val="FFFFFF">
                <a:alpha val="100000"/>
              </a:srgbClr>
            </a:solidFill>
            <a:prstDash val="solid"/>
            <a:headEnd type="none"/>
            <a:tailEnd type="none"/>
          </a:ln>
        </p:spPr>
      </p:cxn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36033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cxnSp>
        <p:nvCxnSpPr>
          <p:cNvPr id="3" name="Connector 3"/>
          <p:cNvCxnSpPr/>
          <p:nvPr/>
        </p:nvCxnSpPr>
        <p:spPr>
          <a:xfrm>
            <a:off x="1068653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4" name="TextBox 4"/>
          <p:cNvSpPr txBox="1"/>
          <p:nvPr/>
        </p:nvSpPr>
        <p:spPr>
          <a:xfrm>
            <a:off x="1084612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降低能源消耗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894460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通过改进生产工艺和设备，提高能源利用效率，减少能源消耗，从而减轻对环境的压力。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4403619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cxnSp>
        <p:nvCxnSpPr>
          <p:cNvPr id="7" name="Connector 7"/>
          <p:cNvCxnSpPr/>
          <p:nvPr/>
        </p:nvCxnSpPr>
        <p:spPr>
          <a:xfrm>
            <a:off x="4836240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8" name="TextBox 8"/>
          <p:cNvSpPr txBox="1"/>
          <p:nvPr/>
        </p:nvSpPr>
        <p:spPr>
          <a:xfrm>
            <a:off x="4852198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减少废弃物排放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662047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采用清洁生产技术和废弃物回收利用技术，降低生产过程中的废弃物排放，减轻对环境的污染。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8171205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cxnSp>
        <p:nvCxnSpPr>
          <p:cNvPr id="11" name="Connector 11"/>
          <p:cNvCxnSpPr/>
          <p:nvPr/>
        </p:nvCxnSpPr>
        <p:spPr>
          <a:xfrm>
            <a:off x="8603826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12" name="TextBox 12"/>
          <p:cNvSpPr txBox="1"/>
          <p:nvPr/>
        </p:nvSpPr>
        <p:spPr>
          <a:xfrm>
            <a:off x="8619785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促进可持续发展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429633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环境友好加工及制备符合可持续发展的要求，有助于推动循环经济和绿色经济的发展。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环境友好加工及制备的意义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103852" y="4838783"/>
            <a:ext cx="10266726" cy="1333500"/>
            <a:chOff x="1103852" y="4838783"/>
            <a:chExt cx="10266726" cy="1333500"/>
          </a:xfrm>
        </p:grpSpPr>
        <p:sp>
          <p:nvSpPr>
            <p:cNvPr id="3" name="AutoShape 3"/>
            <p:cNvSpPr/>
            <p:nvPr/>
          </p:nvSpPr>
          <p:spPr>
            <a:xfrm>
              <a:off x="2377205" y="4838783"/>
              <a:ext cx="8305833" cy="1333500"/>
            </a:xfrm>
            <a:prstGeom prst="rect">
              <a:avLst/>
            </a:prstGeom>
            <a:solidFill>
              <a:schemeClr val="accent1">
                <a:lumMod val="20000"/>
                <a:lumOff val="8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4" name="Freeform 4"/>
            <p:cNvSpPr/>
            <p:nvPr/>
          </p:nvSpPr>
          <p:spPr>
            <a:xfrm rot="10800000">
              <a:off x="1103852" y="4838783"/>
              <a:ext cx="2210848" cy="1333500"/>
            </a:xfrm>
            <a:custGeom>
              <a:rect l="l" t="t" r="r" b="b"/>
              <a:pathLst>
                <a:path w="7875" h="3593">
                  <a:moveTo>
                    <a:pt x="5874" y="1811"/>
                  </a:moveTo>
                  <a:lnTo>
                    <a:pt x="7874" y="0"/>
                  </a:lnTo>
                  <a:lnTo>
                    <a:pt x="1969" y="0"/>
                  </a:lnTo>
                  <a:lnTo>
                    <a:pt x="0" y="1811"/>
                  </a:lnTo>
                  <a:lnTo>
                    <a:pt x="1969" y="3593"/>
                  </a:lnTo>
                  <a:lnTo>
                    <a:pt x="7874" y="3593"/>
                  </a:lnTo>
                  <a:lnTo>
                    <a:pt x="5874" y="1811"/>
                  </a:lnTo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5" name="Freeform 5"/>
            <p:cNvSpPr/>
            <p:nvPr/>
          </p:nvSpPr>
          <p:spPr>
            <a:xfrm rot="10800000">
              <a:off x="9159730" y="4838783"/>
              <a:ext cx="2210848" cy="1333500"/>
            </a:xfrm>
            <a:custGeom>
              <a:rect l="l" t="t" r="r" b="b"/>
              <a:pathLst>
                <a:path w="7875" h="3593">
                  <a:moveTo>
                    <a:pt x="5874" y="1811"/>
                  </a:moveTo>
                  <a:lnTo>
                    <a:pt x="7874" y="0"/>
                  </a:lnTo>
                  <a:lnTo>
                    <a:pt x="1969" y="0"/>
                  </a:lnTo>
                  <a:lnTo>
                    <a:pt x="0" y="1811"/>
                  </a:lnTo>
                  <a:lnTo>
                    <a:pt x="1969" y="3593"/>
                  </a:lnTo>
                  <a:lnTo>
                    <a:pt x="7874" y="3593"/>
                  </a:lnTo>
                  <a:lnTo>
                    <a:pt x="5874" y="1811"/>
                  </a:lnTo>
                </a:path>
              </a:pathLst>
            </a:custGeom>
            <a:solidFill>
              <a:schemeClr val="accent1">
                <a:lumMod val="20000"/>
                <a:lumOff val="8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</p:grpSp>
      <p:grpSp>
        <p:nvGrpSpPr>
          <p:cNvPr id="6" name="Group 6"/>
          <p:cNvGrpSpPr/>
          <p:nvPr/>
        </p:nvGrpSpPr>
        <p:grpSpPr>
          <a:xfrm>
            <a:off x="1031730" y="3081147"/>
            <a:ext cx="10266726" cy="1333500"/>
            <a:chOff x="1031730" y="3081147"/>
            <a:chExt cx="10266726" cy="1333500"/>
          </a:xfrm>
        </p:grpSpPr>
        <p:sp>
          <p:nvSpPr>
            <p:cNvPr id="7" name="AutoShape 7"/>
            <p:cNvSpPr/>
            <p:nvPr/>
          </p:nvSpPr>
          <p:spPr>
            <a:xfrm>
              <a:off x="2305083" y="3081147"/>
              <a:ext cx="8305833" cy="1333500"/>
            </a:xfrm>
            <a:prstGeom prst="rect">
              <a:avLst/>
            </a:prstGeom>
            <a:solidFill>
              <a:schemeClr val="accent1">
                <a:lumMod val="20000"/>
                <a:lumOff val="8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8" name="Freeform 8"/>
            <p:cNvSpPr/>
            <p:nvPr/>
          </p:nvSpPr>
          <p:spPr>
            <a:xfrm rot="10800000">
              <a:off x="1031730" y="3081147"/>
              <a:ext cx="2210848" cy="1333500"/>
            </a:xfrm>
            <a:custGeom>
              <a:rect l="l" t="t" r="r" b="b"/>
              <a:pathLst>
                <a:path w="7875" h="3593">
                  <a:moveTo>
                    <a:pt x="5874" y="1811"/>
                  </a:moveTo>
                  <a:lnTo>
                    <a:pt x="7874" y="0"/>
                  </a:lnTo>
                  <a:lnTo>
                    <a:pt x="1969" y="0"/>
                  </a:lnTo>
                  <a:lnTo>
                    <a:pt x="0" y="1811"/>
                  </a:lnTo>
                  <a:lnTo>
                    <a:pt x="1969" y="3593"/>
                  </a:lnTo>
                  <a:lnTo>
                    <a:pt x="7874" y="3593"/>
                  </a:lnTo>
                  <a:lnTo>
                    <a:pt x="5874" y="1811"/>
                  </a:lnTo>
                </a:path>
              </a:pathLst>
            </a:custGeom>
            <a:solidFill>
              <a:schemeClr val="accent1">
                <a:lumMod val="20000"/>
                <a:lumOff val="8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9" name="Freeform 9"/>
            <p:cNvSpPr/>
            <p:nvPr/>
          </p:nvSpPr>
          <p:spPr>
            <a:xfrm rot="10800000">
              <a:off x="9087608" y="3081147"/>
              <a:ext cx="2210848" cy="1333500"/>
            </a:xfrm>
            <a:custGeom>
              <a:rect l="l" t="t" r="r" b="b"/>
              <a:pathLst>
                <a:path w="7875" h="3593">
                  <a:moveTo>
                    <a:pt x="5874" y="1811"/>
                  </a:moveTo>
                  <a:lnTo>
                    <a:pt x="7874" y="0"/>
                  </a:lnTo>
                  <a:lnTo>
                    <a:pt x="1969" y="0"/>
                  </a:lnTo>
                  <a:lnTo>
                    <a:pt x="0" y="1811"/>
                  </a:lnTo>
                  <a:lnTo>
                    <a:pt x="1969" y="3593"/>
                  </a:lnTo>
                  <a:lnTo>
                    <a:pt x="7874" y="3593"/>
                  </a:lnTo>
                  <a:lnTo>
                    <a:pt x="5874" y="1811"/>
                  </a:lnTo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</p:grpSp>
      <p:grpSp>
        <p:nvGrpSpPr>
          <p:cNvPr id="10" name="Group 10"/>
          <p:cNvGrpSpPr/>
          <p:nvPr/>
        </p:nvGrpSpPr>
        <p:grpSpPr>
          <a:xfrm>
            <a:off x="1103852" y="1348302"/>
            <a:ext cx="10266726" cy="1333500"/>
            <a:chOff x="1103852" y="1348302"/>
            <a:chExt cx="10266726" cy="1333500"/>
          </a:xfrm>
        </p:grpSpPr>
        <p:sp>
          <p:nvSpPr>
            <p:cNvPr id="11" name="AutoShape 11"/>
            <p:cNvSpPr/>
            <p:nvPr/>
          </p:nvSpPr>
          <p:spPr>
            <a:xfrm>
              <a:off x="2377205" y="1348302"/>
              <a:ext cx="8305833" cy="1333500"/>
            </a:xfrm>
            <a:prstGeom prst="rect">
              <a:avLst/>
            </a:prstGeom>
            <a:solidFill>
              <a:schemeClr val="accent1">
                <a:lumMod val="20000"/>
                <a:lumOff val="8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2" name="Freeform 12"/>
            <p:cNvSpPr/>
            <p:nvPr/>
          </p:nvSpPr>
          <p:spPr>
            <a:xfrm rot="10800000">
              <a:off x="1103852" y="1348302"/>
              <a:ext cx="2210848" cy="1333500"/>
            </a:xfrm>
            <a:custGeom>
              <a:rect l="l" t="t" r="r" b="b"/>
              <a:pathLst>
                <a:path w="7875" h="3593">
                  <a:moveTo>
                    <a:pt x="5874" y="1811"/>
                  </a:moveTo>
                  <a:lnTo>
                    <a:pt x="7874" y="0"/>
                  </a:lnTo>
                  <a:lnTo>
                    <a:pt x="1969" y="0"/>
                  </a:lnTo>
                  <a:lnTo>
                    <a:pt x="0" y="1811"/>
                  </a:lnTo>
                  <a:lnTo>
                    <a:pt x="1969" y="3593"/>
                  </a:lnTo>
                  <a:lnTo>
                    <a:pt x="7874" y="3593"/>
                  </a:lnTo>
                  <a:lnTo>
                    <a:pt x="5874" y="1811"/>
                  </a:lnTo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3" name="Freeform 13"/>
            <p:cNvSpPr/>
            <p:nvPr/>
          </p:nvSpPr>
          <p:spPr>
            <a:xfrm rot="10800000">
              <a:off x="9159730" y="1348302"/>
              <a:ext cx="2210848" cy="1333500"/>
            </a:xfrm>
            <a:custGeom>
              <a:rect l="l" t="t" r="r" b="b"/>
              <a:pathLst>
                <a:path w="7875" h="3593">
                  <a:moveTo>
                    <a:pt x="5874" y="1811"/>
                  </a:moveTo>
                  <a:lnTo>
                    <a:pt x="7874" y="0"/>
                  </a:lnTo>
                  <a:lnTo>
                    <a:pt x="1969" y="0"/>
                  </a:lnTo>
                  <a:lnTo>
                    <a:pt x="0" y="1811"/>
                  </a:lnTo>
                  <a:lnTo>
                    <a:pt x="1969" y="3593"/>
                  </a:lnTo>
                  <a:lnTo>
                    <a:pt x="7874" y="3593"/>
                  </a:lnTo>
                  <a:lnTo>
                    <a:pt x="5874" y="1811"/>
                  </a:lnTo>
                </a:path>
              </a:pathLst>
            </a:custGeom>
            <a:solidFill>
              <a:schemeClr val="accent1">
                <a:lumMod val="20000"/>
                <a:lumOff val="8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</p:grpSp>
      <p:grpSp>
        <p:nvGrpSpPr>
          <p:cNvPr id="14" name="Group 14"/>
          <p:cNvGrpSpPr/>
          <p:nvPr/>
        </p:nvGrpSpPr>
        <p:grpSpPr>
          <a:xfrm>
            <a:off x="9997333" y="3400044"/>
            <a:ext cx="685705" cy="695706"/>
            <a:chOff x="9997333" y="3400044"/>
            <a:chExt cx="685705" cy="695706"/>
          </a:xfrm>
        </p:grpSpPr>
        <p:sp>
          <p:nvSpPr>
            <p:cNvPr id="15" name="Freeform 15"/>
            <p:cNvSpPr/>
            <p:nvPr/>
          </p:nvSpPr>
          <p:spPr>
            <a:xfrm>
              <a:off x="10034290" y="3847243"/>
              <a:ext cx="87725" cy="163068"/>
            </a:xfrm>
            <a:custGeom>
              <a:rect l="l" t="t" r="r" b="b"/>
              <a:pathLst>
                <a:path w="118" h="218">
                  <a:moveTo>
                    <a:pt x="0" y="183"/>
                  </a:moveTo>
                  <a:cubicBezTo>
                    <a:pt x="0" y="200"/>
                    <a:pt x="8" y="217"/>
                    <a:pt x="25" y="217"/>
                  </a:cubicBezTo>
                  <a:cubicBezTo>
                    <a:pt x="84" y="217"/>
                    <a:pt x="84" y="217"/>
                    <a:pt x="84" y="217"/>
                  </a:cubicBezTo>
                  <a:cubicBezTo>
                    <a:pt x="100" y="217"/>
                    <a:pt x="117" y="200"/>
                    <a:pt x="117" y="183"/>
                  </a:cubicBezTo>
                  <a:cubicBezTo>
                    <a:pt x="117" y="0"/>
                    <a:pt x="117" y="0"/>
                    <a:pt x="117" y="0"/>
                  </a:cubicBezTo>
                  <a:cubicBezTo>
                    <a:pt x="17" y="91"/>
                    <a:pt x="17" y="91"/>
                    <a:pt x="17" y="91"/>
                  </a:cubicBezTo>
                  <a:cubicBezTo>
                    <a:pt x="0" y="75"/>
                    <a:pt x="0" y="75"/>
                    <a:pt x="0" y="75"/>
                  </a:cubicBezTo>
                  <a:lnTo>
                    <a:pt x="0" y="183"/>
                  </a:lnTo>
                  <a:close/>
                  <a:moveTo>
                    <a:pt x="0" y="183"/>
                  </a:moveTo>
                  <a:lnTo>
                    <a:pt x="0" y="183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6" name="Freeform 16"/>
            <p:cNvSpPr/>
            <p:nvPr/>
          </p:nvSpPr>
          <p:spPr>
            <a:xfrm>
              <a:off x="10177260" y="3757422"/>
              <a:ext cx="87725" cy="252984"/>
            </a:xfrm>
            <a:custGeom>
              <a:rect l="l" t="t" r="r" b="b"/>
              <a:pathLst>
                <a:path w="118" h="336">
                  <a:moveTo>
                    <a:pt x="0" y="301"/>
                  </a:moveTo>
                  <a:cubicBezTo>
                    <a:pt x="0" y="318"/>
                    <a:pt x="17" y="335"/>
                    <a:pt x="34" y="335"/>
                  </a:cubicBezTo>
                  <a:cubicBezTo>
                    <a:pt x="84" y="335"/>
                    <a:pt x="84" y="335"/>
                    <a:pt x="84" y="335"/>
                  </a:cubicBezTo>
                  <a:cubicBezTo>
                    <a:pt x="101" y="335"/>
                    <a:pt x="117" y="318"/>
                    <a:pt x="117" y="301"/>
                  </a:cubicBezTo>
                  <a:cubicBezTo>
                    <a:pt x="117" y="76"/>
                    <a:pt x="117" y="76"/>
                    <a:pt x="117" y="76"/>
                  </a:cubicBezTo>
                  <a:cubicBezTo>
                    <a:pt x="42" y="0"/>
                    <a:pt x="42" y="0"/>
                    <a:pt x="42" y="0"/>
                  </a:cubicBezTo>
                  <a:cubicBezTo>
                    <a:pt x="0" y="42"/>
                    <a:pt x="0" y="42"/>
                    <a:pt x="0" y="42"/>
                  </a:cubicBezTo>
                  <a:lnTo>
                    <a:pt x="0" y="301"/>
                  </a:lnTo>
                  <a:close/>
                  <a:moveTo>
                    <a:pt x="0" y="301"/>
                  </a:moveTo>
                  <a:lnTo>
                    <a:pt x="0" y="301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7" name="Freeform 17"/>
            <p:cNvSpPr/>
            <p:nvPr/>
          </p:nvSpPr>
          <p:spPr>
            <a:xfrm>
              <a:off x="10320231" y="3757422"/>
              <a:ext cx="87725" cy="252984"/>
            </a:xfrm>
            <a:custGeom>
              <a:rect l="l" t="t" r="r" b="b"/>
              <a:pathLst>
                <a:path w="118" h="336">
                  <a:moveTo>
                    <a:pt x="92" y="335"/>
                  </a:moveTo>
                  <a:cubicBezTo>
                    <a:pt x="108" y="335"/>
                    <a:pt x="117" y="318"/>
                    <a:pt x="117" y="301"/>
                  </a:cubicBezTo>
                  <a:cubicBezTo>
                    <a:pt x="117" y="0"/>
                    <a:pt x="117" y="0"/>
                    <a:pt x="117" y="0"/>
                  </a:cubicBezTo>
                  <a:cubicBezTo>
                    <a:pt x="0" y="118"/>
                    <a:pt x="0" y="118"/>
                    <a:pt x="0" y="118"/>
                  </a:cubicBezTo>
                  <a:cubicBezTo>
                    <a:pt x="0" y="301"/>
                    <a:pt x="0" y="301"/>
                    <a:pt x="0" y="301"/>
                  </a:cubicBezTo>
                  <a:cubicBezTo>
                    <a:pt x="0" y="318"/>
                    <a:pt x="16" y="335"/>
                    <a:pt x="33" y="335"/>
                  </a:cubicBezTo>
                  <a:lnTo>
                    <a:pt x="92" y="335"/>
                  </a:lnTo>
                  <a:close/>
                  <a:moveTo>
                    <a:pt x="92" y="335"/>
                  </a:moveTo>
                  <a:lnTo>
                    <a:pt x="92" y="335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8" name="Freeform 18"/>
            <p:cNvSpPr/>
            <p:nvPr/>
          </p:nvSpPr>
          <p:spPr>
            <a:xfrm>
              <a:off x="10459962" y="3670840"/>
              <a:ext cx="94202" cy="342805"/>
            </a:xfrm>
            <a:custGeom>
              <a:rect l="l" t="t" r="r" b="b"/>
              <a:pathLst>
                <a:path w="125" h="452">
                  <a:moveTo>
                    <a:pt x="0" y="41"/>
                  </a:moveTo>
                  <a:cubicBezTo>
                    <a:pt x="0" y="417"/>
                    <a:pt x="0" y="417"/>
                    <a:pt x="0" y="417"/>
                  </a:cubicBezTo>
                  <a:cubicBezTo>
                    <a:pt x="0" y="434"/>
                    <a:pt x="17" y="451"/>
                    <a:pt x="33" y="451"/>
                  </a:cubicBezTo>
                  <a:cubicBezTo>
                    <a:pt x="92" y="451"/>
                    <a:pt x="92" y="451"/>
                    <a:pt x="92" y="451"/>
                  </a:cubicBezTo>
                  <a:cubicBezTo>
                    <a:pt x="109" y="451"/>
                    <a:pt x="125" y="434"/>
                    <a:pt x="125" y="417"/>
                  </a:cubicBezTo>
                  <a:cubicBezTo>
                    <a:pt x="125" y="66"/>
                    <a:pt x="125" y="66"/>
                    <a:pt x="125" y="66"/>
                  </a:cubicBezTo>
                  <a:cubicBezTo>
                    <a:pt x="50" y="0"/>
                    <a:pt x="50" y="0"/>
                    <a:pt x="50" y="0"/>
                  </a:cubicBezTo>
                  <a:lnTo>
                    <a:pt x="0" y="41"/>
                  </a:lnTo>
                  <a:close/>
                  <a:moveTo>
                    <a:pt x="0" y="41"/>
                  </a:moveTo>
                  <a:lnTo>
                    <a:pt x="0" y="41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9" name="Freeform 19"/>
            <p:cNvSpPr/>
            <p:nvPr/>
          </p:nvSpPr>
          <p:spPr>
            <a:xfrm>
              <a:off x="10011525" y="3517678"/>
              <a:ext cx="536162" cy="342805"/>
            </a:xfrm>
            <a:custGeom>
              <a:rect l="l" t="t" r="r" b="b"/>
              <a:pathLst>
                <a:path w="728" h="452">
                  <a:moveTo>
                    <a:pt x="234" y="284"/>
                  </a:moveTo>
                  <a:cubicBezTo>
                    <a:pt x="250" y="267"/>
                    <a:pt x="276" y="267"/>
                    <a:pt x="292" y="284"/>
                  </a:cubicBezTo>
                  <a:cubicBezTo>
                    <a:pt x="359" y="351"/>
                    <a:pt x="359" y="351"/>
                    <a:pt x="359" y="351"/>
                  </a:cubicBezTo>
                  <a:cubicBezTo>
                    <a:pt x="376" y="368"/>
                    <a:pt x="384" y="368"/>
                    <a:pt x="401" y="368"/>
                  </a:cubicBezTo>
                  <a:cubicBezTo>
                    <a:pt x="418" y="368"/>
                    <a:pt x="426" y="368"/>
                    <a:pt x="434" y="351"/>
                  </a:cubicBezTo>
                  <a:cubicBezTo>
                    <a:pt x="660" y="134"/>
                    <a:pt x="660" y="134"/>
                    <a:pt x="660" y="134"/>
                  </a:cubicBezTo>
                  <a:cubicBezTo>
                    <a:pt x="694" y="167"/>
                    <a:pt x="694" y="167"/>
                    <a:pt x="694" y="167"/>
                  </a:cubicBezTo>
                  <a:cubicBezTo>
                    <a:pt x="702" y="175"/>
                    <a:pt x="710" y="175"/>
                    <a:pt x="710" y="175"/>
                  </a:cubicBezTo>
                  <a:cubicBezTo>
                    <a:pt x="719" y="175"/>
                    <a:pt x="727" y="167"/>
                    <a:pt x="727" y="159"/>
                  </a:cubicBezTo>
                  <a:cubicBezTo>
                    <a:pt x="727" y="33"/>
                    <a:pt x="727" y="33"/>
                    <a:pt x="727" y="33"/>
                  </a:cubicBezTo>
                  <a:cubicBezTo>
                    <a:pt x="727" y="25"/>
                    <a:pt x="727" y="16"/>
                    <a:pt x="719" y="8"/>
                  </a:cubicBezTo>
                  <a:cubicBezTo>
                    <a:pt x="710" y="0"/>
                    <a:pt x="702" y="0"/>
                    <a:pt x="694" y="0"/>
                  </a:cubicBezTo>
                  <a:cubicBezTo>
                    <a:pt x="568" y="0"/>
                    <a:pt x="568" y="0"/>
                    <a:pt x="568" y="0"/>
                  </a:cubicBezTo>
                  <a:cubicBezTo>
                    <a:pt x="560" y="0"/>
                    <a:pt x="551" y="0"/>
                    <a:pt x="551" y="8"/>
                  </a:cubicBezTo>
                  <a:cubicBezTo>
                    <a:pt x="543" y="16"/>
                    <a:pt x="551" y="25"/>
                    <a:pt x="551" y="33"/>
                  </a:cubicBezTo>
                  <a:cubicBezTo>
                    <a:pt x="585" y="58"/>
                    <a:pt x="585" y="58"/>
                    <a:pt x="585" y="58"/>
                  </a:cubicBezTo>
                  <a:cubicBezTo>
                    <a:pt x="426" y="217"/>
                    <a:pt x="426" y="217"/>
                    <a:pt x="426" y="217"/>
                  </a:cubicBezTo>
                  <a:cubicBezTo>
                    <a:pt x="426" y="225"/>
                    <a:pt x="409" y="225"/>
                    <a:pt x="401" y="225"/>
                  </a:cubicBezTo>
                  <a:cubicBezTo>
                    <a:pt x="393" y="225"/>
                    <a:pt x="376" y="225"/>
                    <a:pt x="368" y="217"/>
                  </a:cubicBezTo>
                  <a:cubicBezTo>
                    <a:pt x="292" y="142"/>
                    <a:pt x="292" y="142"/>
                    <a:pt x="292" y="142"/>
                  </a:cubicBezTo>
                  <a:cubicBezTo>
                    <a:pt x="276" y="125"/>
                    <a:pt x="250" y="125"/>
                    <a:pt x="234" y="142"/>
                  </a:cubicBezTo>
                  <a:cubicBezTo>
                    <a:pt x="8" y="359"/>
                    <a:pt x="8" y="359"/>
                    <a:pt x="8" y="359"/>
                  </a:cubicBezTo>
                  <a:cubicBezTo>
                    <a:pt x="0" y="368"/>
                    <a:pt x="0" y="384"/>
                    <a:pt x="0" y="393"/>
                  </a:cubicBezTo>
                  <a:cubicBezTo>
                    <a:pt x="0" y="410"/>
                    <a:pt x="0" y="418"/>
                    <a:pt x="8" y="426"/>
                  </a:cubicBezTo>
                  <a:cubicBezTo>
                    <a:pt x="25" y="435"/>
                    <a:pt x="25" y="435"/>
                    <a:pt x="25" y="435"/>
                  </a:cubicBezTo>
                  <a:cubicBezTo>
                    <a:pt x="41" y="451"/>
                    <a:pt x="67" y="451"/>
                    <a:pt x="83" y="435"/>
                  </a:cubicBezTo>
                  <a:lnTo>
                    <a:pt x="234" y="284"/>
                  </a:lnTo>
                  <a:close/>
                  <a:moveTo>
                    <a:pt x="234" y="284"/>
                  </a:moveTo>
                  <a:lnTo>
                    <a:pt x="234" y="284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0" name="Freeform 20"/>
            <p:cNvSpPr/>
            <p:nvPr/>
          </p:nvSpPr>
          <p:spPr>
            <a:xfrm>
              <a:off x="9997333" y="3400044"/>
              <a:ext cx="685705" cy="695706"/>
            </a:xfrm>
            <a:custGeom>
              <a:rect l="l" t="t" r="r" b="b"/>
              <a:pathLst>
                <a:path w="929" h="921">
                  <a:moveTo>
                    <a:pt x="887" y="0"/>
                  </a:moveTo>
                  <a:cubicBezTo>
                    <a:pt x="862" y="0"/>
                    <a:pt x="836" y="26"/>
                    <a:pt x="836" y="50"/>
                  </a:cubicBezTo>
                  <a:cubicBezTo>
                    <a:pt x="836" y="837"/>
                    <a:pt x="836" y="837"/>
                    <a:pt x="836" y="837"/>
                  </a:cubicBezTo>
                  <a:cubicBezTo>
                    <a:pt x="51" y="837"/>
                    <a:pt x="51" y="837"/>
                    <a:pt x="51" y="837"/>
                  </a:cubicBezTo>
                  <a:cubicBezTo>
                    <a:pt x="26" y="837"/>
                    <a:pt x="0" y="853"/>
                    <a:pt x="0" y="878"/>
                  </a:cubicBezTo>
                  <a:cubicBezTo>
                    <a:pt x="0" y="903"/>
                    <a:pt x="26" y="920"/>
                    <a:pt x="51" y="920"/>
                  </a:cubicBezTo>
                  <a:cubicBezTo>
                    <a:pt x="887" y="920"/>
                    <a:pt x="887" y="920"/>
                    <a:pt x="887" y="920"/>
                  </a:cubicBezTo>
                  <a:cubicBezTo>
                    <a:pt x="912" y="920"/>
                    <a:pt x="928" y="903"/>
                    <a:pt x="928" y="878"/>
                  </a:cubicBezTo>
                  <a:cubicBezTo>
                    <a:pt x="928" y="50"/>
                    <a:pt x="928" y="50"/>
                    <a:pt x="928" y="50"/>
                  </a:cubicBezTo>
                  <a:cubicBezTo>
                    <a:pt x="928" y="26"/>
                    <a:pt x="903" y="0"/>
                    <a:pt x="887" y="0"/>
                  </a:cubicBezTo>
                  <a:close/>
                  <a:moveTo>
                    <a:pt x="887" y="0"/>
                  </a:moveTo>
                  <a:lnTo>
                    <a:pt x="887" y="0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</p:grpSp>
      <p:sp>
        <p:nvSpPr>
          <p:cNvPr id="21" name="Freeform 21"/>
          <p:cNvSpPr/>
          <p:nvPr/>
        </p:nvSpPr>
        <p:spPr>
          <a:xfrm>
            <a:off x="1935480" y="1646434"/>
            <a:ext cx="719895" cy="555403"/>
          </a:xfrm>
          <a:custGeom>
            <a:rect l="l" t="t" r="r" b="b"/>
            <a:pathLst>
              <a:path w="67" h="60">
                <a:moveTo>
                  <a:pt x="53" y="2"/>
                </a:moveTo>
                <a:cubicBezTo>
                  <a:pt x="53" y="1"/>
                  <a:pt x="52" y="0"/>
                  <a:pt x="51" y="0"/>
                </a:cubicBezTo>
                <a:cubicBezTo>
                  <a:pt x="46" y="0"/>
                  <a:pt x="46" y="0"/>
                  <a:pt x="46" y="0"/>
                </a:cubicBezTo>
                <a:cubicBezTo>
                  <a:pt x="45" y="0"/>
                  <a:pt x="44" y="1"/>
                  <a:pt x="44" y="2"/>
                </a:cubicBezTo>
                <a:cubicBezTo>
                  <a:pt x="44" y="5"/>
                  <a:pt x="44" y="5"/>
                  <a:pt x="44" y="5"/>
                </a:cubicBezTo>
                <a:cubicBezTo>
                  <a:pt x="53" y="14"/>
                  <a:pt x="53" y="14"/>
                  <a:pt x="53" y="14"/>
                </a:cubicBezTo>
                <a:lnTo>
                  <a:pt x="53" y="2"/>
                </a:lnTo>
                <a:close/>
                <a:moveTo>
                  <a:pt x="66" y="31"/>
                </a:moveTo>
                <a:cubicBezTo>
                  <a:pt x="36" y="2"/>
                  <a:pt x="36" y="2"/>
                  <a:pt x="36" y="2"/>
                </a:cubicBezTo>
                <a:cubicBezTo>
                  <a:pt x="35" y="0"/>
                  <a:pt x="33" y="0"/>
                  <a:pt x="31" y="2"/>
                </a:cubicBezTo>
                <a:cubicBezTo>
                  <a:pt x="2" y="31"/>
                  <a:pt x="2" y="31"/>
                  <a:pt x="2" y="31"/>
                </a:cubicBezTo>
                <a:cubicBezTo>
                  <a:pt x="0" y="33"/>
                  <a:pt x="0" y="35"/>
                  <a:pt x="2" y="36"/>
                </a:cubicBezTo>
                <a:cubicBezTo>
                  <a:pt x="2" y="37"/>
                  <a:pt x="3" y="37"/>
                  <a:pt x="4" y="37"/>
                </a:cubicBezTo>
                <a:cubicBezTo>
                  <a:pt x="5" y="37"/>
                  <a:pt x="6" y="37"/>
                  <a:pt x="7" y="36"/>
                </a:cubicBezTo>
                <a:cubicBezTo>
                  <a:pt x="34" y="9"/>
                  <a:pt x="34" y="9"/>
                  <a:pt x="34" y="9"/>
                </a:cubicBezTo>
                <a:cubicBezTo>
                  <a:pt x="61" y="36"/>
                  <a:pt x="61" y="36"/>
                  <a:pt x="61" y="36"/>
                </a:cubicBezTo>
                <a:cubicBezTo>
                  <a:pt x="62" y="38"/>
                  <a:pt x="65" y="38"/>
                  <a:pt x="66" y="36"/>
                </a:cubicBezTo>
                <a:cubicBezTo>
                  <a:pt x="67" y="35"/>
                  <a:pt x="67" y="33"/>
                  <a:pt x="66" y="31"/>
                </a:cubicBezTo>
                <a:close/>
                <a:moveTo>
                  <a:pt x="9" y="37"/>
                </a:moveTo>
                <a:cubicBezTo>
                  <a:pt x="9" y="57"/>
                  <a:pt x="9" y="57"/>
                  <a:pt x="9" y="57"/>
                </a:cubicBezTo>
                <a:cubicBezTo>
                  <a:pt x="9" y="59"/>
                  <a:pt x="11" y="60"/>
                  <a:pt x="13" y="60"/>
                </a:cubicBezTo>
                <a:cubicBezTo>
                  <a:pt x="28" y="60"/>
                  <a:pt x="28" y="60"/>
                  <a:pt x="28" y="60"/>
                </a:cubicBezTo>
                <a:cubicBezTo>
                  <a:pt x="28" y="42"/>
                  <a:pt x="28" y="42"/>
                  <a:pt x="28" y="42"/>
                </a:cubicBezTo>
                <a:cubicBezTo>
                  <a:pt x="28" y="42"/>
                  <a:pt x="29" y="41"/>
                  <a:pt x="29" y="41"/>
                </a:cubicBezTo>
                <a:cubicBezTo>
                  <a:pt x="38" y="41"/>
                  <a:pt x="38" y="41"/>
                  <a:pt x="38" y="41"/>
                </a:cubicBezTo>
                <a:cubicBezTo>
                  <a:pt x="39" y="41"/>
                  <a:pt x="39" y="42"/>
                  <a:pt x="39" y="42"/>
                </a:cubicBezTo>
                <a:cubicBezTo>
                  <a:pt x="39" y="60"/>
                  <a:pt x="39" y="60"/>
                  <a:pt x="39" y="60"/>
                </a:cubicBezTo>
                <a:cubicBezTo>
                  <a:pt x="55" y="60"/>
                  <a:pt x="55" y="60"/>
                  <a:pt x="55" y="60"/>
                </a:cubicBezTo>
                <a:cubicBezTo>
                  <a:pt x="57" y="60"/>
                  <a:pt x="58" y="59"/>
                  <a:pt x="58" y="57"/>
                </a:cubicBezTo>
                <a:cubicBezTo>
                  <a:pt x="58" y="38"/>
                  <a:pt x="58" y="38"/>
                  <a:pt x="58" y="38"/>
                </a:cubicBezTo>
                <a:cubicBezTo>
                  <a:pt x="34" y="13"/>
                  <a:pt x="34" y="13"/>
                  <a:pt x="34" y="13"/>
                </a:cubicBezTo>
                <a:lnTo>
                  <a:pt x="9" y="37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22" name="Freeform 22"/>
          <p:cNvSpPr/>
          <p:nvPr/>
        </p:nvSpPr>
        <p:spPr>
          <a:xfrm>
            <a:off x="1975414" y="5261363"/>
            <a:ext cx="613870" cy="613870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环境材料学的发展与挑战</a:t>
              </a:r>
            </a:p>
          </p:txBody>
        </p:sp>
      </p:grpSp>
      <p:sp>
        <p:nvSpPr>
          <p:cNvPr id="45" name="TextBox 45"/>
          <p:cNvSpPr txBox="1"/>
          <p:nvPr/>
        </p:nvSpPr>
        <p:spPr>
          <a:xfrm>
            <a:off x="3314700" y="5303594"/>
            <a:ext cx="7382690" cy="863070"/>
          </a:xfrm>
          <a:prstGeom prst="rect">
            <a:avLst/>
          </a:prstGeom>
        </p:spPr>
        <p:txBody>
          <a:bodyPr vert="horz" wrap="square" lIns="66008" tIns="33052" rIns="66008" bIns="33052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6000"/>
              </a:lnSpc>
            </a:pPr>
            <a:r>
              <a:rPr lang="en-US" sz="15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未来，环境材料学将继续向纵深发展，探索更加高效、环保、可持续的材料制备和应用技术，同时加强与其他学科领域的交叉融合，推动环境材料学的创新发展。</a:t>
            </a:r>
          </a:p>
        </p:txBody>
      </p:sp>
      <p:sp>
        <p:nvSpPr>
          <p:cNvPr id="46" name="TextBox 46"/>
          <p:cNvSpPr txBox="1"/>
          <p:nvPr/>
        </p:nvSpPr>
        <p:spPr>
          <a:xfrm>
            <a:off x="3314700" y="4838783"/>
            <a:ext cx="7382690" cy="490334"/>
          </a:xfrm>
          <a:prstGeom prst="rect">
            <a:avLst/>
          </a:prstGeom>
        </p:spPr>
        <p:txBody>
          <a:bodyPr vert="horz" wrap="square" lIns="66008" tIns="33052" rIns="66008" bIns="33052" rtlCol="0" anchor="b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未来趋势</a:t>
            </a:r>
          </a:p>
        </p:txBody>
      </p:sp>
      <p:sp>
        <p:nvSpPr>
          <p:cNvPr id="47" name="TextBox 47"/>
          <p:cNvSpPr txBox="1"/>
          <p:nvPr/>
        </p:nvSpPr>
        <p:spPr>
          <a:xfrm>
            <a:off x="3456760" y="1771107"/>
            <a:ext cx="7382690" cy="863070"/>
          </a:xfrm>
          <a:prstGeom prst="rect">
            <a:avLst/>
          </a:prstGeom>
        </p:spPr>
        <p:txBody>
          <a:bodyPr vert="horz" wrap="square" lIns="66008" tIns="33052" rIns="66008" bIns="33052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6000"/>
              </a:lnSpc>
            </a:pPr>
            <a:r>
              <a:rPr lang="en-US" sz="15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环境材料学经历了从无到有、从单一到多元的发展历程，逐渐形成了较为完善的理论体系和技术体系。</a:t>
            </a:r>
          </a:p>
        </p:txBody>
      </p:sp>
      <p:sp>
        <p:nvSpPr>
          <p:cNvPr id="48" name="TextBox 48"/>
          <p:cNvSpPr txBox="1"/>
          <p:nvPr/>
        </p:nvSpPr>
        <p:spPr>
          <a:xfrm>
            <a:off x="3456760" y="1395927"/>
            <a:ext cx="7293402" cy="490334"/>
          </a:xfrm>
          <a:prstGeom prst="rect">
            <a:avLst/>
          </a:prstGeom>
        </p:spPr>
        <p:txBody>
          <a:bodyPr vert="horz" wrap="square" lIns="66008" tIns="33052" rIns="66008" bIns="33052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发展历程</a:t>
            </a:r>
          </a:p>
        </p:txBody>
      </p:sp>
      <p:sp>
        <p:nvSpPr>
          <p:cNvPr id="49" name="TextBox 49"/>
          <p:cNvSpPr txBox="1"/>
          <p:nvPr/>
        </p:nvSpPr>
        <p:spPr>
          <a:xfrm>
            <a:off x="1704918" y="3545958"/>
            <a:ext cx="7382690" cy="863070"/>
          </a:xfrm>
          <a:prstGeom prst="rect">
            <a:avLst/>
          </a:prstGeom>
        </p:spPr>
        <p:txBody>
          <a:bodyPr vert="horz" wrap="square" lIns="66008" tIns="33052" rIns="66008" bIns="33052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6000"/>
              </a:lnSpc>
            </a:pPr>
            <a:r>
              <a:rPr lang="en-US" sz="15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目前，环境材料学在环境友好设计、环境友好制备、环境友好应用等方面取得了显著进展，但仍面临诸多挑战。</a:t>
            </a:r>
          </a:p>
        </p:txBody>
      </p:sp>
      <p:sp>
        <p:nvSpPr>
          <p:cNvPr id="50" name="TextBox 50"/>
          <p:cNvSpPr txBox="1"/>
          <p:nvPr/>
        </p:nvSpPr>
        <p:spPr>
          <a:xfrm>
            <a:off x="1704918" y="3081147"/>
            <a:ext cx="7382690" cy="490334"/>
          </a:xfrm>
          <a:prstGeom prst="rect">
            <a:avLst/>
          </a:prstGeom>
        </p:spPr>
        <p:txBody>
          <a:bodyPr vert="horz" wrap="square" lIns="66008" tIns="33052" rIns="66008" bIns="33052" rtlCol="0" anchor="b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研究现状</a:t>
            </a: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661112" y="2474335"/>
            <a:ext cx="6168948" cy="1714909"/>
          </a:xfrm>
          <a:prstGeom prst="rect">
            <a:avLst/>
          </a:prstGeom>
          <a:solidFill>
            <a:srgbClr val="FFFFFF">
              <a:alpha val="18823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3" name="TextBox 3"/>
          <p:cNvSpPr txBox="1"/>
          <p:nvPr/>
        </p:nvSpPr>
        <p:spPr>
          <a:xfrm>
            <a:off x="4750028" y="2577044"/>
            <a:ext cx="5991116" cy="1509492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ct val="0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环境友好加工技术</a:t>
            </a:r>
          </a:p>
        </p:txBody>
      </p:sp>
      <p:grpSp>
        <p:nvGrpSpPr>
          <p:cNvPr id="4" name="Group 4"/>
          <p:cNvGrpSpPr/>
          <p:nvPr/>
        </p:nvGrpSpPr>
        <p:grpSpPr>
          <a:xfrm>
            <a:off x="1290034" y="2474335"/>
            <a:ext cx="3067716" cy="1714909"/>
            <a:chOff x="1290034" y="2474335"/>
            <a:chExt cx="3067716" cy="1714909"/>
          </a:xfrm>
        </p:grpSpPr>
        <p:sp>
          <p:nvSpPr>
            <p:cNvPr id="5" name="TextBox 5"/>
            <p:cNvSpPr txBox="1"/>
            <p:nvPr/>
          </p:nvSpPr>
          <p:spPr>
            <a:xfrm>
              <a:off x="1290034" y="2474335"/>
              <a:ext cx="3067716" cy="1714909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96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cxnSp>
        <p:nvCxnSpPr>
          <p:cNvPr id="6" name="Connector 6"/>
          <p:cNvCxnSpPr/>
          <p:nvPr/>
        </p:nvCxnSpPr>
        <p:spPr>
          <a:xfrm>
            <a:off x="1310956" y="2387805"/>
            <a:ext cx="9520123" cy="0"/>
          </a:xfrm>
          <a:prstGeom prst="line">
            <a:avLst/>
          </a:prstGeom>
          <a:ln w="19050">
            <a:solidFill>
              <a:srgbClr val="FFFFFF">
                <a:alpha val="100000"/>
              </a:srgbClr>
            </a:solidFill>
            <a:prstDash val="solid"/>
            <a:headEnd type="none"/>
            <a:tailEnd type="none"/>
          </a:ln>
        </p:spPr>
      </p:cxnSp>
      <p:cxnSp>
        <p:nvCxnSpPr>
          <p:cNvPr id="7" name="Connector 7"/>
          <p:cNvCxnSpPr/>
          <p:nvPr/>
        </p:nvCxnSpPr>
        <p:spPr>
          <a:xfrm>
            <a:off x="1310956" y="4280471"/>
            <a:ext cx="9520123" cy="0"/>
          </a:xfrm>
          <a:prstGeom prst="line">
            <a:avLst/>
          </a:prstGeom>
          <a:ln w="19050">
            <a:solidFill>
              <a:srgbClr val="FFFFFF">
                <a:alpha val="100000"/>
              </a:srgbClr>
            </a:solidFill>
            <a:prstDash val="solid"/>
            <a:headEnd type="none"/>
            <a:tailEnd type="none"/>
          </a:ln>
        </p:spPr>
      </p:cxn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5012267" y="3720618"/>
            <a:ext cx="2167467" cy="2120348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952500" y="1647825"/>
                </a:lnTo>
                <a:lnTo>
                  <a:pt x="1905000" y="0"/>
                </a:lnTo>
                <a:close/>
              </a:path>
            </a:pathLst>
          </a:cu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3" name="AutoShape 3"/>
          <p:cNvSpPr/>
          <p:nvPr/>
        </p:nvSpPr>
        <p:spPr>
          <a:xfrm>
            <a:off x="6249697" y="3865013"/>
            <a:ext cx="2167467" cy="1826280"/>
          </a:xfrm>
          <a:prstGeom prst="triangl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4" name="AutoShape 4"/>
          <p:cNvSpPr/>
          <p:nvPr/>
        </p:nvSpPr>
        <p:spPr>
          <a:xfrm>
            <a:off x="3776918" y="3865013"/>
            <a:ext cx="2167467" cy="1826280"/>
          </a:xfrm>
          <a:prstGeom prst="triangl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5" name="AutoShape 5"/>
          <p:cNvSpPr/>
          <p:nvPr/>
        </p:nvSpPr>
        <p:spPr>
          <a:xfrm>
            <a:off x="5012267" y="1711093"/>
            <a:ext cx="2167467" cy="1826280"/>
          </a:xfrm>
          <a:prstGeom prst="triangl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6" name="Freeform 6"/>
          <p:cNvSpPr/>
          <p:nvPr/>
        </p:nvSpPr>
        <p:spPr>
          <a:xfrm>
            <a:off x="5743787" y="3022600"/>
            <a:ext cx="704427" cy="520192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952500"/>
                </a:lnTo>
                <a:lnTo>
                  <a:pt x="476250" y="952500"/>
                </a:lnTo>
                <a:lnTo>
                  <a:pt x="476250" y="1905000"/>
                </a:lnTo>
                <a:lnTo>
                  <a:pt x="1428750" y="1905000"/>
                </a:lnTo>
                <a:lnTo>
                  <a:pt x="1428750" y="952500"/>
                </a:lnTo>
                <a:lnTo>
                  <a:pt x="1905000" y="952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7" name="Freeform 7"/>
          <p:cNvSpPr/>
          <p:nvPr/>
        </p:nvSpPr>
        <p:spPr>
          <a:xfrm rot="7259206">
            <a:off x="6589098" y="4674355"/>
            <a:ext cx="704427" cy="520192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952500"/>
                </a:lnTo>
                <a:lnTo>
                  <a:pt x="476250" y="952500"/>
                </a:lnTo>
                <a:lnTo>
                  <a:pt x="476250" y="1905000"/>
                </a:lnTo>
                <a:lnTo>
                  <a:pt x="1428750" y="1905000"/>
                </a:lnTo>
                <a:lnTo>
                  <a:pt x="1428750" y="952500"/>
                </a:lnTo>
                <a:lnTo>
                  <a:pt x="1905000" y="952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8" name="Freeform 8"/>
          <p:cNvSpPr/>
          <p:nvPr/>
        </p:nvSpPr>
        <p:spPr>
          <a:xfrm rot="-7221168">
            <a:off x="4910864" y="4658432"/>
            <a:ext cx="704427" cy="520192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952500"/>
                </a:lnTo>
                <a:lnTo>
                  <a:pt x="476250" y="952500"/>
                </a:lnTo>
                <a:lnTo>
                  <a:pt x="476250" y="1905000"/>
                </a:lnTo>
                <a:lnTo>
                  <a:pt x="1428750" y="1905000"/>
                </a:lnTo>
                <a:lnTo>
                  <a:pt x="1428750" y="952500"/>
                </a:lnTo>
                <a:lnTo>
                  <a:pt x="1905000" y="952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cxnSp>
        <p:nvCxnSpPr>
          <p:cNvPr id="9" name="Connector 9"/>
          <p:cNvCxnSpPr/>
          <p:nvPr/>
        </p:nvCxnSpPr>
        <p:spPr>
          <a:xfrm>
            <a:off x="6818377" y="3284051"/>
            <a:ext cx="4107349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0" name="AutoShape 10"/>
          <p:cNvSpPr/>
          <p:nvPr/>
        </p:nvSpPr>
        <p:spPr>
          <a:xfrm>
            <a:off x="10897278" y="3216317"/>
            <a:ext cx="151723" cy="151723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11" name="TextBox 11"/>
          <p:cNvSpPr txBox="1"/>
          <p:nvPr/>
        </p:nvSpPr>
        <p:spPr>
          <a:xfrm>
            <a:off x="6996324" y="1208023"/>
            <a:ext cx="3900955" cy="112166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风能加工技术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6996324" y="2047219"/>
            <a:ext cx="4052677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利用风能进行材料加工，如风力发电驱动的加工设备等，降低能源消耗和碳排放。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129334" y="3502152"/>
            <a:ext cx="3483489" cy="112166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水能加工技术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8141526" y="4429391"/>
            <a:ext cx="348348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利用水能进行材料加工，如水力发电驱动的加工设备等，实现清洁能源的利用。</a:t>
            </a:r>
          </a:p>
        </p:txBody>
      </p:sp>
      <p:cxnSp>
        <p:nvCxnSpPr>
          <p:cNvPr id="15" name="Connector 15"/>
          <p:cNvCxnSpPr/>
          <p:nvPr/>
        </p:nvCxnSpPr>
        <p:spPr>
          <a:xfrm>
            <a:off x="7345623" y="5627624"/>
            <a:ext cx="4107349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6" name="AutoShape 16"/>
          <p:cNvSpPr/>
          <p:nvPr/>
        </p:nvSpPr>
        <p:spPr>
          <a:xfrm>
            <a:off x="11424524" y="5559891"/>
            <a:ext cx="151723" cy="151723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cxnSp>
        <p:nvCxnSpPr>
          <p:cNvPr id="17" name="Connector 17"/>
          <p:cNvCxnSpPr/>
          <p:nvPr/>
        </p:nvCxnSpPr>
        <p:spPr>
          <a:xfrm>
            <a:off x="904945" y="4589949"/>
            <a:ext cx="3793067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8" name="AutoShape 18"/>
          <p:cNvSpPr/>
          <p:nvPr/>
        </p:nvSpPr>
        <p:spPr>
          <a:xfrm>
            <a:off x="904945" y="4510024"/>
            <a:ext cx="151723" cy="151723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19" name="TextBox 19"/>
          <p:cNvSpPr txBox="1"/>
          <p:nvPr/>
        </p:nvSpPr>
        <p:spPr>
          <a:xfrm>
            <a:off x="869006" y="2296376"/>
            <a:ext cx="3483489" cy="112166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太阳能加工技术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869006" y="3223615"/>
            <a:ext cx="348348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利用太阳能进行材料加工，如太阳能热处理、太阳能光伏技术等，减少对传统能源的依赖。</a:t>
            </a:r>
          </a:p>
        </p:txBody>
      </p:sp>
      <p:sp>
        <p:nvSpPr>
          <p:cNvPr id="21" name="Freeform 21"/>
          <p:cNvSpPr/>
          <p:nvPr/>
        </p:nvSpPr>
        <p:spPr>
          <a:xfrm>
            <a:off x="5786411" y="3999944"/>
            <a:ext cx="661803" cy="661803"/>
          </a:xfrm>
          <a:custGeom>
            <a:rect l="l" t="t" r="r" b="b"/>
            <a:pathLst>
              <a:path w="304800" h="304800">
                <a:moveTo>
                  <a:pt x="0" y="209550"/>
                </a:moveTo>
                <a:lnTo>
                  <a:pt x="152410" y="247650"/>
                </a:lnTo>
                <a:lnTo>
                  <a:pt x="304800" y="209550"/>
                </a:lnTo>
                <a:lnTo>
                  <a:pt x="304800" y="247650"/>
                </a:lnTo>
                <a:lnTo>
                  <a:pt x="152410" y="285750"/>
                </a:lnTo>
                <a:lnTo>
                  <a:pt x="0" y="247650"/>
                </a:lnTo>
                <a:close/>
                <a:moveTo>
                  <a:pt x="0" y="133350"/>
                </a:moveTo>
                <a:lnTo>
                  <a:pt x="152410" y="171450"/>
                </a:lnTo>
                <a:lnTo>
                  <a:pt x="304800" y="133350"/>
                </a:lnTo>
                <a:lnTo>
                  <a:pt x="304800" y="171450"/>
                </a:lnTo>
                <a:lnTo>
                  <a:pt x="152410" y="209550"/>
                </a:lnTo>
                <a:lnTo>
                  <a:pt x="0" y="171450"/>
                </a:lnTo>
                <a:close/>
                <a:moveTo>
                  <a:pt x="0" y="57150"/>
                </a:moveTo>
                <a:lnTo>
                  <a:pt x="152410" y="19050"/>
                </a:lnTo>
                <a:lnTo>
                  <a:pt x="304800" y="57150"/>
                </a:lnTo>
                <a:lnTo>
                  <a:pt x="304800" y="95250"/>
                </a:lnTo>
                <a:lnTo>
                  <a:pt x="152410" y="133350"/>
                </a:lnTo>
                <a:lnTo>
                  <a:pt x="0" y="95250"/>
                </a:lnTo>
                <a:close/>
              </a:path>
            </a:pathLst>
          </a:cu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清洁能源加工技术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31631" y="1742733"/>
            <a:ext cx="3798277" cy="3798277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3" name="AutoShape 3"/>
          <p:cNvSpPr/>
          <p:nvPr/>
        </p:nvSpPr>
        <p:spPr>
          <a:xfrm>
            <a:off x="3059989" y="1383703"/>
            <a:ext cx="1133475" cy="1133475"/>
          </a:xfrm>
          <a:prstGeom prst="ellipse">
            <a:avLst/>
          </a:prstGeom>
          <a:solidFill>
            <a:schemeClr val="l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4" name="AutoShape 4"/>
          <p:cNvSpPr/>
          <p:nvPr/>
        </p:nvSpPr>
        <p:spPr>
          <a:xfrm>
            <a:off x="7662092" y="1742733"/>
            <a:ext cx="3798277" cy="3798277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5" name="AutoShape 5"/>
          <p:cNvSpPr/>
          <p:nvPr/>
        </p:nvSpPr>
        <p:spPr>
          <a:xfrm>
            <a:off x="4196862" y="1742733"/>
            <a:ext cx="3798277" cy="3798277"/>
          </a:xfrm>
          <a:prstGeom prst="ellipse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6" name="TextBox 6"/>
          <p:cNvSpPr txBox="1"/>
          <p:nvPr/>
        </p:nvSpPr>
        <p:spPr>
          <a:xfrm>
            <a:off x="1170411" y="2510291"/>
            <a:ext cx="2803668" cy="106299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低碳冶金技术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170411" y="3541108"/>
            <a:ext cx="2928915" cy="126796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采用低碳排放的冶金技术，如电炉炼钢、短流程铸造等，减少加工过程中的碳排放。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4707422" y="2510291"/>
            <a:ext cx="2800350" cy="1076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2325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低碳化工技术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707422" y="3541108"/>
            <a:ext cx="2924175" cy="12477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采用低碳排放的化工技术，如绿色化学合成、生物化工等，降低化工产品生产过程中的碳排放。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8226846" y="2510291"/>
            <a:ext cx="2803668" cy="106299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低碳制造技术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226846" y="3541108"/>
            <a:ext cx="2928915" cy="126796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采用低碳排放的制造技术，如精益制造、绿色制造等，提高制造效率的同时降低碳排放。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3126664" y="1450378"/>
            <a:ext cx="1000125" cy="100012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13" name="AutoShape 13"/>
          <p:cNvSpPr/>
          <p:nvPr/>
        </p:nvSpPr>
        <p:spPr>
          <a:xfrm>
            <a:off x="507874" y="6318935"/>
            <a:ext cx="701468" cy="122998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14" name="AutoShape 14"/>
          <p:cNvSpPr/>
          <p:nvPr/>
        </p:nvSpPr>
        <p:spPr>
          <a:xfrm>
            <a:off x="454963" y="6318935"/>
            <a:ext cx="122998" cy="12299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15" name="AutoShape 15"/>
          <p:cNvSpPr/>
          <p:nvPr/>
        </p:nvSpPr>
        <p:spPr>
          <a:xfrm>
            <a:off x="1137715" y="6318935"/>
            <a:ext cx="122998" cy="12299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cxnSp>
        <p:nvCxnSpPr>
          <p:cNvPr id="16" name="Connector 16"/>
          <p:cNvCxnSpPr/>
          <p:nvPr/>
        </p:nvCxnSpPr>
        <p:spPr>
          <a:xfrm>
            <a:off x="1209343" y="6393165"/>
            <a:ext cx="10991852" cy="0"/>
          </a:xfrm>
          <a:prstGeom prst="line">
            <a:avLst/>
          </a:prstGeom>
          <a:ln w="14288">
            <a:solidFill>
              <a:schemeClr val="accent2"/>
            </a:solidFill>
            <a:prstDash val="dash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grpSp>
        <p:nvGrpSpPr>
          <p:cNvPr id="17" name="Group 1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8" name="AutoShape 1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9" name="AutoShape 1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0" name="AutoShape 2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1" name="AutoShape 2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2" name="AutoShape 2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3" name="AutoShape 2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4" name="AutoShape 2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5" name="AutoShape 2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6" name="AutoShape 2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7" name="AutoShape 2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8" name="AutoShape 2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9" name="AutoShape 2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0" name="AutoShape 3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1" name="AutoShape 3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2" name="AutoShape 3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3" name="AutoShape 3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4" name="AutoShape 3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5" name="AutoShape 3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6" name="AutoShape 3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7" name="AutoShape 3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8" name="TextBox 3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低碳排放加工技术</a:t>
              </a:r>
            </a:p>
          </p:txBody>
        </p:sp>
      </p:grpSp>
      <p:sp>
        <p:nvSpPr>
          <p:cNvPr id="39" name="AutoShape 39"/>
          <p:cNvSpPr/>
          <p:nvPr/>
        </p:nvSpPr>
        <p:spPr>
          <a:xfrm>
            <a:off x="6801159" y="1383703"/>
            <a:ext cx="1133475" cy="1133475"/>
          </a:xfrm>
          <a:prstGeom prst="ellipse">
            <a:avLst/>
          </a:prstGeom>
          <a:solidFill>
            <a:schemeClr val="l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40" name="AutoShape 40"/>
          <p:cNvSpPr/>
          <p:nvPr/>
        </p:nvSpPr>
        <p:spPr>
          <a:xfrm>
            <a:off x="6867834" y="1450378"/>
            <a:ext cx="1000125" cy="100012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41" name="AutoShape 41"/>
          <p:cNvSpPr/>
          <p:nvPr/>
        </p:nvSpPr>
        <p:spPr>
          <a:xfrm>
            <a:off x="10237651" y="1383703"/>
            <a:ext cx="1133475" cy="1133475"/>
          </a:xfrm>
          <a:prstGeom prst="ellipse">
            <a:avLst/>
          </a:prstGeom>
          <a:solidFill>
            <a:schemeClr val="l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42" name="AutoShape 42"/>
          <p:cNvSpPr/>
          <p:nvPr/>
        </p:nvSpPr>
        <p:spPr>
          <a:xfrm>
            <a:off x="10304326" y="1450378"/>
            <a:ext cx="1000125" cy="100012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43" name="TextBox 43"/>
          <p:cNvSpPr txBox="1"/>
          <p:nvPr/>
        </p:nvSpPr>
        <p:spPr>
          <a:xfrm>
            <a:off x="10207807" y="1550012"/>
            <a:ext cx="1163319" cy="800856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</a:pPr>
            <a:r>
              <a:rPr lang="en-US" sz="3450" b="1">
                <a:solidFill>
                  <a:schemeClr val="accent2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6761790" y="1550012"/>
            <a:ext cx="1163319" cy="800856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</a:pPr>
            <a:r>
              <a:rPr lang="en-US" sz="3450" b="1">
                <a:solidFill>
                  <a:schemeClr val="accent2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45" name="TextBox 45"/>
          <p:cNvSpPr txBox="1"/>
          <p:nvPr/>
        </p:nvSpPr>
        <p:spPr>
          <a:xfrm>
            <a:off x="3030145" y="1550012"/>
            <a:ext cx="1163319" cy="800856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</a:pPr>
            <a:r>
              <a:rPr lang="en-US" sz="3450" b="1">
                <a:solidFill>
                  <a:schemeClr val="accent2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659243" y="3119345"/>
            <a:ext cx="5783287" cy="1160526"/>
            <a:chOff x="5659243" y="3119345"/>
            <a:chExt cx="5783287" cy="1160526"/>
          </a:xfrm>
        </p:grpSpPr>
        <p:sp>
          <p:nvSpPr>
            <p:cNvPr id="3" name="TextBox 3"/>
            <p:cNvSpPr txBox="1"/>
            <p:nvPr/>
          </p:nvSpPr>
          <p:spPr>
            <a:xfrm>
              <a:off x="5659243" y="3119345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高效节能技术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659243" y="3577688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采用高效节能的加工技术，如高效切削、高效磨削等，降低加工过程中的能源消耗。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659243" y="4772000"/>
            <a:ext cx="5783287" cy="1160526"/>
            <a:chOff x="5659243" y="4772000"/>
            <a:chExt cx="5783287" cy="1160526"/>
          </a:xfrm>
        </p:grpSpPr>
        <p:sp>
          <p:nvSpPr>
            <p:cNvPr id="6" name="TextBox 6"/>
            <p:cNvSpPr txBox="1"/>
            <p:nvPr/>
          </p:nvSpPr>
          <p:spPr>
            <a:xfrm>
              <a:off x="5659243" y="4772000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资源综合利用技术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659243" y="5230343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将不同种类的资源进行综合利用，如共伴生矿产资源的综合利用、工业废弃物的综合利用等，提高资源的整体利用效率。</a:t>
              </a:r>
            </a:p>
          </p:txBody>
        </p:sp>
      </p:grpSp>
      <p:sp>
        <p:nvSpPr>
          <p:cNvPr id="8" name="AutoShape 8"/>
          <p:cNvSpPr/>
          <p:nvPr/>
        </p:nvSpPr>
        <p:spPr>
          <a:xfrm>
            <a:off x="4482093" y="4861535"/>
            <a:ext cx="810236" cy="810236"/>
          </a:xfrm>
          <a:prstGeom prst="ellipse">
            <a:avLst/>
          </a:prstGeom>
          <a:solidFill>
            <a:schemeClr val="accent3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grpSp>
        <p:nvGrpSpPr>
          <p:cNvPr id="9" name="Group 9"/>
          <p:cNvGrpSpPr/>
          <p:nvPr/>
        </p:nvGrpSpPr>
        <p:grpSpPr>
          <a:xfrm>
            <a:off x="5659243" y="1470704"/>
            <a:ext cx="5783287" cy="1160526"/>
            <a:chOff x="5659243" y="1470704"/>
            <a:chExt cx="5783287" cy="1160526"/>
          </a:xfrm>
        </p:grpSpPr>
        <p:sp>
          <p:nvSpPr>
            <p:cNvPr id="10" name="TextBox 10"/>
            <p:cNvSpPr txBox="1"/>
            <p:nvPr/>
          </p:nvSpPr>
          <p:spPr>
            <a:xfrm>
              <a:off x="5659243" y="1470704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循环利用技术</a:t>
              </a:r>
            </a:p>
          </p:txBody>
        </p:sp>
        <p:sp>
          <p:nvSpPr>
            <p:cNvPr id="11" name="TextBox 11"/>
            <p:cNvSpPr txBox="1"/>
            <p:nvPr/>
          </p:nvSpPr>
          <p:spPr>
            <a:xfrm>
              <a:off x="5659243" y="1929047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通过材料的循环利用，如再生资源利用、废弃物资源化等，提高资源利用效率。</a:t>
              </a:r>
            </a:p>
          </p:txBody>
        </p:sp>
      </p:grpSp>
      <p:sp>
        <p:nvSpPr>
          <p:cNvPr id="12" name="Freeform 12"/>
          <p:cNvSpPr/>
          <p:nvPr/>
        </p:nvSpPr>
        <p:spPr>
          <a:xfrm>
            <a:off x="4610240" y="4989683"/>
            <a:ext cx="553940" cy="553940"/>
          </a:xfrm>
          <a:custGeom>
            <a:rect l="l" t="t" r="r" b="b"/>
            <a:pathLst>
              <a:path w="304800" h="304800">
                <a:moveTo>
                  <a:pt x="190033" y="152400"/>
                </a:moveTo>
                <a:cubicBezTo>
                  <a:pt x="190033" y="90992"/>
                  <a:pt x="221771" y="56493"/>
                  <a:pt x="221771" y="56493"/>
                </a:cubicBezTo>
                <a:cubicBezTo>
                  <a:pt x="221771" y="56493"/>
                  <a:pt x="193758" y="33766"/>
                  <a:pt x="151924" y="33766"/>
                </a:cubicBezTo>
                <a:cubicBezTo>
                  <a:pt x="110090" y="33766"/>
                  <a:pt x="82067" y="56512"/>
                  <a:pt x="82067" y="56512"/>
                </a:cubicBezTo>
                <a:cubicBezTo>
                  <a:pt x="82067" y="56512"/>
                  <a:pt x="114376" y="82753"/>
                  <a:pt x="114376" y="152400"/>
                </a:cubicBezTo>
                <a:cubicBezTo>
                  <a:pt x="114376" y="219608"/>
                  <a:pt x="81858" y="248145"/>
                  <a:pt x="81858" y="248145"/>
                </a:cubicBezTo>
                <a:cubicBezTo>
                  <a:pt x="81858" y="248145"/>
                  <a:pt x="115662" y="271034"/>
                  <a:pt x="151924" y="271034"/>
                </a:cubicBezTo>
                <a:cubicBezTo>
                  <a:pt x="189043" y="271034"/>
                  <a:pt x="221799" y="248269"/>
                  <a:pt x="221799" y="248269"/>
                </a:cubicBezTo>
                <a:cubicBezTo>
                  <a:pt x="221799" y="248269"/>
                  <a:pt x="190033" y="218503"/>
                  <a:pt x="190033" y="152400"/>
                </a:cubicBezTo>
                <a:close/>
                <a:moveTo>
                  <a:pt x="74095" y="62789"/>
                </a:moveTo>
                <a:cubicBezTo>
                  <a:pt x="74095" y="62789"/>
                  <a:pt x="34633" y="86839"/>
                  <a:pt x="34633" y="152800"/>
                </a:cubicBezTo>
                <a:cubicBezTo>
                  <a:pt x="34633" y="218751"/>
                  <a:pt x="74533" y="240335"/>
                  <a:pt x="74533" y="240335"/>
                </a:cubicBezTo>
                <a:cubicBezTo>
                  <a:pt x="74533" y="240335"/>
                  <a:pt x="103613" y="218742"/>
                  <a:pt x="103613" y="152800"/>
                </a:cubicBezTo>
                <a:cubicBezTo>
                  <a:pt x="103613" y="86839"/>
                  <a:pt x="74095" y="62789"/>
                  <a:pt x="74095" y="62789"/>
                </a:cubicBezTo>
                <a:close/>
                <a:moveTo>
                  <a:pt x="229753" y="64570"/>
                </a:moveTo>
                <a:cubicBezTo>
                  <a:pt x="229753" y="64570"/>
                  <a:pt x="200244" y="86839"/>
                  <a:pt x="200244" y="152800"/>
                </a:cubicBezTo>
                <a:cubicBezTo>
                  <a:pt x="200244" y="218751"/>
                  <a:pt x="229305" y="240335"/>
                  <a:pt x="229305" y="240335"/>
                </a:cubicBezTo>
                <a:cubicBezTo>
                  <a:pt x="229305" y="240335"/>
                  <a:pt x="270158" y="218742"/>
                  <a:pt x="270158" y="152800"/>
                </a:cubicBezTo>
                <a:cubicBezTo>
                  <a:pt x="270158" y="86839"/>
                  <a:pt x="229753" y="64570"/>
                  <a:pt x="229753" y="6457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13" name="AutoShape 13"/>
          <p:cNvSpPr/>
          <p:nvPr/>
        </p:nvSpPr>
        <p:spPr>
          <a:xfrm>
            <a:off x="4482093" y="3221072"/>
            <a:ext cx="810236" cy="8102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14" name="AutoShape 14"/>
          <p:cNvSpPr/>
          <p:nvPr/>
        </p:nvSpPr>
        <p:spPr>
          <a:xfrm>
            <a:off x="4482093" y="1560135"/>
            <a:ext cx="810236" cy="8102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15" name="Freeform 15"/>
          <p:cNvSpPr/>
          <p:nvPr/>
        </p:nvSpPr>
        <p:spPr>
          <a:xfrm>
            <a:off x="4666510" y="1762961"/>
            <a:ext cx="405314" cy="405314"/>
          </a:xfrm>
          <a:custGeom>
            <a:rect l="l" t="t" r="r" b="b"/>
            <a:pathLst>
              <a:path w="304800" h="304800">
                <a:moveTo>
                  <a:pt x="173841" y="122930"/>
                </a:moveTo>
                <a:cubicBezTo>
                  <a:pt x="179718" y="102937"/>
                  <a:pt x="177232" y="81020"/>
                  <a:pt x="166392" y="62665"/>
                </a:cubicBezTo>
                <a:cubicBezTo>
                  <a:pt x="166630" y="62998"/>
                  <a:pt x="62770" y="167697"/>
                  <a:pt x="62027" y="167040"/>
                </a:cubicBezTo>
                <a:cubicBezTo>
                  <a:pt x="80077" y="177698"/>
                  <a:pt x="101994" y="180699"/>
                  <a:pt x="121720" y="175193"/>
                </a:cubicBezTo>
                <a:cubicBezTo>
                  <a:pt x="121577" y="174689"/>
                  <a:pt x="173422" y="122853"/>
                  <a:pt x="173841" y="122930"/>
                </a:cubicBezTo>
                <a:close/>
                <a:moveTo>
                  <a:pt x="155315" y="45968"/>
                </a:moveTo>
                <a:cubicBezTo>
                  <a:pt x="141322" y="32175"/>
                  <a:pt x="121301" y="22822"/>
                  <a:pt x="100127" y="22822"/>
                </a:cubicBezTo>
                <a:cubicBezTo>
                  <a:pt x="57331" y="22822"/>
                  <a:pt x="22631" y="57607"/>
                  <a:pt x="22631" y="100508"/>
                </a:cubicBezTo>
                <a:cubicBezTo>
                  <a:pt x="22631" y="121444"/>
                  <a:pt x="32156" y="141713"/>
                  <a:pt x="45587" y="155686"/>
                </a:cubicBezTo>
                <a:cubicBezTo>
                  <a:pt x="45615" y="155686"/>
                  <a:pt x="154657" y="46863"/>
                  <a:pt x="155315" y="45968"/>
                </a:cubicBezTo>
                <a:close/>
                <a:moveTo>
                  <a:pt x="264909" y="252089"/>
                </a:moveTo>
                <a:cubicBezTo>
                  <a:pt x="264909" y="252089"/>
                  <a:pt x="267443" y="230200"/>
                  <a:pt x="261128" y="223885"/>
                </a:cubicBezTo>
                <a:cubicBezTo>
                  <a:pt x="260709" y="223466"/>
                  <a:pt x="188300" y="135065"/>
                  <a:pt x="188300" y="135065"/>
                </a:cubicBezTo>
                <a:lnTo>
                  <a:pt x="134417" y="188947"/>
                </a:lnTo>
                <a:lnTo>
                  <a:pt x="222818" y="262185"/>
                </a:lnTo>
                <a:cubicBezTo>
                  <a:pt x="228714" y="268919"/>
                  <a:pt x="251441" y="265557"/>
                  <a:pt x="251441" y="265557"/>
                </a:cubicBezTo>
                <a:lnTo>
                  <a:pt x="269538" y="281978"/>
                </a:lnTo>
                <a:lnTo>
                  <a:pt x="282169" y="269348"/>
                </a:lnTo>
                <a:lnTo>
                  <a:pt x="264909" y="252089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16" name="Freeform 16"/>
          <p:cNvSpPr/>
          <p:nvPr/>
        </p:nvSpPr>
        <p:spPr>
          <a:xfrm>
            <a:off x="4678702" y="3406734"/>
            <a:ext cx="424244" cy="424244"/>
          </a:xfrm>
          <a:custGeom>
            <a:rect l="l" t="t" r="r" b="b"/>
            <a:pathLst>
              <a:path w="304800" h="304800">
                <a:moveTo>
                  <a:pt x="167640" y="106680"/>
                </a:moveTo>
                <a:lnTo>
                  <a:pt x="189586" y="139598"/>
                </a:lnTo>
                <a:cubicBezTo>
                  <a:pt x="194310" y="146761"/>
                  <a:pt x="204978" y="152400"/>
                  <a:pt x="213512" y="152400"/>
                </a:cubicBezTo>
                <a:lnTo>
                  <a:pt x="259080" y="152400"/>
                </a:lnTo>
                <a:lnTo>
                  <a:pt x="259080" y="121920"/>
                </a:lnTo>
                <a:lnTo>
                  <a:pt x="213360" y="121920"/>
                </a:lnTo>
                <a:lnTo>
                  <a:pt x="191414" y="89002"/>
                </a:lnTo>
                <a:cubicBezTo>
                  <a:pt x="185452" y="80686"/>
                  <a:pt x="178394" y="73628"/>
                  <a:pt x="170345" y="67847"/>
                </a:cubicBezTo>
                <a:lnTo>
                  <a:pt x="170069" y="67666"/>
                </a:lnTo>
                <a:lnTo>
                  <a:pt x="149952" y="54254"/>
                </a:lnTo>
                <a:cubicBezTo>
                  <a:pt x="146104" y="51911"/>
                  <a:pt x="141446" y="50521"/>
                  <a:pt x="136465" y="50521"/>
                </a:cubicBezTo>
                <a:cubicBezTo>
                  <a:pt x="131912" y="50521"/>
                  <a:pt x="127635" y="51683"/>
                  <a:pt x="123911" y="53721"/>
                </a:cubicBezTo>
                <a:lnTo>
                  <a:pt x="124044" y="53654"/>
                </a:lnTo>
                <a:lnTo>
                  <a:pt x="60950" y="91450"/>
                </a:lnTo>
                <a:lnTo>
                  <a:pt x="60950" y="167650"/>
                </a:lnTo>
                <a:lnTo>
                  <a:pt x="91430" y="167650"/>
                </a:lnTo>
                <a:lnTo>
                  <a:pt x="91430" y="106690"/>
                </a:lnTo>
                <a:lnTo>
                  <a:pt x="121910" y="91450"/>
                </a:lnTo>
                <a:lnTo>
                  <a:pt x="76190" y="304810"/>
                </a:lnTo>
                <a:lnTo>
                  <a:pt x="106670" y="304810"/>
                </a:lnTo>
                <a:lnTo>
                  <a:pt x="142484" y="188224"/>
                </a:lnTo>
                <a:lnTo>
                  <a:pt x="167630" y="213370"/>
                </a:lnTo>
                <a:lnTo>
                  <a:pt x="167630" y="304810"/>
                </a:lnTo>
                <a:lnTo>
                  <a:pt x="198110" y="304810"/>
                </a:lnTo>
                <a:lnTo>
                  <a:pt x="198110" y="182890"/>
                </a:lnTo>
                <a:lnTo>
                  <a:pt x="156962" y="141742"/>
                </a:lnTo>
                <a:lnTo>
                  <a:pt x="167630" y="106690"/>
                </a:lnTo>
                <a:close/>
                <a:moveTo>
                  <a:pt x="182880" y="60960"/>
                </a:moveTo>
                <a:cubicBezTo>
                  <a:pt x="199711" y="60960"/>
                  <a:pt x="213360" y="47311"/>
                  <a:pt x="213360" y="30480"/>
                </a:cubicBezTo>
                <a:cubicBezTo>
                  <a:pt x="213360" y="13649"/>
                  <a:pt x="199711" y="0"/>
                  <a:pt x="182880" y="0"/>
                </a:cubicBezTo>
                <a:lnTo>
                  <a:pt x="182880" y="0"/>
                </a:lnTo>
                <a:cubicBezTo>
                  <a:pt x="166049" y="0"/>
                  <a:pt x="152400" y="13649"/>
                  <a:pt x="152400" y="30480"/>
                </a:cubicBezTo>
                <a:cubicBezTo>
                  <a:pt x="152400" y="47311"/>
                  <a:pt x="166049" y="60960"/>
                  <a:pt x="182880" y="60960"/>
                </a:cubicBezTo>
                <a:lnTo>
                  <a:pt x="182880" y="6096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17" name="Freeform 17"/>
          <p:cNvSpPr/>
          <p:nvPr/>
        </p:nvSpPr>
        <p:spPr>
          <a:xfrm>
            <a:off x="970539" y="2236546"/>
            <a:ext cx="2648574" cy="2933980"/>
          </a:xfrm>
          <a:custGeom>
            <a:rect l="l" t="t" r="r" b="b"/>
            <a:pathLst>
              <a:path w="1905000" h="1905000">
                <a:moveTo>
                  <a:pt x="0" y="952500"/>
                </a:moveTo>
                <a:lnTo>
                  <a:pt x="476250" y="190500"/>
                </a:lnTo>
                <a:lnTo>
                  <a:pt x="1428750" y="190500"/>
                </a:lnTo>
                <a:lnTo>
                  <a:pt x="1905000" y="952500"/>
                </a:lnTo>
                <a:lnTo>
                  <a:pt x="1428750" y="1714500"/>
                </a:lnTo>
                <a:lnTo>
                  <a:pt x="476250" y="171450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  <a:ln w="7620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18" name="Freeform 18"/>
          <p:cNvSpPr/>
          <p:nvPr/>
        </p:nvSpPr>
        <p:spPr>
          <a:xfrm>
            <a:off x="1655515" y="3001353"/>
            <a:ext cx="1278622" cy="1195190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资源高效利用加工技术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661112" y="2474335"/>
            <a:ext cx="6168948" cy="1714909"/>
          </a:xfrm>
          <a:prstGeom prst="rect">
            <a:avLst/>
          </a:prstGeom>
          <a:solidFill>
            <a:srgbClr val="FFFFFF">
              <a:alpha val="18823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3" name="TextBox 3"/>
          <p:cNvSpPr txBox="1"/>
          <p:nvPr/>
        </p:nvSpPr>
        <p:spPr>
          <a:xfrm>
            <a:off x="4750028" y="2577044"/>
            <a:ext cx="5991116" cy="1509492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ct val="0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环境友好制备技术</a:t>
            </a:r>
          </a:p>
        </p:txBody>
      </p:sp>
      <p:grpSp>
        <p:nvGrpSpPr>
          <p:cNvPr id="4" name="Group 4"/>
          <p:cNvGrpSpPr/>
          <p:nvPr/>
        </p:nvGrpSpPr>
        <p:grpSpPr>
          <a:xfrm>
            <a:off x="1290034" y="2474335"/>
            <a:ext cx="3067716" cy="1714909"/>
            <a:chOff x="1290034" y="2474335"/>
            <a:chExt cx="3067716" cy="1714909"/>
          </a:xfrm>
        </p:grpSpPr>
        <p:sp>
          <p:nvSpPr>
            <p:cNvPr id="5" name="TextBox 5"/>
            <p:cNvSpPr txBox="1"/>
            <p:nvPr/>
          </p:nvSpPr>
          <p:spPr>
            <a:xfrm>
              <a:off x="1290034" y="2474335"/>
              <a:ext cx="3067716" cy="1714909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96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  <p:cxnSp>
        <p:nvCxnSpPr>
          <p:cNvPr id="6" name="Connector 6"/>
          <p:cNvCxnSpPr/>
          <p:nvPr/>
        </p:nvCxnSpPr>
        <p:spPr>
          <a:xfrm>
            <a:off x="1310956" y="2387805"/>
            <a:ext cx="9520123" cy="0"/>
          </a:xfrm>
          <a:prstGeom prst="line">
            <a:avLst/>
          </a:prstGeom>
          <a:ln w="19050">
            <a:solidFill>
              <a:srgbClr val="FFFFFF">
                <a:alpha val="100000"/>
              </a:srgbClr>
            </a:solidFill>
            <a:prstDash val="solid"/>
            <a:headEnd type="none"/>
            <a:tailEnd type="none"/>
          </a:ln>
        </p:spPr>
      </p:cxnSp>
      <p:cxnSp>
        <p:nvCxnSpPr>
          <p:cNvPr id="7" name="Connector 7"/>
          <p:cNvCxnSpPr/>
          <p:nvPr/>
        </p:nvCxnSpPr>
        <p:spPr>
          <a:xfrm>
            <a:off x="1310956" y="4280471"/>
            <a:ext cx="9520123" cy="0"/>
          </a:xfrm>
          <a:prstGeom prst="line">
            <a:avLst/>
          </a:prstGeom>
          <a:ln w="19050">
            <a:solidFill>
              <a:srgbClr val="FFFFFF">
                <a:alpha val="100000"/>
              </a:srgbClr>
            </a:solidFill>
            <a:prstDash val="solid"/>
            <a:headEnd type="none"/>
            <a:tailEnd type="none"/>
          </a:ln>
        </p:spPr>
      </p:cxn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通过合理设计化学反应，使原料分子中的原子最大限度地转化为目标产物，减少废弃物的生成。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原子经济性反应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t="98" b="98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绿色溶剂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t="16667" b="16667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绿色催化剂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4648" r="14648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使用无毒或低毒的溶剂替代传统有毒有害溶剂，如水、离子液体等。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开发高效、高选择性且环境友好的催化剂，降低反应温度和压力，减少能源消耗和废弃物排放。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绿色合成与制备技术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07497" y="2686653"/>
            <a:ext cx="2748437" cy="2355803"/>
          </a:xfrm>
          <a:prstGeom prst="hexagon">
            <a:avLst>
              <a:gd name="adj" fmla="val 25000"/>
              <a:gd name="vf" fmla="val 115470"/>
            </a:avLst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3" name="AutoShape 3"/>
          <p:cNvSpPr/>
          <p:nvPr/>
        </p:nvSpPr>
        <p:spPr>
          <a:xfrm>
            <a:off x="7014310" y="1448346"/>
            <a:ext cx="3186374" cy="4832416"/>
          </a:xfrm>
          <a:prstGeom prst="homePlate">
            <a:avLst>
              <a:gd name="adj" fmla="val 50000"/>
            </a:avLst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4" name="AutoShape 4"/>
          <p:cNvSpPr/>
          <p:nvPr/>
        </p:nvSpPr>
        <p:spPr>
          <a:xfrm>
            <a:off x="6085580" y="1448346"/>
            <a:ext cx="1857460" cy="2431309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5" name="AutoShape 5"/>
          <p:cNvSpPr/>
          <p:nvPr/>
        </p:nvSpPr>
        <p:spPr>
          <a:xfrm>
            <a:off x="6085580" y="3849453"/>
            <a:ext cx="1857460" cy="2431309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6" name="AutoShape 6"/>
          <p:cNvSpPr/>
          <p:nvPr/>
        </p:nvSpPr>
        <p:spPr>
          <a:xfrm>
            <a:off x="8537025" y="2686653"/>
            <a:ext cx="1797055" cy="2355803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7" name="Freeform 7"/>
          <p:cNvSpPr/>
          <p:nvPr/>
        </p:nvSpPr>
        <p:spPr>
          <a:xfrm>
            <a:off x="6727185" y="2291057"/>
            <a:ext cx="574252" cy="574252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8" name="Freeform 8"/>
          <p:cNvSpPr/>
          <p:nvPr/>
        </p:nvSpPr>
        <p:spPr>
          <a:xfrm>
            <a:off x="6682521" y="4710666"/>
            <a:ext cx="663580" cy="663580"/>
          </a:xfrm>
          <a:custGeom>
            <a:rect l="l" t="t" r="r" b="b"/>
            <a:pathLst>
              <a:path w="304800" h="304800">
                <a:moveTo>
                  <a:pt x="274320" y="243840"/>
                </a:moveTo>
                <a:lnTo>
                  <a:pt x="304800" y="243840"/>
                </a:lnTo>
                <a:lnTo>
                  <a:pt x="304800" y="259080"/>
                </a:lnTo>
                <a:cubicBezTo>
                  <a:pt x="304800" y="267500"/>
                  <a:pt x="297980" y="274320"/>
                  <a:pt x="289560" y="274320"/>
                </a:cubicBezTo>
                <a:lnTo>
                  <a:pt x="289560" y="274320"/>
                </a:lnTo>
                <a:lnTo>
                  <a:pt x="15240" y="274320"/>
                </a:lnTo>
                <a:cubicBezTo>
                  <a:pt x="6820" y="274320"/>
                  <a:pt x="0" y="267500"/>
                  <a:pt x="0" y="259080"/>
                </a:cubicBezTo>
                <a:lnTo>
                  <a:pt x="0" y="259080"/>
                </a:lnTo>
                <a:lnTo>
                  <a:pt x="0" y="243840"/>
                </a:lnTo>
                <a:lnTo>
                  <a:pt x="30480" y="243840"/>
                </a:lnTo>
                <a:lnTo>
                  <a:pt x="30480" y="60960"/>
                </a:lnTo>
                <a:cubicBezTo>
                  <a:pt x="30480" y="44196"/>
                  <a:pt x="44196" y="30480"/>
                  <a:pt x="60960" y="30480"/>
                </a:cubicBezTo>
                <a:lnTo>
                  <a:pt x="243840" y="30480"/>
                </a:lnTo>
                <a:cubicBezTo>
                  <a:pt x="260671" y="30480"/>
                  <a:pt x="274320" y="44129"/>
                  <a:pt x="274320" y="60960"/>
                </a:cubicBezTo>
                <a:lnTo>
                  <a:pt x="274320" y="60960"/>
                </a:lnTo>
                <a:lnTo>
                  <a:pt x="274320" y="243840"/>
                </a:lnTo>
                <a:close/>
                <a:moveTo>
                  <a:pt x="60960" y="60960"/>
                </a:moveTo>
                <a:lnTo>
                  <a:pt x="60960" y="198120"/>
                </a:lnTo>
                <a:lnTo>
                  <a:pt x="243840" y="198120"/>
                </a:lnTo>
                <a:lnTo>
                  <a:pt x="243840" y="60960"/>
                </a:lnTo>
                <a:lnTo>
                  <a:pt x="60960" y="60960"/>
                </a:lnTo>
                <a:close/>
                <a:moveTo>
                  <a:pt x="121920" y="228600"/>
                </a:moveTo>
                <a:lnTo>
                  <a:pt x="121920" y="243840"/>
                </a:lnTo>
                <a:lnTo>
                  <a:pt x="182880" y="243840"/>
                </a:lnTo>
                <a:lnTo>
                  <a:pt x="182880" y="228600"/>
                </a:lnTo>
                <a:lnTo>
                  <a:pt x="121920" y="2286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9" name="Freeform 9"/>
          <p:cNvSpPr/>
          <p:nvPr/>
        </p:nvSpPr>
        <p:spPr>
          <a:xfrm>
            <a:off x="9135666" y="3564667"/>
            <a:ext cx="599774" cy="599774"/>
          </a:xfrm>
          <a:custGeom>
            <a:rect l="l" t="t" r="r" b="b"/>
            <a:pathLst>
              <a:path w="304800" h="304800">
                <a:moveTo>
                  <a:pt x="121920" y="28651"/>
                </a:moveTo>
                <a:lnTo>
                  <a:pt x="121920" y="0"/>
                </a:lnTo>
                <a:lnTo>
                  <a:pt x="152400" y="0"/>
                </a:lnTo>
                <a:lnTo>
                  <a:pt x="152400" y="243840"/>
                </a:lnTo>
                <a:lnTo>
                  <a:pt x="304800" y="243840"/>
                </a:lnTo>
                <a:lnTo>
                  <a:pt x="243840" y="304800"/>
                </a:lnTo>
                <a:lnTo>
                  <a:pt x="30480" y="304800"/>
                </a:lnTo>
                <a:lnTo>
                  <a:pt x="0" y="243840"/>
                </a:lnTo>
                <a:lnTo>
                  <a:pt x="121920" y="243840"/>
                </a:lnTo>
                <a:lnTo>
                  <a:pt x="121920" y="213360"/>
                </a:lnTo>
                <a:lnTo>
                  <a:pt x="0" y="213360"/>
                </a:lnTo>
                <a:lnTo>
                  <a:pt x="0" y="209398"/>
                </a:lnTo>
                <a:cubicBezTo>
                  <a:pt x="56940" y="163544"/>
                  <a:pt x="99498" y="101956"/>
                  <a:pt x="121234" y="31242"/>
                </a:cubicBezTo>
                <a:lnTo>
                  <a:pt x="121920" y="28651"/>
                </a:lnTo>
                <a:close/>
                <a:moveTo>
                  <a:pt x="304343" y="213360"/>
                </a:moveTo>
                <a:lnTo>
                  <a:pt x="152400" y="213360"/>
                </a:lnTo>
                <a:lnTo>
                  <a:pt x="152400" y="207874"/>
                </a:lnTo>
                <a:cubicBezTo>
                  <a:pt x="171650" y="179451"/>
                  <a:pt x="183137" y="144409"/>
                  <a:pt x="183137" y="106680"/>
                </a:cubicBezTo>
                <a:cubicBezTo>
                  <a:pt x="183137" y="68951"/>
                  <a:pt x="171660" y="33909"/>
                  <a:pt x="151990" y="4848"/>
                </a:cubicBezTo>
                <a:lnTo>
                  <a:pt x="152400" y="5486"/>
                </a:lnTo>
                <a:lnTo>
                  <a:pt x="152400" y="2438"/>
                </a:lnTo>
                <a:cubicBezTo>
                  <a:pt x="237877" y="37719"/>
                  <a:pt x="298180" y="117796"/>
                  <a:pt x="304305" y="212646"/>
                </a:cubicBezTo>
                <a:lnTo>
                  <a:pt x="304343" y="21336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10" name="AutoShape 10"/>
          <p:cNvSpPr/>
          <p:nvPr/>
        </p:nvSpPr>
        <p:spPr>
          <a:xfrm>
            <a:off x="904945" y="1702239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11" name="TextBox 11"/>
          <p:cNvSpPr txBox="1"/>
          <p:nvPr/>
        </p:nvSpPr>
        <p:spPr>
          <a:xfrm>
            <a:off x="1071515" y="1541685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生物质转化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1071515" y="2035834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利用生物或化学方法将生物质转化为高附加值的材料或化学品，如生物塑料、生物燃料等。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1071515" y="3085355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生物质基复合材料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1071515" y="3579505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将生物质纤维、生物质多糖等可再生资源与合成高分子材料复合，制备环境友好的复合材料。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1071515" y="4649506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生物炼制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1071515" y="5143655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借鉴石油炼制工艺，以生物质为原料生产燃料、化学品和材料等产品。</a:t>
            </a:r>
          </a:p>
        </p:txBody>
      </p:sp>
      <p:sp>
        <p:nvSpPr>
          <p:cNvPr id="17" name="AutoShape 17"/>
          <p:cNvSpPr/>
          <p:nvPr/>
        </p:nvSpPr>
        <p:spPr>
          <a:xfrm>
            <a:off x="904945" y="3245910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18" name="AutoShape 18"/>
          <p:cNvSpPr/>
          <p:nvPr/>
        </p:nvSpPr>
        <p:spPr>
          <a:xfrm>
            <a:off x="904945" y="4808202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生物质基材料制备技术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527262" y="1849088"/>
            <a:ext cx="4496144" cy="565817"/>
            <a:chOff x="5527262" y="1849088"/>
            <a:chExt cx="4496144" cy="565817"/>
          </a:xfrm>
        </p:grpSpPr>
        <p:sp>
          <p:nvSpPr>
            <p:cNvPr id="3" name="AutoShape 3"/>
            <p:cNvSpPr/>
            <p:nvPr/>
          </p:nvSpPr>
          <p:spPr>
            <a:xfrm>
              <a:off x="5527262" y="1849088"/>
              <a:ext cx="4496144" cy="565817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1435703" y="1849088"/>
            <a:ext cx="3294412" cy="3432906"/>
            <a:chOff x="1435703" y="1849088"/>
            <a:chExt cx="3294412" cy="3432906"/>
          </a:xfrm>
        </p:grpSpPr>
        <p:sp>
          <p:nvSpPr>
            <p:cNvPr id="5" name="AutoShape 5"/>
            <p:cNvSpPr/>
            <p:nvPr/>
          </p:nvSpPr>
          <p:spPr>
            <a:xfrm>
              <a:off x="1435703" y="1849088"/>
              <a:ext cx="3294412" cy="3294412"/>
            </a:xfrm>
            <a:prstGeom prst="blockArc">
              <a:avLst/>
            </a:prstGeom>
            <a:solidFill>
              <a:schemeClr val="accent1">
                <a:lumMod val="75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6" name="AutoShape 6"/>
            <p:cNvSpPr/>
            <p:nvPr/>
          </p:nvSpPr>
          <p:spPr>
            <a:xfrm rot="10800000">
              <a:off x="1435703" y="1987582"/>
              <a:ext cx="3294412" cy="3294412"/>
            </a:xfrm>
            <a:prstGeom prst="blockArc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</p:grpSp>
      <p:sp>
        <p:nvSpPr>
          <p:cNvPr id="7" name="Freeform 7"/>
          <p:cNvSpPr/>
          <p:nvPr/>
        </p:nvSpPr>
        <p:spPr>
          <a:xfrm>
            <a:off x="2699099" y="3282680"/>
            <a:ext cx="767367" cy="703933"/>
          </a:xfrm>
          <a:custGeom>
            <a:rect l="l" t="t" r="r" b="b"/>
            <a:pathLst>
              <a:path w="986" h="905">
                <a:moveTo>
                  <a:pt x="298" y="855"/>
                </a:moveTo>
                <a:lnTo>
                  <a:pt x="359" y="855"/>
                </a:lnTo>
                <a:lnTo>
                  <a:pt x="359" y="855"/>
                </a:lnTo>
                <a:lnTo>
                  <a:pt x="374" y="838"/>
                </a:lnTo>
                <a:lnTo>
                  <a:pt x="388" y="819"/>
                </a:lnTo>
                <a:lnTo>
                  <a:pt x="401" y="799"/>
                </a:lnTo>
                <a:lnTo>
                  <a:pt x="412" y="776"/>
                </a:lnTo>
                <a:lnTo>
                  <a:pt x="421" y="752"/>
                </a:lnTo>
                <a:lnTo>
                  <a:pt x="427" y="725"/>
                </a:lnTo>
                <a:lnTo>
                  <a:pt x="432" y="697"/>
                </a:lnTo>
                <a:lnTo>
                  <a:pt x="436" y="666"/>
                </a:lnTo>
                <a:lnTo>
                  <a:pt x="425" y="666"/>
                </a:lnTo>
                <a:lnTo>
                  <a:pt x="425" y="666"/>
                </a:lnTo>
                <a:lnTo>
                  <a:pt x="418" y="666"/>
                </a:lnTo>
                <a:lnTo>
                  <a:pt x="412" y="664"/>
                </a:lnTo>
                <a:lnTo>
                  <a:pt x="405" y="661"/>
                </a:lnTo>
                <a:lnTo>
                  <a:pt x="401" y="656"/>
                </a:lnTo>
                <a:lnTo>
                  <a:pt x="397" y="651"/>
                </a:lnTo>
                <a:lnTo>
                  <a:pt x="393" y="646"/>
                </a:lnTo>
                <a:lnTo>
                  <a:pt x="391" y="639"/>
                </a:lnTo>
                <a:lnTo>
                  <a:pt x="390" y="633"/>
                </a:lnTo>
                <a:lnTo>
                  <a:pt x="390" y="633"/>
                </a:lnTo>
                <a:lnTo>
                  <a:pt x="390" y="633"/>
                </a:lnTo>
                <a:lnTo>
                  <a:pt x="391" y="625"/>
                </a:lnTo>
                <a:lnTo>
                  <a:pt x="393" y="620"/>
                </a:lnTo>
                <a:lnTo>
                  <a:pt x="397" y="613"/>
                </a:lnTo>
                <a:lnTo>
                  <a:pt x="401" y="609"/>
                </a:lnTo>
                <a:lnTo>
                  <a:pt x="405" y="604"/>
                </a:lnTo>
                <a:lnTo>
                  <a:pt x="412" y="601"/>
                </a:lnTo>
                <a:lnTo>
                  <a:pt x="418" y="599"/>
                </a:lnTo>
                <a:lnTo>
                  <a:pt x="425" y="598"/>
                </a:lnTo>
                <a:lnTo>
                  <a:pt x="442" y="598"/>
                </a:lnTo>
                <a:lnTo>
                  <a:pt x="442" y="598"/>
                </a:lnTo>
                <a:lnTo>
                  <a:pt x="417" y="573"/>
                </a:lnTo>
                <a:lnTo>
                  <a:pt x="393" y="546"/>
                </a:lnTo>
                <a:lnTo>
                  <a:pt x="371" y="519"/>
                </a:lnTo>
                <a:lnTo>
                  <a:pt x="351" y="489"/>
                </a:lnTo>
                <a:lnTo>
                  <a:pt x="337" y="512"/>
                </a:lnTo>
                <a:lnTo>
                  <a:pt x="337" y="512"/>
                </a:lnTo>
                <a:lnTo>
                  <a:pt x="277" y="476"/>
                </a:lnTo>
                <a:lnTo>
                  <a:pt x="248" y="458"/>
                </a:lnTo>
                <a:lnTo>
                  <a:pt x="219" y="438"/>
                </a:lnTo>
                <a:lnTo>
                  <a:pt x="191" y="418"/>
                </a:lnTo>
                <a:lnTo>
                  <a:pt x="164" y="395"/>
                </a:lnTo>
                <a:lnTo>
                  <a:pt x="138" y="371"/>
                </a:lnTo>
                <a:lnTo>
                  <a:pt x="126" y="358"/>
                </a:lnTo>
                <a:lnTo>
                  <a:pt x="114" y="345"/>
                </a:lnTo>
                <a:lnTo>
                  <a:pt x="114" y="345"/>
                </a:lnTo>
                <a:lnTo>
                  <a:pt x="102" y="331"/>
                </a:lnTo>
                <a:lnTo>
                  <a:pt x="92" y="317"/>
                </a:lnTo>
                <a:lnTo>
                  <a:pt x="81" y="301"/>
                </a:lnTo>
                <a:lnTo>
                  <a:pt x="71" y="285"/>
                </a:lnTo>
                <a:lnTo>
                  <a:pt x="61" y="269"/>
                </a:lnTo>
                <a:lnTo>
                  <a:pt x="53" y="251"/>
                </a:lnTo>
                <a:lnTo>
                  <a:pt x="44" y="234"/>
                </a:lnTo>
                <a:lnTo>
                  <a:pt x="36" y="216"/>
                </a:lnTo>
                <a:lnTo>
                  <a:pt x="30" y="196"/>
                </a:lnTo>
                <a:lnTo>
                  <a:pt x="23" y="175"/>
                </a:lnTo>
                <a:lnTo>
                  <a:pt x="18" y="154"/>
                </a:lnTo>
                <a:lnTo>
                  <a:pt x="13" y="132"/>
                </a:lnTo>
                <a:lnTo>
                  <a:pt x="9" y="108"/>
                </a:lnTo>
                <a:lnTo>
                  <a:pt x="6" y="84"/>
                </a:lnTo>
                <a:lnTo>
                  <a:pt x="4" y="59"/>
                </a:lnTo>
                <a:lnTo>
                  <a:pt x="3" y="33"/>
                </a:lnTo>
                <a:lnTo>
                  <a:pt x="0" y="0"/>
                </a:lnTo>
                <a:lnTo>
                  <a:pt x="33" y="7"/>
                </a:lnTo>
                <a:lnTo>
                  <a:pt x="239" y="55"/>
                </a:lnTo>
                <a:lnTo>
                  <a:pt x="252" y="58"/>
                </a:lnTo>
                <a:lnTo>
                  <a:pt x="252" y="58"/>
                </a:lnTo>
                <a:lnTo>
                  <a:pt x="256" y="23"/>
                </a:lnTo>
                <a:lnTo>
                  <a:pt x="473" y="23"/>
                </a:lnTo>
                <a:lnTo>
                  <a:pt x="520" y="23"/>
                </a:lnTo>
                <a:lnTo>
                  <a:pt x="737" y="23"/>
                </a:lnTo>
                <a:lnTo>
                  <a:pt x="737" y="23"/>
                </a:lnTo>
                <a:lnTo>
                  <a:pt x="740" y="57"/>
                </a:lnTo>
                <a:lnTo>
                  <a:pt x="751" y="55"/>
                </a:lnTo>
                <a:lnTo>
                  <a:pt x="956" y="7"/>
                </a:lnTo>
                <a:lnTo>
                  <a:pt x="988" y="0"/>
                </a:lnTo>
                <a:lnTo>
                  <a:pt x="987" y="33"/>
                </a:lnTo>
                <a:lnTo>
                  <a:pt x="987" y="33"/>
                </a:lnTo>
                <a:lnTo>
                  <a:pt x="986" y="59"/>
                </a:lnTo>
                <a:lnTo>
                  <a:pt x="983" y="84"/>
                </a:lnTo>
                <a:lnTo>
                  <a:pt x="980" y="108"/>
                </a:lnTo>
                <a:lnTo>
                  <a:pt x="976" y="132"/>
                </a:lnTo>
                <a:lnTo>
                  <a:pt x="971" y="154"/>
                </a:lnTo>
                <a:lnTo>
                  <a:pt x="965" y="175"/>
                </a:lnTo>
                <a:lnTo>
                  <a:pt x="960" y="196"/>
                </a:lnTo>
                <a:lnTo>
                  <a:pt x="952" y="216"/>
                </a:lnTo>
                <a:lnTo>
                  <a:pt x="945" y="234"/>
                </a:lnTo>
                <a:lnTo>
                  <a:pt x="936" y="251"/>
                </a:lnTo>
                <a:lnTo>
                  <a:pt x="927" y="269"/>
                </a:lnTo>
                <a:lnTo>
                  <a:pt x="918" y="285"/>
                </a:lnTo>
                <a:lnTo>
                  <a:pt x="908" y="301"/>
                </a:lnTo>
                <a:lnTo>
                  <a:pt x="897" y="317"/>
                </a:lnTo>
                <a:lnTo>
                  <a:pt x="886" y="331"/>
                </a:lnTo>
                <a:lnTo>
                  <a:pt x="874" y="345"/>
                </a:lnTo>
                <a:lnTo>
                  <a:pt x="874" y="345"/>
                </a:lnTo>
                <a:lnTo>
                  <a:pt x="862" y="358"/>
                </a:lnTo>
                <a:lnTo>
                  <a:pt x="850" y="371"/>
                </a:lnTo>
                <a:lnTo>
                  <a:pt x="825" y="395"/>
                </a:lnTo>
                <a:lnTo>
                  <a:pt x="798" y="418"/>
                </a:lnTo>
                <a:lnTo>
                  <a:pt x="770" y="438"/>
                </a:lnTo>
                <a:lnTo>
                  <a:pt x="742" y="458"/>
                </a:lnTo>
                <a:lnTo>
                  <a:pt x="713" y="476"/>
                </a:lnTo>
                <a:lnTo>
                  <a:pt x="653" y="512"/>
                </a:lnTo>
                <a:lnTo>
                  <a:pt x="640" y="491"/>
                </a:lnTo>
                <a:lnTo>
                  <a:pt x="640" y="491"/>
                </a:lnTo>
                <a:lnTo>
                  <a:pt x="620" y="521"/>
                </a:lnTo>
                <a:lnTo>
                  <a:pt x="599" y="548"/>
                </a:lnTo>
                <a:lnTo>
                  <a:pt x="576" y="574"/>
                </a:lnTo>
                <a:lnTo>
                  <a:pt x="551" y="598"/>
                </a:lnTo>
                <a:lnTo>
                  <a:pt x="567" y="598"/>
                </a:lnTo>
                <a:lnTo>
                  <a:pt x="567" y="598"/>
                </a:lnTo>
                <a:lnTo>
                  <a:pt x="574" y="599"/>
                </a:lnTo>
                <a:lnTo>
                  <a:pt x="580" y="601"/>
                </a:lnTo>
                <a:lnTo>
                  <a:pt x="586" y="604"/>
                </a:lnTo>
                <a:lnTo>
                  <a:pt x="591" y="609"/>
                </a:lnTo>
                <a:lnTo>
                  <a:pt x="595" y="613"/>
                </a:lnTo>
                <a:lnTo>
                  <a:pt x="599" y="620"/>
                </a:lnTo>
                <a:lnTo>
                  <a:pt x="601" y="625"/>
                </a:lnTo>
                <a:lnTo>
                  <a:pt x="601" y="633"/>
                </a:lnTo>
                <a:lnTo>
                  <a:pt x="601" y="633"/>
                </a:lnTo>
                <a:lnTo>
                  <a:pt x="601" y="633"/>
                </a:lnTo>
                <a:lnTo>
                  <a:pt x="601" y="639"/>
                </a:lnTo>
                <a:lnTo>
                  <a:pt x="599" y="646"/>
                </a:lnTo>
                <a:lnTo>
                  <a:pt x="595" y="651"/>
                </a:lnTo>
                <a:lnTo>
                  <a:pt x="591" y="656"/>
                </a:lnTo>
                <a:lnTo>
                  <a:pt x="586" y="661"/>
                </a:lnTo>
                <a:lnTo>
                  <a:pt x="580" y="664"/>
                </a:lnTo>
                <a:lnTo>
                  <a:pt x="574" y="666"/>
                </a:lnTo>
                <a:lnTo>
                  <a:pt x="567" y="666"/>
                </a:lnTo>
                <a:lnTo>
                  <a:pt x="557" y="666"/>
                </a:lnTo>
                <a:lnTo>
                  <a:pt x="557" y="666"/>
                </a:lnTo>
                <a:lnTo>
                  <a:pt x="561" y="697"/>
                </a:lnTo>
                <a:lnTo>
                  <a:pt x="565" y="725"/>
                </a:lnTo>
                <a:lnTo>
                  <a:pt x="572" y="752"/>
                </a:lnTo>
                <a:lnTo>
                  <a:pt x="581" y="776"/>
                </a:lnTo>
                <a:lnTo>
                  <a:pt x="592" y="799"/>
                </a:lnTo>
                <a:lnTo>
                  <a:pt x="605" y="819"/>
                </a:lnTo>
                <a:lnTo>
                  <a:pt x="619" y="838"/>
                </a:lnTo>
                <a:lnTo>
                  <a:pt x="634" y="855"/>
                </a:lnTo>
                <a:lnTo>
                  <a:pt x="697" y="855"/>
                </a:lnTo>
                <a:lnTo>
                  <a:pt x="713" y="905"/>
                </a:lnTo>
                <a:lnTo>
                  <a:pt x="283" y="905"/>
                </a:lnTo>
                <a:lnTo>
                  <a:pt x="298" y="855"/>
                </a:lnTo>
                <a:lnTo>
                  <a:pt x="298" y="855"/>
                </a:lnTo>
                <a:close/>
                <a:moveTo>
                  <a:pt x="742" y="109"/>
                </a:moveTo>
                <a:lnTo>
                  <a:pt x="742" y="109"/>
                </a:lnTo>
                <a:lnTo>
                  <a:pt x="741" y="157"/>
                </a:lnTo>
                <a:lnTo>
                  <a:pt x="737" y="203"/>
                </a:lnTo>
                <a:lnTo>
                  <a:pt x="731" y="247"/>
                </a:lnTo>
                <a:lnTo>
                  <a:pt x="723" y="289"/>
                </a:lnTo>
                <a:lnTo>
                  <a:pt x="719" y="310"/>
                </a:lnTo>
                <a:lnTo>
                  <a:pt x="714" y="331"/>
                </a:lnTo>
                <a:lnTo>
                  <a:pt x="707" y="350"/>
                </a:lnTo>
                <a:lnTo>
                  <a:pt x="701" y="370"/>
                </a:lnTo>
                <a:lnTo>
                  <a:pt x="693" y="388"/>
                </a:lnTo>
                <a:lnTo>
                  <a:pt x="685" y="407"/>
                </a:lnTo>
                <a:lnTo>
                  <a:pt x="678" y="425"/>
                </a:lnTo>
                <a:lnTo>
                  <a:pt x="669" y="443"/>
                </a:lnTo>
                <a:lnTo>
                  <a:pt x="669" y="443"/>
                </a:lnTo>
                <a:lnTo>
                  <a:pt x="715" y="414"/>
                </a:lnTo>
                <a:lnTo>
                  <a:pt x="736" y="399"/>
                </a:lnTo>
                <a:lnTo>
                  <a:pt x="758" y="383"/>
                </a:lnTo>
                <a:lnTo>
                  <a:pt x="779" y="367"/>
                </a:lnTo>
                <a:lnTo>
                  <a:pt x="798" y="349"/>
                </a:lnTo>
                <a:lnTo>
                  <a:pt x="818" y="331"/>
                </a:lnTo>
                <a:lnTo>
                  <a:pt x="836" y="311"/>
                </a:lnTo>
                <a:lnTo>
                  <a:pt x="836" y="311"/>
                </a:lnTo>
                <a:lnTo>
                  <a:pt x="855" y="288"/>
                </a:lnTo>
                <a:lnTo>
                  <a:pt x="871" y="263"/>
                </a:lnTo>
                <a:lnTo>
                  <a:pt x="886" y="236"/>
                </a:lnTo>
                <a:lnTo>
                  <a:pt x="894" y="222"/>
                </a:lnTo>
                <a:lnTo>
                  <a:pt x="900" y="208"/>
                </a:lnTo>
                <a:lnTo>
                  <a:pt x="906" y="192"/>
                </a:lnTo>
                <a:lnTo>
                  <a:pt x="912" y="177"/>
                </a:lnTo>
                <a:lnTo>
                  <a:pt x="917" y="159"/>
                </a:lnTo>
                <a:lnTo>
                  <a:pt x="921" y="142"/>
                </a:lnTo>
                <a:lnTo>
                  <a:pt x="925" y="123"/>
                </a:lnTo>
                <a:lnTo>
                  <a:pt x="929" y="105"/>
                </a:lnTo>
                <a:lnTo>
                  <a:pt x="932" y="85"/>
                </a:lnTo>
                <a:lnTo>
                  <a:pt x="934" y="66"/>
                </a:lnTo>
                <a:lnTo>
                  <a:pt x="793" y="97"/>
                </a:lnTo>
                <a:lnTo>
                  <a:pt x="808" y="130"/>
                </a:lnTo>
                <a:lnTo>
                  <a:pt x="761" y="152"/>
                </a:lnTo>
                <a:lnTo>
                  <a:pt x="742" y="109"/>
                </a:lnTo>
                <a:lnTo>
                  <a:pt x="742" y="109"/>
                </a:lnTo>
                <a:close/>
                <a:moveTo>
                  <a:pt x="326" y="446"/>
                </a:moveTo>
                <a:lnTo>
                  <a:pt x="326" y="446"/>
                </a:lnTo>
                <a:lnTo>
                  <a:pt x="316" y="428"/>
                </a:lnTo>
                <a:lnTo>
                  <a:pt x="308" y="409"/>
                </a:lnTo>
                <a:lnTo>
                  <a:pt x="300" y="390"/>
                </a:lnTo>
                <a:lnTo>
                  <a:pt x="292" y="371"/>
                </a:lnTo>
                <a:lnTo>
                  <a:pt x="286" y="350"/>
                </a:lnTo>
                <a:lnTo>
                  <a:pt x="279" y="331"/>
                </a:lnTo>
                <a:lnTo>
                  <a:pt x="274" y="309"/>
                </a:lnTo>
                <a:lnTo>
                  <a:pt x="269" y="288"/>
                </a:lnTo>
                <a:lnTo>
                  <a:pt x="264" y="267"/>
                </a:lnTo>
                <a:lnTo>
                  <a:pt x="261" y="244"/>
                </a:lnTo>
                <a:lnTo>
                  <a:pt x="258" y="221"/>
                </a:lnTo>
                <a:lnTo>
                  <a:pt x="256" y="198"/>
                </a:lnTo>
                <a:lnTo>
                  <a:pt x="253" y="174"/>
                </a:lnTo>
                <a:lnTo>
                  <a:pt x="252" y="151"/>
                </a:lnTo>
                <a:lnTo>
                  <a:pt x="251" y="102"/>
                </a:lnTo>
                <a:lnTo>
                  <a:pt x="228" y="152"/>
                </a:lnTo>
                <a:lnTo>
                  <a:pt x="182" y="130"/>
                </a:lnTo>
                <a:lnTo>
                  <a:pt x="197" y="97"/>
                </a:lnTo>
                <a:lnTo>
                  <a:pt x="56" y="66"/>
                </a:lnTo>
                <a:lnTo>
                  <a:pt x="56" y="66"/>
                </a:lnTo>
                <a:lnTo>
                  <a:pt x="58" y="85"/>
                </a:lnTo>
                <a:lnTo>
                  <a:pt x="60" y="105"/>
                </a:lnTo>
                <a:lnTo>
                  <a:pt x="63" y="123"/>
                </a:lnTo>
                <a:lnTo>
                  <a:pt x="68" y="142"/>
                </a:lnTo>
                <a:lnTo>
                  <a:pt x="72" y="159"/>
                </a:lnTo>
                <a:lnTo>
                  <a:pt x="77" y="177"/>
                </a:lnTo>
                <a:lnTo>
                  <a:pt x="83" y="192"/>
                </a:lnTo>
                <a:lnTo>
                  <a:pt x="89" y="208"/>
                </a:lnTo>
                <a:lnTo>
                  <a:pt x="96" y="222"/>
                </a:lnTo>
                <a:lnTo>
                  <a:pt x="102" y="236"/>
                </a:lnTo>
                <a:lnTo>
                  <a:pt x="118" y="263"/>
                </a:lnTo>
                <a:lnTo>
                  <a:pt x="135" y="288"/>
                </a:lnTo>
                <a:lnTo>
                  <a:pt x="153" y="311"/>
                </a:lnTo>
                <a:lnTo>
                  <a:pt x="153" y="311"/>
                </a:lnTo>
                <a:lnTo>
                  <a:pt x="172" y="332"/>
                </a:lnTo>
                <a:lnTo>
                  <a:pt x="191" y="350"/>
                </a:lnTo>
                <a:lnTo>
                  <a:pt x="212" y="369"/>
                </a:lnTo>
                <a:lnTo>
                  <a:pt x="234" y="385"/>
                </a:lnTo>
                <a:lnTo>
                  <a:pt x="256" y="401"/>
                </a:lnTo>
                <a:lnTo>
                  <a:pt x="279" y="417"/>
                </a:lnTo>
                <a:lnTo>
                  <a:pt x="326" y="446"/>
                </a:lnTo>
                <a:lnTo>
                  <a:pt x="326" y="446"/>
                </a:lnTo>
                <a:close/>
                <a:moveTo>
                  <a:pt x="304" y="70"/>
                </a:moveTo>
                <a:lnTo>
                  <a:pt x="304" y="70"/>
                </a:lnTo>
                <a:lnTo>
                  <a:pt x="304" y="120"/>
                </a:lnTo>
                <a:lnTo>
                  <a:pt x="307" y="170"/>
                </a:lnTo>
                <a:lnTo>
                  <a:pt x="309" y="194"/>
                </a:lnTo>
                <a:lnTo>
                  <a:pt x="312" y="218"/>
                </a:lnTo>
                <a:lnTo>
                  <a:pt x="315" y="242"/>
                </a:lnTo>
                <a:lnTo>
                  <a:pt x="320" y="266"/>
                </a:lnTo>
                <a:lnTo>
                  <a:pt x="320" y="266"/>
                </a:lnTo>
                <a:lnTo>
                  <a:pt x="325" y="288"/>
                </a:lnTo>
                <a:lnTo>
                  <a:pt x="331" y="312"/>
                </a:lnTo>
                <a:lnTo>
                  <a:pt x="339" y="335"/>
                </a:lnTo>
                <a:lnTo>
                  <a:pt x="348" y="358"/>
                </a:lnTo>
                <a:lnTo>
                  <a:pt x="358" y="380"/>
                </a:lnTo>
                <a:lnTo>
                  <a:pt x="368" y="401"/>
                </a:lnTo>
                <a:lnTo>
                  <a:pt x="381" y="423"/>
                </a:lnTo>
                <a:lnTo>
                  <a:pt x="394" y="445"/>
                </a:lnTo>
                <a:lnTo>
                  <a:pt x="394" y="445"/>
                </a:lnTo>
                <a:lnTo>
                  <a:pt x="398" y="448"/>
                </a:lnTo>
                <a:lnTo>
                  <a:pt x="401" y="450"/>
                </a:lnTo>
                <a:lnTo>
                  <a:pt x="404" y="452"/>
                </a:lnTo>
                <a:lnTo>
                  <a:pt x="407" y="453"/>
                </a:lnTo>
                <a:lnTo>
                  <a:pt x="412" y="453"/>
                </a:lnTo>
                <a:lnTo>
                  <a:pt x="416" y="453"/>
                </a:lnTo>
                <a:lnTo>
                  <a:pt x="419" y="452"/>
                </a:lnTo>
                <a:lnTo>
                  <a:pt x="424" y="450"/>
                </a:lnTo>
                <a:lnTo>
                  <a:pt x="424" y="450"/>
                </a:lnTo>
                <a:lnTo>
                  <a:pt x="427" y="447"/>
                </a:lnTo>
                <a:lnTo>
                  <a:pt x="429" y="444"/>
                </a:lnTo>
                <a:lnTo>
                  <a:pt x="430" y="440"/>
                </a:lnTo>
                <a:lnTo>
                  <a:pt x="431" y="436"/>
                </a:lnTo>
                <a:lnTo>
                  <a:pt x="432" y="433"/>
                </a:lnTo>
                <a:lnTo>
                  <a:pt x="431" y="428"/>
                </a:lnTo>
                <a:lnTo>
                  <a:pt x="430" y="425"/>
                </a:lnTo>
                <a:lnTo>
                  <a:pt x="428" y="421"/>
                </a:lnTo>
                <a:lnTo>
                  <a:pt x="428" y="421"/>
                </a:lnTo>
                <a:lnTo>
                  <a:pt x="416" y="402"/>
                </a:lnTo>
                <a:lnTo>
                  <a:pt x="404" y="382"/>
                </a:lnTo>
                <a:lnTo>
                  <a:pt x="394" y="362"/>
                </a:lnTo>
                <a:lnTo>
                  <a:pt x="386" y="342"/>
                </a:lnTo>
                <a:lnTo>
                  <a:pt x="378" y="321"/>
                </a:lnTo>
                <a:lnTo>
                  <a:pt x="371" y="300"/>
                </a:lnTo>
                <a:lnTo>
                  <a:pt x="365" y="279"/>
                </a:lnTo>
                <a:lnTo>
                  <a:pt x="360" y="257"/>
                </a:lnTo>
                <a:lnTo>
                  <a:pt x="360" y="257"/>
                </a:lnTo>
                <a:lnTo>
                  <a:pt x="355" y="234"/>
                </a:lnTo>
                <a:lnTo>
                  <a:pt x="352" y="212"/>
                </a:lnTo>
                <a:lnTo>
                  <a:pt x="350" y="189"/>
                </a:lnTo>
                <a:lnTo>
                  <a:pt x="348" y="166"/>
                </a:lnTo>
                <a:lnTo>
                  <a:pt x="346" y="119"/>
                </a:lnTo>
                <a:lnTo>
                  <a:pt x="346" y="70"/>
                </a:lnTo>
                <a:lnTo>
                  <a:pt x="346" y="70"/>
                </a:lnTo>
                <a:lnTo>
                  <a:pt x="345" y="67"/>
                </a:lnTo>
                <a:lnTo>
                  <a:pt x="343" y="63"/>
                </a:lnTo>
                <a:lnTo>
                  <a:pt x="342" y="59"/>
                </a:lnTo>
                <a:lnTo>
                  <a:pt x="339" y="56"/>
                </a:lnTo>
                <a:lnTo>
                  <a:pt x="337" y="54"/>
                </a:lnTo>
                <a:lnTo>
                  <a:pt x="333" y="52"/>
                </a:lnTo>
                <a:lnTo>
                  <a:pt x="329" y="51"/>
                </a:lnTo>
                <a:lnTo>
                  <a:pt x="325" y="50"/>
                </a:lnTo>
                <a:lnTo>
                  <a:pt x="325" y="50"/>
                </a:lnTo>
                <a:lnTo>
                  <a:pt x="321" y="51"/>
                </a:lnTo>
                <a:lnTo>
                  <a:pt x="317" y="52"/>
                </a:lnTo>
                <a:lnTo>
                  <a:pt x="313" y="53"/>
                </a:lnTo>
                <a:lnTo>
                  <a:pt x="311" y="56"/>
                </a:lnTo>
                <a:lnTo>
                  <a:pt x="308" y="58"/>
                </a:lnTo>
                <a:lnTo>
                  <a:pt x="307" y="63"/>
                </a:lnTo>
                <a:lnTo>
                  <a:pt x="304" y="66"/>
                </a:lnTo>
                <a:lnTo>
                  <a:pt x="304" y="70"/>
                </a:lnTo>
                <a:lnTo>
                  <a:pt x="304" y="70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8" name="TextBox 8"/>
          <p:cNvSpPr txBox="1"/>
          <p:nvPr/>
        </p:nvSpPr>
        <p:spPr>
          <a:xfrm>
            <a:off x="5670599" y="1849088"/>
            <a:ext cx="4173855" cy="561199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废弃物分类与回收</a:t>
            </a:r>
          </a:p>
        </p:txBody>
      </p:sp>
      <p:grpSp>
        <p:nvGrpSpPr>
          <p:cNvPr id="9" name="Group 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0" name="AutoShape 1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1" name="AutoShape 1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2" name="AutoShape 1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3" name="AutoShape 1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4" name="AutoShape 1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5" name="AutoShape 1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6" name="AutoShape 1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7" name="AutoShape 1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8" name="AutoShape 1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9" name="AutoShape 1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0" name="AutoShape 2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1" name="AutoShape 2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2" name="AutoShape 2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3" name="AutoShape 2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4" name="AutoShape 2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5" name="AutoShape 2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6" name="AutoShape 2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7" name="AutoShape 2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8" name="AutoShape 2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9" name="AutoShape 2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0" name="TextBox 3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废弃物资源化利用制备技术</a:t>
              </a:r>
            </a:p>
          </p:txBody>
        </p:sp>
      </p:grpSp>
      <p:grpSp>
        <p:nvGrpSpPr>
          <p:cNvPr id="31" name="Group 31"/>
          <p:cNvGrpSpPr/>
          <p:nvPr/>
        </p:nvGrpSpPr>
        <p:grpSpPr>
          <a:xfrm>
            <a:off x="5527262" y="2424430"/>
            <a:ext cx="4496144" cy="820535"/>
            <a:chOff x="5527262" y="2424430"/>
            <a:chExt cx="4496144" cy="820535"/>
          </a:xfrm>
        </p:grpSpPr>
        <p:sp>
          <p:nvSpPr>
            <p:cNvPr id="32" name="TextBox 32"/>
            <p:cNvSpPr txBox="1"/>
            <p:nvPr/>
          </p:nvSpPr>
          <p:spPr>
            <a:xfrm>
              <a:off x="5527262" y="2424430"/>
              <a:ext cx="4496144" cy="82053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通过物理、化学或生物方法对废弃物进行分类和回收，实现资源的有效利用。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5527262" y="3282680"/>
            <a:ext cx="4496144" cy="565817"/>
            <a:chOff x="5527262" y="3282680"/>
            <a:chExt cx="4496144" cy="565817"/>
          </a:xfrm>
        </p:grpSpPr>
        <p:sp>
          <p:nvSpPr>
            <p:cNvPr id="34" name="AutoShape 34"/>
            <p:cNvSpPr/>
            <p:nvPr/>
          </p:nvSpPr>
          <p:spPr>
            <a:xfrm>
              <a:off x="5527262" y="3282680"/>
              <a:ext cx="4496144" cy="565817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</p:grpSp>
      <p:sp>
        <p:nvSpPr>
          <p:cNvPr id="35" name="TextBox 35"/>
          <p:cNvSpPr txBox="1"/>
          <p:nvPr/>
        </p:nvSpPr>
        <p:spPr>
          <a:xfrm>
            <a:off x="5670599" y="3282680"/>
            <a:ext cx="4173855" cy="561199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废弃物转化技术</a:t>
            </a:r>
          </a:p>
        </p:txBody>
      </p:sp>
      <p:grpSp>
        <p:nvGrpSpPr>
          <p:cNvPr id="36" name="Group 36"/>
          <p:cNvGrpSpPr/>
          <p:nvPr/>
        </p:nvGrpSpPr>
        <p:grpSpPr>
          <a:xfrm>
            <a:off x="5527262" y="3877072"/>
            <a:ext cx="4496144" cy="820535"/>
            <a:chOff x="5527262" y="3877072"/>
            <a:chExt cx="4496144" cy="820535"/>
          </a:xfrm>
        </p:grpSpPr>
        <p:sp>
          <p:nvSpPr>
            <p:cNvPr id="37" name="TextBox 37"/>
            <p:cNvSpPr txBox="1"/>
            <p:nvPr/>
          </p:nvSpPr>
          <p:spPr>
            <a:xfrm>
              <a:off x="5527262" y="3877072"/>
              <a:ext cx="4496144" cy="82053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采用高温焚烧、热解、气化等方法将废弃物转化为能源或化学品。</a:t>
              </a:r>
            </a:p>
          </p:txBody>
        </p:sp>
      </p:grpSp>
      <p:grpSp>
        <p:nvGrpSpPr>
          <p:cNvPr id="38" name="Group 38"/>
          <p:cNvGrpSpPr/>
          <p:nvPr/>
        </p:nvGrpSpPr>
        <p:grpSpPr>
          <a:xfrm>
            <a:off x="5527262" y="4771916"/>
            <a:ext cx="4496144" cy="565817"/>
            <a:chOff x="5527262" y="4771916"/>
            <a:chExt cx="4496144" cy="565817"/>
          </a:xfrm>
        </p:grpSpPr>
        <p:sp>
          <p:nvSpPr>
            <p:cNvPr id="39" name="AutoShape 39"/>
            <p:cNvSpPr/>
            <p:nvPr/>
          </p:nvSpPr>
          <p:spPr>
            <a:xfrm>
              <a:off x="5527262" y="4771916"/>
              <a:ext cx="4496144" cy="565817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</p:grpSp>
      <p:grpSp>
        <p:nvGrpSpPr>
          <p:cNvPr id="40" name="Group 40"/>
          <p:cNvGrpSpPr/>
          <p:nvPr/>
        </p:nvGrpSpPr>
        <p:grpSpPr>
          <a:xfrm>
            <a:off x="5527262" y="5366307"/>
            <a:ext cx="4496144" cy="820535"/>
            <a:chOff x="5527262" y="5366307"/>
            <a:chExt cx="4496144" cy="820535"/>
          </a:xfrm>
        </p:grpSpPr>
        <p:sp>
          <p:nvSpPr>
            <p:cNvPr id="41" name="TextBox 41"/>
            <p:cNvSpPr txBox="1"/>
            <p:nvPr/>
          </p:nvSpPr>
          <p:spPr>
            <a:xfrm>
              <a:off x="5527262" y="5366307"/>
              <a:ext cx="4496144" cy="82053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将废弃物作为原料生产新的材料或产品，如建筑垃圾生产再生砖、废旧塑料生产塑料颗粒等。</a:t>
              </a:r>
            </a:p>
          </p:txBody>
        </p:sp>
      </p:grpSp>
      <p:sp>
        <p:nvSpPr>
          <p:cNvPr id="42" name="TextBox 42"/>
          <p:cNvSpPr txBox="1"/>
          <p:nvPr/>
        </p:nvSpPr>
        <p:spPr>
          <a:xfrm>
            <a:off x="5688407" y="4771916"/>
            <a:ext cx="4173855" cy="561199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废弃物资源化利用</a:t>
            </a: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https://d.book118.com/725200123121011103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0A0237"/>
      </a:lt1>
      <a:dk2>
        <a:srgbClr val="E4E7FF"/>
      </a:dk2>
      <a:lt2>
        <a:srgbClr val="000000"/>
      </a:lt2>
      <a:accent1>
        <a:srgbClr val="609FFF"/>
      </a:accent1>
      <a:accent2>
        <a:srgbClr val="0F8BFF"/>
      </a:accent2>
      <a:accent3>
        <a:srgbClr val="5A44DF"/>
      </a:accent3>
      <a:accent4>
        <a:srgbClr val="A495FF"/>
      </a:accent4>
      <a:accent5>
        <a:srgbClr val="9AA4FF"/>
      </a:accent5>
      <a:accent6>
        <a:srgbClr val="A2E5B9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80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9">
      <vt:lpstr>Arial</vt:lpstr>
      <vt:lpstr>Calibri</vt:lpstr>
      <vt:lpstr>Microsoft Yahei</vt:lpstr>
      <vt:lpstr>微软雅黑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2024-09-12T16:14:03.915</cp:lastPrinted>
  <dcterms:created xsi:type="dcterms:W3CDTF">2024-09-12T08:14:03Z</dcterms:created>
  <dcterms:modified xsi:type="dcterms:W3CDTF">2024-09-12T08:14:06Z</dcterms:modified>
</cp:coreProperties>
</file>