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7B5320-B11A-488A-B164-2328B04E2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122FA-D3C3-492B-9242-6B4567881D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0AE1B-8D52-409E-BC91-836686379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82806D-CC07-4EF7-901D-1F38E982B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629C27-DFA8-4A67-ACA0-6E7433A215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8667EA-759D-43CB-B6E0-C657A7191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AD3019-157A-474E-B801-0CD62D9E89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837B9-2C78-436C-81B5-19BE2BC8D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ED1BC9-F4B5-4B04-8647-F1945F25C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C049E-4C9E-4456-AE4C-89653F667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11D31-EEE2-45EB-88BD-236679D9AE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521222004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共克时艰学校常见传染病防控培训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传染病基本概念与分类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学校环境中传染病风险因素分析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关键防控措施与实践方法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早期识别与报告机制建立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应急预案制定及演练实施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家校合作在防控中作用探讨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传染病基本概念与分类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7034" y="3414098"/>
            <a:ext cx="2139982" cy="2139982"/>
            <a:chOff x="1207034" y="3414098"/>
            <a:chExt cx="2139982" cy="2139982"/>
          </a:xfrm>
        </p:grpSpPr>
        <p:sp>
          <p:nvSpPr>
            <p:cNvPr id="3" name="Freeform 3"/>
            <p:cNvSpPr/>
            <p:nvPr/>
          </p:nvSpPr>
          <p:spPr>
            <a:xfrm rot="13500000">
              <a:off x="1207034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894644" y="4362026"/>
              <a:ext cx="744855" cy="23583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474591" y="3601169"/>
            <a:ext cx="492347" cy="492347"/>
            <a:chOff x="1474591" y="3601169"/>
            <a:chExt cx="492347" cy="492347"/>
          </a:xfrm>
        </p:grpSpPr>
        <p:sp>
          <p:nvSpPr>
            <p:cNvPr id="6" name="AutoShape 6"/>
            <p:cNvSpPr/>
            <p:nvPr/>
          </p:nvSpPr>
          <p:spPr>
            <a:xfrm rot="2700000">
              <a:off x="1474591" y="3601169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2372036" y="2275003"/>
            <a:ext cx="2139982" cy="2139982"/>
            <a:chOff x="2372036" y="2275003"/>
            <a:chExt cx="2139982" cy="2139982"/>
          </a:xfrm>
        </p:grpSpPr>
        <p:sp>
          <p:nvSpPr>
            <p:cNvPr id="8" name="Freeform 8"/>
            <p:cNvSpPr/>
            <p:nvPr/>
          </p:nvSpPr>
          <p:spPr>
            <a:xfrm rot="2700000">
              <a:off x="2372036" y="2275003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74244" y="3123014"/>
            <a:ext cx="330613" cy="588550"/>
            <a:chOff x="3274244" y="3123014"/>
            <a:chExt cx="330613" cy="588550"/>
          </a:xfrm>
        </p:grpSpPr>
        <p:sp>
          <p:nvSpPr>
            <p:cNvPr id="10" name="Freeform 10"/>
            <p:cNvSpPr/>
            <p:nvPr/>
          </p:nvSpPr>
          <p:spPr>
            <a:xfrm>
              <a:off x="3274244" y="3123014"/>
              <a:ext cx="330613" cy="588550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3370066" y="3021001"/>
            <a:ext cx="145256" cy="300799"/>
            <a:chOff x="3370066" y="3021001"/>
            <a:chExt cx="145256" cy="300799"/>
          </a:xfrm>
        </p:grpSpPr>
        <p:sp>
          <p:nvSpPr>
            <p:cNvPr id="12" name="Freeform 12"/>
            <p:cNvSpPr/>
            <p:nvPr/>
          </p:nvSpPr>
          <p:spPr>
            <a:xfrm>
              <a:off x="3446361" y="3211596"/>
              <a:ext cx="44577" cy="25146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3487319" y="3131586"/>
              <a:ext cx="15526" cy="33718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446361" y="3173877"/>
              <a:ext cx="41624" cy="29051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492557" y="3173877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474365" y="3060339"/>
              <a:ext cx="11239" cy="27432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481699" y="3096915"/>
              <a:ext cx="12573" cy="26099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3372352" y="3211596"/>
              <a:ext cx="18860" cy="25146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390545" y="3096915"/>
              <a:ext cx="14859" cy="26099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76352" y="3173877"/>
              <a:ext cx="18193" cy="29051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3421882" y="3021001"/>
              <a:ext cx="17145" cy="30671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3446361" y="3021001"/>
              <a:ext cx="18860" cy="30671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3413309" y="3047099"/>
              <a:ext cx="2286" cy="466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3399784" y="3060339"/>
              <a:ext cx="12859" cy="27432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3382639" y="3131586"/>
              <a:ext cx="17145" cy="33718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3446361" y="3245220"/>
              <a:ext cx="46196" cy="29051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3403023" y="3131586"/>
              <a:ext cx="36004" cy="33718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3414929" y="3060339"/>
              <a:ext cx="24098" cy="27432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3399117" y="3173877"/>
              <a:ext cx="40005" cy="29051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3446361" y="3131586"/>
              <a:ext cx="37624" cy="33718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446361" y="3060339"/>
              <a:ext cx="25718" cy="27432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3446361" y="3096915"/>
              <a:ext cx="32004" cy="26099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3409309" y="3096915"/>
              <a:ext cx="29718" cy="26099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3394450" y="3282843"/>
              <a:ext cx="44577" cy="30385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396831" y="3211596"/>
              <a:ext cx="42291" cy="25146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3395117" y="3245220"/>
              <a:ext cx="43910" cy="29051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3370066" y="3245220"/>
              <a:ext cx="18860" cy="29051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3498844" y="3245220"/>
              <a:ext cx="16478" cy="29051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3496558" y="3211596"/>
              <a:ext cx="15811" cy="25146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3412643" y="3051672"/>
              <a:ext cx="9906" cy="8572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3465125" y="3051672"/>
              <a:ext cx="9239" cy="8572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3439027" y="3051672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3405404" y="3087676"/>
              <a:ext cx="9620" cy="923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3472079" y="3087676"/>
              <a:ext cx="9620" cy="923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3439027" y="3087676"/>
              <a:ext cx="7239" cy="923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3399784" y="3123014"/>
              <a:ext cx="9620" cy="8572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3478365" y="3123014"/>
              <a:ext cx="8953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3439027" y="3123014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3394450" y="3165305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3483985" y="3165305"/>
              <a:ext cx="8572" cy="8572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3439027" y="3165305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3390545" y="3202929"/>
              <a:ext cx="8572" cy="8572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3487985" y="3202929"/>
              <a:ext cx="8572" cy="8572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3439027" y="3202929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3388830" y="3236647"/>
              <a:ext cx="7906" cy="8572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3490938" y="3236647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3439027" y="3236647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3387211" y="3274271"/>
              <a:ext cx="7239" cy="8572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3492557" y="3274271"/>
              <a:ext cx="7906" cy="8572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3439027" y="3274271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3439027" y="3313228"/>
              <a:ext cx="7239" cy="8572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3195854" y="2092028"/>
            <a:ext cx="492347" cy="492347"/>
            <a:chOff x="3195854" y="2092028"/>
            <a:chExt cx="492347" cy="492347"/>
          </a:xfrm>
        </p:grpSpPr>
        <p:sp>
          <p:nvSpPr>
            <p:cNvPr id="63" name="AutoShape 63"/>
            <p:cNvSpPr/>
            <p:nvPr/>
          </p:nvSpPr>
          <p:spPr>
            <a:xfrm rot="2700000">
              <a:off x="3195854" y="2092028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3543612" y="3414098"/>
            <a:ext cx="2139982" cy="2139982"/>
            <a:chOff x="3543612" y="3414098"/>
            <a:chExt cx="2139982" cy="2139982"/>
          </a:xfrm>
        </p:grpSpPr>
        <p:sp>
          <p:nvSpPr>
            <p:cNvPr id="65" name="Freeform 65"/>
            <p:cNvSpPr/>
            <p:nvPr/>
          </p:nvSpPr>
          <p:spPr>
            <a:xfrm rot="13500000">
              <a:off x="3543612" y="3414098"/>
              <a:ext cx="2139982" cy="2139982"/>
            </a:xfrm>
            <a:custGeom>
              <a:rect l="l" t="t" r="r" b="b"/>
              <a:pathLst>
                <a:path w="728" h="727">
                  <a:moveTo>
                    <a:pt x="107" y="621"/>
                  </a:moveTo>
                  <a:cubicBezTo>
                    <a:pt x="176" y="689"/>
                    <a:pt x="267" y="727"/>
                    <a:pt x="364" y="727"/>
                  </a:cubicBezTo>
                  <a:cubicBezTo>
                    <a:pt x="364" y="556"/>
                    <a:pt x="364" y="556"/>
                    <a:pt x="364" y="556"/>
                  </a:cubicBezTo>
                  <a:cubicBezTo>
                    <a:pt x="313" y="556"/>
                    <a:pt x="264" y="536"/>
                    <a:pt x="228" y="499"/>
                  </a:cubicBezTo>
                  <a:cubicBezTo>
                    <a:pt x="192" y="463"/>
                    <a:pt x="172" y="415"/>
                    <a:pt x="172" y="363"/>
                  </a:cubicBezTo>
                  <a:cubicBezTo>
                    <a:pt x="172" y="312"/>
                    <a:pt x="192" y="264"/>
                    <a:pt x="228" y="227"/>
                  </a:cubicBezTo>
                  <a:cubicBezTo>
                    <a:pt x="264" y="191"/>
                    <a:pt x="313" y="171"/>
                    <a:pt x="364" y="171"/>
                  </a:cubicBezTo>
                  <a:cubicBezTo>
                    <a:pt x="415" y="171"/>
                    <a:pt x="464" y="191"/>
                    <a:pt x="500" y="227"/>
                  </a:cubicBezTo>
                  <a:cubicBezTo>
                    <a:pt x="536" y="264"/>
                    <a:pt x="556" y="312"/>
                    <a:pt x="556" y="363"/>
                  </a:cubicBezTo>
                  <a:cubicBezTo>
                    <a:pt x="728" y="363"/>
                    <a:pt x="728" y="363"/>
                    <a:pt x="728" y="363"/>
                  </a:cubicBezTo>
                  <a:cubicBezTo>
                    <a:pt x="728" y="266"/>
                    <a:pt x="690" y="175"/>
                    <a:pt x="621" y="106"/>
                  </a:cubicBezTo>
                  <a:cubicBezTo>
                    <a:pt x="553" y="38"/>
                    <a:pt x="461" y="0"/>
                    <a:pt x="364" y="0"/>
                  </a:cubicBezTo>
                  <a:cubicBezTo>
                    <a:pt x="267" y="0"/>
                    <a:pt x="176" y="38"/>
                    <a:pt x="107" y="106"/>
                  </a:cubicBezTo>
                  <a:cubicBezTo>
                    <a:pt x="38" y="175"/>
                    <a:pt x="0" y="266"/>
                    <a:pt x="0" y="363"/>
                  </a:cubicBezTo>
                  <a:cubicBezTo>
                    <a:pt x="0" y="461"/>
                    <a:pt x="38" y="552"/>
                    <a:pt x="107" y="621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Freeform 66"/>
            <p:cNvSpPr/>
            <p:nvPr/>
          </p:nvSpPr>
          <p:spPr>
            <a:xfrm>
              <a:off x="4422579" y="4332117"/>
              <a:ext cx="414052" cy="29575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7" name="Group 67"/>
          <p:cNvGrpSpPr/>
          <p:nvPr/>
        </p:nvGrpSpPr>
        <p:grpSpPr>
          <a:xfrm>
            <a:off x="4948930" y="3611741"/>
            <a:ext cx="492347" cy="492347"/>
            <a:chOff x="4948930" y="3611741"/>
            <a:chExt cx="492347" cy="492347"/>
          </a:xfrm>
        </p:grpSpPr>
        <p:sp>
          <p:nvSpPr>
            <p:cNvPr id="68" name="AutoShape 68"/>
            <p:cNvSpPr/>
            <p:nvPr/>
          </p:nvSpPr>
          <p:spPr>
            <a:xfrm rot="2700000">
              <a:off x="4948930" y="3611741"/>
              <a:ext cx="492347" cy="492347"/>
            </a:xfrm>
            <a:prstGeom prst="ellipse">
              <a:avLst/>
            </a:prstGeom>
            <a:solidFill>
              <a:schemeClr val="lt1">
                <a:alpha val="100000"/>
              </a:schemeClr>
            </a:solidFill>
            <a:ln w="100012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69" name="AutoShape 69"/>
          <p:cNvSpPr/>
          <p:nvPr/>
        </p:nvSpPr>
        <p:spPr>
          <a:xfrm>
            <a:off x="1428725" y="3672826"/>
            <a:ext cx="599097" cy="33070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70" name="AutoShape 70"/>
          <p:cNvSpPr/>
          <p:nvPr/>
        </p:nvSpPr>
        <p:spPr>
          <a:xfrm>
            <a:off x="3138709" y="2155516"/>
            <a:ext cx="599097" cy="27799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71" name="AutoShape 71"/>
          <p:cNvSpPr/>
          <p:nvPr/>
        </p:nvSpPr>
        <p:spPr>
          <a:xfrm>
            <a:off x="4890841" y="3681858"/>
            <a:ext cx="599097" cy="24839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grpSp>
        <p:nvGrpSpPr>
          <p:cNvPr id="72" name="Group 72"/>
          <p:cNvGrpSpPr/>
          <p:nvPr/>
        </p:nvGrpSpPr>
        <p:grpSpPr>
          <a:xfrm>
            <a:off x="6649402" y="2138986"/>
            <a:ext cx="587026" cy="585597"/>
            <a:chOff x="6649402" y="2138986"/>
            <a:chExt cx="587026" cy="585597"/>
          </a:xfrm>
        </p:grpSpPr>
        <p:sp>
          <p:nvSpPr>
            <p:cNvPr id="73" name="AutoShape 73"/>
            <p:cNvSpPr/>
            <p:nvPr/>
          </p:nvSpPr>
          <p:spPr>
            <a:xfrm>
              <a:off x="6649402" y="2138986"/>
              <a:ext cx="587026" cy="58559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6731888" y="2359775"/>
              <a:ext cx="409003" cy="129159"/>
            </a:xfrm>
            <a:custGeom>
              <a:rect l="l" t="t" r="r" b="b"/>
              <a:pathLst>
                <a:path w="723" h="226">
                  <a:moveTo>
                    <a:pt x="618" y="132"/>
                  </a:moveTo>
                  <a:cubicBezTo>
                    <a:pt x="616" y="126"/>
                    <a:pt x="613" y="120"/>
                    <a:pt x="611" y="115"/>
                  </a:cubicBezTo>
                  <a:cubicBezTo>
                    <a:pt x="560" y="21"/>
                    <a:pt x="560" y="21"/>
                    <a:pt x="560" y="21"/>
                  </a:cubicBezTo>
                  <a:cubicBezTo>
                    <a:pt x="553" y="9"/>
                    <a:pt x="540" y="1"/>
                    <a:pt x="526" y="1"/>
                  </a:cubicBezTo>
                  <a:cubicBezTo>
                    <a:pt x="526" y="1"/>
                    <a:pt x="503" y="0"/>
                    <a:pt x="491" y="0"/>
                  </a:cubicBezTo>
                  <a:cubicBezTo>
                    <a:pt x="476" y="0"/>
                    <a:pt x="463" y="8"/>
                    <a:pt x="456" y="21"/>
                  </a:cubicBezTo>
                  <a:cubicBezTo>
                    <a:pt x="439" y="52"/>
                    <a:pt x="439" y="52"/>
                    <a:pt x="439" y="52"/>
                  </a:cubicBezTo>
                  <a:cubicBezTo>
                    <a:pt x="445" y="61"/>
                    <a:pt x="445" y="61"/>
                    <a:pt x="445" y="61"/>
                  </a:cubicBezTo>
                  <a:cubicBezTo>
                    <a:pt x="464" y="25"/>
                    <a:pt x="464" y="25"/>
                    <a:pt x="464" y="25"/>
                  </a:cubicBezTo>
                  <a:cubicBezTo>
                    <a:pt x="470" y="15"/>
                    <a:pt x="480" y="8"/>
                    <a:pt x="491" y="8"/>
                  </a:cubicBezTo>
                  <a:cubicBezTo>
                    <a:pt x="502" y="8"/>
                    <a:pt x="512" y="15"/>
                    <a:pt x="517" y="25"/>
                  </a:cubicBezTo>
                  <a:cubicBezTo>
                    <a:pt x="568" y="118"/>
                    <a:pt x="568" y="118"/>
                    <a:pt x="568" y="118"/>
                  </a:cubicBezTo>
                  <a:cubicBezTo>
                    <a:pt x="574" y="129"/>
                    <a:pt x="580" y="144"/>
                    <a:pt x="572" y="156"/>
                  </a:cubicBezTo>
                  <a:cubicBezTo>
                    <a:pt x="564" y="168"/>
                    <a:pt x="548" y="169"/>
                    <a:pt x="542" y="169"/>
                  </a:cubicBezTo>
                  <a:cubicBezTo>
                    <a:pt x="457" y="169"/>
                    <a:pt x="457" y="169"/>
                    <a:pt x="457" y="169"/>
                  </a:cubicBezTo>
                  <a:cubicBezTo>
                    <a:pt x="461" y="166"/>
                    <a:pt x="465" y="163"/>
                    <a:pt x="467" y="159"/>
                  </a:cubicBezTo>
                  <a:cubicBezTo>
                    <a:pt x="478" y="144"/>
                    <a:pt x="470" y="127"/>
                    <a:pt x="464" y="115"/>
                  </a:cubicBezTo>
                  <a:cubicBezTo>
                    <a:pt x="428" y="48"/>
                    <a:pt x="428" y="48"/>
                    <a:pt x="428" y="48"/>
                  </a:cubicBezTo>
                  <a:cubicBezTo>
                    <a:pt x="413" y="21"/>
                    <a:pt x="413" y="21"/>
                    <a:pt x="413" y="21"/>
                  </a:cubicBezTo>
                  <a:cubicBezTo>
                    <a:pt x="406" y="9"/>
                    <a:pt x="393" y="1"/>
                    <a:pt x="379" y="1"/>
                  </a:cubicBezTo>
                  <a:cubicBezTo>
                    <a:pt x="379" y="1"/>
                    <a:pt x="347" y="0"/>
                    <a:pt x="344" y="0"/>
                  </a:cubicBezTo>
                  <a:cubicBezTo>
                    <a:pt x="330" y="0"/>
                    <a:pt x="317" y="8"/>
                    <a:pt x="310" y="21"/>
                  </a:cubicBezTo>
                  <a:cubicBezTo>
                    <a:pt x="293" y="51"/>
                    <a:pt x="293" y="51"/>
                    <a:pt x="293" y="51"/>
                  </a:cubicBezTo>
                  <a:cubicBezTo>
                    <a:pt x="298" y="61"/>
                    <a:pt x="298" y="61"/>
                    <a:pt x="298" y="61"/>
                  </a:cubicBezTo>
                  <a:cubicBezTo>
                    <a:pt x="318" y="25"/>
                    <a:pt x="318" y="25"/>
                    <a:pt x="318" y="25"/>
                  </a:cubicBezTo>
                  <a:cubicBezTo>
                    <a:pt x="323" y="15"/>
                    <a:pt x="333" y="8"/>
                    <a:pt x="344" y="8"/>
                  </a:cubicBezTo>
                  <a:cubicBezTo>
                    <a:pt x="355" y="8"/>
                    <a:pt x="365" y="15"/>
                    <a:pt x="371" y="25"/>
                  </a:cubicBezTo>
                  <a:cubicBezTo>
                    <a:pt x="422" y="118"/>
                    <a:pt x="422" y="118"/>
                    <a:pt x="422" y="118"/>
                  </a:cubicBezTo>
                  <a:cubicBezTo>
                    <a:pt x="427" y="129"/>
                    <a:pt x="434" y="144"/>
                    <a:pt x="425" y="156"/>
                  </a:cubicBezTo>
                  <a:cubicBezTo>
                    <a:pt x="417" y="168"/>
                    <a:pt x="402" y="169"/>
                    <a:pt x="395" y="169"/>
                  </a:cubicBezTo>
                  <a:cubicBezTo>
                    <a:pt x="311" y="169"/>
                    <a:pt x="311" y="169"/>
                    <a:pt x="311" y="169"/>
                  </a:cubicBezTo>
                  <a:cubicBezTo>
                    <a:pt x="315" y="166"/>
                    <a:pt x="318" y="163"/>
                    <a:pt x="321" y="159"/>
                  </a:cubicBezTo>
                  <a:cubicBezTo>
                    <a:pt x="331" y="144"/>
                    <a:pt x="324" y="127"/>
                    <a:pt x="317" y="115"/>
                  </a:cubicBezTo>
                  <a:cubicBezTo>
                    <a:pt x="266" y="21"/>
                    <a:pt x="266" y="21"/>
                    <a:pt x="266" y="21"/>
                  </a:cubicBezTo>
                  <a:cubicBezTo>
                    <a:pt x="260" y="9"/>
                    <a:pt x="246" y="1"/>
                    <a:pt x="232" y="1"/>
                  </a:cubicBezTo>
                  <a:cubicBezTo>
                    <a:pt x="232" y="1"/>
                    <a:pt x="200" y="0"/>
                    <a:pt x="198" y="0"/>
                  </a:cubicBezTo>
                  <a:cubicBezTo>
                    <a:pt x="183" y="0"/>
                    <a:pt x="170" y="8"/>
                    <a:pt x="163" y="21"/>
                  </a:cubicBezTo>
                  <a:cubicBezTo>
                    <a:pt x="112" y="115"/>
                    <a:pt x="112" y="115"/>
                    <a:pt x="112" y="115"/>
                  </a:cubicBezTo>
                  <a:cubicBezTo>
                    <a:pt x="111" y="117"/>
                    <a:pt x="109" y="119"/>
                    <a:pt x="108" y="122"/>
                  </a:cubicBezTo>
                  <a:cubicBezTo>
                    <a:pt x="111" y="121"/>
                    <a:pt x="115" y="121"/>
                    <a:pt x="119" y="120"/>
                  </a:cubicBezTo>
                  <a:cubicBezTo>
                    <a:pt x="119" y="120"/>
                    <a:pt x="120" y="119"/>
                    <a:pt x="120" y="118"/>
                  </a:cubicBezTo>
                  <a:cubicBezTo>
                    <a:pt x="171" y="25"/>
                    <a:pt x="171" y="25"/>
                    <a:pt x="171" y="25"/>
                  </a:cubicBezTo>
                  <a:cubicBezTo>
                    <a:pt x="177" y="15"/>
                    <a:pt x="187" y="8"/>
                    <a:pt x="198" y="8"/>
                  </a:cubicBezTo>
                  <a:cubicBezTo>
                    <a:pt x="208" y="8"/>
                    <a:pt x="219" y="15"/>
                    <a:pt x="224" y="25"/>
                  </a:cubicBezTo>
                  <a:cubicBezTo>
                    <a:pt x="275" y="118"/>
                    <a:pt x="275" y="118"/>
                    <a:pt x="275" y="118"/>
                  </a:cubicBezTo>
                  <a:cubicBezTo>
                    <a:pt x="281" y="129"/>
                    <a:pt x="287" y="144"/>
                    <a:pt x="279" y="156"/>
                  </a:cubicBezTo>
                  <a:cubicBezTo>
                    <a:pt x="270" y="168"/>
                    <a:pt x="255" y="169"/>
                    <a:pt x="249" y="169"/>
                  </a:cubicBezTo>
                  <a:cubicBezTo>
                    <a:pt x="147" y="169"/>
                    <a:pt x="147" y="169"/>
                    <a:pt x="147" y="169"/>
                  </a:cubicBezTo>
                  <a:cubicBezTo>
                    <a:pt x="140" y="169"/>
                    <a:pt x="125" y="168"/>
                    <a:pt x="116" y="156"/>
                  </a:cubicBezTo>
                  <a:cubicBezTo>
                    <a:pt x="111" y="147"/>
                    <a:pt x="112" y="138"/>
                    <a:pt x="115" y="130"/>
                  </a:cubicBezTo>
                  <a:cubicBezTo>
                    <a:pt x="112" y="130"/>
                    <a:pt x="106" y="132"/>
                    <a:pt x="105" y="132"/>
                  </a:cubicBezTo>
                  <a:cubicBezTo>
                    <a:pt x="42" y="151"/>
                    <a:pt x="0" y="177"/>
                    <a:pt x="0" y="177"/>
                  </a:cubicBezTo>
                  <a:cubicBezTo>
                    <a:pt x="0" y="177"/>
                    <a:pt x="107" y="227"/>
                    <a:pt x="238" y="227"/>
                  </a:cubicBezTo>
                  <a:cubicBezTo>
                    <a:pt x="485" y="227"/>
                    <a:pt x="485" y="227"/>
                    <a:pt x="485" y="227"/>
                  </a:cubicBezTo>
                  <a:cubicBezTo>
                    <a:pt x="617" y="227"/>
                    <a:pt x="723" y="177"/>
                    <a:pt x="723" y="177"/>
                  </a:cubicBezTo>
                  <a:cubicBezTo>
                    <a:pt x="723" y="177"/>
                    <a:pt x="681" y="151"/>
                    <a:pt x="618" y="13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5" name="Group 75"/>
          <p:cNvGrpSpPr/>
          <p:nvPr/>
        </p:nvGrpSpPr>
        <p:grpSpPr>
          <a:xfrm>
            <a:off x="6649402" y="3402766"/>
            <a:ext cx="587026" cy="585597"/>
            <a:chOff x="6649402" y="3402766"/>
            <a:chExt cx="587026" cy="585597"/>
          </a:xfrm>
        </p:grpSpPr>
        <p:sp>
          <p:nvSpPr>
            <p:cNvPr id="76" name="AutoShape 76"/>
            <p:cNvSpPr/>
            <p:nvPr/>
          </p:nvSpPr>
          <p:spPr>
            <a:xfrm>
              <a:off x="6649402" y="3402766"/>
              <a:ext cx="587026" cy="585597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7" name="Group 77"/>
          <p:cNvGrpSpPr/>
          <p:nvPr/>
        </p:nvGrpSpPr>
        <p:grpSpPr>
          <a:xfrm>
            <a:off x="6833234" y="3535589"/>
            <a:ext cx="224504" cy="467677"/>
            <a:chOff x="6833234" y="3535589"/>
            <a:chExt cx="224504" cy="467677"/>
          </a:xfrm>
        </p:grpSpPr>
        <p:sp>
          <p:nvSpPr>
            <p:cNvPr id="78" name="Freeform 78"/>
            <p:cNvSpPr/>
            <p:nvPr/>
          </p:nvSpPr>
          <p:spPr>
            <a:xfrm>
              <a:off x="6833234" y="3604645"/>
              <a:ext cx="224504" cy="398621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Freeform 79"/>
            <p:cNvSpPr/>
            <p:nvPr/>
          </p:nvSpPr>
          <p:spPr>
            <a:xfrm>
              <a:off x="6950105" y="3664653"/>
              <a:ext cx="30290" cy="1695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6977919" y="3610551"/>
              <a:ext cx="10573" cy="22860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6950105" y="3639126"/>
              <a:ext cx="28289" cy="19717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6981538" y="3639126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6969155" y="3562164"/>
              <a:ext cx="7620" cy="18574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6974109" y="3587024"/>
              <a:ext cx="8477" cy="17717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6899909" y="3664653"/>
              <a:ext cx="12764" cy="1695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Freeform 86"/>
            <p:cNvSpPr/>
            <p:nvPr/>
          </p:nvSpPr>
          <p:spPr>
            <a:xfrm>
              <a:off x="6912196" y="3587024"/>
              <a:ext cx="10096" cy="17717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Freeform 87"/>
            <p:cNvSpPr/>
            <p:nvPr/>
          </p:nvSpPr>
          <p:spPr>
            <a:xfrm>
              <a:off x="6902576" y="3639126"/>
              <a:ext cx="12382" cy="19717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Freeform 88"/>
            <p:cNvSpPr/>
            <p:nvPr/>
          </p:nvSpPr>
          <p:spPr>
            <a:xfrm>
              <a:off x="6933532" y="3535589"/>
              <a:ext cx="11621" cy="20765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Freeform 89"/>
            <p:cNvSpPr/>
            <p:nvPr/>
          </p:nvSpPr>
          <p:spPr>
            <a:xfrm>
              <a:off x="6950105" y="3535589"/>
              <a:ext cx="12764" cy="20765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6927722" y="3553210"/>
              <a:ext cx="1524" cy="3143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6918483" y="3562164"/>
              <a:ext cx="8763" cy="18574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6906862" y="3610551"/>
              <a:ext cx="11621" cy="22860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6950105" y="3687418"/>
              <a:ext cx="31432" cy="19717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6920769" y="3610551"/>
              <a:ext cx="24479" cy="22860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6928770" y="3562164"/>
              <a:ext cx="16383" cy="18574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Freeform 96"/>
            <p:cNvSpPr/>
            <p:nvPr/>
          </p:nvSpPr>
          <p:spPr>
            <a:xfrm>
              <a:off x="6918006" y="3639126"/>
              <a:ext cx="27146" cy="19717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Freeform 97"/>
            <p:cNvSpPr/>
            <p:nvPr/>
          </p:nvSpPr>
          <p:spPr>
            <a:xfrm>
              <a:off x="6950105" y="3610551"/>
              <a:ext cx="25527" cy="22860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Freeform 98"/>
            <p:cNvSpPr/>
            <p:nvPr/>
          </p:nvSpPr>
          <p:spPr>
            <a:xfrm>
              <a:off x="6950105" y="3562164"/>
              <a:ext cx="17526" cy="18574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Freeform 99"/>
            <p:cNvSpPr/>
            <p:nvPr/>
          </p:nvSpPr>
          <p:spPr>
            <a:xfrm>
              <a:off x="6950105" y="3587024"/>
              <a:ext cx="21717" cy="17717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6924960" y="3587024"/>
              <a:ext cx="20193" cy="17717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6914863" y="3712945"/>
              <a:ext cx="30290" cy="20574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6916482" y="3664653"/>
              <a:ext cx="28670" cy="1695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6915340" y="3687418"/>
              <a:ext cx="29813" cy="19717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6898289" y="3687418"/>
              <a:ext cx="12764" cy="19717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6985729" y="3687418"/>
              <a:ext cx="11239" cy="19717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Freeform 106"/>
            <p:cNvSpPr/>
            <p:nvPr/>
          </p:nvSpPr>
          <p:spPr>
            <a:xfrm>
              <a:off x="6984205" y="3664653"/>
              <a:ext cx="10763" cy="1695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Freeform 107"/>
            <p:cNvSpPr/>
            <p:nvPr/>
          </p:nvSpPr>
          <p:spPr>
            <a:xfrm>
              <a:off x="6927246" y="3556354"/>
              <a:ext cx="6763" cy="5810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Freeform 108"/>
            <p:cNvSpPr/>
            <p:nvPr/>
          </p:nvSpPr>
          <p:spPr>
            <a:xfrm>
              <a:off x="6962869" y="3556354"/>
              <a:ext cx="6287" cy="5810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>
              <a:off x="6945153" y="355635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6922293" y="3580738"/>
              <a:ext cx="6477" cy="6287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6967632" y="3580738"/>
              <a:ext cx="6477" cy="6287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>
              <a:off x="6945153" y="3580738"/>
              <a:ext cx="4953" cy="6287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6918483" y="3604645"/>
              <a:ext cx="6477" cy="5810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6971918" y="3604645"/>
              <a:ext cx="6096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>
              <a:off x="6945153" y="3604645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Freeform 116"/>
            <p:cNvSpPr/>
            <p:nvPr/>
          </p:nvSpPr>
          <p:spPr>
            <a:xfrm>
              <a:off x="6914863" y="3633316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Freeform 117"/>
            <p:cNvSpPr/>
            <p:nvPr/>
          </p:nvSpPr>
          <p:spPr>
            <a:xfrm>
              <a:off x="6975728" y="3633316"/>
              <a:ext cx="5810" cy="5810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>
              <a:off x="6945153" y="3633316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Freeform 119"/>
            <p:cNvSpPr/>
            <p:nvPr/>
          </p:nvSpPr>
          <p:spPr>
            <a:xfrm>
              <a:off x="6912196" y="3658843"/>
              <a:ext cx="5810" cy="5810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6978395" y="3658843"/>
              <a:ext cx="5810" cy="5810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>
              <a:off x="6945153" y="3658843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6911053" y="3681607"/>
              <a:ext cx="5429" cy="5810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6980395" y="3681607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>
              <a:off x="6945153" y="3681607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6910006" y="3707134"/>
              <a:ext cx="4953" cy="5810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Freeform 126"/>
            <p:cNvSpPr/>
            <p:nvPr/>
          </p:nvSpPr>
          <p:spPr>
            <a:xfrm>
              <a:off x="6981538" y="3707134"/>
              <a:ext cx="5429" cy="5810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>
              <a:off x="6945153" y="3707134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>
              <a:off x="6945153" y="3733519"/>
              <a:ext cx="4953" cy="5810"/>
            </a:xfrm>
            <a:prstGeom prst="rect">
              <a:avLst/>
            </a:pr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9" name="Group 129"/>
          <p:cNvGrpSpPr/>
          <p:nvPr/>
        </p:nvGrpSpPr>
        <p:grpSpPr>
          <a:xfrm>
            <a:off x="6649402" y="4666547"/>
            <a:ext cx="587026" cy="585502"/>
            <a:chOff x="6649402" y="4666547"/>
            <a:chExt cx="587026" cy="585502"/>
          </a:xfrm>
        </p:grpSpPr>
        <p:sp>
          <p:nvSpPr>
            <p:cNvPr id="130" name="AutoShape 130"/>
            <p:cNvSpPr/>
            <p:nvPr/>
          </p:nvSpPr>
          <p:spPr>
            <a:xfrm>
              <a:off x="6649402" y="4666547"/>
              <a:ext cx="587026" cy="585502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6793896" y="4847236"/>
              <a:ext cx="301085" cy="213741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2" name="TextBox 132"/>
          <p:cNvSpPr txBox="1"/>
          <p:nvPr/>
        </p:nvSpPr>
        <p:spPr>
          <a:xfrm>
            <a:off x="7288006" y="2140272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传染病是由各种病原体引起的能在人与人、动物与动物或人与动物之间相互传播的一类疾病。</a:t>
            </a:r>
          </a:p>
        </p:txBody>
      </p:sp>
      <p:sp>
        <p:nvSpPr>
          <p:cNvPr id="133" name="TextBox 133"/>
          <p:cNvSpPr txBox="1"/>
          <p:nvPr/>
        </p:nvSpPr>
        <p:spPr>
          <a:xfrm>
            <a:off x="7288006" y="3387809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传染病的特点是有病原体，有传染性和流行性，感染后常有免疫性。</a:t>
            </a:r>
          </a:p>
        </p:txBody>
      </p:sp>
      <p:sp>
        <p:nvSpPr>
          <p:cNvPr id="134" name="TextBox 134"/>
          <p:cNvSpPr txBox="1"/>
          <p:nvPr/>
        </p:nvSpPr>
        <p:spPr>
          <a:xfrm>
            <a:off x="7288006" y="4658974"/>
            <a:ext cx="423100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有些传染病还有季节性或地方性。</a:t>
            </a:r>
          </a:p>
        </p:txBody>
      </p:sp>
      <p:grpSp>
        <p:nvGrpSpPr>
          <p:cNvPr id="135" name="Group 13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6" name="AutoShape 13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TextBox 15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易感人群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传播途径与易感人群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病原体离开传染源到达另一个易感者的途径称为传播途径。同一种传染病可有多种传播途径。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对某种传染病缺乏特异性免疫力的人称为易感者，易感者在某一特定人群中的比例决定该人群的易感性。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呼吸道传染病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消化道传染病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血液及性传播疾病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虫媒传染病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常见传染病类型及危害程度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如乙型肝炎、艾滋病等，通过血液或性接触传播，危害程度较高。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如细菌性痢疾、甲型肝炎等，通过食物、饮水等传播，危害程度中等。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如流行性感冒、麻疹、水痘等，通过飞沫或气溶胶传播，危害程度较高。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如疟疾、登革热等，通过蚊虫叮咬传播，危害程度因地区而异。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学校环境中传染病风险因素分析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840" r="8840"/>
          <a:stretch>
            <a:fillRect/>
          </a:stretch>
        </p:blipFill>
        <p:spPr>
          <a:xfrm>
            <a:off x="4821846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教室、宿舍等场所人员密集，学生之间接触频繁，容易造成呼吸道传染病的传播。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学校食堂、图书馆等公共场所也是人员密集区域，存在较高的交叉感染风险。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学生之间互动多，共用学习用品、玩具等，容易造成接触性传染病的传播。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人员密集度高，接触频繁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学生处于生长发育阶段，免疫系统尚未完全发育成熟，对病原体的抵抗力相对较弱。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部分学生可能存在营养不良、贫血等问题，导致免疫力下降，易感染传染病。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学生缺乏锻炼和良好的生活习惯，也会影响免疫力的提高。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学生免疫力相对较弱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春季和秋季是呼吸道传染病的高发季节，气温变化大，空气干燥，有利于病原体的传播。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夏季是肠道传染病的高发季节，高温潮湿的环境有利于细菌、病毒的繁殖和传播。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8674" b="8674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冬季是流感等呼吸道传染病的高发季节，寒冷干燥的天气容易导致人体免疫力下降，增加感染风险。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848" b="7848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季节变化对传染病影响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关键防控措施与实践方法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手部卫生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呼吸道卫生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饮食卫生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教育学生养成勤洗手的习惯，特别是在接触公共设施后和餐前便后，要使用肥皂和流动水彻底清洗双手。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鼓励学生养成不随地吐痰、咳嗽或打喷嚏时用纸巾或肘部遮掩口鼻的习惯，以减少呼吸道传染病的传播。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推广分餐制和使用公筷公勺，减少交叉感染的风险。同时，教育学生不吃未煮熟的食物和未经消毒的奶制品。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个人卫生习惯养成教育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保持室内通风和良好环境卫生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定期开窗通风，保持空气流通，有助于降低病毒在空气中的浓度，减少感染风险。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保持教室、宿舍、食堂等公共场所的清洁和卫生，定期清理垃圾和积水，消除病媒生物的孳生地。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对门把手、楼梯扶手、桌面等高频接触物体表面进行定期清洁消毒，以减少病毒传播的可能性。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室内通风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环境卫生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公共用品消毒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https://d.book118.com/725212220044011104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2024-09-13T22:01:53.115</cp:lastPrinted>
  <dcterms:created xsi:type="dcterms:W3CDTF">2024-09-13T14:01:53Z</dcterms:created>
  <dcterms:modified xsi:type="dcterms:W3CDTF">2024-09-13T14:01:55Z</dcterms:modified>
</cp:coreProperties>
</file>