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8" r:id="rId13"/>
  </p:sldIdLst>
  <p:sldSz cx="9144000" cy="5143500"/>
  <p:notesSz cx="6858000" cy="9144000"/>
  <p:custDataLst>
    <p:tags r:id="rId14"/>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tags" Target="tags/tag1.xml" /><Relationship Id="rId15" Type="http://schemas.openxmlformats.org/officeDocument/2006/relationships/presProps" Target="presProps.xml" /><Relationship Id="rId16" Type="http://schemas.openxmlformats.org/officeDocument/2006/relationships/viewProps" Target="viewProps.xml" /><Relationship Id="rId17" Type="http://schemas.openxmlformats.org/officeDocument/2006/relationships/theme" Target="theme/theme1.xml" /><Relationship Id="rId18"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CE817C38-BC7E-49BF-82FD-49B0AFD112D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05AA3E4-62C5-4DF3-884A-1940C8192CA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02589165-2219-4608-96E9-55B8F42AC29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AA7F0B7E-92C5-49D8-B44F-B09033E94E5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7B4EA184-4344-4939-BCCE-F4BA8D54F903}"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D00AEBD2-F517-44F9-B7DE-EFF2A254CEBE}"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A708AF5C-D5D3-4030-B4BD-C4AB49B73E50}"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31F8047-F39A-4497-8E81-31FF80B2A63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3CF0D3C-34D7-4A92-870E-F8238BD62FF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384F4D9-FC12-499C-A443-30B0344E483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D59196F-0A3A-41F1-B318-AF7DD1C2D0E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5BCAD085-E8A6-8845-BD4E-CB4CCA059FC4}" type="datetimeFigureOut">
              <a:rPr lang="en-US" smtClean="0"/>
              <a:t>1/27/13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168075583"/>
      </p:ext>
    </p:extLst>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5BCAD085-E8A6-8845-BD4E-CB4CCA059FC4}" type="datetimeFigureOut">
              <a:rPr lang="en-US" smtClean="0"/>
              <a:t>1/27/13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61431425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1/27/13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60648375"/>
      </p:ext>
    </p:extLst>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5BCAD085-E8A6-8845-BD4E-CB4CCA059FC4}" type="datetimeFigureOut">
              <a:rPr lang="en-US" smtClean="0"/>
              <a:t>1/27/13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782244947"/>
      </p:ext>
    </p:extLst>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5BCAD085-E8A6-8845-BD4E-CB4CCA059FC4}" type="datetimeFigureOut">
              <a:rPr lang="en-US" smtClean="0"/>
              <a:t>1/27/13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90158736"/>
      </p:ext>
    </p:extLst>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5BCAD085-E8A6-8845-BD4E-CB4CCA059FC4}" type="datetimeFigureOut">
              <a:rPr lang="en-US" smtClean="0"/>
              <a:t>1/27/13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727027711"/>
      </p:ext>
    </p:extLst>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5BCAD085-E8A6-8845-BD4E-CB4CCA059FC4}" type="datetimeFigureOut">
              <a:rPr lang="en-US" smtClean="0"/>
              <a:t>1/27/13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212999818"/>
      </p:ext>
    </p:extLst>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1/27/13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840726560"/>
      </p:ext>
    </p:extLst>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1/27/13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889236939"/>
      </p:ext>
    </p:extLst>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5BCAD085-E8A6-8845-BD4E-CB4CCA059FC4}" type="datetimeFigureOut">
              <a:rPr lang="en-US" smtClean="0"/>
              <a:t>1/27/13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910927964"/>
      </p:ext>
    </p:extLst>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5BCAD085-E8A6-8845-BD4E-CB4CCA059FC4}" type="datetimeFigureOut">
              <a:rPr lang="en-US" smtClean="0"/>
              <a:t>1/27/13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612223792"/>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457200" rtl="0" eaLnBrk="1" latinLnBrk="0" hangingPunct="1">
              <a:defRPr sz="1200" kern="1200">
                <a:solidFill>
                  <a:schemeClr val="tx1">
                    <a:tint val="75000"/>
                  </a:schemeClr>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fld id="{5BCAD085-E8A6-8845-BD4E-CB4CCA059FC4}" type="datetimeFigureOut">
              <a:rPr lang="en-US" smtClean="0"/>
              <a:t>1/27/13</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457200" rtl="0" eaLnBrk="1" latinLnBrk="0" hangingPunct="1">
              <a:defRPr sz="1200" kern="1200">
                <a:solidFill>
                  <a:schemeClr val="tx1">
                    <a:tint val="75000"/>
                  </a:schemeClr>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457200" rtl="0" eaLnBrk="1" latinLnBrk="0" hangingPunct="1">
              <a:defRPr sz="1200" kern="1200">
                <a:solidFill>
                  <a:schemeClr val="tx1">
                    <a:tint val="75000"/>
                  </a:schemeClr>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fld id="{C1FF6DA9-008F-8B48-92A6-B652298478BF}" type="slidenum">
              <a:rPr lang="en-US" smtClean="0"/>
              <a:t>‹#›</a:t>
            </a:fld>
            <a:endParaRPr lang="en-US"/>
          </a:p>
        </p:txBody>
      </p:sp>
    </p:spTree>
    <p:extLst>
      <p:ext uri="{BB962C8B-B14F-4D97-AF65-F5344CB8AC3E}">
        <p14:creationId xmlns:p14="http://schemas.microsoft.com/office/powerpoint/2010/main" val="2209977519"/>
      </p:ext>
    </p:extLst>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4572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2522004331101104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2" name="Picture 1" descr="begin.png"/>
          <p:cNvPicPr>
            <a:picLocks noChangeAspect="1"/>
          </p:cNvPicPr>
          <p:nvPr/>
        </p:nvPicPr>
        <p:blipFill>
          <a:blip r:embed="rId2"/>
          <a:stretch>
            <a:fillRect/>
          </a:stretch>
        </p:blipFill>
        <p:spPr>
          <a:xfrm>
            <a:off x="0" y="0"/>
            <a:ext cx="9144000" cy="5143500"/>
          </a:xfrm>
          <a:prstGeom prst="rect">
            <a:avLst/>
          </a:prstGeom>
        </p:spPr>
      </p:pic>
      <p:sp>
        <p:nvSpPr>
          <p:cNvPr id="3" name="TextBox 2"/>
          <p:cNvSpPr txBox="1"/>
          <p:nvPr/>
        </p:nvSpPr>
        <p:spPr>
          <a:xfrm>
            <a:off x="3200400" y="2103120"/>
            <a:ext cx="4572000" cy="914400"/>
          </a:xfrm>
          <a:prstGeom prst="rect">
            <a:avLst/>
          </a:prstGeom>
          <a:noFill/>
        </p:spPr>
        <p:txBody>
          <a:bodyPr wrap="square" anchor="ctr">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
            <a:pPr algn="ctr"/>
            <a:r>
              <a:rPr sz="5500" b="1">
                <a:solidFill>
                  <a:srgbClr val="000000"/>
                </a:solidFill>
                <a:latin typeface="宋体"/>
              </a:rPr>
              <a:t>信息系统项目管理师论文范文之资源管理</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2" name="Picture 1" descr="dir.png"/>
          <p:cNvPicPr>
            <a:picLocks noChangeAspect="1"/>
          </p:cNvPicPr>
          <p:nvPr/>
        </p:nvPicPr>
        <p:blipFill>
          <a:blip r:embed="rId2"/>
          <a:stretch>
            <a:fillRect/>
          </a:stretch>
        </p:blipFill>
        <p:spPr>
          <a:xfrm>
            <a:off x="0" y="0"/>
            <a:ext cx="9144000" cy="5143500"/>
          </a:xfrm>
          <a:prstGeom prst="rect">
            <a:avLst/>
          </a:prstGeom>
        </p:spPr>
      </p:pic>
      <p:sp>
        <p:nvSpPr>
          <p:cNvPr id="3" name="TextBox 2"/>
          <p:cNvSpPr txBox="1"/>
          <p:nvPr/>
        </p:nvSpPr>
        <p:spPr>
          <a:xfrm>
            <a:off x="731520" y="914400"/>
            <a:ext cx="5486400" cy="2743200"/>
          </a:xfrm>
          <a:prstGeom prst="rect">
            <a:avLst/>
          </a:prstGeom>
          <a:noFill/>
        </p:spPr>
        <p:txBody>
          <a:bodyPr wrap="square" anchor="ctr">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
            <a:pPr algn="l"/>
            <a:r>
              <a:rPr sz="3000" b="1">
                <a:solidFill>
                  <a:srgbClr val="000000"/>
                </a:solidFill>
                <a:latin typeface="宋体"/>
              </a:rPr>
              <a:t>目录</a:t>
            </a:r>
          </a:p>
          <a:p>
            <a:pPr algn="l"/>
            <a:r>
              <a:rPr sz="3000" b="1">
                <a:solidFill>
                  <a:srgbClr val="000000"/>
                </a:solidFill>
                <a:latin typeface="宋体"/>
              </a:rPr>
              <a:t>引言</a:t>
            </a:r>
          </a:p>
          <a:p>
            <a:pPr algn="l"/>
            <a:r>
              <a:rPr sz="3000" b="1">
                <a:solidFill>
                  <a:srgbClr val="000000"/>
                </a:solidFill>
                <a:latin typeface="宋体"/>
              </a:rPr>
              <a:t>资源管理的挑战</a:t>
            </a:r>
          </a:p>
          <a:p>
            <a:pPr algn="l"/>
            <a:r>
              <a:rPr sz="3000" b="1">
                <a:solidFill>
                  <a:srgbClr val="000000"/>
                </a:solidFill>
                <a:latin typeface="宋体"/>
              </a:rPr>
              <a:t>资源管理策略</a:t>
            </a:r>
          </a:p>
          <a:p>
            <a:pPr algn="l"/>
            <a:r>
              <a:rPr sz="3000" b="1">
                <a:solidFill>
                  <a:srgbClr val="000000"/>
                </a:solidFill>
                <a:latin typeface="宋体"/>
              </a:rPr>
              <a:t>资源管理的效益</a:t>
            </a:r>
          </a:p>
          <a:p>
            <a:pPr algn="l"/>
            <a:r>
              <a:rPr sz="3000" b="1">
                <a:solidFill>
                  <a:srgbClr val="000000"/>
                </a:solidFill>
                <a:latin typeface="宋体"/>
              </a:rPr>
              <a:t>结论</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2" name="Picture 1" descr="part.png"/>
          <p:cNvPicPr>
            <a:picLocks noChangeAspect="1"/>
          </p:cNvPicPr>
          <p:nvPr/>
        </p:nvPicPr>
        <p:blipFill>
          <a:blip r:embed="rId2"/>
          <a:stretch>
            <a:fillRect/>
          </a:stretch>
        </p:blipFill>
        <p:spPr>
          <a:xfrm>
            <a:off x="0" y="0"/>
            <a:ext cx="9144000" cy="5143500"/>
          </a:xfrm>
          <a:prstGeom prst="rect">
            <a:avLst/>
          </a:prstGeom>
        </p:spPr>
      </p:pic>
      <p:sp>
        <p:nvSpPr>
          <p:cNvPr id="3" name="TextBox 2"/>
          <p:cNvSpPr txBox="1"/>
          <p:nvPr/>
        </p:nvSpPr>
        <p:spPr>
          <a:xfrm>
            <a:off x="1188720" y="1828800"/>
            <a:ext cx="2743200" cy="914400"/>
          </a:xfrm>
          <a:prstGeom prst="rect">
            <a:avLst/>
          </a:prstGeom>
          <a:noFill/>
        </p:spPr>
        <p:txBody>
          <a:bodyPr wrap="square" anchor="ctr">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
            <a:pPr algn="ctr"/>
            <a:r>
              <a:rPr sz="4500" b="0">
                <a:solidFill>
                  <a:srgbClr val="000000"/>
                </a:solidFill>
                <a:latin typeface="宋体"/>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2" name="Picture 1" descr="content1.png"/>
          <p:cNvPicPr>
            <a:picLocks noChangeAspect="1"/>
          </p:cNvPicPr>
          <p:nvPr/>
        </p:nvPicPr>
        <p:blipFill>
          <a:blip r:embed="rId2"/>
          <a:stretch>
            <a:fillRect/>
          </a:stretch>
        </p:blipFill>
        <p:spPr>
          <a:xfrm>
            <a:off x="0" y="0"/>
            <a:ext cx="9144000" cy="5143500"/>
          </a:xfrm>
          <a:prstGeom prst="rect">
            <a:avLst/>
          </a:prstGeom>
        </p:spPr>
      </p:pic>
      <p:sp>
        <p:nvSpPr>
          <p:cNvPr id="3" name="TextBox 2"/>
          <p:cNvSpPr txBox="1"/>
          <p:nvPr/>
        </p:nvSpPr>
        <p:spPr>
          <a:xfrm>
            <a:off x="685800" y="914400"/>
            <a:ext cx="4114800" cy="3657600"/>
          </a:xfrm>
          <a:prstGeom prst="rect">
            <a:avLst/>
          </a:prstGeom>
          <a:noFill/>
        </p:spPr>
        <p:txBody>
          <a:bodyPr wrap="square" anchor="ctr">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
            <a:pPr algn="l"/>
            <a:r>
              <a:rPr sz="2000" b="0">
                <a:solidFill>
                  <a:srgbClr val="000000"/>
                </a:solidFill>
                <a:latin typeface="宋体"/>
              </a:rPr>
              <a:t>资源管理概述：资源管理是信息系统项目管理中至关重要的一部分，它涉及到对人力、物力、财力等资源的合理分配和利用。</a:t>
            </a:r>
          </a:p>
          <a:p>
            <a:pPr algn="l"/>
            <a:br/>
            <a:r>
              <a:rPr sz="2000" b="0">
                <a:solidFill>
                  <a:srgbClr val="000000"/>
                </a:solidFill>
                <a:latin typeface="宋体"/>
              </a:rPr>
              <a:t>本论文将探讨信息系统项目中的资源管理问题，以及有效的资源管理策略和方法。</a:t>
            </a:r>
          </a:p>
        </p:txBody>
      </p:sp>
      <p:sp>
        <p:nvSpPr>
          <p:cNvPr id="4" name="TextBox 3"/>
          <p:cNvSpPr txBox="1"/>
          <p:nvPr/>
        </p:nvSpPr>
        <p:spPr>
          <a:xfrm>
            <a:off x="1097280" y="182880"/>
            <a:ext cx="4572000" cy="457200"/>
          </a:xfrm>
          <a:prstGeom prst="rect">
            <a:avLst/>
          </a:prstGeom>
          <a:noFill/>
        </p:spPr>
        <p:txBody>
          <a:bodyPr wrap="square" anchor="ctr">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
            <a:pPr algn="l"/>
            <a:r>
              <a:rPr sz="3000">
                <a:solidFill>
                  <a:srgbClr val="000000"/>
                </a:solidFill>
                <a:latin typeface="宋体"/>
              </a:rPr>
              <a:t>引言</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2" name="Picture 1" descr="content2.png"/>
          <p:cNvPicPr>
            <a:picLocks noChangeAspect="1"/>
          </p:cNvPicPr>
          <p:nvPr/>
        </p:nvPicPr>
        <p:blipFill>
          <a:blip r:embed="rId2"/>
          <a:stretch>
            <a:fillRect/>
          </a:stretch>
        </p:blipFill>
        <p:spPr>
          <a:xfrm>
            <a:off x="0" y="0"/>
            <a:ext cx="9144000" cy="5143500"/>
          </a:xfrm>
          <a:prstGeom prst="rect">
            <a:avLst/>
          </a:prstGeom>
        </p:spPr>
      </p:pic>
      <p:sp>
        <p:nvSpPr>
          <p:cNvPr id="3" name="TextBox 2"/>
          <p:cNvSpPr txBox="1"/>
          <p:nvPr/>
        </p:nvSpPr>
        <p:spPr>
          <a:xfrm>
            <a:off x="4114800" y="914400"/>
            <a:ext cx="4572000" cy="3657600"/>
          </a:xfrm>
          <a:prstGeom prst="rect">
            <a:avLst/>
          </a:prstGeom>
          <a:noFill/>
        </p:spPr>
        <p:txBody>
          <a:bodyPr wrap="square" anchor="ctr">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
            <a:pPr algn="l"/>
            <a:r>
              <a:rPr sz="2000" b="0">
                <a:solidFill>
                  <a:srgbClr val="000000"/>
                </a:solidFill>
                <a:latin typeface="宋体"/>
              </a:rPr>
              <a:t>这些研究对于项目管理师在实际项目中更好地管理项目资源具有重要的指导意义。</a:t>
            </a:r>
          </a:p>
        </p:txBody>
      </p:sp>
      <p:sp>
        <p:nvSpPr>
          <p:cNvPr id="4" name="TextBox 3"/>
          <p:cNvSpPr txBox="1"/>
          <p:nvPr/>
        </p:nvSpPr>
        <p:spPr>
          <a:xfrm>
            <a:off x="1097280" y="182880"/>
            <a:ext cx="4572000" cy="457200"/>
          </a:xfrm>
          <a:prstGeom prst="rect">
            <a:avLst/>
          </a:prstGeom>
          <a:noFill/>
        </p:spPr>
        <p:txBody>
          <a:bodyPr wrap="square" anchor="ctr">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
            <a:pPr algn="l"/>
            <a:r>
              <a:rPr sz="3000">
                <a:solidFill>
                  <a:srgbClr val="000000"/>
                </a:solidFill>
                <a:latin typeface="宋体"/>
              </a:rPr>
              <a:t>引言</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2" name="Picture 1" descr="part.png"/>
          <p:cNvPicPr>
            <a:picLocks noChangeAspect="1"/>
          </p:cNvPicPr>
          <p:nvPr/>
        </p:nvPicPr>
        <p:blipFill>
          <a:blip r:embed="rId2"/>
          <a:stretch>
            <a:fillRect/>
          </a:stretch>
        </p:blipFill>
        <p:spPr>
          <a:xfrm>
            <a:off x="0" y="0"/>
            <a:ext cx="9144000" cy="5143500"/>
          </a:xfrm>
          <a:prstGeom prst="rect">
            <a:avLst/>
          </a:prstGeom>
        </p:spPr>
      </p:pic>
      <p:sp>
        <p:nvSpPr>
          <p:cNvPr id="3" name="TextBox 2"/>
          <p:cNvSpPr txBox="1"/>
          <p:nvPr/>
        </p:nvSpPr>
        <p:spPr>
          <a:xfrm>
            <a:off x="1188720" y="1828800"/>
            <a:ext cx="2743200" cy="914400"/>
          </a:xfrm>
          <a:prstGeom prst="rect">
            <a:avLst/>
          </a:prstGeom>
          <a:noFill/>
        </p:spPr>
        <p:txBody>
          <a:bodyPr wrap="square" anchor="ctr">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
            <a:pPr algn="ctr"/>
            <a:r>
              <a:rPr sz="4500" b="0">
                <a:solidFill>
                  <a:srgbClr val="000000"/>
                </a:solidFill>
                <a:latin typeface="宋体"/>
              </a:rPr>
              <a:t>资源管理的挑战</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2" name="Picture 1" descr="content3.png"/>
          <p:cNvPicPr>
            <a:picLocks noChangeAspect="1"/>
          </p:cNvPicPr>
          <p:nvPr/>
        </p:nvPicPr>
        <p:blipFill>
          <a:blip r:embed="rId2"/>
          <a:stretch>
            <a:fillRect/>
          </a:stretch>
        </p:blipFill>
        <p:spPr>
          <a:xfrm>
            <a:off x="0" y="0"/>
            <a:ext cx="9144000" cy="5143500"/>
          </a:xfrm>
          <a:prstGeom prst="rect">
            <a:avLst/>
          </a:prstGeom>
        </p:spPr>
      </p:pic>
      <p:sp>
        <p:nvSpPr>
          <p:cNvPr id="3" name="TextBox 2"/>
          <p:cNvSpPr txBox="1"/>
          <p:nvPr/>
        </p:nvSpPr>
        <p:spPr>
          <a:xfrm>
            <a:off x="685800" y="914400"/>
            <a:ext cx="3657600" cy="3657600"/>
          </a:xfrm>
          <a:prstGeom prst="rect">
            <a:avLst/>
          </a:prstGeom>
          <a:noFill/>
        </p:spPr>
        <p:txBody>
          <a:bodyPr wrap="square" anchor="ctr">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
            <a:pPr algn="l"/>
            <a:r>
              <a:rPr sz="2000" b="0">
                <a:solidFill>
                  <a:srgbClr val="000000"/>
                </a:solidFill>
                <a:latin typeface="宋体"/>
              </a:rPr>
              <a:t>资源需求的不稳定性：信息系统项目中，资源需求可能会发生变化，可能会出现项目需求增加、人员离职等情况，这给资源管理带来了一定的困难。</a:t>
            </a:r>
          </a:p>
        </p:txBody>
      </p:sp>
      <p:sp>
        <p:nvSpPr>
          <p:cNvPr id="4" name="TextBox 3"/>
          <p:cNvSpPr txBox="1"/>
          <p:nvPr/>
        </p:nvSpPr>
        <p:spPr>
          <a:xfrm>
            <a:off x="1097280" y="182880"/>
            <a:ext cx="4572000" cy="457200"/>
          </a:xfrm>
          <a:prstGeom prst="rect">
            <a:avLst/>
          </a:prstGeom>
          <a:noFill/>
        </p:spPr>
        <p:txBody>
          <a:bodyPr wrap="square" anchor="ctr">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
            <a:pPr algn="l"/>
            <a:r>
              <a:rPr sz="3000">
                <a:solidFill>
                  <a:srgbClr val="000000"/>
                </a:solidFill>
                <a:latin typeface="宋体"/>
              </a:rPr>
              <a:t>资源管理的挑战</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2" name="Picture 1" descr="content4.png"/>
          <p:cNvPicPr>
            <a:picLocks noChangeAspect="1"/>
          </p:cNvPicPr>
          <p:nvPr/>
        </p:nvPicPr>
        <p:blipFill>
          <a:blip r:embed="rId2"/>
          <a:stretch>
            <a:fillRect/>
          </a:stretch>
        </p:blipFill>
        <p:spPr>
          <a:xfrm>
            <a:off x="0" y="0"/>
            <a:ext cx="9144000" cy="5143500"/>
          </a:xfrm>
          <a:prstGeom prst="rect">
            <a:avLst/>
          </a:prstGeom>
        </p:spPr>
      </p:pic>
      <p:sp>
        <p:nvSpPr>
          <p:cNvPr id="3" name="TextBox 2"/>
          <p:cNvSpPr txBox="1"/>
          <p:nvPr/>
        </p:nvSpPr>
        <p:spPr>
          <a:xfrm>
            <a:off x="4114800" y="914400"/>
            <a:ext cx="4572000" cy="3657600"/>
          </a:xfrm>
          <a:prstGeom prst="rect">
            <a:avLst/>
          </a:prstGeom>
          <a:noFill/>
        </p:spPr>
        <p:txBody>
          <a:bodyPr wrap="square" anchor="ctr">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
            <a:pPr algn="l"/>
            <a:r>
              <a:rPr sz="2000" b="0">
                <a:solidFill>
                  <a:srgbClr val="000000"/>
                </a:solidFill>
                <a:latin typeface="宋体"/>
              </a:rPr>
              <a:t>资源分配的公平性：在资源有限的情况下，如何公平地分配资源，使每个团队成员都能得到适当的资源支持，是资源管理中需要解决的难题。</a:t>
            </a:r>
          </a:p>
        </p:txBody>
      </p:sp>
      <p:sp>
        <p:nvSpPr>
          <p:cNvPr id="4" name="TextBox 3"/>
          <p:cNvSpPr txBox="1"/>
          <p:nvPr/>
        </p:nvSpPr>
        <p:spPr>
          <a:xfrm>
            <a:off x="1097280" y="182880"/>
            <a:ext cx="4572000" cy="457200"/>
          </a:xfrm>
          <a:prstGeom prst="rect">
            <a:avLst/>
          </a:prstGeom>
          <a:noFill/>
        </p:spPr>
        <p:txBody>
          <a:bodyPr wrap="square" anchor="ctr">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
            <a:pPr algn="l"/>
            <a:r>
              <a:rPr sz="3000">
                <a:solidFill>
                  <a:srgbClr val="000000"/>
                </a:solidFill>
                <a:latin typeface="宋体"/>
              </a:rPr>
              <a:t>资源管理的挑战</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2" name="Picture 1" descr="content1.png"/>
          <p:cNvPicPr>
            <a:picLocks noChangeAspect="1"/>
          </p:cNvPicPr>
          <p:nvPr/>
        </p:nvPicPr>
        <p:blipFill>
          <a:blip r:embed="rId2"/>
          <a:stretch>
            <a:fillRect/>
          </a:stretch>
        </p:blipFill>
        <p:spPr>
          <a:xfrm>
            <a:off x="0" y="0"/>
            <a:ext cx="9144000" cy="5143500"/>
          </a:xfrm>
          <a:prstGeom prst="rect">
            <a:avLst/>
          </a:prstGeom>
        </p:spPr>
      </p:pic>
      <p:sp>
        <p:nvSpPr>
          <p:cNvPr id="3" name="TextBox 2"/>
          <p:cNvSpPr txBox="1"/>
          <p:nvPr/>
        </p:nvSpPr>
        <p:spPr>
          <a:xfrm>
            <a:off x="685800" y="914400"/>
            <a:ext cx="4114800" cy="3657600"/>
          </a:xfrm>
          <a:prstGeom prst="rect">
            <a:avLst/>
          </a:prstGeom>
          <a:noFill/>
        </p:spPr>
        <p:txBody>
          <a:bodyPr wrap="square" anchor="ctr">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
            <a:pPr algn="l"/>
            <a:r>
              <a:rPr sz="2000" b="0">
                <a:solidFill>
                  <a:srgbClr val="000000"/>
                </a:solidFill>
                <a:latin typeface="宋体"/>
              </a:rPr>
              <a:t>资源利用的效率性：资源管理不仅仅是分配资源，还需要确保资源的高效利用，避免资源的浪费和低效使用。</a:t>
            </a:r>
          </a:p>
        </p:txBody>
      </p:sp>
      <p:sp>
        <p:nvSpPr>
          <p:cNvPr id="4" name="TextBox 3"/>
          <p:cNvSpPr txBox="1"/>
          <p:nvPr/>
        </p:nvSpPr>
        <p:spPr>
          <a:xfrm>
            <a:off x="1097280" y="182880"/>
            <a:ext cx="4572000" cy="457200"/>
          </a:xfrm>
          <a:prstGeom prst="rect">
            <a:avLst/>
          </a:prstGeom>
          <a:noFill/>
        </p:spPr>
        <p:txBody>
          <a:bodyPr wrap="square" anchor="ctr">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
            <a:pPr algn="l"/>
            <a:r>
              <a:rPr sz="3000">
                <a:solidFill>
                  <a:srgbClr val="000000"/>
                </a:solidFill>
                <a:latin typeface="宋体"/>
              </a:rPr>
              <a:t>资源管理的挑战</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2" name="Picture 1" descr="part.png"/>
          <p:cNvPicPr>
            <a:picLocks noChangeAspect="1"/>
          </p:cNvPicPr>
          <p:nvPr/>
        </p:nvPicPr>
        <p:blipFill>
          <a:blip r:embed="rId2"/>
          <a:stretch>
            <a:fillRect/>
          </a:stretch>
        </p:blipFill>
        <p:spPr>
          <a:xfrm>
            <a:off x="0" y="0"/>
            <a:ext cx="9144000" cy="5143500"/>
          </a:xfrm>
          <a:prstGeom prst="rect">
            <a:avLst/>
          </a:prstGeom>
        </p:spPr>
      </p:pic>
      <p:sp>
        <p:nvSpPr>
          <p:cNvPr id="3" name="TextBox 2"/>
          <p:cNvSpPr txBox="1"/>
          <p:nvPr/>
        </p:nvSpPr>
        <p:spPr>
          <a:xfrm>
            <a:off x="1188720" y="1828800"/>
            <a:ext cx="2743200" cy="914400"/>
          </a:xfrm>
          <a:prstGeom prst="rect">
            <a:avLst/>
          </a:prstGeom>
          <a:noFill/>
        </p:spPr>
        <p:txBody>
          <a:bodyPr wrap="square" anchor="ctr">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
            <a:pPr algn="ctr"/>
            <a:r>
              <a:rPr sz="4500" b="0">
                <a:solidFill>
                  <a:srgbClr val="000000"/>
                </a:solidFill>
                <a:latin typeface="宋体"/>
              </a:rPr>
              <a:t>资源管理策略</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7874000" cy="38735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https://d.book118.com/725220043311011044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22</Paragraphs>
  <Slides>11</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11</vt:i4>
      </vt:variant>
    </vt:vector>
  </HeadingPairs>
  <TitlesOfParts>
    <vt:vector baseType="lpstr" size="15">
      <vt:lpstr>Arial</vt:lpstr>
      <vt:lpstr>Calibri</vt:lpstr>
      <vt:lpstr>宋体</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2024-09-07T08:59:57.190</cp:lastPrinted>
  <dcterms:created xsi:type="dcterms:W3CDTF">2024-09-07T00:59:57Z</dcterms:created>
  <dcterms:modified xsi:type="dcterms:W3CDTF">2024-09-07T00:59:58Z</dcterms:modified>
</cp:coreProperties>
</file>