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D8B7C69-CA9F-4961-B48C-28C5E926985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5F673C4-3C24-4305-AC99-B52C3D3646D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5CA6018-7FA3-4C47-AADE-D36F639A6D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5329AA7-2EE0-45C8-AC56-1E6A1ECC5F2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E6DA9C2-5E0D-4814-BAC4-1332EFE5974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F62CF0D-C3CB-4B77-B486-2773DF2AEE1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D28C861-4556-4F09-82C0-3305DF1F0E0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F01FCB1-07CE-4184-9CEB-BF6ECF21D83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430B54E-1381-4515-8D67-94CFAFAA3D8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636F058-4E99-45DC-BDD0-ACE9A408F1E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3B4B58B-7029-44CD-85E3-B18904404F1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2530431421301110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249023" y="2622666"/>
            <a:ext cx="7693954" cy="929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950" b="1">
                <a:solidFill>
                  <a:schemeClr val="accent3">
                    <a:alpha val="100000"/>
                  </a:schemeClr>
                </a:solidFill>
                <a:latin typeface="Microsoft Yahei"/>
                <a:ea typeface="Microsoft Yahei"/>
                <a:cs typeface="Microsoft Yahei"/>
              </a:rPr>
              <a:t>金融行业2024年财务趋势与制度调整</a:t>
            </a:r>
          </a:p>
        </p:txBody>
      </p:sp>
      <p:sp>
        <p:nvSpPr>
          <p:cNvPr id="3" name="TextBox 3"/>
          <p:cNvSpPr txBox="1"/>
          <p:nvPr/>
        </p:nvSpPr>
        <p:spPr>
          <a:xfrm>
            <a:off x="4490085" y="5357665"/>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alpha val="100000"/>
                  </a:schemeClr>
                </a:solidFill>
                <a:latin typeface="Microsoft Yahei"/>
                <a:ea typeface="Microsoft Yahei"/>
                <a:cs typeface="Microsoft Yahei"/>
              </a:rPr>
              <a:t>汇报人：XX</a:t>
            </a:r>
          </a:p>
        </p:txBody>
      </p:sp>
      <p:sp>
        <p:nvSpPr>
          <p:cNvPr id="4" name="TextBox 4"/>
          <p:cNvSpPr txBox="1"/>
          <p:nvPr/>
        </p:nvSpPr>
        <p:spPr>
          <a:xfrm>
            <a:off x="4490085" y="5886341"/>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alpha val="100000"/>
                  </a:schemeClr>
                </a:solidFill>
                <a:latin typeface="Microsoft Yahei"/>
                <a:ea typeface="Microsoft Yahei"/>
                <a:cs typeface="Microsoft Yahei"/>
              </a:rPr>
              <a:t>2024-01-02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cxnSp>
        <p:nvCxnSpPr>
          <p:cNvPr id="3" name="Connector 3"/>
          <p:cNvCxnSpPr/>
          <p:nvPr/>
        </p:nvCxnSpPr>
        <p:spPr>
          <a:xfrm>
            <a:off x="4764564" y="833217"/>
            <a:ext cx="5248275" cy="0"/>
          </a:xfrm>
          <a:prstGeom prst="line">
            <a:avLst/>
          </a:prstGeom>
          <a:ln w="6350">
            <a:solidFill>
              <a:schemeClr val="accent3"/>
            </a:solidFill>
            <a:prstDash val="solid"/>
          </a:ln>
        </p:spPr>
        <p:style>
          <a:lnRef idx="0">
            <a:schemeClr val="accent3"/>
          </a:lnRef>
          <a:fillRef idx="1">
            <a:schemeClr val="accent3"/>
          </a:fillRef>
          <a:effectRef idx="0">
            <a:schemeClr val="accent3"/>
          </a:effectRef>
          <a:fontRef idx="minor">
            <a:schemeClr val="lt1"/>
          </a:fontRef>
        </p:style>
      </p:cxnSp>
      <p:sp>
        <p:nvSpPr>
          <p:cNvPr id="4" name="AutoShape 4"/>
          <p:cNvSpPr/>
          <p:nvPr/>
        </p:nvSpPr>
        <p:spPr>
          <a:xfrm>
            <a:off x="887096" y="833217"/>
            <a:ext cx="1851660" cy="7683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5700" b="1">
                <a:solidFill>
                  <a:schemeClr val="accent3">
                    <a:alpha val="100000"/>
                  </a:schemeClr>
                </a:solidFill>
                <a:latin typeface="微软雅黑"/>
                <a:ea typeface="微软雅黑"/>
                <a:cs typeface="微软雅黑"/>
              </a:rPr>
              <a:t>目录</a:t>
            </a:r>
            <a:endParaRPr lang="en-US" sz="1100"/>
          </a:p>
        </p:txBody>
      </p:sp>
      <p:sp>
        <p:nvSpPr>
          <p:cNvPr id="5" name="AutoShape 5"/>
          <p:cNvSpPr/>
          <p:nvPr/>
        </p:nvSpPr>
        <p:spPr>
          <a:xfrm>
            <a:off x="887095" y="1677767"/>
            <a:ext cx="1851660" cy="36830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800">
                <a:solidFill>
                  <a:schemeClr val="accent3">
                    <a:alpha val="58999"/>
                  </a:schemeClr>
                </a:solidFill>
                <a:latin typeface="Arial"/>
                <a:ea typeface="Arial"/>
                <a:cs typeface="Arial"/>
              </a:rPr>
              <a:t>CONTENTS</a:t>
            </a:r>
            <a:endParaRPr lang="en-US" sz="1100"/>
          </a:p>
        </p:txBody>
      </p:sp>
      <p:sp>
        <p:nvSpPr>
          <p:cNvPr id="6" name="AutoShape 6"/>
          <p:cNvSpPr/>
          <p:nvPr/>
        </p:nvSpPr>
        <p:spPr>
          <a:xfrm>
            <a:off x="2897505" y="955137"/>
            <a:ext cx="76200" cy="922655"/>
          </a:xfrm>
          <a:prstGeom prst="rect">
            <a:avLst/>
          </a:prstGeom>
          <a:solidFill>
            <a:schemeClr val="dk1">
              <a:lumMod val="75000"/>
              <a:lumOff val="2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2933375" y="964933"/>
            <a:ext cx="13178" cy="922438"/>
          </a:xfrm>
          <a:prstGeom prst="line">
            <a:avLst/>
          </a:prstGeom>
          <a:ln w="76200">
            <a:solidFill>
              <a:schemeClr val="accent3">
                <a:lumMod val="75000"/>
              </a:schemeClr>
            </a:solidFill>
            <a:prstDash val="solid"/>
          </a:ln>
        </p:spPr>
        <p:style>
          <a:lnRef idx="0">
            <a:schemeClr val="accent3"/>
          </a:lnRef>
          <a:fillRef idx="1">
            <a:schemeClr val="accent3"/>
          </a:fillRef>
          <a:effectRef idx="0">
            <a:schemeClr val="accent3"/>
          </a:effectRef>
          <a:fontRef idx="minor">
            <a:schemeClr val="lt1"/>
          </a:fontRef>
        </p:style>
      </p:cxnSp>
      <p:sp>
        <p:nvSpPr>
          <p:cNvPr id="8" name="TextBox 8"/>
          <p:cNvSpPr txBox="1"/>
          <p:nvPr/>
        </p:nvSpPr>
        <p:spPr>
          <a:xfrm>
            <a:off x="4701326" y="1027968"/>
            <a:ext cx="6840855" cy="49968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业务介绍</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财务业绩</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竞品分析</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未来展望</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总结和建议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01</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业务介绍</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6589" r="16589"/>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7511" r="17511"/>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提供存款、贷款、汇款等传统银行业务。</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银行业务</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提供股票、债券、基金等证券交易服务。</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证券业务</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提供各类保险产品和服务，如寿险、财险等。</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保险业务</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提供信托理财、投资等金融服务。</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信托业务</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业务构成</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916305" y="3823335"/>
            <a:ext cx="0" cy="864235"/>
          </a:xfrm>
          <a:prstGeom prst="line">
            <a:avLst/>
          </a:prstGeom>
          <a:ln w="2540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3" name="Connector 3"/>
          <p:cNvCxnSpPr/>
          <p:nvPr/>
        </p:nvCxnSpPr>
        <p:spPr>
          <a:xfrm flipH="1" flipV="1">
            <a:off x="3601085" y="2314575"/>
            <a:ext cx="0" cy="1369695"/>
          </a:xfrm>
          <a:prstGeom prst="line">
            <a:avLst/>
          </a:prstGeom>
          <a:ln w="25400">
            <a:solidFill>
              <a:schemeClr val="accent2"/>
            </a:solidFill>
            <a:prstDash val="dash"/>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8928735" y="2314575"/>
            <a:ext cx="0" cy="1369695"/>
          </a:xfrm>
          <a:prstGeom prst="line">
            <a:avLst/>
          </a:prstGeom>
          <a:ln w="25400">
            <a:solidFill>
              <a:schemeClr val="accent4"/>
            </a:solidFill>
            <a:prstDash val="dash"/>
          </a:ln>
        </p:spPr>
        <p:style>
          <a:lnRef idx="0">
            <a:schemeClr val="accent4"/>
          </a:lnRef>
          <a:fillRef idx="1">
            <a:schemeClr val="accent4"/>
          </a:fillRef>
          <a:effectRef idx="0">
            <a:schemeClr val="accent4"/>
          </a:effectRef>
          <a:fontRef idx="minor">
            <a:schemeClr val="lt1"/>
          </a:fontRef>
        </p:style>
      </p:cxnSp>
      <p:cxnSp>
        <p:nvCxnSpPr>
          <p:cNvPr id="5" name="Connector 5"/>
          <p:cNvCxnSpPr/>
          <p:nvPr/>
        </p:nvCxnSpPr>
        <p:spPr>
          <a:xfrm flipH="1">
            <a:off x="6288405" y="3823335"/>
            <a:ext cx="0" cy="864235"/>
          </a:xfrm>
          <a:prstGeom prst="line">
            <a:avLst/>
          </a:prstGeom>
          <a:ln w="25400">
            <a:solidFill>
              <a:schemeClr val="accent3"/>
            </a:solidFill>
            <a:prstDash val="dash"/>
          </a:ln>
        </p:spPr>
        <p:style>
          <a:lnRef idx="0">
            <a:schemeClr val="accent3"/>
          </a:lnRef>
          <a:fillRef idx="1">
            <a:schemeClr val="accent3"/>
          </a:fillRef>
          <a:effectRef idx="0">
            <a:schemeClr val="accent3"/>
          </a:effectRef>
          <a:fontRef idx="minor">
            <a:schemeClr val="lt1"/>
          </a:fontRef>
        </p:style>
      </p:cxnSp>
      <p:sp>
        <p:nvSpPr>
          <p:cNvPr id="6" name="AutoShape 6"/>
          <p:cNvSpPr/>
          <p:nvPr/>
        </p:nvSpPr>
        <p:spPr>
          <a:xfrm>
            <a:off x="805180" y="4687570"/>
            <a:ext cx="222250" cy="222250"/>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17855" y="3538586"/>
            <a:ext cx="2908375" cy="577215"/>
          </a:xfrm>
          <a:custGeom>
            <a:rect l="l" t="t" r="r" b="b"/>
            <a:pathLst>
              <a:path w="2908375" h="577215">
                <a:moveTo>
                  <a:pt x="2620395" y="0"/>
                </a:moveTo>
                <a:lnTo>
                  <a:pt x="2908375" y="287973"/>
                </a:lnTo>
                <a:lnTo>
                  <a:pt x="2620395" y="575945"/>
                </a:lnTo>
                <a:lnTo>
                  <a:pt x="2620078" y="575628"/>
                </a:lnTo>
                <a:lnTo>
                  <a:pt x="2620078" y="577215"/>
                </a:lnTo>
                <a:lnTo>
                  <a:pt x="298458" y="577215"/>
                </a:lnTo>
                <a:lnTo>
                  <a:pt x="298458" y="576580"/>
                </a:lnTo>
                <a:lnTo>
                  <a:pt x="0" y="576580"/>
                </a:lnTo>
                <a:lnTo>
                  <a:pt x="288050" y="288608"/>
                </a:lnTo>
                <a:lnTo>
                  <a:pt x="0" y="635"/>
                </a:lnTo>
                <a:lnTo>
                  <a:pt x="344814" y="635"/>
                </a:lnTo>
                <a:lnTo>
                  <a:pt x="344814" y="1270"/>
                </a:lnTo>
                <a:lnTo>
                  <a:pt x="2619125" y="127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67114" y="3597006"/>
            <a:ext cx="1762170"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01</a:t>
            </a:r>
            <a:endParaRPr lang="en-US" sz="1100"/>
          </a:p>
        </p:txBody>
      </p:sp>
      <p:sp>
        <p:nvSpPr>
          <p:cNvPr id="9" name="Freeform 9"/>
          <p:cNvSpPr/>
          <p:nvPr/>
        </p:nvSpPr>
        <p:spPr>
          <a:xfrm>
            <a:off x="3302709" y="3538586"/>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2" y="288608"/>
                </a:lnTo>
                <a:lnTo>
                  <a:pt x="0" y="635"/>
                </a:lnTo>
                <a:lnTo>
                  <a:pt x="344805" y="635"/>
                </a:lnTo>
                <a:lnTo>
                  <a:pt x="344805" y="1270"/>
                </a:lnTo>
                <a:lnTo>
                  <a:pt x="2619058" y="127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651960" y="3596371"/>
            <a:ext cx="1762125"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02</a:t>
            </a:r>
            <a:endParaRPr lang="en-US" sz="1100"/>
          </a:p>
        </p:txBody>
      </p:sp>
      <p:sp>
        <p:nvSpPr>
          <p:cNvPr id="11" name="Freeform 11"/>
          <p:cNvSpPr/>
          <p:nvPr/>
        </p:nvSpPr>
        <p:spPr>
          <a:xfrm>
            <a:off x="5987489" y="3538586"/>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2" y="288608"/>
                </a:lnTo>
                <a:lnTo>
                  <a:pt x="0" y="635"/>
                </a:lnTo>
                <a:lnTo>
                  <a:pt x="344805" y="635"/>
                </a:lnTo>
                <a:lnTo>
                  <a:pt x="344805" y="1270"/>
                </a:lnTo>
                <a:lnTo>
                  <a:pt x="2619058" y="127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336740" y="3596371"/>
            <a:ext cx="1762125"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03</a:t>
            </a:r>
            <a:endParaRPr lang="en-US" sz="1100"/>
          </a:p>
        </p:txBody>
      </p:sp>
      <p:sp>
        <p:nvSpPr>
          <p:cNvPr id="13" name="Freeform 13"/>
          <p:cNvSpPr/>
          <p:nvPr/>
        </p:nvSpPr>
        <p:spPr>
          <a:xfrm>
            <a:off x="8672269" y="3537951"/>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3" y="288608"/>
                </a:lnTo>
                <a:lnTo>
                  <a:pt x="0" y="635"/>
                </a:lnTo>
                <a:lnTo>
                  <a:pt x="344805" y="635"/>
                </a:lnTo>
                <a:lnTo>
                  <a:pt x="344805" y="1270"/>
                </a:lnTo>
                <a:lnTo>
                  <a:pt x="2619058" y="1270"/>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21520" y="3595736"/>
            <a:ext cx="1762125"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04</a:t>
            </a:r>
            <a:endParaRPr lang="en-US" sz="1100"/>
          </a:p>
        </p:txBody>
      </p:sp>
      <p:sp>
        <p:nvSpPr>
          <p:cNvPr id="15" name="AutoShape 15"/>
          <p:cNvSpPr/>
          <p:nvPr/>
        </p:nvSpPr>
        <p:spPr>
          <a:xfrm rot="10800000">
            <a:off x="3489960" y="2092325"/>
            <a:ext cx="222250" cy="222250"/>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rot="10800000">
            <a:off x="8817610" y="2092325"/>
            <a:ext cx="222250" cy="222250"/>
          </a:xfrm>
          <a:prstGeom prst="diamond">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177280" y="4687570"/>
            <a:ext cx="222250" cy="222250"/>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1098102" y="4213433"/>
            <a:ext cx="184785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高风险性</a:t>
            </a:r>
          </a:p>
        </p:txBody>
      </p:sp>
      <p:sp>
        <p:nvSpPr>
          <p:cNvPr id="19" name="TextBox 19"/>
          <p:cNvSpPr txBox="1"/>
          <p:nvPr/>
        </p:nvSpPr>
        <p:spPr>
          <a:xfrm>
            <a:off x="3808730" y="1625600"/>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高收益性</a:t>
            </a:r>
          </a:p>
        </p:txBody>
      </p:sp>
      <p:sp>
        <p:nvSpPr>
          <p:cNvPr id="20" name="TextBox 20"/>
          <p:cNvSpPr txBox="1"/>
          <p:nvPr/>
        </p:nvSpPr>
        <p:spPr>
          <a:xfrm>
            <a:off x="6398651" y="4213433"/>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创新性</a:t>
            </a:r>
          </a:p>
        </p:txBody>
      </p:sp>
      <p:sp>
        <p:nvSpPr>
          <p:cNvPr id="21" name="TextBox 21"/>
          <p:cNvSpPr txBox="1"/>
          <p:nvPr/>
        </p:nvSpPr>
        <p:spPr>
          <a:xfrm>
            <a:off x="9083432" y="1625600"/>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5">
                    <a:alpha val="100000"/>
                  </a:schemeClr>
                </a:solidFill>
                <a:latin typeface="Microsoft Yahei"/>
                <a:ea typeface="Microsoft Yahei"/>
                <a:cs typeface="Microsoft Yahei"/>
              </a:rPr>
              <a:t>监管严格</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业务特点</a:t>
              </a:r>
            </a:p>
          </p:txBody>
        </p:sp>
      </p:grpSp>
      <p:sp>
        <p:nvSpPr>
          <p:cNvPr id="44" name="TextBox 44"/>
          <p:cNvSpPr txBox="1"/>
          <p:nvPr/>
        </p:nvSpPr>
        <p:spPr>
          <a:xfrm>
            <a:off x="1092835" y="4551961"/>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金融行业涉及大量资金，存在信用风险、市场风险和操作风险等。</a:t>
            </a:r>
          </a:p>
        </p:txBody>
      </p:sp>
      <p:sp>
        <p:nvSpPr>
          <p:cNvPr id="45" name="TextBox 45"/>
          <p:cNvSpPr txBox="1"/>
          <p:nvPr/>
        </p:nvSpPr>
        <p:spPr>
          <a:xfrm>
            <a:off x="3808730" y="1992540"/>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金融行业通常能够获得较高的利润，吸引了大量投资者和资金。</a:t>
            </a:r>
          </a:p>
        </p:txBody>
      </p:sp>
      <p:sp>
        <p:nvSpPr>
          <p:cNvPr id="46" name="TextBox 46"/>
          <p:cNvSpPr txBox="1"/>
          <p:nvPr/>
        </p:nvSpPr>
        <p:spPr>
          <a:xfrm>
            <a:off x="9138115" y="1992540"/>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金融行业受到政府和监管机构的严格监管，以确保市场稳定和客户权益。</a:t>
            </a:r>
          </a:p>
        </p:txBody>
      </p:sp>
      <p:sp>
        <p:nvSpPr>
          <p:cNvPr id="47" name="TextBox 47"/>
          <p:cNvSpPr txBox="1"/>
          <p:nvPr/>
        </p:nvSpPr>
        <p:spPr>
          <a:xfrm>
            <a:off x="6430720" y="4551961"/>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金融行业不断推出新的产品和服务，以满足客户不断变化的需求。</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08400" y="1814195"/>
            <a:ext cx="2282825" cy="11988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7200" b="1">
                <a:solidFill>
                  <a:schemeClr val="accent1">
                    <a:alpha val="100000"/>
                  </a:schemeClr>
                </a:solidFill>
                <a:latin typeface="Microsoft Yahei"/>
                <a:ea typeface="Microsoft Yahei"/>
                <a:cs typeface="Microsoft Yahei"/>
              </a:rPr>
              <a:t>01</a:t>
            </a:r>
            <a:endParaRPr lang="en-US" sz="1100"/>
          </a:p>
        </p:txBody>
      </p:sp>
      <p:sp>
        <p:nvSpPr>
          <p:cNvPr id="3" name="AutoShape 3"/>
          <p:cNvSpPr/>
          <p:nvPr/>
        </p:nvSpPr>
        <p:spPr>
          <a:xfrm>
            <a:off x="3506470" y="1814195"/>
            <a:ext cx="2282825" cy="11988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7200" b="1">
                <a:solidFill>
                  <a:schemeClr val="accent1">
                    <a:alpha val="100000"/>
                  </a:schemeClr>
                </a:solidFill>
                <a:latin typeface="Microsoft Yahei"/>
                <a:ea typeface="Microsoft Yahei"/>
                <a:cs typeface="Microsoft Yahei"/>
              </a:rPr>
              <a:t>02</a:t>
            </a:r>
            <a:endParaRPr lang="en-US" sz="1100"/>
          </a:p>
        </p:txBody>
      </p:sp>
      <p:sp>
        <p:nvSpPr>
          <p:cNvPr id="4" name="AutoShape 4"/>
          <p:cNvSpPr/>
          <p:nvPr/>
        </p:nvSpPr>
        <p:spPr>
          <a:xfrm>
            <a:off x="6400165" y="1814195"/>
            <a:ext cx="2282825" cy="11988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7200" b="1">
                <a:solidFill>
                  <a:schemeClr val="accent1">
                    <a:alpha val="100000"/>
                  </a:schemeClr>
                </a:solidFill>
                <a:latin typeface="Microsoft Yahei"/>
                <a:ea typeface="Microsoft Yahei"/>
                <a:cs typeface="Microsoft Yahei"/>
              </a:rPr>
              <a:t>03</a:t>
            </a:r>
            <a:endParaRPr lang="en-US" sz="1100"/>
          </a:p>
        </p:txBody>
      </p:sp>
      <p:sp>
        <p:nvSpPr>
          <p:cNvPr id="5" name="AutoShape 5"/>
          <p:cNvSpPr/>
          <p:nvPr/>
        </p:nvSpPr>
        <p:spPr>
          <a:xfrm>
            <a:off x="9303192" y="1814195"/>
            <a:ext cx="2282825" cy="11988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7200" b="1">
                <a:solidFill>
                  <a:schemeClr val="accent1">
                    <a:alpha val="100000"/>
                  </a:schemeClr>
                </a:solidFill>
                <a:latin typeface="Microsoft Yahei"/>
                <a:ea typeface="Microsoft Yahei"/>
                <a:cs typeface="Microsoft Yahei"/>
              </a:rPr>
              <a:t>04</a:t>
            </a:r>
            <a:endParaRPr lang="en-US" sz="1100"/>
          </a:p>
        </p:txBody>
      </p:sp>
      <p:cxnSp>
        <p:nvCxnSpPr>
          <p:cNvPr id="6" name="Connector 6"/>
          <p:cNvCxnSpPr/>
          <p:nvPr/>
        </p:nvCxnSpPr>
        <p:spPr>
          <a:xfrm flipH="1" flipV="1">
            <a:off x="3206115" y="2085340"/>
            <a:ext cx="0" cy="3978275"/>
          </a:xfrm>
          <a:prstGeom prst="line">
            <a:avLst/>
          </a:prstGeom>
          <a:ln w="12700">
            <a:solidFill>
              <a:schemeClr val="lt1">
                <a:lumMod val="85000"/>
              </a:schemeClr>
            </a:solidFill>
            <a:prstDash val="dash"/>
          </a:ln>
        </p:spPr>
        <p:style>
          <a:lnRef idx="0">
            <a:schemeClr val="lt1"/>
          </a:lnRef>
          <a:fillRef idx="1">
            <a:schemeClr val="lt1"/>
          </a:fillRef>
          <a:effectRef idx="0">
            <a:schemeClr val="lt1"/>
          </a:effectRef>
          <a:fontRef idx="minor">
            <a:schemeClr val="lt1"/>
          </a:fontRef>
        </p:style>
      </p:cxnSp>
      <p:cxnSp>
        <p:nvCxnSpPr>
          <p:cNvPr id="7" name="Connector 7"/>
          <p:cNvCxnSpPr/>
          <p:nvPr/>
        </p:nvCxnSpPr>
        <p:spPr>
          <a:xfrm flipH="1" flipV="1">
            <a:off x="8985885" y="2085340"/>
            <a:ext cx="0" cy="3978275"/>
          </a:xfrm>
          <a:prstGeom prst="line">
            <a:avLst/>
          </a:prstGeom>
          <a:ln w="12700">
            <a:solidFill>
              <a:schemeClr val="lt1">
                <a:lumMod val="85000"/>
              </a:schemeClr>
            </a:solidFill>
            <a:prstDash val="dash"/>
          </a:ln>
        </p:spPr>
        <p:style>
          <a:lnRef idx="0">
            <a:schemeClr val="lt1"/>
          </a:lnRef>
          <a:fillRef idx="1">
            <a:schemeClr val="lt1"/>
          </a:fillRef>
          <a:effectRef idx="0">
            <a:schemeClr val="lt1"/>
          </a:effectRef>
          <a:fontRef idx="minor">
            <a:schemeClr val="lt1"/>
          </a:fontRef>
        </p:style>
      </p:cxnSp>
      <p:cxnSp>
        <p:nvCxnSpPr>
          <p:cNvPr id="8" name="Connector 8"/>
          <p:cNvCxnSpPr/>
          <p:nvPr/>
        </p:nvCxnSpPr>
        <p:spPr>
          <a:xfrm flipH="1" flipV="1">
            <a:off x="6096000" y="2085340"/>
            <a:ext cx="0" cy="3978275"/>
          </a:xfrm>
          <a:prstGeom prst="line">
            <a:avLst/>
          </a:prstGeom>
          <a:ln w="12700">
            <a:solidFill>
              <a:schemeClr val="lt1">
                <a:lumMod val="85000"/>
              </a:schemeClr>
            </a:solidFill>
            <a:prstDash val="dash"/>
          </a:ln>
        </p:spPr>
        <p:style>
          <a:lnRef idx="0">
            <a:schemeClr val="lt1"/>
          </a:lnRef>
          <a:fillRef idx="1">
            <a:schemeClr val="lt1"/>
          </a:fillRef>
          <a:effectRef idx="0">
            <a:schemeClr val="lt1"/>
          </a:effectRef>
          <a:fontRef idx="minor">
            <a:schemeClr val="lt1"/>
          </a:fontRef>
        </p:style>
      </p:cxnSp>
      <p:sp>
        <p:nvSpPr>
          <p:cNvPr id="9" name="TextBox 9"/>
          <p:cNvSpPr txBox="1"/>
          <p:nvPr/>
        </p:nvSpPr>
        <p:spPr>
          <a:xfrm>
            <a:off x="507009" y="2919884"/>
            <a:ext cx="24860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市场规模</a:t>
            </a:r>
          </a:p>
        </p:txBody>
      </p:sp>
      <p:sp>
        <p:nvSpPr>
          <p:cNvPr id="10" name="TextBox 10"/>
          <p:cNvSpPr txBox="1"/>
          <p:nvPr/>
        </p:nvSpPr>
        <p:spPr>
          <a:xfrm>
            <a:off x="3405079" y="2919884"/>
            <a:ext cx="24860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机构数量</a:t>
            </a:r>
          </a:p>
        </p:txBody>
      </p:sp>
      <p:sp>
        <p:nvSpPr>
          <p:cNvPr id="11" name="TextBox 11"/>
          <p:cNvSpPr txBox="1"/>
          <p:nvPr/>
        </p:nvSpPr>
        <p:spPr>
          <a:xfrm>
            <a:off x="6298774" y="2919884"/>
            <a:ext cx="24860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就业人数</a:t>
            </a:r>
          </a:p>
        </p:txBody>
      </p:sp>
      <p:sp>
        <p:nvSpPr>
          <p:cNvPr id="12" name="TextBox 12"/>
          <p:cNvSpPr txBox="1"/>
          <p:nvPr/>
        </p:nvSpPr>
        <p:spPr>
          <a:xfrm>
            <a:off x="9201801" y="2919884"/>
            <a:ext cx="24860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资产质量</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业务规模</a:t>
              </a:r>
            </a:p>
          </p:txBody>
        </p:sp>
      </p:grpSp>
      <p:sp>
        <p:nvSpPr>
          <p:cNvPr id="35" name="TextBox 35"/>
          <p:cNvSpPr txBox="1"/>
          <p:nvPr/>
        </p:nvSpPr>
        <p:spPr>
          <a:xfrm>
            <a:off x="507009" y="3306363"/>
            <a:ext cx="2441968" cy="279529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40000"/>
              </a:lnSpc>
              <a:spcBef>
                <a:spcPct val="0"/>
              </a:spcBef>
            </a:pPr>
            <a:r>
              <a:rPr lang="en-US" sz="1350">
                <a:solidFill>
                  <a:srgbClr val="020000">
                    <a:alpha val="100000"/>
                  </a:srgbClr>
                </a:solidFill>
                <a:latin typeface="Microsoft Yahei"/>
                <a:ea typeface="Microsoft Yahei"/>
                <a:cs typeface="Microsoft Yahei"/>
              </a:rPr>
              <a:t>全球金融市场规模庞大，涵盖银行、证券、保险等多个领域。</a:t>
            </a:r>
          </a:p>
        </p:txBody>
      </p:sp>
      <p:sp>
        <p:nvSpPr>
          <p:cNvPr id="36" name="TextBox 36"/>
          <p:cNvSpPr txBox="1"/>
          <p:nvPr/>
        </p:nvSpPr>
        <p:spPr>
          <a:xfrm>
            <a:off x="3423606" y="3306363"/>
            <a:ext cx="2441968" cy="279529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40000"/>
              </a:lnSpc>
              <a:spcBef>
                <a:spcPct val="0"/>
              </a:spcBef>
            </a:pPr>
            <a:r>
              <a:rPr lang="en-US" sz="1350">
                <a:solidFill>
                  <a:srgbClr val="020000">
                    <a:alpha val="100000"/>
                  </a:srgbClr>
                </a:solidFill>
                <a:latin typeface="Microsoft Yahei"/>
                <a:ea typeface="Microsoft Yahei"/>
                <a:cs typeface="Microsoft Yahei"/>
              </a:rPr>
              <a:t>全球金融行业拥有众多机构，包括银行、证券公司、保险公司等。</a:t>
            </a:r>
          </a:p>
        </p:txBody>
      </p:sp>
      <p:sp>
        <p:nvSpPr>
          <p:cNvPr id="37" name="TextBox 37"/>
          <p:cNvSpPr txBox="1"/>
          <p:nvPr/>
        </p:nvSpPr>
        <p:spPr>
          <a:xfrm>
            <a:off x="6317301" y="3306363"/>
            <a:ext cx="2441968" cy="279529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40000"/>
              </a:lnSpc>
              <a:spcBef>
                <a:spcPct val="0"/>
              </a:spcBef>
            </a:pPr>
            <a:r>
              <a:rPr lang="en-US" sz="1350">
                <a:solidFill>
                  <a:srgbClr val="020000">
                    <a:alpha val="100000"/>
                  </a:srgbClr>
                </a:solidFill>
                <a:latin typeface="Microsoft Yahei"/>
                <a:ea typeface="Microsoft Yahei"/>
                <a:cs typeface="Microsoft Yahei"/>
              </a:rPr>
              <a:t>金融行业提供了大量的就业机会，涵盖了从基层到高管的各个层次。</a:t>
            </a:r>
          </a:p>
        </p:txBody>
      </p:sp>
      <p:sp>
        <p:nvSpPr>
          <p:cNvPr id="38" name="TextBox 38"/>
          <p:cNvSpPr txBox="1"/>
          <p:nvPr/>
        </p:nvSpPr>
        <p:spPr>
          <a:xfrm>
            <a:off x="9220328" y="3306363"/>
            <a:ext cx="2441968" cy="279529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40000"/>
              </a:lnSpc>
              <a:spcBef>
                <a:spcPct val="0"/>
              </a:spcBef>
            </a:pPr>
            <a:r>
              <a:rPr lang="en-US" sz="1350">
                <a:solidFill>
                  <a:srgbClr val="020000">
                    <a:alpha val="100000"/>
                  </a:srgbClr>
                </a:solidFill>
                <a:latin typeface="Microsoft Yahei"/>
                <a:ea typeface="Microsoft Yahei"/>
                <a:cs typeface="Microsoft Yahei"/>
              </a:rPr>
              <a:t>金融行业的资产质量直接影响着整个经济体系的稳定性和发展。</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02</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财务业绩</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总营收</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总营收增长</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随着金融科技的发展和客户需求的多样化，预计金融行业的总营收将保持稳定增长。</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营收结构优化</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金融机构将更加注重非利息收入的拓展，如财富管理、资产托管等业务，以优化营收结构。</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在金融自由化和金融创新的推动下，金融机构的总资产规模将继续扩大。</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总资产规模扩大</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金融机构将更加注重资产质量的管理，通过风险控制和不良资产处置等手段提升资产质量。</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资产质量提升</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总资产</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687" b="2687"/>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随着金融监管的加强和风险防范的需求，金融机构将更加注重现金流的管理。</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为了防范金融风险，预计监管部门将进一步提高金融机构的资本充足率要求，对经营现金流产生一定压力。</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经营现金流</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资本充足率要求提高</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现金流管理加强</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净利润增长</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在营收增长和成本控制的基础上，预计金融行业的合并净利润将保持稳定增长。</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盈利能力分化</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不同类型和规模的金融机构盈利能力将出现分化，大型综合性金融机构和具有特色的中小型金融机构将在竞争中展现出不同的盈利能力。</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7265" r="726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合并净利润</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03</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竞品分析</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https://d.book118.com/725304314213011100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72</Paragraphs>
  <Slides>13</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13</vt:i4>
      </vt:variant>
    </vt:vector>
  </HeadingPairs>
  <TitlesOfParts>
    <vt:vector baseType="lpstr" size="18">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2024-09-08T12:37:24.685</cp:lastPrinted>
  <dcterms:created xsi:type="dcterms:W3CDTF">2024-09-08T04:37:24Z</dcterms:created>
  <dcterms:modified xsi:type="dcterms:W3CDTF">2024-09-08T04:37:26Z</dcterms:modified>
</cp:coreProperties>
</file>