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07334B-7C0D-47D0-8179-CA4430915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9F7AB-089E-4D2B-87D5-62FB9D5DC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42AFE4-2035-4435-BB5F-60C402DD9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0555A9-8715-43C0-909F-D714B1401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6A9A71-BD1A-4DED-A1AB-7D8CDD2C9D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B9571D-465B-42CE-8C56-EC0E502BD1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48DC03-24AA-48D8-ADE4-C458F1CBC1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2E04F-981E-4E8F-8293-C895E9EAF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76B262-45EC-4966-86C0-FFC1D7846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B81750-F307-4AD2-9A77-665F0AEAD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1FEFF-9235-43DB-B123-0B8E6864E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10333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资本市场概论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全球资本市场概览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资本市场的主要参与者</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资本市场的交易工具与机制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资本市场的风险与管理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资本市场的监管与法规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资本市场的未来发展趋势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市场是指期限在一年以上各种资金借贷和证券交易的场所，是长期资金融通市场。它包括股票市场、债券市场、基金市场和中长期信贷市场等，其融通的资金主要作为扩大再生产的资本使用，因此称为资本市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资本市场是筹集资金的重要渠道，是资源合理配置的有效场所，它有利于企业重组，能够促进产业结构向高级化方向发展。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股票市场</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是已经发行的股票转让、买卖和流通的场所，包括交易所市场和场外交易市场两大类别。由于它是建立在发行市场基础上的，因此又称作二级市场。</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基金市场</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又称投资基金市场，是指进行投资基金交易的场所，是证券市场的一部分。投资基金市场主要由封闭式基金与开放式基金组成。</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中长期信贷市场</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是指一年期以上的银行信贷市场。在西方国家，银行信贷市场是间接融资的市场，即借贷资本的供求不直接见面，通过银行等金融机构进行，尽管融资双方可能都是个人或企业。</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债券市场</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是发行和买卖债券的场所，是金融市场的一个重要组成部分。债券市场是一国金融体系中不可或缺的部分。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994" b="899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对于企业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资本市场是企业获得长期资金来源的重要场所，有助于企业扩大规模、改善经营、增强竞争力。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对于投资者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资本市场提供了多种投资工具和渠道，使得投资者可以根据自身风险承受能力和收益要求选择合适的投资产品。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对于经济</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资本市场在优化资源配置、促进产业结构升级、推动科技创新等方面发挥着重要作用，是经济发展的重要支撑。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全球资本市场概览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52" r="1255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纽约证券交易所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全球最大、最具流动性的证券交易所之一，上市公司总市值居世界前列。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纳斯达克证券交易所</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以科技股为主的证券交易所，拥有众多知名的科技公司。</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美国债券市场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全球最大的债券市场，包括国债、企业债、市政债等多种类型。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美国资本市场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欧洲最大、全球最具国际化的证券交易所之一。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伦敦证券交易所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833" r="14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泛欧证券交易所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欧洲债券市场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33" r="10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欧洲大陆领先的证券交易所，涵盖多个欧洲国家的上市公司。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欧洲重要的债券市场，以欧元计价，包括多种类型的债券。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欧洲资本市场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亚洲最大、全球重要的证券交易所之一，以日本企业为主。</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东京证券交易所</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亚洲领先的国际证券交易所之一，拥有众多内地和国际企业。</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香港联合交易所</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中国内地两大证券交易所，上市公司数量和总市值均居世界前列。</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上海证券交易所和深圳证券交易所</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亚洲重要的债券市场，包括中国、日本、韩国等多个国家的债券市场。</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亚洲债券市场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亚洲资本市场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50" r="166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多伦多证券交易所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巴西证券交易所</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南非证券交易所</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澳大利亚证券交易所</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其他地区资本市场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加拿大最大的证券交易所，以资源、能源和金融类公司为主。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非洲大陆重要的证券交易所，拥有众多非洲领先企业。</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南美洲最大的证券交易所，涵盖巴西及周边国家的上市公司。</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澳大利亚唯一的证券交易所，涵盖多个行业领域的上市公司。</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资本市场的主要参与者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个人投资者</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指以自然人身份参与资本市场活动的投资者，包括股票、债券、基金等产品的买卖。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机构投资者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指以法人身份参与资本市场活动的投资者，包括证券公司、基金公司、保险公司、社保基金等。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合格境外机构投资者（QFII）</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指符合一定条件，经中国证监会批准投资于中国证券市场，并取得外汇管理局额度批准的中国境外基金管理机构、保险公司、证券公司以及其他资产管理机构。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政府是债券市场的主要发行人，通过发行国债筹集资金，用于基础设施建设、弥补财政赤字等。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政府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企业是股票和债券市场的发行人，通过发行股票筹集资金用于企业扩张、并购等，通过发行债券筹集资金用于企业经营周转或长期投资。</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企业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金融机构也是重要的发行人之一，如银行、保险公司等，通过发行金融债、次级债等筹集资金。</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金融机构</a:t>
            </a:r>
          </a:p>
        </p:txBody>
      </p:sp>
      <p:pic>
        <p:nvPicPr>
          <p:cNvPr id="9" name="Picture 9"/>
          <p:cNvPicPr>
            <a:picLocks noChangeAspect="1"/>
          </p:cNvPicPr>
          <p:nvPr/>
        </p:nvPicPr>
        <p:blipFill>
          <a:blip r:embed="rId2"/>
          <a:srcRect l="17958" r="179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发行人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证券公司</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会计师事务所</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律师事务所</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资产评估机构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中介机构</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364" r="936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7658" b="1765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证券公司是资本市场上的主要中介机构之一，提供证券承销、交易、投资咨询等服务。</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会计师事务所为企业提供审计、验资等服务，确保企业信息披露的真实性和准确性。</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律师事务所为企业提供法律咨询服务，协助企业完成发行上市等资本运作。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资产评估机构为企业提供资产评估服务，确定企业资产的价值和交易价格。</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中国证券监督管理委员会（中国证监会）：中国证监会是国务院直属正部级事业单位，依照法律、法规和国务院授权，统一监督管理全国证券期货市场，维护证券期货市场秩序，保障其合法运行。</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证券交易所：证券交易所提供证券交易的场所和设施，制定证券交易规则，对证券交易进行实时监控和自律管理。</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中国证券登记结算有限责任公司：中国证券登记结算有限责任公司为证券交易提供集中登记、存管与结算服务，保证证券交易的顺利进行。</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行业协会：如中国证券业协会等，是证券行业的自律性组织，对会员进行自律管理，维护会员合法权益。</a:t>
            </a:r>
          </a:p>
        </p:txBody>
      </p:sp>
      <p:pic>
        <p:nvPicPr>
          <p:cNvPr id="6" name="Picture 6"/>
          <p:cNvPicPr>
            <a:picLocks noChangeAspect="1"/>
          </p:cNvPicPr>
          <p:nvPr/>
        </p:nvPicPr>
        <p:blipFill>
          <a:blip r:embed="rId2">
            <a:alphaModFix/>
          </a:blip>
          <a:srcRect l="12917" r="1291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资本市场的交易工具与机制</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股票定义与分类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股票是公司发行的所有权凭证，代表股东对公司的所有权和收益权。根据不同的标准和分类方式，股票可以分为普通股、优先股等。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股票交易市场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股票交易市场是买卖双方进行股票交易的场所，包括证券交易所和场外交易市场。证券交易所是集中进行股票交易的场所，有严格的交易规则和监管机制；场外交易市场则是分散的、非集中性的交易市场。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股票交易方式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交易方式包括现货交易、信用交易、期货交易、期权交易等。现货交易是最基本的交易方式，买卖双方一手交钱一手交货；信用交易则是投资者通过融资融券等方式进行的交易；期货交易和期权交易则是利用金融衍生工具进行的交易。</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股票交易</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https://d.book118.com/725310333323011120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2024-09-23T15:23:30.733</cp:lastPrinted>
  <dcterms:created xsi:type="dcterms:W3CDTF">2024-09-23T07:23:30Z</dcterms:created>
  <dcterms:modified xsi:type="dcterms:W3CDTF">2024-09-23T07:23:33Z</dcterms:modified>
</cp:coreProperties>
</file>