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8166498-8F6C-4AFF-9FC7-ABDDEEE72BD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5820F3-6B31-4FB1-BAA2-1505E04F6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51DF6-ADAE-448C-B00A-92BAA8A36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30A533-1B6F-4FC7-B79E-F3966A526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582CEC-4540-4302-AB86-52D73EB6A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60041A-040C-434A-A114-968A8D45FE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C279A6-5719-46D2-9E70-7CE377DFFD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B76109-5F19-41CA-BC87-052954FDB7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1E1743-7B01-4A14-A920-A372869E6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687AA-04A0-41EA-855F-779B10E5C6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6DF87-5AA0-44AA-8FD3-DCFD8B9A0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F36A4-DE41-43BB-B7F8-AEF583D91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EA3D618-CD84-40AD-BB34-E329267C18D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B613452-67B2-465F-8477-435A82ECD95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2114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人员管理实务课程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人员管理实务课程简介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人才招聘与选拔</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员工培训与发展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绩效管理实务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薪酬福利管理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劳动关系管理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人员管理实务课程简介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人力资源管理概念和重要性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力资源管理是指通过对人力资源进行规划、选拔、培训、激励和评价等一系列管理活动，以实现组织目标的过程。人力资源管理的发展历程包括传统人力资源管理以及现代人力资源管理，在企业中扮演着管理人力资源、激发员工潜力、提高员工绩效的重要角色。</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人力资源管理的基本职能</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确保企业拥有合适人才</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招聘与选拔</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提高员工绩效和发展潜力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培训与发展</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评估员工工作表现</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绩效管理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制定合理薪资政策</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薪酬管理</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人力资源管理的挑战和趋势</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人力资源管理面临着日益激烈的人才争夺战、多元化和包容性的挑战、技术驱动的变革以及灵活化的就业形式。应对这些挑战和趋势需要管理者具备前瞻性思维和敏锐的洞察力。</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领导能力</a:t>
            </a:r>
            <a:endParaRPr lang="en-US" sz="2200" b="0" strike="noStrike" spc="-1">
              <a:solidFill>
                <a:srgbClr val="000000"/>
              </a:solidFill>
              <a:latin typeface="Arial"/>
            </a:endParaRPr>
          </a:p>
        </p:txBody>
      </p:sp>
      <p:sp>
        <p:nvSpPr>
          <p:cNvPr id="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领导者需要具备激励团队、推动目标实现的能力</a:t>
            </a:r>
            <a:endParaRPr lang="en-US" sz="1500" b="0" strike="noStrike" spc="-1">
              <a:solidFill>
                <a:srgbClr val="000000"/>
              </a:solidFill>
              <a:latin typeface="Arial"/>
            </a:endParaRPr>
          </a:p>
        </p:txBody>
      </p:sp>
      <p:sp>
        <p:nvSpPr>
          <p:cNvPr id="1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分析能力</a:t>
            </a:r>
            <a:endParaRPr lang="en-US" sz="2200" b="0" strike="noStrike" spc="-1">
              <a:solidFill>
                <a:srgbClr val="000000"/>
              </a:solidFill>
              <a:latin typeface="Arial"/>
            </a:endParaRPr>
          </a:p>
        </p:txBody>
      </p:sp>
      <p:sp>
        <p:nvSpPr>
          <p:cNvPr id="1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分析问题、制定解决方案是管理者的重要职责</a:t>
            </a:r>
            <a:endParaRPr lang="en-US" sz="1500" b="0" strike="noStrike" spc="-1">
              <a:solidFill>
                <a:srgbClr val="000000"/>
              </a:solidFill>
              <a:latin typeface="Arial"/>
            </a:endParaRPr>
          </a:p>
        </p:txBody>
      </p:sp>
      <p:sp>
        <p:nvSpPr>
          <p:cNvPr id="1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
        <p:nvSpPr>
          <p:cNvPr id="1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善于解决问题、应对挑战是管理者应具备的能力</a:t>
            </a:r>
            <a:endParaRPr lang="en-US" sz="1500" b="0" strike="noStrike" spc="-1">
              <a:solidFill>
                <a:srgbClr val="000000"/>
              </a:solidFill>
              <a:latin typeface="Arial"/>
            </a:endParaRPr>
          </a:p>
        </p:txBody>
      </p:sp>
      <p:sp>
        <p:nvSpPr>
          <p:cNvPr id="1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人力资源管理的必备技能</a:t>
            </a:r>
            <a:endParaRPr lang="en-US" sz="3600" b="0" strike="noStrike" spc="-1">
              <a:solidFill>
                <a:schemeClr val="dk1"/>
              </a:solidFill>
              <a:latin typeface="Arial"/>
            </a:endParaRPr>
          </a:p>
        </p:txBody>
      </p:sp>
      <p:sp>
        <p:nvSpPr>
          <p:cNvPr id="1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沟通能力</a:t>
            </a:r>
            <a:endParaRPr lang="en-US" sz="2200" b="0" strike="noStrike" spc="-1">
              <a:solidFill>
                <a:srgbClr val="000000"/>
              </a:solidFill>
              <a:latin typeface="Arial"/>
            </a:endParaRPr>
          </a:p>
        </p:txBody>
      </p:sp>
      <p:sp>
        <p:nvSpPr>
          <p:cNvPr id="1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有效沟通是管理者与员工之间建立信任和理解的关键</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人力资源管理的定义</a:t>
            </a:r>
            <a:endParaRPr lang="en-US" sz="3600" b="0" strike="noStrike" spc="-1">
              <a:solidFill>
                <a:schemeClr val="dk1"/>
              </a:solidFill>
              <a:latin typeface="Arial"/>
            </a:endParaRPr>
          </a:p>
        </p:txBody>
      </p:sp>
      <p:sp>
        <p:nvSpPr>
          <p:cNvPr id="1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是指规划和管理组织内外部人力资源的活动</a:t>
            </a:r>
            <a:endParaRPr lang="en-US" sz="1500" b="0" strike="noStrike" spc="-1">
              <a:solidFill>
                <a:srgbClr val="000000"/>
              </a:solidFill>
              <a:latin typeface="Arial"/>
            </a:endParaRPr>
          </a:p>
        </p:txBody>
      </p:sp>
      <p:sp>
        <p:nvSpPr>
          <p:cNvPr id="1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人力资源管理</a:t>
            </a:r>
            <a:endParaRPr lang="en-US" sz="2200" b="0" strike="noStrike" spc="-1">
              <a:solidFill>
                <a:srgbClr val="000000"/>
              </a:solidFill>
              <a:latin typeface="Arial"/>
            </a:endParaRPr>
          </a:p>
        </p:txBody>
      </p:sp>
      <p:sp>
        <p:nvSpPr>
          <p:cNvPr id="1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确保组织拥有足够的人力资源满足业务需求</a:t>
            </a:r>
            <a:endParaRPr lang="en-US" sz="1500" b="0" strike="noStrike" spc="-1">
              <a:solidFill>
                <a:srgbClr val="000000"/>
              </a:solidFill>
              <a:latin typeface="Arial"/>
            </a:endParaRPr>
          </a:p>
        </p:txBody>
      </p:sp>
      <p:sp>
        <p:nvSpPr>
          <p:cNvPr id="1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人力资源规划</a:t>
            </a:r>
            <a:endParaRPr lang="en-US" sz="2200" b="0" strike="noStrike" spc="-1">
              <a:solidFill>
                <a:srgbClr val="000000"/>
              </a:solidFill>
              <a:latin typeface="Arial"/>
            </a:endParaRPr>
          </a:p>
        </p:txBody>
      </p:sp>
      <p:sp>
        <p:nvSpPr>
          <p:cNvPr id="1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通过激励措施激发员工的积极性</a:t>
            </a:r>
            <a:endParaRPr lang="en-US" sz="1500" b="0" strike="noStrike" spc="-1">
              <a:solidFill>
                <a:srgbClr val="000000"/>
              </a:solidFill>
              <a:latin typeface="Arial"/>
            </a:endParaRPr>
          </a:p>
        </p:txBody>
      </p:sp>
      <p:sp>
        <p:nvSpPr>
          <p:cNvPr id="1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人力资源激励</a:t>
            </a:r>
            <a:endParaRPr lang="en-US" sz="2200" b="0" strike="noStrike" spc="-1">
              <a:solidFill>
                <a:srgbClr val="000000"/>
              </a:solidFill>
              <a:latin typeface="Arial"/>
            </a:endParaRPr>
          </a:p>
        </p:txBody>
      </p:sp>
      <p:sp>
        <p:nvSpPr>
          <p:cNvPr id="1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人才招聘与选拔</a:t>
            </a:r>
            <a:endParaRPr lang="en-US" sz="3600" b="0" strike="noStrike" spc="-1">
              <a:solidFill>
                <a:schemeClr val="dk1"/>
              </a:solidFill>
              <a:latin typeface="Arial"/>
            </a:endParaRPr>
          </a:p>
        </p:txBody>
      </p:sp>
      <p:sp>
        <p:nvSpPr>
          <p:cNvPr id="12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人才招聘的流程</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确定招聘需求</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岗位需求分析</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制定招聘方案</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编制招聘计划</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广泛宣传岗位信息</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岗位发布和推广</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筛选符合条件的简历</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简历筛选</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人才选拔的方法</a:t>
            </a:r>
            <a:endParaRPr lang="en-US" sz="3500" b="0" strike="noStrike" spc="-1">
              <a:solidFill>
                <a:srgbClr val="000000"/>
              </a:solidFill>
              <a:latin typeface="Arial"/>
            </a:endParaRPr>
          </a:p>
        </p:txBody>
      </p:sp>
      <p:sp>
        <p:nvSpPr>
          <p:cNvPr id="13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人才选拔方法包括能力测试、面试、考核中心和评价中心。通过综合评估候选人的能力和素质，选择最适合的人才加入团队。</a:t>
            </a:r>
            <a:endParaRPr lang="en-US" sz="2500" b="0" strike="noStrike" spc="-1">
              <a:solidFill>
                <a:srgbClr val="000000"/>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人才招聘与选拔的策略</a:t>
            </a:r>
            <a:endParaRPr lang="en-US" sz="3600" b="0" strike="noStrike" spc="-1">
              <a:solidFill>
                <a:schemeClr val="dk1"/>
              </a:solidFill>
              <a:latin typeface="Arial"/>
            </a:endParaRPr>
          </a:p>
        </p:txBody>
      </p:sp>
      <p:sp>
        <p:nvSpPr>
          <p:cNvPr id="13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重点关注优秀人才</a:t>
            </a:r>
            <a:endParaRPr lang="en-US" sz="1500" b="0" strike="noStrike" spc="-1">
              <a:solidFill>
                <a:srgbClr val="000000"/>
              </a:solidFill>
              <a:latin typeface="Arial"/>
            </a:endParaRPr>
          </a:p>
        </p:txBody>
      </p:sp>
      <p:sp>
        <p:nvSpPr>
          <p:cNvPr id="13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核心人才的挖掘</a:t>
            </a:r>
            <a:endParaRPr lang="en-US" sz="2200" b="0" strike="noStrike" spc="-1">
              <a:solidFill>
                <a:srgbClr val="000000"/>
              </a:solidFill>
              <a:latin typeface="Arial"/>
            </a:endParaRPr>
          </a:p>
        </p:txBody>
      </p:sp>
      <p:sp>
        <p:nvSpPr>
          <p:cNvPr id="13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多渠道招聘，提高曝光度</a:t>
            </a:r>
            <a:endParaRPr lang="en-US" sz="1500" b="0" strike="noStrike" spc="-1">
              <a:solidFill>
                <a:srgbClr val="000000"/>
              </a:solidFill>
              <a:latin typeface="Arial"/>
            </a:endParaRPr>
          </a:p>
        </p:txBody>
      </p:sp>
      <p:sp>
        <p:nvSpPr>
          <p:cNvPr id="13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多元化渠道的利用</a:t>
            </a:r>
            <a:endParaRPr lang="en-US" sz="2200" b="0" strike="noStrike" spc="-1">
              <a:solidFill>
                <a:srgbClr val="000000"/>
              </a:solidFill>
              <a:latin typeface="Arial"/>
            </a:endParaRPr>
          </a:p>
        </p:txBody>
      </p:sp>
      <p:sp>
        <p:nvSpPr>
          <p:cNvPr id="14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打造优秀企业形象</a:t>
            </a:r>
            <a:endParaRPr lang="en-US" sz="1500" b="0" strike="noStrike" spc="-1">
              <a:solidFill>
                <a:srgbClr val="000000"/>
              </a:solidFill>
              <a:latin typeface="Arial"/>
            </a:endParaRPr>
          </a:p>
        </p:txBody>
      </p:sp>
      <p:sp>
        <p:nvSpPr>
          <p:cNvPr id="14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品牌雇主的建设</a:t>
            </a:r>
            <a:endParaRPr lang="en-US" sz="2200" b="0" strike="noStrike" spc="-1">
              <a:solidFill>
                <a:srgbClr val="000000"/>
              </a:solidFill>
              <a:latin typeface="Arial"/>
            </a:endParaRPr>
          </a:p>
        </p:txBody>
      </p:sp>
      <p:sp>
        <p:nvSpPr>
          <p:cNvPr id="14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依据数据制定招聘策略</a:t>
            </a:r>
            <a:endParaRPr lang="en-US" sz="1500" b="0" strike="noStrike" spc="-1">
              <a:solidFill>
                <a:srgbClr val="000000"/>
              </a:solidFill>
              <a:latin typeface="Arial"/>
            </a:endParaRPr>
          </a:p>
        </p:txBody>
      </p:sp>
      <p:sp>
        <p:nvSpPr>
          <p:cNvPr id="14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数据驱动的决策</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数据驱动的招聘决策</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依据数据进行决策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提高招聘效率</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在招聘中的应用</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借助人工智能技术进行招聘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提升招聘精准度</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人才招聘与选拔的趋势</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社交招聘</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利用社交平台招聘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吸引年轻人才</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人才招聘与选拔是企业管理中的重要环节，合理的招聘策略和方法能够帮助企业吸引和留住优秀人才。随着时代的发展，招聘趋势也在不断变化，适应新的趋势是企业不断发展的关键。</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员工培训与发展</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员工培训的重要性</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员工培训对于组织的重要性不可忽视。它可以提高员工的工作能力，培养员工的忠诚度，促进员工个人成长，从而有效提升整体团队的绩效。</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员工培训的方法</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通过内部资源进行培训，包括内部讲师、工作坊等</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内部培训</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邀请外部专家或机构进行培训，获得新的知识和技能</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外部培训</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在员工实际岗位上进行专业技能培训</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在岗培训</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通过网络或在线平台进行培训，方便灵活</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远程培训</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员工发展的规划</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根据员工的工作表现和能力提升，进行岗位晋升</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岗位晋升</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帮助员工规划未来职业发展目标，提升职业能力</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职业规划</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通过绩效评估，了解员工的工作情况，为发展规划提供依据</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绩效评估</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员工培训与发展的趋势</a:t>
            </a:r>
            <a:endParaRPr lang="en-US" sz="3600" b="0" strike="noStrike" spc="-1">
              <a:solidFill>
                <a:schemeClr val="dk1"/>
              </a:solidFill>
              <a:latin typeface="Arial"/>
            </a:endParaRPr>
          </a:p>
        </p:txBody>
      </p:sp>
      <p:sp>
        <p:nvSpPr>
          <p:cNvPr id="1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利用互联网技术进行远程培训，灵活高效</a:t>
            </a:r>
            <a:endParaRPr lang="en-US" sz="2000" b="0" strike="noStrike" spc="-1">
              <a:solidFill>
                <a:srgbClr val="000000"/>
              </a:solidFill>
              <a:latin typeface="Arial"/>
            </a:endParaRPr>
          </a:p>
        </p:txBody>
      </p:sp>
      <p:sp>
        <p:nvSpPr>
          <p:cNvPr id="1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线上培训</a:t>
            </a:r>
            <a:endParaRPr lang="en-US" sz="3000" b="0" strike="noStrike" spc="-1">
              <a:solidFill>
                <a:srgbClr val="000000"/>
              </a:solidFill>
              <a:latin typeface="Arial"/>
            </a:endParaRPr>
          </a:p>
        </p:txBody>
      </p:sp>
      <p:sp>
        <p:nvSpPr>
          <p:cNvPr id="1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建立有效的激励机制，激励员工学习和发展，提高工作积极性</a:t>
            </a:r>
            <a:endParaRPr lang="en-US" sz="2000" b="0" strike="noStrike" spc="-1">
              <a:solidFill>
                <a:srgbClr val="000000"/>
              </a:solidFill>
              <a:latin typeface="Arial"/>
            </a:endParaRPr>
          </a:p>
        </p:txBody>
      </p:sp>
      <p:sp>
        <p:nvSpPr>
          <p:cNvPr id="1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激励机制</a:t>
            </a:r>
            <a:endParaRPr lang="en-US" sz="3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促进不同部门之间的交流与合作，提升全员综合素质</a:t>
            </a:r>
            <a:endParaRPr lang="en-US" sz="2000" b="0" strike="noStrike" spc="-1">
              <a:solidFill>
                <a:srgbClr val="000000"/>
              </a:solidFill>
              <a:latin typeface="Arial"/>
            </a:endParaRPr>
          </a:p>
        </p:txBody>
      </p:sp>
      <p:sp>
        <p:nvSpPr>
          <p:cNvPr id="1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跨部门培训</a:t>
            </a:r>
            <a:endParaRPr lang="en-US" sz="3000" b="0" strike="noStrike" spc="-1">
              <a:solidFill>
                <a:srgbClr val="000000"/>
              </a:solidFill>
              <a:latin typeface="Arial"/>
            </a:endParaRPr>
          </a:p>
        </p:txBody>
      </p:sp>
      <p:sp>
        <p:nvSpPr>
          <p:cNvPr id="193"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员工培训与发展是组织管理中不可或缺的一部分。通过有效的培训规划和发展机制，可以提高员工的工作能力、忠诚度和个人成长水平，从而实现组织和员工的共赢局面。</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重要性概览</a:t>
            </a:r>
            <a:endParaRPr lang="en-US" sz="3600" b="0" strike="noStrike" spc="-1">
              <a:solidFill>
                <a:schemeClr val="dk1"/>
              </a:solidFill>
              <a:latin typeface="Arial"/>
            </a:endParaRPr>
          </a:p>
        </p:txBody>
      </p:sp>
      <p:sp>
        <p:nvSpPr>
          <p:cNvPr id="19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提升员工的技能水平和工作表现</a:t>
            </a:r>
            <a:endParaRPr lang="en-US" sz="2000" b="0" strike="noStrike" spc="-1">
              <a:solidFill>
                <a:srgbClr val="000000"/>
              </a:solidFill>
              <a:latin typeface="Arial"/>
            </a:endParaRPr>
          </a:p>
        </p:txBody>
      </p:sp>
      <p:sp>
        <p:nvSpPr>
          <p:cNvPr id="19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提高员工能力</a:t>
            </a:r>
            <a:endParaRPr lang="en-US" sz="3000" b="0" strike="noStrike" spc="-1">
              <a:solidFill>
                <a:srgbClr val="000000"/>
              </a:solidFill>
              <a:latin typeface="Arial"/>
            </a:endParaRPr>
          </a:p>
        </p:txBody>
      </p:sp>
      <p:sp>
        <p:nvSpPr>
          <p:cNvPr id="19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帮助员工发展潜力和实现个人目标</a:t>
            </a:r>
            <a:endParaRPr lang="en-US" sz="2000" b="0" strike="noStrike" spc="-1">
              <a:solidFill>
                <a:srgbClr val="000000"/>
              </a:solidFill>
              <a:latin typeface="Arial"/>
            </a:endParaRPr>
          </a:p>
        </p:txBody>
      </p:sp>
      <p:sp>
        <p:nvSpPr>
          <p:cNvPr id="20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促进员工个人成长</a:t>
            </a:r>
            <a:endParaRPr lang="en-US" sz="3000" b="0" strike="noStrike" spc="-1">
              <a:solidFill>
                <a:srgbClr val="000000"/>
              </a:solidFill>
              <a:latin typeface="Arial"/>
            </a:endParaRPr>
          </a:p>
        </p:txBody>
      </p:sp>
      <p:sp>
        <p:nvSpPr>
          <p:cNvPr id="2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增强员工对组织的认同和忠诚度</a:t>
            </a:r>
            <a:endParaRPr lang="en-US" sz="2000" b="0" strike="noStrike" spc="-1">
              <a:solidFill>
                <a:srgbClr val="000000"/>
              </a:solidFill>
              <a:latin typeface="Arial"/>
            </a:endParaRPr>
          </a:p>
        </p:txBody>
      </p:sp>
      <p:sp>
        <p:nvSpPr>
          <p:cNvPr id="20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培养员工忠诚度</a:t>
            </a:r>
            <a:endParaRPr lang="en-US" sz="3000" b="0" strike="noStrike" spc="-1">
              <a:solidFill>
                <a:srgbClr val="000000"/>
              </a:solidFill>
              <a:latin typeface="Arial"/>
            </a:endParaRPr>
          </a:p>
        </p:txBody>
      </p:sp>
      <p:sp>
        <p:nvSpPr>
          <p:cNvPr id="205"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外部培训</a:t>
            </a:r>
            <a:endParaRPr lang="en-US" sz="2200" b="0" strike="noStrike" spc="-1">
              <a:solidFill>
                <a:srgbClr val="000000"/>
              </a:solidFill>
              <a:latin typeface="Arial"/>
            </a:endParaRPr>
          </a:p>
        </p:txBody>
      </p:sp>
      <p:sp>
        <p:nvSpPr>
          <p:cNvPr id="20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获取外部资源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拓宽视野</a:t>
            </a:r>
            <a:endParaRPr lang="en-US" sz="1500" b="0" strike="noStrike" spc="-1">
              <a:solidFill>
                <a:srgbClr val="000000"/>
              </a:solidFill>
              <a:latin typeface="Arial"/>
            </a:endParaRPr>
          </a:p>
        </p:txBody>
      </p:sp>
      <p:sp>
        <p:nvSpPr>
          <p:cNvPr id="2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在岗培训</a:t>
            </a:r>
            <a:endParaRPr lang="en-US" sz="2200" b="0" strike="noStrike" spc="-1">
              <a:solidFill>
                <a:srgbClr val="000000"/>
              </a:solidFill>
              <a:latin typeface="Arial"/>
            </a:endParaRPr>
          </a:p>
        </p:txBody>
      </p:sp>
      <p:sp>
        <p:nvSpPr>
          <p:cNvPr id="21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实践结合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效果直接</a:t>
            </a:r>
            <a:endParaRPr lang="en-US" sz="1500" b="0" strike="noStrike" spc="-1">
              <a:solidFill>
                <a:srgbClr val="000000"/>
              </a:solidFill>
              <a:latin typeface="Arial"/>
            </a:endParaRPr>
          </a:p>
        </p:txBody>
      </p:sp>
      <p:sp>
        <p:nvSpPr>
          <p:cNvPr id="2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远程培训</a:t>
            </a:r>
            <a:endParaRPr lang="en-US" sz="2200" b="0" strike="noStrike" spc="-1">
              <a:solidFill>
                <a:srgbClr val="000000"/>
              </a:solidFill>
              <a:latin typeface="Arial"/>
            </a:endParaRPr>
          </a:p>
        </p:txBody>
      </p:sp>
      <p:sp>
        <p:nvSpPr>
          <p:cNvPr id="21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灵活性强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节省时间成本</a:t>
            </a:r>
            <a:endParaRPr lang="en-US" sz="1500" b="0" strike="noStrike" spc="-1">
              <a:solidFill>
                <a:srgbClr val="000000"/>
              </a:solidFill>
              <a:latin typeface="Arial"/>
            </a:endParaRPr>
          </a:p>
        </p:txBody>
      </p:sp>
      <p:sp>
        <p:nvSpPr>
          <p:cNvPr id="21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发展方式比较</a:t>
            </a:r>
            <a:endParaRPr lang="en-US" sz="3600" b="0" strike="noStrike" spc="-1">
              <a:solidFill>
                <a:schemeClr val="dk1"/>
              </a:solidFill>
              <a:latin typeface="Arial"/>
            </a:endParaRPr>
          </a:p>
        </p:txBody>
      </p:sp>
      <p:sp>
        <p:nvSpPr>
          <p:cNvPr id="2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内部培训</a:t>
            </a:r>
            <a:endParaRPr lang="en-US" sz="2200" b="0" strike="noStrike" spc="-1">
              <a:solidFill>
                <a:srgbClr val="000000"/>
              </a:solidFill>
              <a:latin typeface="Arial"/>
            </a:endParaRPr>
          </a:p>
        </p:txBody>
      </p:sp>
      <p:sp>
        <p:nvSpPr>
          <p:cNvPr id="21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成本较低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易于实施</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员工发展的规划</a:t>
            </a:r>
            <a:endParaRPr lang="en-US" sz="3500" b="0" strike="noStrike" spc="-1">
              <a:solidFill>
                <a:srgbClr val="000000"/>
              </a:solidFill>
              <a:latin typeface="Arial"/>
            </a:endParaRPr>
          </a:p>
        </p:txBody>
      </p:sp>
      <p:sp>
        <p:nvSpPr>
          <p:cNvPr id="2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员工发展规划是组织为员工设定的未来发展路径，包括岗位晋升、职业规划和绩效评估等内容。通过有效的规划，可以帮助员工实现个人职业目标，推动组织整体发展。</a:t>
            </a:r>
            <a:endParaRPr lang="en-US" sz="2500" b="0" strike="noStrike" spc="-1">
              <a:solidFill>
                <a:srgbClr val="000000"/>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绩效管理实务</a:t>
            </a:r>
            <a:endParaRPr lang="en-US" sz="3600" b="0" strike="noStrike" spc="-1">
              <a:solidFill>
                <a:schemeClr val="dk1"/>
              </a:solidFill>
              <a:latin typeface="Arial"/>
            </a:endParaRPr>
          </a:p>
        </p:txBody>
      </p:sp>
      <p:sp>
        <p:nvSpPr>
          <p:cNvPr id="2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https://d.book118.com/725321144013011130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人员管理实务课程</vt:lpstr>
      <vt:lpstr>目录</vt:lpstr>
      <vt:lpstr>第1章 人员管理实务课程简介</vt:lpstr>
      <vt:lpstr> </vt:lpstr>
      <vt:lpstr>人力资源管理的基本职能</vt:lpstr>
      <vt:lpstr> </vt:lpstr>
      <vt:lpstr>人力资源管理的必备技能</vt:lpstr>
      <vt:lpstr>人力资源管理的定义</vt:lpstr>
      <vt:lpstr>第2章 人才招聘与选拔</vt:lpstr>
      <vt:lpstr>人才招聘的流程</vt:lpstr>
      <vt:lpstr> </vt:lpstr>
      <vt:lpstr>人才招聘与选拔的策略</vt:lpstr>
      <vt:lpstr>人才招聘与选拔的趋势</vt:lpstr>
      <vt:lpstr>总结</vt:lpstr>
      <vt:lpstr>第3章 员工培训与发展</vt:lpstr>
      <vt:lpstr> </vt:lpstr>
      <vt:lpstr>员工培训的方法</vt:lpstr>
      <vt:lpstr>员工发展的规划</vt:lpstr>
      <vt:lpstr>员工培训与发展的趋势</vt:lpstr>
      <vt:lpstr>总结</vt:lpstr>
      <vt:lpstr>重要性概览</vt:lpstr>
      <vt:lpstr>发展方式比较</vt:lpstr>
      <vt:lpstr> </vt:lpstr>
      <vt:lpstr>第四章 绩效管理实务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2024-09-29T14:34:56.874</cp:lastPrinted>
  <dcterms:created xsi:type="dcterms:W3CDTF">2024-09-29T06:34:56Z</dcterms:created>
  <dcterms:modified xsi:type="dcterms:W3CDTF">2024-09-29T06:34:58Z</dcterms:modified>
</cp:coreProperties>
</file>