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0FFAD-B95D-444C-824F-F378829CF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F9590-124E-4959-A7E3-EB01394F1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AA161-F613-40AA-9DAA-D18A7BE6F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4A7B37-6710-461F-ABE8-4B09AACD1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2A1AB4-E8B2-4197-8B53-34BAC84A8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DDC537-0780-4EC6-B33D-F41F67F87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819222-D783-492F-BD19-9D41C4B19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3F8B2-A5E7-48B1-A3B6-671B07395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C2D55-BCD9-4129-AAF8-9840CD50D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4A969-288B-4066-B39A-8C959A8F7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4BA68-01B5-4E77-AE85-96758039F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32211220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ICU中心静脉穿刺置管与测压</a:t>
            </a:r>
          </a:p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全解析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中心静脉穿刺置管基本概念与原理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ICU患者中心静脉穿刺置管适应症与禁忌症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操作步骤与技巧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测压原理及方法介绍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临床应用与案例分析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中心静脉穿刺置管基本概念与原理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61" r="329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59" r="324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中心静脉穿刺置管是指通过穿刺方法将导管插入到中心静脉内，以实现输液、测压、采血等治疗目的。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中心静脉穿刺置管在ICU中具有重要的应用价值，能够快速建立可靠的静脉通道，为危重病人提供及时有效的治疗支持。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位于颈部，易于暴露且相对固定，是常用的穿刺部位之一。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颈内静脉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锁骨下静脉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086" b="1308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股静脉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位于锁骨下方，血管较粗且位置较深，适用于需要较长时间留置导管的病人。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位于腹股沟韧带下方，血管较粗且易于穿刺，但位置相对不固定，需要病人保持一定体位。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穿刺部位选择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9003" b="290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置管技术发展历程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早期中心静脉穿刺置管技术较为简单，主要依赖医生经验和手感进行盲穿。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超声引导阶段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随着超声技术的发展，超声引导下中心静脉穿刺置管逐渐成为主流技术，能够准确显示血管位置和深度，提高穿刺成功率和安全性。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机器人辅助阶段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近年来，机器人辅助中心静脉穿刺置管技术逐渐兴起，通过机器人精确控制穿刺针的位置和深度，进一步提高了穿刺的准确性和安全性。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ICU患者中心静脉穿刺置管适应症与禁忌症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3186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8718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17128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44125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89717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7117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524844" y="1229116"/>
            <a:ext cx="5184172" cy="1981390"/>
            <a:chOff x="3524844" y="1229116"/>
            <a:chExt cx="5184172" cy="1981390"/>
          </a:xfrm>
        </p:grpSpPr>
        <p:sp>
          <p:nvSpPr>
            <p:cNvPr id="44" name="AutoShape 44"/>
            <p:cNvSpPr/>
            <p:nvPr/>
          </p:nvSpPr>
          <p:spPr>
            <a:xfrm>
              <a:off x="3524844" y="1237593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734007" y="1229116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3769335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需要长期输液、静脉营养治疗或经静脉给予抗生素治疗。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6979546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需要监测中心静脉压以指导临床治疗。</a:t>
              </a:r>
            </a:p>
          </p:txBody>
        </p:sp>
        <p:sp>
          <p:nvSpPr>
            <p:cNvPr id="48" name="Freeform 48"/>
            <p:cNvSpPr/>
            <p:nvPr/>
          </p:nvSpPr>
          <p:spPr>
            <a:xfrm>
              <a:off x="4317284" y="1303481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510249" y="1303481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894865" y="4099322"/>
            <a:ext cx="8342567" cy="1994058"/>
            <a:chOff x="1894865" y="4099322"/>
            <a:chExt cx="8342567" cy="1994058"/>
          </a:xfrm>
        </p:grpSpPr>
        <p:sp>
          <p:nvSpPr>
            <p:cNvPr id="51" name="AutoShape 51"/>
            <p:cNvSpPr/>
            <p:nvPr/>
          </p:nvSpPr>
          <p:spPr>
            <a:xfrm>
              <a:off x="1894865" y="4101417"/>
              <a:ext cx="1975009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080787" y="4099322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8262423" y="4120467"/>
              <a:ext cx="1975009" cy="1972913"/>
            </a:xfrm>
            <a:prstGeom prst="ellipse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chemeClr val="accent6">
                  <a:alpha val="100000"/>
                </a:schemeClr>
              </a:solidFill>
              <a:prstDash val="solid"/>
            </a:ln>
          </p:spPr>
          <p:style>
            <a:lnRef idx="0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8550364" y="5075158"/>
              <a:ext cx="1346359" cy="708660"/>
            </a:xfrm>
            <a:prstGeom prst="rect">
              <a:avLst/>
            </a:prstGeom>
            <a:solidFill>
              <a:srgbClr val="FFFFFF">
                <a:alpha val="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2155278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严重创伤、休克及急性循环衰竭等危重病人需要快速补液及输血治疗。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5326327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需要经静脉输入高渗、刺激性强的药物。</a:t>
              </a:r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8507962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需要进行血液透析、血液滤过等血液净化治疗。</a:t>
              </a:r>
            </a:p>
          </p:txBody>
        </p:sp>
        <p:sp>
          <p:nvSpPr>
            <p:cNvPr id="58" name="Freeform 58"/>
            <p:cNvSpPr/>
            <p:nvPr/>
          </p:nvSpPr>
          <p:spPr>
            <a:xfrm>
              <a:off x="2688988" y="4208478"/>
              <a:ext cx="386763" cy="386763"/>
            </a:xfrm>
            <a:custGeom>
              <a:rect l="l" t="t" r="r" b="b"/>
              <a:pathLst>
                <a:path w="304800" h="304800">
                  <a:moveTo>
                    <a:pt x="60960" y="167640"/>
                  </a:moveTo>
                  <a:lnTo>
                    <a:pt x="30480" y="167640"/>
                  </a:lnTo>
                  <a:cubicBezTo>
                    <a:pt x="13649" y="167640"/>
                    <a:pt x="0" y="153991"/>
                    <a:pt x="0" y="137160"/>
                  </a:cubicBezTo>
                  <a:lnTo>
                    <a:pt x="0" y="137160"/>
                  </a:lnTo>
                  <a:lnTo>
                    <a:pt x="0" y="76200"/>
                  </a:lnTo>
                  <a:cubicBezTo>
                    <a:pt x="0" y="59436"/>
                    <a:pt x="13716" y="45720"/>
                    <a:pt x="30480" y="45720"/>
                  </a:cubicBezTo>
                  <a:lnTo>
                    <a:pt x="60960" y="45720"/>
                  </a:lnTo>
                  <a:lnTo>
                    <a:pt x="60960" y="15240"/>
                  </a:lnTo>
                  <a:lnTo>
                    <a:pt x="274320" y="15240"/>
                  </a:lnTo>
                  <a:lnTo>
                    <a:pt x="274320" y="167640"/>
                  </a:lnTo>
                  <a:cubicBezTo>
                    <a:pt x="274320" y="201311"/>
                    <a:pt x="247031" y="228600"/>
                    <a:pt x="213360" y="228600"/>
                  </a:cubicBezTo>
                  <a:lnTo>
                    <a:pt x="213360" y="228600"/>
                  </a:lnTo>
                  <a:lnTo>
                    <a:pt x="121920" y="228600"/>
                  </a:lnTo>
                  <a:cubicBezTo>
                    <a:pt x="88249" y="228600"/>
                    <a:pt x="60960" y="201311"/>
                    <a:pt x="60960" y="167640"/>
                  </a:cubicBezTo>
                  <a:lnTo>
                    <a:pt x="60960" y="167640"/>
                  </a:lnTo>
                  <a:close/>
                  <a:moveTo>
                    <a:pt x="60960" y="137160"/>
                  </a:moveTo>
                  <a:lnTo>
                    <a:pt x="60960" y="76200"/>
                  </a:lnTo>
                  <a:lnTo>
                    <a:pt x="30480" y="76200"/>
                  </a:lnTo>
                  <a:lnTo>
                    <a:pt x="30480" y="137160"/>
                  </a:lnTo>
                  <a:lnTo>
                    <a:pt x="60960" y="137160"/>
                  </a:lnTo>
                  <a:close/>
                  <a:moveTo>
                    <a:pt x="30480" y="259080"/>
                  </a:moveTo>
                  <a:lnTo>
                    <a:pt x="30480" y="243840"/>
                  </a:lnTo>
                  <a:lnTo>
                    <a:pt x="304800" y="243840"/>
                  </a:lnTo>
                  <a:lnTo>
                    <a:pt x="304800" y="259080"/>
                  </a:lnTo>
                  <a:lnTo>
                    <a:pt x="243840" y="289560"/>
                  </a:lnTo>
                  <a:lnTo>
                    <a:pt x="91440" y="289560"/>
                  </a:lnTo>
                  <a:lnTo>
                    <a:pt x="30480" y="25908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5895832" y="4231042"/>
              <a:ext cx="344918" cy="344918"/>
            </a:xfrm>
            <a:custGeom>
              <a:rect l="l" t="t" r="r" b="b"/>
              <a:pathLst>
                <a:path w="304800" h="304800">
                  <a:moveTo>
                    <a:pt x="20031" y="114795"/>
                  </a:moveTo>
                  <a:lnTo>
                    <a:pt x="147647" y="273187"/>
                  </a:lnTo>
                  <a:lnTo>
                    <a:pt x="96469" y="114795"/>
                  </a:lnTo>
                  <a:lnTo>
                    <a:pt x="20031" y="114795"/>
                  </a:lnTo>
                  <a:close/>
                  <a:moveTo>
                    <a:pt x="110338" y="114795"/>
                  </a:moveTo>
                  <a:lnTo>
                    <a:pt x="155534" y="273510"/>
                  </a:lnTo>
                  <a:lnTo>
                    <a:pt x="194424" y="114795"/>
                  </a:lnTo>
                  <a:lnTo>
                    <a:pt x="110338" y="114795"/>
                  </a:lnTo>
                  <a:close/>
                  <a:moveTo>
                    <a:pt x="162411" y="273187"/>
                  </a:moveTo>
                  <a:lnTo>
                    <a:pt x="285264" y="114795"/>
                  </a:lnTo>
                  <a:lnTo>
                    <a:pt x="209417" y="114795"/>
                  </a:lnTo>
                  <a:lnTo>
                    <a:pt x="162411" y="273187"/>
                  </a:lnTo>
                  <a:close/>
                  <a:moveTo>
                    <a:pt x="285550" y="104432"/>
                  </a:moveTo>
                  <a:lnTo>
                    <a:pt x="248717" y="41453"/>
                  </a:lnTo>
                  <a:lnTo>
                    <a:pt x="211865" y="104432"/>
                  </a:lnTo>
                  <a:lnTo>
                    <a:pt x="285550" y="104432"/>
                  </a:lnTo>
                  <a:close/>
                  <a:moveTo>
                    <a:pt x="237134" y="37843"/>
                  </a:moveTo>
                  <a:lnTo>
                    <a:pt x="163449" y="37843"/>
                  </a:lnTo>
                  <a:lnTo>
                    <a:pt x="200282" y="102984"/>
                  </a:lnTo>
                  <a:lnTo>
                    <a:pt x="237134" y="37843"/>
                  </a:lnTo>
                  <a:close/>
                  <a:moveTo>
                    <a:pt x="188957" y="104432"/>
                  </a:moveTo>
                  <a:lnTo>
                    <a:pt x="152124" y="41453"/>
                  </a:lnTo>
                  <a:lnTo>
                    <a:pt x="115281" y="104432"/>
                  </a:lnTo>
                  <a:lnTo>
                    <a:pt x="188957" y="104432"/>
                  </a:lnTo>
                  <a:close/>
                  <a:moveTo>
                    <a:pt x="141341" y="37843"/>
                  </a:moveTo>
                  <a:lnTo>
                    <a:pt x="67666" y="37843"/>
                  </a:lnTo>
                  <a:lnTo>
                    <a:pt x="104508" y="102984"/>
                  </a:lnTo>
                  <a:lnTo>
                    <a:pt x="141341" y="37843"/>
                  </a:lnTo>
                  <a:close/>
                  <a:moveTo>
                    <a:pt x="56093" y="41453"/>
                  </a:moveTo>
                  <a:lnTo>
                    <a:pt x="19260" y="104432"/>
                  </a:lnTo>
                  <a:lnTo>
                    <a:pt x="92935" y="104432"/>
                  </a:lnTo>
                  <a:lnTo>
                    <a:pt x="56093" y="4145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9047288" y="4278392"/>
              <a:ext cx="405279" cy="405279"/>
            </a:xfrm>
            <a:custGeom>
              <a:rect l="l" t="t" r="r" b="b"/>
              <a:pathLst>
                <a:path w="304800" h="304800">
                  <a:moveTo>
                    <a:pt x="190033" y="152400"/>
                  </a:moveTo>
                  <a:cubicBezTo>
                    <a:pt x="190033" y="90992"/>
                    <a:pt x="221771" y="56493"/>
                    <a:pt x="221771" y="56493"/>
                  </a:cubicBezTo>
                  <a:cubicBezTo>
                    <a:pt x="221771" y="56493"/>
                    <a:pt x="193758" y="33766"/>
                    <a:pt x="151924" y="33766"/>
                  </a:cubicBezTo>
                  <a:cubicBezTo>
                    <a:pt x="110090" y="33766"/>
                    <a:pt x="82067" y="56512"/>
                    <a:pt x="82067" y="56512"/>
                  </a:cubicBezTo>
                  <a:cubicBezTo>
                    <a:pt x="82067" y="56512"/>
                    <a:pt x="114376" y="82753"/>
                    <a:pt x="114376" y="152400"/>
                  </a:cubicBezTo>
                  <a:cubicBezTo>
                    <a:pt x="114376" y="219608"/>
                    <a:pt x="81858" y="248145"/>
                    <a:pt x="81858" y="248145"/>
                  </a:cubicBezTo>
                  <a:cubicBezTo>
                    <a:pt x="81858" y="248145"/>
                    <a:pt x="115662" y="271034"/>
                    <a:pt x="151924" y="271034"/>
                  </a:cubicBezTo>
                  <a:cubicBezTo>
                    <a:pt x="189043" y="271034"/>
                    <a:pt x="221799" y="248269"/>
                    <a:pt x="221799" y="248269"/>
                  </a:cubicBezTo>
                  <a:cubicBezTo>
                    <a:pt x="221799" y="248269"/>
                    <a:pt x="190033" y="218503"/>
                    <a:pt x="190033" y="152400"/>
                  </a:cubicBezTo>
                  <a:close/>
                  <a:moveTo>
                    <a:pt x="74095" y="62789"/>
                  </a:moveTo>
                  <a:cubicBezTo>
                    <a:pt x="74095" y="62789"/>
                    <a:pt x="34633" y="86839"/>
                    <a:pt x="34633" y="152800"/>
                  </a:cubicBezTo>
                  <a:cubicBezTo>
                    <a:pt x="34633" y="218751"/>
                    <a:pt x="74533" y="240335"/>
                    <a:pt x="74533" y="240335"/>
                  </a:cubicBezTo>
                  <a:cubicBezTo>
                    <a:pt x="74533" y="240335"/>
                    <a:pt x="103613" y="218742"/>
                    <a:pt x="103613" y="152800"/>
                  </a:cubicBezTo>
                  <a:cubicBezTo>
                    <a:pt x="103613" y="86839"/>
                    <a:pt x="74095" y="62789"/>
                    <a:pt x="74095" y="62789"/>
                  </a:cubicBezTo>
                  <a:close/>
                  <a:moveTo>
                    <a:pt x="229753" y="64570"/>
                  </a:moveTo>
                  <a:cubicBezTo>
                    <a:pt x="229753" y="64570"/>
                    <a:pt x="200244" y="86839"/>
                    <a:pt x="200244" y="152800"/>
                  </a:cubicBezTo>
                  <a:cubicBezTo>
                    <a:pt x="200244" y="218751"/>
                    <a:pt x="229305" y="240335"/>
                    <a:pt x="229305" y="240335"/>
                  </a:cubicBezTo>
                  <a:cubicBezTo>
                    <a:pt x="229305" y="240335"/>
                    <a:pt x="270158" y="218742"/>
                    <a:pt x="270158" y="152800"/>
                  </a:cubicBezTo>
                  <a:cubicBezTo>
                    <a:pt x="270158" y="86839"/>
                    <a:pt x="229753" y="64570"/>
                    <a:pt x="229753" y="6457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017" r="140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757" r="2075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808" b="1480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禁忌症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穿刺部位存在感染或炎症。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存在严重凝血功能障碍或接受抗凝治疗者。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存在严重胸廓畸形或脊柱畸形，导致穿刺困难者。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不能配合穿刺或躁动不安者。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选择合适的穿刺部位和导管类型，以减少并发症的发生。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严格执行无菌操作，避免感染的发生。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穿刺后需定期维护导管，保持其通畅，并密切观察穿刺部位有无感染、出血等并发症的发生。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穿刺过程中需密切观察患者的生命体征变化，及时处理可能出现的并发症。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穿刺前需充分评估患者的病情、凝血功能、穿刺部位血管条件等，以降低穿刺风险。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操作步骤与技巧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选择合适的穿刺部位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准备所需物品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告知患者及家属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了解患者的病史、过敏史、凝血功能等，评估穿刺置管的必要性和风险。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包括穿刺针、导管、导丝、扩张器、皮肤消毒剂等。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根据患者具体情况选择合适的穿刺部位，如颈内静脉、锁骨下静脉或股静脉等。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向患者及家属解释穿刺置管的目的、过程和可能的风险，并签署知情同意书。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4535" r="24535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使用消毒剂对穿刺部位进行充分消毒，确保无菌操作环境。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穿刺部位消毒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在超声引导下进行穿刺，将导丝经穿刺针送入血管，退出穿刺针，沿导丝将导管送入血管，确认导管位置正确后固定导管。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穿刺与置管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连接测压装置，监测中心静脉压，记录相关数据。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测压与记录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如出现血肿、气胸等并发症，应立即停止操作，给予相应处理。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并发症处理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术中操作要点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https://d.book118.com/725322112201011111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2024-09-17T07:53:49.539</cp:lastPrinted>
  <dcterms:created xsi:type="dcterms:W3CDTF">2024-09-16T23:53:49Z</dcterms:created>
  <dcterms:modified xsi:type="dcterms:W3CDTF">2024-09-16T23:53:51Z</dcterms:modified>
</cp:coreProperties>
</file>