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ppt/charts/chart18.xml" ContentType="application/vnd.openxmlformats-officedocument.drawingml.chart+xml"/>
  <Override PartName="/ppt/charts/chart19.xml" ContentType="application/vnd.openxmlformats-officedocument.drawingml.chart+xml"/>
  <Override PartName="/ppt/charts/chart2.xml" ContentType="application/vnd.openxmlformats-officedocument.drawingml.chart+xml"/>
  <Override PartName="/ppt/charts/chart20.xml" ContentType="application/vnd.openxmlformats-officedocument.drawingml.chart+xml"/>
  <Override PartName="/ppt/charts/chart21.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diagrams/colors1.xml" ContentType="application/vnd.openxmlformats-officedocument.drawingml.diagramColors+xml"/>
  <Override PartName="/ppt/diagrams/colors10.xml" ContentType="application/vnd.openxmlformats-officedocument.drawingml.diagramColors+xml"/>
  <Override PartName="/ppt/diagrams/colors11.xml" ContentType="application/vnd.openxmlformats-officedocument.drawingml.diagramColors+xml"/>
  <Override PartName="/ppt/diagrams/colors12.xml" ContentType="application/vnd.openxmlformats-officedocument.drawingml.diagramColors+xml"/>
  <Override PartName="/ppt/diagrams/colors13.xml" ContentType="application/vnd.openxmlformats-officedocument.drawingml.diagramColors+xml"/>
  <Override PartName="/ppt/diagrams/colors14.xml" ContentType="application/vnd.openxmlformats-officedocument.drawingml.diagramColors+xml"/>
  <Override PartName="/ppt/diagrams/colors15.xml" ContentType="application/vnd.openxmlformats-officedocument.drawingml.diagramColors+xml"/>
  <Override PartName="/ppt/diagrams/colors16.xml" ContentType="application/vnd.openxmlformats-officedocument.drawingml.diagramColors+xml"/>
  <Override PartName="/ppt/diagrams/colors17.xml" ContentType="application/vnd.openxmlformats-officedocument.drawingml.diagramColors+xml"/>
  <Override PartName="/ppt/diagrams/colors18.xml" ContentType="application/vnd.openxmlformats-officedocument.drawingml.diagramColors+xml"/>
  <Override PartName="/ppt/diagrams/colors19.xml" ContentType="application/vnd.openxmlformats-officedocument.drawingml.diagramColors+xml"/>
  <Override PartName="/ppt/diagrams/colors2.xml" ContentType="application/vnd.openxmlformats-officedocument.drawingml.diagramColors+xml"/>
  <Override PartName="/ppt/diagrams/colors20.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colors7.xml" ContentType="application/vnd.openxmlformats-officedocument.drawingml.diagramColors+xml"/>
  <Override PartName="/ppt/diagrams/colors8.xml" ContentType="application/vnd.openxmlformats-officedocument.drawingml.diagramColors+xml"/>
  <Override PartName="/ppt/diagrams/colors9.xml" ContentType="application/vnd.openxmlformats-officedocument.drawingml.diagramColors+xml"/>
  <Override PartName="/ppt/diagrams/data1.xml" ContentType="application/vnd.openxmlformats-officedocument.drawingml.diagramData+xml"/>
  <Override PartName="/ppt/diagrams/data10.xml" ContentType="application/vnd.openxmlformats-officedocument.drawingml.diagramData+xml"/>
  <Override PartName="/ppt/diagrams/data11.xml" ContentType="application/vnd.openxmlformats-officedocument.drawingml.diagramData+xml"/>
  <Override PartName="/ppt/diagrams/data12.xml" ContentType="application/vnd.openxmlformats-officedocument.drawingml.diagramData+xml"/>
  <Override PartName="/ppt/diagrams/data13.xml" ContentType="application/vnd.openxmlformats-officedocument.drawingml.diagramData+xml"/>
  <Override PartName="/ppt/diagrams/data14.xml" ContentType="application/vnd.openxmlformats-officedocument.drawingml.diagramData+xml"/>
  <Override PartName="/ppt/diagrams/data15.xml" ContentType="application/vnd.openxmlformats-officedocument.drawingml.diagramData+xml"/>
  <Override PartName="/ppt/diagrams/data16.xml" ContentType="application/vnd.openxmlformats-officedocument.drawingml.diagramData+xml"/>
  <Override PartName="/ppt/diagrams/data17.xml" ContentType="application/vnd.openxmlformats-officedocument.drawingml.diagramData+xml"/>
  <Override PartName="/ppt/diagrams/data18.xml" ContentType="application/vnd.openxmlformats-officedocument.drawingml.diagramData+xml"/>
  <Override PartName="/ppt/diagrams/data19.xml" ContentType="application/vnd.openxmlformats-officedocument.drawingml.diagramData+xml"/>
  <Override PartName="/ppt/diagrams/data2.xml" ContentType="application/vnd.openxmlformats-officedocument.drawingml.diagramData+xml"/>
  <Override PartName="/ppt/diagrams/data20.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ata8.xml" ContentType="application/vnd.openxmlformats-officedocument.drawingml.diagramData+xml"/>
  <Override PartName="/ppt/diagrams/data9.xml" ContentType="application/vnd.openxmlformats-officedocument.drawingml.diagramData+xml"/>
  <Override PartName="/ppt/diagrams/drawing1.xml" ContentType="application/vnd.ms-office.drawingml.diagramDrawing+xml"/>
  <Override PartName="/ppt/diagrams/drawing10.xml" ContentType="application/vnd.ms-office.drawingml.diagramDrawing+xml"/>
  <Override PartName="/ppt/diagrams/drawing11.xml" ContentType="application/vnd.ms-office.drawingml.diagramDrawing+xml"/>
  <Override PartName="/ppt/diagrams/drawing12.xml" ContentType="application/vnd.ms-office.drawingml.diagramDrawing+xml"/>
  <Override PartName="/ppt/diagrams/drawing13.xml" ContentType="application/vnd.ms-office.drawingml.diagramDrawing+xml"/>
  <Override PartName="/ppt/diagrams/drawing14.xml" ContentType="application/vnd.ms-office.drawingml.diagramDrawing+xml"/>
  <Override PartName="/ppt/diagrams/drawing15.xml" ContentType="application/vnd.ms-office.drawingml.diagramDrawing+xml"/>
  <Override PartName="/ppt/diagrams/drawing16.xml" ContentType="application/vnd.ms-office.drawingml.diagramDrawing+xml"/>
  <Override PartName="/ppt/diagrams/drawing17.xml" ContentType="application/vnd.ms-office.drawingml.diagramDrawing+xml"/>
  <Override PartName="/ppt/diagrams/drawing18.xml" ContentType="application/vnd.ms-office.drawingml.diagramDrawing+xml"/>
  <Override PartName="/ppt/diagrams/drawing19.xml" ContentType="application/vnd.ms-office.drawingml.diagramDrawing+xml"/>
  <Override PartName="/ppt/diagrams/drawing2.xml" ContentType="application/vnd.ms-office.drawingml.diagramDrawing+xml"/>
  <Override PartName="/ppt/diagrams/drawing20.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drawing7.xml" ContentType="application/vnd.ms-office.drawingml.diagramDrawing+xml"/>
  <Override PartName="/ppt/diagrams/drawing8.xml" ContentType="application/vnd.ms-office.drawingml.diagramDrawing+xml"/>
  <Override PartName="/ppt/diagrams/drawing9.xml" ContentType="application/vnd.ms-office.drawingml.diagramDrawing+xml"/>
  <Override PartName="/ppt/diagrams/layout1.xml" ContentType="application/vnd.openxmlformats-officedocument.drawingml.diagramLayout+xml"/>
  <Override PartName="/ppt/diagrams/layout10.xml" ContentType="application/vnd.openxmlformats-officedocument.drawingml.diagramLayout+xml"/>
  <Override PartName="/ppt/diagrams/layout11.xml" ContentType="application/vnd.openxmlformats-officedocument.drawingml.diagramLayout+xml"/>
  <Override PartName="/ppt/diagrams/layout12.xml" ContentType="application/vnd.openxmlformats-officedocument.drawingml.diagramLayout+xml"/>
  <Override PartName="/ppt/diagrams/layout13.xml" ContentType="application/vnd.openxmlformats-officedocument.drawingml.diagramLayout+xml"/>
  <Override PartName="/ppt/diagrams/layout14.xml" ContentType="application/vnd.openxmlformats-officedocument.drawingml.diagramLayout+xml"/>
  <Override PartName="/ppt/diagrams/layout15.xml" ContentType="application/vnd.openxmlformats-officedocument.drawingml.diagramLayout+xml"/>
  <Override PartName="/ppt/diagrams/layout16.xml" ContentType="application/vnd.openxmlformats-officedocument.drawingml.diagramLayout+xml"/>
  <Override PartName="/ppt/diagrams/layout17.xml" ContentType="application/vnd.openxmlformats-officedocument.drawingml.diagramLayout+xml"/>
  <Override PartName="/ppt/diagrams/layout18.xml" ContentType="application/vnd.openxmlformats-officedocument.drawingml.diagramLayout+xml"/>
  <Override PartName="/ppt/diagrams/layout19.xml" ContentType="application/vnd.openxmlformats-officedocument.drawingml.diagramLayout+xml"/>
  <Override PartName="/ppt/diagrams/layout2.xml" ContentType="application/vnd.openxmlformats-officedocument.drawingml.diagramLayout+xml"/>
  <Override PartName="/ppt/diagrams/layout20.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layout7.xml" ContentType="application/vnd.openxmlformats-officedocument.drawingml.diagramLayout+xml"/>
  <Override PartName="/ppt/diagrams/layout8.xml" ContentType="application/vnd.openxmlformats-officedocument.drawingml.diagramLayout+xml"/>
  <Override PartName="/ppt/diagrams/layout9.xml" ContentType="application/vnd.openxmlformats-officedocument.drawingml.diagramLayout+xml"/>
  <Override PartName="/ppt/diagrams/quickStyle1.xml" ContentType="application/vnd.openxmlformats-officedocument.drawingml.diagramStyle+xml"/>
  <Override PartName="/ppt/diagrams/quickStyle10.xml" ContentType="application/vnd.openxmlformats-officedocument.drawingml.diagramStyle+xml"/>
  <Override PartName="/ppt/diagrams/quickStyle11.xml" ContentType="application/vnd.openxmlformats-officedocument.drawingml.diagramStyle+xml"/>
  <Override PartName="/ppt/diagrams/quickStyle12.xml" ContentType="application/vnd.openxmlformats-officedocument.drawingml.diagramStyle+xml"/>
  <Override PartName="/ppt/diagrams/quickStyle13.xml" ContentType="application/vnd.openxmlformats-officedocument.drawingml.diagramStyle+xml"/>
  <Override PartName="/ppt/diagrams/quickStyle14.xml" ContentType="application/vnd.openxmlformats-officedocument.drawingml.diagramStyle+xml"/>
  <Override PartName="/ppt/diagrams/quickStyle15.xml" ContentType="application/vnd.openxmlformats-officedocument.drawingml.diagramStyle+xml"/>
  <Override PartName="/ppt/diagrams/quickStyle16.xml" ContentType="application/vnd.openxmlformats-officedocument.drawingml.diagramStyle+xml"/>
  <Override PartName="/ppt/diagrams/quickStyle17.xml" ContentType="application/vnd.openxmlformats-officedocument.drawingml.diagramStyle+xml"/>
  <Override PartName="/ppt/diagrams/quickStyle18.xml" ContentType="application/vnd.openxmlformats-officedocument.drawingml.diagramStyle+xml"/>
  <Override PartName="/ppt/diagrams/quickStyle19.xml" ContentType="application/vnd.openxmlformats-officedocument.drawingml.diagramStyle+xml"/>
  <Override PartName="/ppt/diagrams/quickStyle2.xml" ContentType="application/vnd.openxmlformats-officedocument.drawingml.diagramStyle+xml"/>
  <Override PartName="/ppt/diagrams/quickStyle20.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diagrams/quickStyle7.xml" ContentType="application/vnd.openxmlformats-officedocument.drawingml.diagramStyle+xml"/>
  <Override PartName="/ppt/diagrams/quickStyle8.xml" ContentType="application/vnd.openxmlformats-officedocument.drawingml.diagramStyle+xml"/>
  <Override PartName="/ppt/diagrams/quickStyle9.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2" r:id="rId42"/>
  </p:sldIdLst>
  <p:sldSz cx="10058400" cy="7772400"/>
  <p:notesSz cx="6858000" cy="9144000"/>
  <p:custDataLst>
    <p:tags r:id="rId4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8D230F3-CF80-4859-8CE7-A43EE81993B5}" styleName="Light Style 1 - Accent 6">
    <a:wholeTbl>
      <a:tcTxStyle>
        <a:fontRef idx="minor"/>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fill>
          <a:solidFill>
            <a:schemeClr val="accent6">
              <a:alpha val="20000"/>
            </a:schemeClr>
          </a:solidFill>
        </a:fill>
      </a:tcStyle>
    </a:band1H>
    <a:band1V>
      <a:tcStyle>
        <a:fill>
          <a:solidFill>
            <a:schemeClr val="accent6">
              <a:alpha val="20000"/>
            </a:schemeClr>
          </a:solidFill>
        </a:fill>
      </a:tcStyle>
    </a:band1V>
    <a:lastCol>
      <a:tcTxStyle b="on"/>
    </a:lastCol>
    <a:firstCol>
      <a:tcTxStyle b="on"/>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tags" Target="tags/tag408.xml" /><Relationship Id="rId44" Type="http://schemas.openxmlformats.org/officeDocument/2006/relationships/presProps" Target="presProps.xml" /><Relationship Id="rId45" Type="http://schemas.openxmlformats.org/officeDocument/2006/relationships/viewProps" Target="viewProps.xml" /><Relationship Id="rId46" Type="http://schemas.openxmlformats.org/officeDocument/2006/relationships/theme" Target="theme/theme1.xml" /><Relationship Id="rId47"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oleObject" Target="file:///D:\&#24352;&#20339;&#30340;&#24037;&#20316;&#25991;&#26723;\&#20607;&#20108;&#20195;&#30740;&#31350;&#39033;&#30446;\&#36164;&#20135;&#36127;&#20538;&#35780;&#20272;\7&#26376;&#34892;&#19994;&#27979;&#35797;\&#27719;&#24635;&#27169;&#29256;\&#27719;&#24635;&#20998;&#26512;\&#23551;&#38505;&#20607;&#20108;&#20195;&#27719;&#24635;-v10821.xlsm" TargetMode="External" /><Relationship Id="rId2" Type="http://schemas.openxmlformats.org/officeDocument/2006/relationships/themeOverride" Target="../theme/themeOverride1.xml" /></Relationships>
</file>

<file path=ppt/charts/_rels/chart2.xml.rels>&#65279;<?xml version="1.0" encoding="utf-8" standalone="yes"?><Relationships xmlns="http://schemas.openxmlformats.org/package/2006/relationships"><Relationship Id="rId1" Type="http://schemas.openxmlformats.org/officeDocument/2006/relationships/oleObject" Target="file:///\\cn.asia.ad.pwcinternal.com\PwC\SHA\Assurance\Operations%20Team\SH%20Actuarial\Actuarial\Life\CIRC\Solvency%20II_Capital\08%20Industry%20test%20III\&#27979;&#35797;&#32467;&#26524;\&#39118;&#38505;&#20998;&#24067;_20140825.xlsx" TargetMode="External" /></Relationships>
</file>

<file path=ppt/charts/_rels/chart3.xml.rels>&#65279;<?xml version="1.0" encoding="utf-8" standalone="yes"?><Relationships xmlns="http://schemas.openxmlformats.org/package/2006/relationships"><Relationship Id="rId1" Type="http://schemas.openxmlformats.org/officeDocument/2006/relationships/oleObject" Target="file:///\\cn.asia.ad.pwcinternal.com\PwC\SHA\Assurance\Operations%20Team\SH%20Actuarial\Actuarial\Life\CIRC\Solvency%20II_Capital\08%20Industry%20test%20III\&#27979;&#35797;&#32467;&#26524;\&#39118;&#38505;&#20998;&#24067;_20140825.xlsx" TargetMode="External" /></Relationships>
</file>

<file path=ppt/charts/_rels/chart4.xml.rels>&#65279;<?xml version="1.0" encoding="utf-8" standalone="yes"?><Relationships xmlns="http://schemas.openxmlformats.org/package/2006/relationships"><Relationship Id="rId1" Type="http://schemas.openxmlformats.org/officeDocument/2006/relationships/oleObject" Target="file:///\\cn.asia.ad.pwcinternal.com\PwC\SHA\Assurance\Operations%20Team\SH%20Actuarial\Actuarial\Life\CIRC\Solvency%20II_Capital\08%20Industry%20test%20III\&#27979;&#35797;&#32467;&#26524;\&#39118;&#38505;&#20998;&#24067;_20140825.xlsx" TargetMode="External" /></Relationships>
</file>

<file path=ppt/charts/_rels/chart5.xml.rels>&#65279;<?xml version="1.0" encoding="utf-8" standalone="yes"?><Relationships xmlns="http://schemas.openxmlformats.org/package/2006/relationships"><Relationship Id="rId1" Type="http://schemas.openxmlformats.org/officeDocument/2006/relationships/oleObject" Target="file:///\\cn.asia.ad.pwcinternal.com\PwC\SHA\Assurance\Operations%20Team\SH%20Actuarial\Actuarial\Life\CIRC\Solvency%20II_Capital\08%20Industry%20test%20III\&#27979;&#35797;&#32467;&#26524;\&#39118;&#38505;&#20998;&#24067;_20140825.xlsx" TargetMode="External" /></Relationships>
</file>

<file path=ppt/charts/_rels/chart6.xml.rels>&#65279;<?xml version="1.0" encoding="utf-8" standalone="yes"?><Relationships xmlns="http://schemas.openxmlformats.org/package/2006/relationships"><Relationship Id="rId1" Type="http://schemas.openxmlformats.org/officeDocument/2006/relationships/oleObject" Target="file:///D:\&#24352;&#20339;&#30340;&#24037;&#20316;&#25991;&#26723;\&#20607;&#20108;&#20195;&#30740;&#31350;&#39033;&#30446;\&#36164;&#20135;&#36127;&#20538;&#35780;&#20272;\7&#26376;&#34892;&#19994;&#27979;&#35797;\&#27719;&#24635;&#27169;&#29256;\&#27719;&#24635;&#20998;&#26512;\&#23551;&#38505;&#20607;&#20108;&#20195;&#27719;&#24635;-v10821-2.xlsm" TargetMode="External" /></Relationships>
</file>

<file path=ppt/charts/_rels/chart7.xml.rels>&#65279;<?xml version="1.0" encoding="utf-8" standalone="yes"?><Relationships xmlns="http://schemas.openxmlformats.org/package/2006/relationships"><Relationship Id="rId1" Type="http://schemas.openxmlformats.org/officeDocument/2006/relationships/oleObject" Target="file:///D:\&#24352;&#20339;&#30340;&#24037;&#20316;&#25991;&#26723;\&#20607;&#20108;&#20195;&#30740;&#31350;&#39033;&#30446;\&#36164;&#20135;&#36127;&#20538;&#35780;&#20272;\7&#26376;&#34892;&#19994;&#27979;&#35797;\&#27719;&#24635;&#27169;&#29256;\&#27719;&#24635;&#20998;&#26512;\&#23551;&#38505;&#20607;&#20108;&#20195;&#27719;&#24635;-v10821-2.xlsm" TargetMode="External" /></Relationships>
</file>

<file path=ppt/charts/_rels/chart8.xml.rels>&#65279;<?xml version="1.0" encoding="utf-8" standalone="yes"?><Relationships xmlns="http://schemas.openxmlformats.org/package/2006/relationships"><Relationship Id="rId1" Type="http://schemas.openxmlformats.org/officeDocument/2006/relationships/oleObject" Target="file:///D:\&#24352;&#20339;&#30340;&#24037;&#20316;&#25991;&#26723;\&#20607;&#20108;&#20195;&#30740;&#31350;&#39033;&#30446;\&#36164;&#20135;&#36127;&#20538;&#35780;&#20272;\7&#26376;&#34892;&#19994;&#27979;&#35797;\&#27719;&#24635;&#27169;&#29256;\&#27719;&#24635;&#20998;&#26512;\&#23551;&#38505;&#20607;&#20108;&#20195;&#27719;&#24635;-v10821-2.xlsm" TargetMode="External" /></Relationships>
</file>

<file path=ppt/charts/_rels/chart9.xml.rels>&#65279;<?xml version="1.0" encoding="utf-8" standalone="yes"?><Relationships xmlns="http://schemas.openxmlformats.org/package/2006/relationships"><Relationship Id="rId1" Type="http://schemas.openxmlformats.org/officeDocument/2006/relationships/oleObject" Target="file:///D:\&#24352;&#20339;&#30340;&#24037;&#20316;&#25991;&#26723;\&#20607;&#20108;&#20195;&#30740;&#31350;&#39033;&#30446;\&#36164;&#20135;&#36127;&#20538;&#35780;&#20272;\7&#26376;&#34892;&#19994;&#27979;&#35797;\&#27719;&#24635;&#27169;&#29256;\&#27719;&#24635;&#20998;&#26512;\&#23551;&#38505;&#20607;&#20108;&#20195;&#27719;&#24635;-v10821-2.xlsm" TargetMode="External" /></Relationships>
</file>

<file path=ppt/charts/_rels/chart10.xml.rels>&#65279;<?xml version="1.0" encoding="utf-8" standalone="yes"?><Relationships xmlns="http://schemas.openxmlformats.org/package/2006/relationships"><Relationship Id="rId1" Type="http://schemas.openxmlformats.org/officeDocument/2006/relationships/oleObject" Target="file:///D:\&#24352;&#20339;&#30340;&#24037;&#20316;&#25991;&#26723;\&#20607;&#20108;&#20195;&#30740;&#31350;&#39033;&#30446;\&#36164;&#20135;&#36127;&#20538;&#35780;&#20272;\7&#26376;&#34892;&#19994;&#27979;&#35797;\&#27719;&#24635;&#27169;&#29256;\&#27719;&#24635;&#20998;&#26512;\&#23551;&#38505;&#20607;&#20108;&#20195;&#27719;&#24635;-v10821-2.xlsm" TargetMode="External" /></Relationships>
</file>

<file path=ppt/charts/_rels/chart11.xml.rels>&#65279;<?xml version="1.0" encoding="utf-8" standalone="yes"?><Relationships xmlns="http://schemas.openxmlformats.org/package/2006/relationships"><Relationship Id="rId1" Type="http://schemas.openxmlformats.org/officeDocument/2006/relationships/oleObject" Target="file:///D:\&#24352;&#20339;&#30340;&#24037;&#20316;&#25991;&#26723;\&#20607;&#20108;&#20195;&#30740;&#31350;&#39033;&#30446;\&#36164;&#20135;&#36127;&#20538;&#35780;&#20272;\7&#26376;&#34892;&#19994;&#27979;&#35797;\&#27719;&#24635;&#27169;&#29256;\&#27719;&#24635;&#20998;&#26512;\&#23551;&#38505;&#20607;&#20108;&#20195;&#27719;&#24635;-v10821-2.xlsm" TargetMode="External" /></Relationships>
</file>

<file path=ppt/charts/_rels/chart12.xml.rels>&#65279;<?xml version="1.0" encoding="utf-8" standalone="yes"?><Relationships xmlns="http://schemas.openxmlformats.org/package/2006/relationships"><Relationship Id="rId1" Type="http://schemas.openxmlformats.org/officeDocument/2006/relationships/oleObject" Target="file:///D:\&#24352;&#20339;&#30340;&#24037;&#20316;&#25991;&#26723;\&#20607;&#20108;&#20195;&#30740;&#31350;&#39033;&#30446;\&#36164;&#20135;&#36127;&#20538;&#35780;&#20272;\7&#26376;&#34892;&#19994;&#27979;&#35797;\&#27719;&#24635;&#27169;&#29256;\&#27719;&#24635;&#20998;&#26512;\&#23551;&#38505;&#20607;&#20108;&#20195;&#27719;&#24635;-v10821-2.xlsm" TargetMode="External" /></Relationships>
</file>

<file path=ppt/charts/_rels/chart13.xml.rels>&#65279;<?xml version="1.0" encoding="utf-8" standalone="yes"?><Relationships xmlns="http://schemas.openxmlformats.org/package/2006/relationships"><Relationship Id="rId1" Type="http://schemas.openxmlformats.org/officeDocument/2006/relationships/oleObject" Target="file:///D:\&#24352;&#20339;&#30340;&#24037;&#20316;&#25991;&#26723;\&#20607;&#20108;&#20195;&#30740;&#31350;&#39033;&#30446;\&#36164;&#20135;&#36127;&#20538;&#35780;&#20272;\7&#26376;&#34892;&#19994;&#27979;&#35797;\&#27719;&#24635;&#27169;&#29256;\&#27719;&#24635;&#20998;&#26512;\&#23551;&#38505;&#20607;&#20108;&#20195;&#27719;&#24635;-v10821-2.xlsm" TargetMode="External" /></Relationships>
</file>

<file path=ppt/charts/_rels/chart14.xml.rels>&#65279;<?xml version="1.0" encoding="utf-8" standalone="yes"?><Relationships xmlns="http://schemas.openxmlformats.org/package/2006/relationships"><Relationship Id="rId1" Type="http://schemas.openxmlformats.org/officeDocument/2006/relationships/oleObject" Target="file:///H:\TruncationPageService\Book1" TargetMode="External" /></Relationships>
</file>

<file path=ppt/charts/_rels/chart15.xml.rels>&#65279;<?xml version="1.0" encoding="utf-8" standalone="yes"?><Relationships xmlns="http://schemas.openxmlformats.org/package/2006/relationships"><Relationship Id="rId1" Type="http://schemas.openxmlformats.org/officeDocument/2006/relationships/oleObject" Target="file:///\\CN-SHAFILWN012\Assurance\Operations%20Team\SH%20Actuarial\Actuarial\Life\CIRC\Solvency%20II\06%20Industry%20test%20I\SwissRe\03%20Report\Table%20for%20report.xlsx" TargetMode="External" /></Relationships>
</file>

<file path=ppt/charts/_rels/chart16.xml.rels>&#65279;<?xml version="1.0" encoding="utf-8" standalone="yes"?><Relationships xmlns="http://schemas.openxmlformats.org/package/2006/relationships"><Relationship Id="rId1" Type="http://schemas.openxmlformats.org/officeDocument/2006/relationships/oleObject" Target="file:///\\CN-SHAFILWN012\Assurance\Operations%20Team\SH%20Actuarial\Actuarial\Life\CIRC\Solvency%20II\06%20Industry%20test%20I\SwissRe\03%20Report\Table%20for%20report.xlsx" TargetMode="External" /></Relationships>
</file>

<file path=ppt/charts/_rels/chart17.xml.rels>&#65279;<?xml version="1.0" encoding="utf-8" standalone="yes"?><Relationships xmlns="http://schemas.openxmlformats.org/package/2006/relationships"><Relationship Id="rId1" Type="http://schemas.openxmlformats.org/officeDocument/2006/relationships/oleObject" Target="file:///\\CN-SHAFILWN012\Assurance\Operations%20Team\SH%20Actuarial\Actuarial\Life\CIRC\Solvency%20II\06%20Industry%20test%20I\SwissRe\03%20Report\Table%20for%20report.xlsx" TargetMode="External" /></Relationships>
</file>

<file path=ppt/charts/_rels/chart18.xml.rels>&#65279;<?xml version="1.0" encoding="utf-8" standalone="yes"?><Relationships xmlns="http://schemas.openxmlformats.org/package/2006/relationships"><Relationship Id="rId1" Type="http://schemas.openxmlformats.org/officeDocument/2006/relationships/oleObject" Target="file:///\\cn.asia.ad.pwcinternal.com\PwC\SHA\Assurance\Operations%20Team\SH%20Actuarial\Actuarial\Life\CIRC\Solvency%20II_Capital\08%20Industry%20test%20III\&#26222;&#21326;&#20869;&#37096;&#27979;&#35797;\C-ROSS%20model.xlsm" TargetMode="External" /></Relationships>
</file>

<file path=ppt/charts/_rels/chart19.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0.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21.xml.rels>&#65279;<?xml version="1.0" encoding="utf-8" standalone="yes"?><Relationships xmlns="http://schemas.openxmlformats.org/package/2006/relationships"><Relationship Id="rId1" Type="http://schemas.openxmlformats.org/officeDocument/2006/relationships/oleObject" Target="file:///C:\Users\Jane%20X%20Zhou\Desktop\&#20449;&#29992;&#39118;&#38505;.xlsx" TargetMode="Externa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16"/>
    </mc:Choice>
    <mc:Fallback>
      <c:style val="16"/>
    </mc:Fallback>
  </mc:AlternateContent>
  <c:clrMapOvr bg1="lt1" tx1="dk1" bg2="lt2" tx2="dk2" accent1="accent1" accent2="accent2" accent3="accent3" accent4="accent4" accent5="accent5" accent6="accent6" hlink="hlink" folHlink="folHlink"/>
  <c:chart>
    <c:title>
      <c:tx>
        <c:rich>
          <a:bodyPr/>
          <a:lstStyle/>
          <a:p>
            <a:pPr>
              <a:defRPr sz="1600">
                <a:latin typeface="宋体" pitchFamily="2" charset="-122"/>
                <a:ea typeface="宋体" pitchFamily="2" charset="-122"/>
              </a:defRPr>
            </a:pPr>
            <a:r>
              <a:rPr lang="zh-CN" altLang="en-US" sz="1600">
                <a:latin typeface="宋体" pitchFamily="2" charset="-122"/>
                <a:ea typeface="宋体" pitchFamily="2" charset="-122"/>
              </a:rPr>
              <a:t>平均偿付能力充足</a:t>
            </a:r>
            <a:r>
              <a:rPr lang="zh-CN" altLang="en-US" sz="1600" smtClean="0">
                <a:latin typeface="宋体" pitchFamily="2" charset="-122"/>
                <a:ea typeface="宋体" pitchFamily="2" charset="-122"/>
              </a:rPr>
              <a:t>率</a:t>
            </a:r>
            <a:r>
              <a:rPr lang="en-GB" altLang="zh-CN" sz="1600" smtClean="0">
                <a:latin typeface="宋体" pitchFamily="2" charset="-122"/>
                <a:ea typeface="宋体" pitchFamily="2" charset="-122"/>
              </a:rPr>
              <a:t>(</a:t>
            </a:r>
            <a:r>
              <a:rPr lang="zh-CN" altLang="en-US" sz="1600" smtClean="0">
                <a:latin typeface="宋体" pitchFamily="2" charset="-122"/>
                <a:ea typeface="宋体" pitchFamily="2" charset="-122"/>
              </a:rPr>
              <a:t>吸损前）</a:t>
            </a:r>
            <a:endParaRPr lang="zh-CN" sz="1600">
              <a:latin typeface="宋体" pitchFamily="2" charset="-122"/>
              <a:ea typeface="宋体" pitchFamily="2" charset="-122"/>
            </a:endParaRPr>
          </a:p>
        </c:rich>
      </c:tx>
      <c:layout>
        <c:manualLayout>
          <c:xMode val="edge"/>
          <c:yMode val="edge"/>
          <c:x val="0.27139765024185181"/>
          <c:y val="0"/>
        </c:manualLayout>
      </c:layout>
      <c:overlay val="0"/>
    </c:title>
    <c:autoTitleDeleted val="0"/>
    <c:plotArea>
      <c:barChart>
        <c:barDir val="col"/>
        <c:grouping val="clustered"/>
        <c:varyColors val="0"/>
        <c:ser>
          <c:idx val="0"/>
          <c:order val="0"/>
          <c:spPr>
            <a:solidFill>
              <a:srgbClr val="EB8C00"/>
            </a:solidFill>
            <a:ln>
              <a:solidFill>
                <a:srgbClr val="EB8C00"/>
              </a:solidFill>
            </a:ln>
          </c:spPr>
          <c:invertIfNegative val="0"/>
          <c:dPt>
            <c:idx val="0"/>
            <c:invertIfNegative val="0"/>
            <c:spPr>
              <a:solidFill>
                <a:srgbClr val="A32020"/>
              </a:solidFill>
              <a:ln>
                <a:solidFill>
                  <a:srgbClr val="A32020"/>
                </a:solidFill>
              </a:ln>
            </c:spPr>
          </c:dPt>
          <c:dLbls>
            <c:txPr>
              <a:bodyPr/>
              <a:p>
                <a:pPr>
                  <a:defRPr sz="1200" b="1" smtId="4294967295">
                    <a:latin typeface="+mj-lt"/>
                  </a:defRPr>
                </a:pPr>
                <a:endParaRPr sz="1200" b="1" smtId="4294967295">
                  <a:latin typeface="+mj-lt"/>
                </a:endParaRPr>
              </a:p>
            </c:txPr>
            <c:showLegendKey val="0"/>
            <c:showVal val="1"/>
            <c:showCatName val="0"/>
            <c:showSerName val="0"/>
            <c:showPercent val="0"/>
            <c:showBubbleSize val="0"/>
            <c:showLeaderLines val="0"/>
            <c:extLst/>
          </c:dLbls>
          <c:cat>
            <c:strRef>
              <c:f>(Sheet2!$B$10:$B$14,Sheet2!$B$16:$B$18)</c:f>
              <c:strCache>
                <c:ptCount val="8"/>
                <c:pt idx="0">
                  <c:v>偿一代</c:v>
                </c:pt>
                <c:pt idx="1">
                  <c:v>现实方案一 </c:v>
                </c:pt>
                <c:pt idx="2">
                  <c:v>现实方案二 </c:v>
                </c:pt>
                <c:pt idx="3">
                  <c:v>现实方案三</c:v>
                </c:pt>
                <c:pt idx="4">
                  <c:v>现实方案四 </c:v>
                </c:pt>
                <c:pt idx="5">
                  <c:v>低利率方案二</c:v>
                </c:pt>
                <c:pt idx="6">
                  <c:v>低利率方案三 </c:v>
                </c:pt>
                <c:pt idx="7">
                  <c:v>低利率方案四 </c:v>
                </c:pt>
              </c:strCache>
            </c:strRef>
          </c:cat>
          <c:val>
            <c:numRef>
              <c:f>(Sheet2!$D$10:$D$14,Sheet2!$D$16:$D$18)</c:f>
              <c:numCache>
                <c:formatCode>0%</c:formatCode>
                <c:ptCount val="8"/>
                <c:pt idx="0">
                  <c:v>2.02248675405418</c:v>
                </c:pt>
                <c:pt idx="1">
                  <c:v>1.0059976247112</c:v>
                </c:pt>
                <c:pt idx="2">
                  <c:v>2.12575592055609</c:v>
                </c:pt>
                <c:pt idx="3">
                  <c:v>1.63903800701562</c:v>
                </c:pt>
                <c:pt idx="4">
                  <c:v>1.86138914619718</c:v>
                </c:pt>
                <c:pt idx="5">
                  <c:v>1.42857239596686</c:v>
                </c:pt>
                <c:pt idx="6">
                  <c:v>1.04086780653505</c:v>
                </c:pt>
                <c:pt idx="7">
                  <c:v>1.12591227432663</c:v>
                </c:pt>
              </c:numCache>
            </c:numRef>
          </c:val>
        </c:ser>
        <c:dLbls>
          <c:showLegendKey val="0"/>
          <c:showVal val="0"/>
          <c:showCatName val="0"/>
          <c:showSerName val="0"/>
          <c:showPercent val="0"/>
          <c:showBubbleSize val="0"/>
          <c:showLeaderLines val="0"/>
        </c:dLbls>
        <c:gapWidth/>
        <c:overlap/>
        <c:axId val="268384128"/>
        <c:axId val="268385664"/>
      </c:barChart>
      <c:catAx>
        <c:axId val="268384128"/>
        <c:scaling>
          <c:orientation/>
        </c:scaling>
        <c:delete val="0"/>
        <c:axPos val="b"/>
        <c:majorTickMark val="none"/>
        <c:minorTickMark val="none"/>
        <c:txPr>
          <a:bodyPr/>
          <a:p>
            <a:pPr>
              <a:defRPr sz="1100" smtId="4294967295"/>
            </a:pPr>
            <a:endParaRPr sz="1100" smtId="4294967295"/>
          </a:p>
        </c:txPr>
        <c:crossAx val="268385664"/>
        <c:crosses val="autoZero"/>
        <c:auto val="0"/>
        <c:lblAlgn val="ctr"/>
        <c:lblOffset/>
        <c:noMultiLvlLbl val="0"/>
      </c:catAx>
      <c:valAx>
        <c:axId val="268385664"/>
        <c:scaling>
          <c:orientation/>
        </c:scaling>
        <c:delete val="0"/>
        <c:axPos val="l"/>
        <c:majorGridlines/>
        <c:numFmt formatCode="0%" sourceLinked="1"/>
        <c:majorTickMark val="none"/>
        <c:minorTickMark val="none"/>
        <c:crossAx val="268384128"/>
        <c:crosses val="autoZero"/>
        <c:crossBetween val="between"/>
      </c:valAx>
    </c:plotArea>
    <c:plotVisOnly val="1"/>
    <c:dispBlanksAs val="gap"/>
    <c:showDLblsOverMax val="0"/>
  </c:chart>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600"/>
            </a:pPr>
            <a:r>
              <a:rPr lang="zh-CN" altLang="en-US" sz="1600" smtClean="0"/>
              <a:t>行业</a:t>
            </a:r>
            <a:r>
              <a:rPr lang="zh-CN" altLang="en-US" sz="1600"/>
              <a:t>风险分布</a:t>
            </a:r>
          </a:p>
        </c:rich>
      </c:tx>
      <c:overlay val="0"/>
    </c:title>
    <c:autoTitleDeleted val="0"/>
    <c:plotArea>
      <c:pieChart>
        <c:varyColors val="1"/>
        <c:ser>
          <c:idx val="0"/>
          <c:order val="0"/>
          <c:dLbls>
            <c:dLbl>
              <c:idx val="0"/>
              <c:layout>
                <c:manualLayout>
                  <c:x val="0.094747848808765411"/>
                  <c:y val="0.0059649315662682056"/>
                </c:manualLayout>
              </c:layout>
              <c:tx>
                <c:rich>
                  <a:bodyPr/>
                  <a:lstStyle/>
                  <a:p>
                    <a:pPr>
                      <a:defRPr/>
                    </a:pPr>
                    <a:r>
                      <a:rPr lang="zh-CN" altLang="en-US"/>
                      <a:t>保险</a:t>
                    </a:r>
                    <a:r>
                      <a:rPr lang="zh-CN" altLang="en-US" smtClean="0"/>
                      <a:t>风险</a:t>
                    </a:r>
                    <a:endParaRPr lang="zh-CN" altLang="en-US"/>
                  </a:p>
                </c:rich>
              </c:tx>
              <c:numFmt formatCode="" sourceLinked="1"/>
              <c:showLegendKey val="0"/>
              <c:showVal val="0"/>
              <c:showCatName val="1"/>
              <c:showSerName val="0"/>
              <c:showPercent val="1"/>
              <c:showBubbleSize val="0"/>
              <c:extLst/>
            </c:dLbl>
            <c:dLbl>
              <c:idx val="1"/>
              <c:layout>
                <c:manualLayout>
                  <c:x val="0.12316913157701492"/>
                  <c:y val="-0.0036530420184135437"/>
                </c:manualLayout>
              </c:layout>
              <c:tx>
                <c:rich>
                  <a:bodyPr/>
                  <a:lstStyle/>
                  <a:p>
                    <a:pPr>
                      <a:defRPr/>
                    </a:pPr>
                    <a:r>
                      <a:rPr lang="zh-CN" altLang="en-US"/>
                      <a:t>市场</a:t>
                    </a:r>
                    <a:r>
                      <a:rPr lang="zh-CN" altLang="en-US" smtClean="0"/>
                      <a:t>风险</a:t>
                    </a:r>
                    <a:endParaRPr lang="zh-CN" altLang="en-US"/>
                  </a:p>
                </c:rich>
              </c:tx>
              <c:numFmt formatCode="" sourceLinked="1"/>
              <c:showLegendKey val="0"/>
              <c:showVal val="0"/>
              <c:showCatName val="1"/>
              <c:showSerName val="0"/>
              <c:showPercent val="1"/>
              <c:showBubbleSize val="0"/>
              <c:extLst/>
            </c:dLbl>
            <c:dLbl>
              <c:idx val="2"/>
              <c:layout>
                <c:manualLayout>
                  <c:x val="-0.030470939353108406"/>
                  <c:y val="-0.0080458475276827812"/>
                </c:manualLayout>
              </c:layout>
              <c:tx>
                <c:rich>
                  <a:bodyPr/>
                  <a:lstStyle/>
                  <a:p>
                    <a:pPr>
                      <a:defRPr/>
                    </a:pPr>
                    <a:r>
                      <a:rPr lang="zh-CN" altLang="en-US"/>
                      <a:t>信用</a:t>
                    </a:r>
                    <a:r>
                      <a:rPr lang="zh-CN" altLang="en-US" smtClean="0"/>
                      <a:t>风险</a:t>
                    </a:r>
                    <a:endParaRPr lang="zh-CN" altLang="en-US"/>
                  </a:p>
                </c:rich>
              </c:tx>
              <c:numFmt formatCode="" sourceLinked="1"/>
              <c:showLegendKey val="0"/>
              <c:showVal val="0"/>
              <c:showCatName val="1"/>
              <c:showSerName val="0"/>
              <c:showPercent val="1"/>
              <c:showBubbleSize val="0"/>
              <c:extLst/>
            </c:dLbl>
            <c:showLegendKey val="0"/>
            <c:showVal val="0"/>
            <c:showCatName val="1"/>
            <c:showSerName val="0"/>
            <c:showPercent val="1"/>
            <c:showBubbleSize val="0"/>
            <c:showLeaderLines val="1"/>
            <c:extLst/>
          </c:dLbls>
          <c:cat>
            <c:strRef>
              <c:f>现实情景方案三!$T$90:$T$92</c:f>
              <c:strCache>
                <c:ptCount val="3"/>
                <c:pt idx="0">
                  <c:v>保险风险</c:v>
                </c:pt>
                <c:pt idx="1">
                  <c:v>市场风险</c:v>
                </c:pt>
                <c:pt idx="2">
                  <c:v>信用风险</c:v>
                </c:pt>
              </c:strCache>
            </c:strRef>
          </c:cat>
          <c:val>
            <c:numRef>
              <c:f>现实情景方案三!$U$90:$U$92</c:f>
              <c:numCache>
                <c:formatCode>_ * #,##0.00_ ;_ * \-#,##0.00_ ;_ * "-"??_ ;_ @_ </c:formatCode>
                <c:ptCount val="3"/>
                <c:pt idx="0">
                  <c:v>180163.803988309</c:v>
                </c:pt>
                <c:pt idx="1">
                  <c:v>705545.739080232</c:v>
                </c:pt>
                <c:pt idx="2">
                  <c:v>107249.821558259</c:v>
                </c:pt>
              </c:numCache>
            </c:numRef>
          </c:val>
        </c:ser>
        <c:dLbls>
          <c:showLegendKey val="0"/>
          <c:showVal val="0"/>
          <c:showCatName val="0"/>
          <c:showSerName val="0"/>
          <c:showPercent val="0"/>
          <c:showBubbleSize val="0"/>
          <c:showLeaderLines val="0"/>
        </c:dLbls>
        <c:firstSliceAng/>
      </c:pieChart>
    </c:plotArea>
    <c:plotVisOnly val="1"/>
    <c:dispBlanksAs val="gap"/>
    <c:showDLblsOverMax val="0"/>
  </c:chart>
  <c:spPr>
    <a:ln>
      <a:noFill/>
    </a:ln>
  </c:spPr>
  <c:externalData r:id="rId1">
    <c:autoUpdate val="0"/>
  </c:externalData>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42044335603714"/>
          <c:y val="0.047686528414487839"/>
          <c:w val="0.64478635787963867"/>
          <c:h val="0.70954626798629761"/>
        </c:manualLayout>
      </c:layout>
      <c:pieChart>
        <c:varyColors val="1"/>
        <c:ser>
          <c:idx val="0"/>
          <c:order val="0"/>
          <c:cat>
            <c:strRef>
              <c:f>现实情景方案三!$W$90:$W$99</c:f>
              <c:strCache>
                <c:ptCount val="10"/>
                <c:pt idx="0">
                  <c:v>死亡率风险</c:v>
                </c:pt>
                <c:pt idx="1">
                  <c:v>死亡率巨灾风险</c:v>
                </c:pt>
                <c:pt idx="2">
                  <c:v>长寿风险</c:v>
                </c:pt>
                <c:pt idx="3">
                  <c:v>疾病发生率风险</c:v>
                </c:pt>
                <c:pt idx="4">
                  <c:v>医疗及健康赔付损失率风险</c:v>
                </c:pt>
                <c:pt idx="5">
                  <c:v>其它损失发生率风险</c:v>
                </c:pt>
                <c:pt idx="6">
                  <c:v>退保率风险</c:v>
                </c:pt>
                <c:pt idx="7">
                  <c:v>大规模退保风险</c:v>
                </c:pt>
                <c:pt idx="8">
                  <c:v>费用风险</c:v>
                </c:pt>
                <c:pt idx="9">
                  <c:v>非寿险保险风险</c:v>
                </c:pt>
              </c:strCache>
            </c:strRef>
          </c:cat>
          <c:val>
            <c:numRef>
              <c:f>现实情景方案三!$X$90:$X$99</c:f>
              <c:numCache>
                <c:formatCode>_ * #,##0.00_ ;_ * \-#,##0.00_ ;_ * "-"??_ ;_ @_ </c:formatCode>
                <c:ptCount val="10"/>
                <c:pt idx="0">
                  <c:v>17158.4331677114</c:v>
                </c:pt>
                <c:pt idx="1">
                  <c:v>12954.7652561074</c:v>
                </c:pt>
                <c:pt idx="2">
                  <c:v>8247.32602321296</c:v>
                </c:pt>
                <c:pt idx="3">
                  <c:v>29741.2311419358</c:v>
                </c:pt>
                <c:pt idx="4">
                  <c:v>3955.0015387643</c:v>
                </c:pt>
                <c:pt idx="5">
                  <c:v>1916.3401533509</c:v>
                </c:pt>
                <c:pt idx="6">
                  <c:v>85702.8672199747</c:v>
                </c:pt>
                <c:pt idx="7">
                  <c:v>89686.9161848281</c:v>
                </c:pt>
                <c:pt idx="8">
                  <c:v>24454.0015361599</c:v>
                </c:pt>
                <c:pt idx="9">
                  <c:v>10105.0701327889</c:v>
                </c:pt>
              </c:numCache>
            </c:numRef>
          </c:val>
        </c:ser>
        <c:dLbls>
          <c:showLegendKey val="0"/>
          <c:showVal val="0"/>
          <c:showCatName val="0"/>
          <c:showSerName val="0"/>
          <c:showPercent val="0"/>
          <c:showBubbleSize val="0"/>
          <c:showLeaderLines val="0"/>
        </c:dLbls>
        <c:firstSliceAng/>
      </c:pieChart>
    </c:plotArea>
    <c:legend>
      <c:legendPos val="b"/>
      <c:layout>
        <c:manualLayout>
          <c:xMode val="edge"/>
          <c:yMode val="edge"/>
          <c:x val="0"/>
          <c:y val="0.65336012840271"/>
          <c:w val="1"/>
          <c:h val="0.34663984179496765"/>
        </c:manualLayout>
      </c:layout>
      <c:overlay val="0"/>
      <c:txPr>
        <a:bodyPr/>
        <a:p>
          <a:pPr>
            <a:defRPr sz="1050" smtId="4294967295"/>
          </a:pPr>
          <a:endParaRPr sz="1050" smtId="4294967295"/>
        </a:p>
      </c:txPr>
    </c:legend>
    <c:plotVisOnly val="1"/>
    <c:dispBlanksAs val="gap"/>
    <c:showDLblsOverMax val="0"/>
  </c:chart>
  <c:spPr>
    <a:ln>
      <a:noFill/>
    </a:ln>
  </c:spPr>
  <c:externalData r:id="rId1">
    <c:autoUpdate val="0"/>
  </c:externalData>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pieChart>
        <c:varyColors val="1"/>
        <c:ser>
          <c:idx val="0"/>
          <c:order val="0"/>
          <c:cat>
            <c:strRef>
              <c:f>现实情景方案三!$T$105:$T$106</c:f>
              <c:strCache>
                <c:ptCount val="2"/>
                <c:pt idx="0">
                  <c:v>利差风险</c:v>
                </c:pt>
                <c:pt idx="1">
                  <c:v>交易对手违约风险</c:v>
                </c:pt>
              </c:strCache>
            </c:strRef>
          </c:cat>
          <c:val>
            <c:numRef>
              <c:f>现实情景方案三!$U$105:$U$106</c:f>
              <c:numCache>
                <c:formatCode>_ * #,##0.00_ ;_ * \-#,##0.00_ ;_ * "-"??_ ;_ @_ </c:formatCode>
                <c:ptCount val="2"/>
                <c:pt idx="0">
                  <c:v>41116.8522283694</c:v>
                </c:pt>
                <c:pt idx="1">
                  <c:v>84617.2964866745</c:v>
                </c:pt>
              </c:numCache>
            </c:numRef>
          </c:val>
        </c:ser>
        <c:dLbls>
          <c:showLegendKey val="0"/>
          <c:showVal val="0"/>
          <c:showCatName val="0"/>
          <c:showSerName val="0"/>
          <c:showPercent val="0"/>
          <c:showBubbleSize val="0"/>
          <c:showLeaderLines val="0"/>
        </c:dLbls>
        <c:firstSliceAng/>
      </c:pieChart>
    </c:plotArea>
    <c:legend>
      <c:legendPos val="b"/>
      <c:overlay val="0"/>
      <c:txPr>
        <a:bodyPr/>
        <a:p>
          <a:pPr>
            <a:defRPr sz="900" smtId="4294967295"/>
          </a:pPr>
          <a:endParaRPr sz="900" smtId="4294967295"/>
        </a:p>
      </c:txPr>
    </c:legend>
    <c:plotVisOnly val="1"/>
    <c:dispBlanksAs val="gap"/>
    <c:showDLblsOverMax val="0"/>
  </c:chart>
  <c:spPr>
    <a:ln>
      <a:noFill/>
    </a:ln>
  </c:spPr>
  <c:externalData r:id="rId1">
    <c:autoUpdate val="0"/>
  </c:externalData>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0816914737224579"/>
          <c:y val="0.069510266184806824"/>
          <c:w val="0.62944096326828"/>
          <c:h val="0.69506984949111938"/>
        </c:manualLayout>
      </c:layout>
      <c:pieChart>
        <c:varyColors val="1"/>
        <c:ser>
          <c:idx val="0"/>
          <c:order val="0"/>
          <c:cat>
            <c:strRef>
              <c:f>现实情景方案三!$T$96:$T$101</c:f>
              <c:strCache>
                <c:ptCount val="6"/>
                <c:pt idx="0">
                  <c:v>利率风险</c:v>
                </c:pt>
                <c:pt idx="1">
                  <c:v>权益价格风险</c:v>
                </c:pt>
                <c:pt idx="2">
                  <c:v>房地产价格风险</c:v>
                </c:pt>
                <c:pt idx="3">
                  <c:v>境外固收类资产价格风险</c:v>
                </c:pt>
                <c:pt idx="4">
                  <c:v>境外权益类资产价格风险</c:v>
                </c:pt>
                <c:pt idx="5">
                  <c:v>汇率风险</c:v>
                </c:pt>
              </c:strCache>
            </c:strRef>
          </c:cat>
          <c:val>
            <c:numRef>
              <c:f>现实情景方案三!$U$96:$U$101</c:f>
              <c:numCache>
                <c:formatCode>_ * #,##0.00_ ;_ * \-#,##0.00_ ;_ * "-"??_ ;_ @_ </c:formatCode>
                <c:ptCount val="6"/>
                <c:pt idx="0">
                  <c:v>691675.054047122</c:v>
                </c:pt>
                <c:pt idx="1">
                  <c:v>184112.16795807</c:v>
                </c:pt>
                <c:pt idx="2">
                  <c:v>10994.4204929518</c:v>
                </c:pt>
                <c:pt idx="3">
                  <c:v>335.765692266052</c:v>
                </c:pt>
                <c:pt idx="4">
                  <c:v>9326.58512577579</c:v>
                </c:pt>
                <c:pt idx="5">
                  <c:v>2841.07635278922</c:v>
                </c:pt>
              </c:numCache>
            </c:numRef>
          </c:val>
        </c:ser>
        <c:dLbls>
          <c:showLegendKey val="0"/>
          <c:showVal val="0"/>
          <c:showCatName val="0"/>
          <c:showSerName val="0"/>
          <c:showPercent val="0"/>
          <c:showBubbleSize val="0"/>
          <c:showLeaderLines val="0"/>
        </c:dLbls>
        <c:firstSliceAng/>
      </c:pieChart>
    </c:plotArea>
    <c:legend>
      <c:legendPos val="b"/>
      <c:layout>
        <c:manualLayout>
          <c:xMode val="edge"/>
          <c:yMode val="edge"/>
          <c:x val="0.0031016096472740173"/>
          <c:y val="0.589240550994873"/>
          <c:w val="0.71264714002609253"/>
          <c:h val="0.29151448607444763"/>
        </c:manualLayout>
      </c:layout>
      <c:overlay val="0"/>
      <c:txPr>
        <a:bodyPr/>
        <a:p>
          <a:pPr>
            <a:defRPr sz="900" smtId="4294967295"/>
          </a:pPr>
          <a:endParaRPr sz="900" smtId="4294967295"/>
        </a:p>
      </c:txPr>
    </c:legend>
    <c:plotVisOnly val="1"/>
    <c:dispBlanksAs val="gap"/>
    <c:showDLblsOverMax val="0"/>
  </c:chart>
  <c:spPr>
    <a:ln>
      <a:noFill/>
    </a:ln>
  </c:spPr>
  <c:externalData r:id="rId1">
    <c:autoUpdate val="0"/>
  </c:externalData>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scatterChart>
        <c:scatterStyle val="lineMarker"/>
        <c:varyColors val="0"/>
        <c:ser>
          <c:idx val="0"/>
          <c:order val="0"/>
          <c:tx>
            <c:strRef>
              <c:f>标准差!$B$3</c:f>
              <c:strCache>
                <c:ptCount val="1"/>
                <c:pt idx="0">
                  <c:v>现实方案一 </c:v>
                </c:pt>
              </c:strCache>
            </c:strRef>
          </c:tx>
          <c:spPr>
            <a:ln w="28575">
              <a:noFill/>
            </a:ln>
          </c:spPr>
          <c:xVal>
            <c:strRef>
              <c:f>标准差!$D$1:$BL$1</c:f>
              <c:strCache>
                <c:ptCount val="61"/>
                <c:pt idx="0">
                  <c:v>中国人寿</c:v>
                </c:pt>
                <c:pt idx="1">
                  <c:v>中国人民健康保险股份有限公司</c:v>
                </c:pt>
                <c:pt idx="2">
                  <c:v>中宏人寿</c:v>
                </c:pt>
                <c:pt idx="3">
                  <c:v>中德安联人寿</c:v>
                </c:pt>
                <c:pt idx="4">
                  <c:v>中意人寿</c:v>
                </c:pt>
                <c:pt idx="5">
                  <c:v>中新大东方人寿</c:v>
                </c:pt>
                <c:pt idx="6">
                  <c:v>中美联泰大都会人寿</c:v>
                </c:pt>
                <c:pt idx="7">
                  <c:v>中航三星人寿</c:v>
                </c:pt>
                <c:pt idx="8">
                  <c:v>中英人寿</c:v>
                </c:pt>
                <c:pt idx="9">
                  <c:v>中荷人寿</c:v>
                </c:pt>
                <c:pt idx="10">
                  <c:v>中融人寿</c:v>
                </c:pt>
                <c:pt idx="11">
                  <c:v>中邮人寿</c:v>
                </c:pt>
                <c:pt idx="12">
                  <c:v>交银康联</c:v>
                </c:pt>
                <c:pt idx="13">
                  <c:v>人保健康</c:v>
                </c:pt>
                <c:pt idx="14">
                  <c:v>信诚人寿</c:v>
                </c:pt>
                <c:pt idx="15">
                  <c:v>光大永明人寿</c:v>
                </c:pt>
                <c:pt idx="16">
                  <c:v>农银人寿</c:v>
                </c:pt>
                <c:pt idx="17">
                  <c:v>利安人寿</c:v>
                </c:pt>
                <c:pt idx="18">
                  <c:v>北大方正人寿</c:v>
                </c:pt>
                <c:pt idx="19">
                  <c:v>华夏人寿</c:v>
                </c:pt>
                <c:pt idx="20">
                  <c:v>华汇人寿</c:v>
                </c:pt>
                <c:pt idx="21">
                  <c:v>华泰人寿</c:v>
                </c:pt>
                <c:pt idx="22">
                  <c:v>友邦保险寿险</c:v>
                </c:pt>
                <c:pt idx="23">
                  <c:v>合众人寿</c:v>
                </c:pt>
                <c:pt idx="24">
                  <c:v>吉祥人寿</c:v>
                </c:pt>
                <c:pt idx="25">
                  <c:v>君龙人寿</c:v>
                </c:pt>
                <c:pt idx="26">
                  <c:v>和谐健康</c:v>
                </c:pt>
                <c:pt idx="27">
                  <c:v>国华人寿</c:v>
                </c:pt>
                <c:pt idx="28">
                  <c:v>国泰人寿</c:v>
                </c:pt>
                <c:pt idx="29">
                  <c:v>天安人寿</c:v>
                </c:pt>
                <c:pt idx="30">
                  <c:v>太平人寿</c:v>
                </c:pt>
                <c:pt idx="31">
                  <c:v>太平养老寿险</c:v>
                </c:pt>
                <c:pt idx="32">
                  <c:v>太平洋人寿</c:v>
                </c:pt>
                <c:pt idx="33">
                  <c:v>安邦人寿</c:v>
                </c:pt>
                <c:pt idx="34">
                  <c:v>工银安盛人寿</c:v>
                </c:pt>
                <c:pt idx="35">
                  <c:v>平安人寿</c:v>
                </c:pt>
                <c:pt idx="36">
                  <c:v>平安健康</c:v>
                </c:pt>
                <c:pt idx="37">
                  <c:v>平安养老</c:v>
                </c:pt>
                <c:pt idx="38">
                  <c:v>幸福人寿</c:v>
                </c:pt>
                <c:pt idx="39">
                  <c:v>建信人寿</c:v>
                </c:pt>
                <c:pt idx="40">
                  <c:v>弘康人寿</c:v>
                </c:pt>
                <c:pt idx="41">
                  <c:v>德华安顾人寿</c:v>
                </c:pt>
                <c:pt idx="42">
                  <c:v>恒安标准</c:v>
                </c:pt>
                <c:pt idx="43">
                  <c:v>招商信诺寿险</c:v>
                </c:pt>
                <c:pt idx="44">
                  <c:v>新光海航人寿</c:v>
                </c:pt>
                <c:pt idx="45">
                  <c:v>新华人寿</c:v>
                </c:pt>
                <c:pt idx="46">
                  <c:v>昆仑健康</c:v>
                </c:pt>
                <c:pt idx="47">
                  <c:v>正德人寿</c:v>
                </c:pt>
                <c:pt idx="48">
                  <c:v>民生保险</c:v>
                </c:pt>
                <c:pt idx="49">
                  <c:v>汇丰人寿</c:v>
                </c:pt>
                <c:pt idx="50">
                  <c:v>泰康人寿</c:v>
                </c:pt>
                <c:pt idx="51">
                  <c:v>泰康养老寿险</c:v>
                </c:pt>
                <c:pt idx="52">
                  <c:v>海康人寿</c:v>
                </c:pt>
                <c:pt idx="53">
                  <c:v>珠江人寿</c:v>
                </c:pt>
                <c:pt idx="54">
                  <c:v>瑞泰人寿</c:v>
                </c:pt>
                <c:pt idx="55">
                  <c:v>生命人寿</c:v>
                </c:pt>
                <c:pt idx="56">
                  <c:v>百年人寿</c:v>
                </c:pt>
                <c:pt idx="57">
                  <c:v>英大人寿</c:v>
                </c:pt>
                <c:pt idx="58">
                  <c:v>长城人寿</c:v>
                </c:pt>
                <c:pt idx="59">
                  <c:v>长生人寿</c:v>
                </c:pt>
                <c:pt idx="60">
                  <c:v>阳光人寿</c:v>
                </c:pt>
              </c:strCache>
            </c:strRef>
          </c:xVal>
          <c:yVal>
            <c:numRef>
              <c:f>标准差!$D$3:$BL$3</c:f>
              <c:numCache>
                <c:formatCode>0%</c:formatCode>
                <c:ptCount val="61"/>
                <c:pt idx="0">
                  <c:v>1.63746773678344</c:v>
                </c:pt>
                <c:pt idx="1">
                  <c:v>0.59717485439225</c:v>
                </c:pt>
                <c:pt idx="2">
                  <c:v>0.32955024567139</c:v>
                </c:pt>
                <c:pt idx="3">
                  <c:v>-1.5120006014231</c:v>
                </c:pt>
                <c:pt idx="4">
                  <c:v>1.65301855857281</c:v>
                </c:pt>
                <c:pt idx="5">
                  <c:v>4.99300145498312</c:v>
                </c:pt>
                <c:pt idx="6">
                  <c:v>1.25986981228196</c:v>
                </c:pt>
                <c:pt idx="7">
                  <c:v>2.45508036236113</c:v>
                </c:pt>
                <c:pt idx="8">
                  <c:v>1.73642283648976</c:v>
                </c:pt>
                <c:pt idx="9">
                  <c:v>0.739857709673407</c:v>
                </c:pt>
                <c:pt idx="10">
                  <c:v>0.0187163119846021</c:v>
                </c:pt>
                <c:pt idx="11">
                  <c:v>0.797179464015507</c:v>
                </c:pt>
                <c:pt idx="12">
                  <c:v>3.04423900343923</c:v>
                </c:pt>
                <c:pt idx="13">
                  <c:v>1.5552567569424</c:v>
                </c:pt>
                <c:pt idx="14">
                  <c:v>1.31863695199826</c:v>
                </c:pt>
                <c:pt idx="15">
                  <c:v>2.1052367142152</c:v>
                </c:pt>
                <c:pt idx="16">
                  <c:v>0.317156352918321</c:v>
                </c:pt>
                <c:pt idx="17">
                  <c:v>1.8870640109225</c:v>
                </c:pt>
                <c:pt idx="18">
                  <c:v>1.48695309303482</c:v>
                </c:pt>
                <c:pt idx="19">
                  <c:v>0.65848025304901</c:v>
                </c:pt>
                <c:pt idx="20">
                  <c:v>10</c:v>
                </c:pt>
                <c:pt idx="21">
                  <c:v>1.61416142194576</c:v>
                </c:pt>
                <c:pt idx="22">
                  <c:v>0.839180381230739</c:v>
                </c:pt>
                <c:pt idx="23">
                  <c:v>1.32577102779335</c:v>
                </c:pt>
                <c:pt idx="24">
                  <c:v>10</c:v>
                </c:pt>
                <c:pt idx="25">
                  <c:v>3.27585709814105</c:v>
                </c:pt>
                <c:pt idx="26">
                  <c:v>2.25624888368226</c:v>
                </c:pt>
                <c:pt idx="27">
                  <c:v>0.870203386188179</c:v>
                </c:pt>
                <c:pt idx="28">
                  <c:v>0.73930701006238</c:v>
                </c:pt>
                <c:pt idx="29">
                  <c:v>1.31377492836279</c:v>
                </c:pt>
                <c:pt idx="30">
                  <c:v>1.17805193604499</c:v>
                </c:pt>
                <c:pt idx="31">
                  <c:v>2.84042699409024</c:v>
                </c:pt>
                <c:pt idx="32">
                  <c:v>0.703969927306455</c:v>
                </c:pt>
                <c:pt idx="33">
                  <c:v>3.1827562745691</c:v>
                </c:pt>
                <c:pt idx="34">
                  <c:v>2.46727627282826</c:v>
                </c:pt>
                <c:pt idx="35">
                  <c:v>0.377910906621443</c:v>
                </c:pt>
                <c:pt idx="36">
                  <c:v>4.29006024575294</c:v>
                </c:pt>
                <c:pt idx="37">
                  <c:v>2.46553952376456</c:v>
                </c:pt>
                <c:pt idx="38">
                  <c:v>1.05675535377083</c:v>
                </c:pt>
                <c:pt idx="39">
                  <c:v>3.28230785323535</c:v>
                </c:pt>
                <c:pt idx="40">
                  <c:v>2.32412888301252</c:v>
                </c:pt>
                <c:pt idx="41">
                  <c:v>10</c:v>
                </c:pt>
                <c:pt idx="42">
                  <c:v>1.13873350814858</c:v>
                </c:pt>
                <c:pt idx="43">
                  <c:v>2.28263358172381</c:v>
                </c:pt>
                <c:pt idx="44">
                  <c:v>2.5358813572486</c:v>
                </c:pt>
                <c:pt idx="45">
                  <c:v>1.05262600332839</c:v>
                </c:pt>
                <c:pt idx="46">
                  <c:v>1.31280472057433</c:v>
                </c:pt>
                <c:pt idx="47">
                  <c:v>2.02147660690853</c:v>
                </c:pt>
                <c:pt idx="48">
                  <c:v>2.12692176021507</c:v>
                </c:pt>
                <c:pt idx="49">
                  <c:v>1.23680264799626</c:v>
                </c:pt>
                <c:pt idx="50">
                  <c:v>1.40096682394607</c:v>
                </c:pt>
                <c:pt idx="51">
                  <c:v>10</c:v>
                </c:pt>
                <c:pt idx="52">
                  <c:v>1.2102808469481</c:v>
                </c:pt>
                <c:pt idx="53">
                  <c:v>0.969884357446231</c:v>
                </c:pt>
                <c:pt idx="54">
                  <c:v>1.33685104746127</c:v>
                </c:pt>
                <c:pt idx="55">
                  <c:v>0.983281449887532</c:v>
                </c:pt>
                <c:pt idx="56">
                  <c:v>2.52473290466769</c:v>
                </c:pt>
                <c:pt idx="57">
                  <c:v>1.44482942378948</c:v>
                </c:pt>
                <c:pt idx="58">
                  <c:v>1.131024126188</c:v>
                </c:pt>
                <c:pt idx="59">
                  <c:v>7.75531149725166</c:v>
                </c:pt>
                <c:pt idx="60">
                  <c:v>2.5358813572486</c:v>
                </c:pt>
              </c:numCache>
            </c:numRef>
          </c:yVal>
          <c:smooth val="0"/>
        </c:ser>
        <c:dLbls>
          <c:showLegendKey val="0"/>
          <c:showVal val="0"/>
          <c:showCatName val="0"/>
          <c:showSerName val="0"/>
          <c:showPercent val="0"/>
          <c:showBubbleSize val="0"/>
          <c:showLeaderLines val="0"/>
        </c:dLbls>
        <c:axId val="263041408"/>
        <c:axId val="263042944"/>
      </c:scatterChart>
      <c:valAx>
        <c:axId val="263041408"/>
        <c:scaling>
          <c:orientation/>
        </c:scaling>
        <c:delete val="0"/>
        <c:axPos val="b"/>
        <c:majorTickMark val="out"/>
        <c:minorTickMark val="none"/>
        <c:crossAx val="263042944"/>
        <c:crosses val="autoZero"/>
        <c:crossBetween val="midCat"/>
      </c:valAx>
      <c:valAx>
        <c:axId val="263042944"/>
        <c:scaling>
          <c:orientation/>
          <c:max val="5"/>
          <c:min val="-2"/>
        </c:scaling>
        <c:delete val="0"/>
        <c:axPos val="l"/>
        <c:majorGridlines/>
        <c:numFmt formatCode="0%" sourceLinked="1"/>
        <c:majorTickMark val="out"/>
        <c:minorTickMark val="none"/>
        <c:crossAx val="263041408"/>
        <c:crosses val="autoZero"/>
        <c:crossBetween val="midCat"/>
      </c:valAx>
    </c:plotArea>
    <c:plotVisOnly val="1"/>
    <c:dispBlanksAs val="gap"/>
    <c:showDLblsOverMax val="0"/>
  </c:chart>
  <c:externalData r:id="rId1">
    <c:autoUpdate val="0"/>
  </c:externalData>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scatterChart>
        <c:scatterStyle val="lineMarker"/>
        <c:varyColors val="0"/>
        <c:ser>
          <c:idx val="0"/>
          <c:order val="0"/>
          <c:tx>
            <c:strRef>
              <c:f>标准差!$B$2</c:f>
              <c:strCache>
                <c:ptCount val="1"/>
                <c:pt idx="0">
                  <c:v>偿一代</c:v>
                </c:pt>
              </c:strCache>
            </c:strRef>
          </c:tx>
          <c:spPr>
            <a:ln w="28575">
              <a:noFill/>
            </a:ln>
          </c:spPr>
          <c:xVal>
            <c:strRef>
              <c:f>标准差!$D$1:$BL$1</c:f>
              <c:strCache>
                <c:ptCount val="61"/>
                <c:pt idx="0">
                  <c:v>中国人寿</c:v>
                </c:pt>
                <c:pt idx="1">
                  <c:v>中国人民健康保险股份有限公司</c:v>
                </c:pt>
                <c:pt idx="2">
                  <c:v>中宏人寿</c:v>
                </c:pt>
                <c:pt idx="3">
                  <c:v>中德安联人寿</c:v>
                </c:pt>
                <c:pt idx="4">
                  <c:v>中意人寿</c:v>
                </c:pt>
                <c:pt idx="5">
                  <c:v>中新大东方人寿</c:v>
                </c:pt>
                <c:pt idx="6">
                  <c:v>中美联泰大都会人寿</c:v>
                </c:pt>
                <c:pt idx="7">
                  <c:v>中航三星人寿</c:v>
                </c:pt>
                <c:pt idx="8">
                  <c:v>中英人寿</c:v>
                </c:pt>
                <c:pt idx="9">
                  <c:v>中荷人寿</c:v>
                </c:pt>
                <c:pt idx="10">
                  <c:v>中融人寿</c:v>
                </c:pt>
                <c:pt idx="11">
                  <c:v>中邮人寿</c:v>
                </c:pt>
                <c:pt idx="12">
                  <c:v>交银康联</c:v>
                </c:pt>
                <c:pt idx="13">
                  <c:v>人保健康</c:v>
                </c:pt>
                <c:pt idx="14">
                  <c:v>信诚人寿</c:v>
                </c:pt>
                <c:pt idx="15">
                  <c:v>光大永明人寿</c:v>
                </c:pt>
                <c:pt idx="16">
                  <c:v>农银人寿</c:v>
                </c:pt>
                <c:pt idx="17">
                  <c:v>利安人寿</c:v>
                </c:pt>
                <c:pt idx="18">
                  <c:v>北大方正人寿</c:v>
                </c:pt>
                <c:pt idx="19">
                  <c:v>华夏人寿</c:v>
                </c:pt>
                <c:pt idx="20">
                  <c:v>华汇人寿</c:v>
                </c:pt>
                <c:pt idx="21">
                  <c:v>华泰人寿</c:v>
                </c:pt>
                <c:pt idx="22">
                  <c:v>友邦保险寿险</c:v>
                </c:pt>
                <c:pt idx="23">
                  <c:v>合众人寿</c:v>
                </c:pt>
                <c:pt idx="24">
                  <c:v>吉祥人寿</c:v>
                </c:pt>
                <c:pt idx="25">
                  <c:v>君龙人寿</c:v>
                </c:pt>
                <c:pt idx="26">
                  <c:v>和谐健康</c:v>
                </c:pt>
                <c:pt idx="27">
                  <c:v>国华人寿</c:v>
                </c:pt>
                <c:pt idx="28">
                  <c:v>国泰人寿</c:v>
                </c:pt>
                <c:pt idx="29">
                  <c:v>天安人寿</c:v>
                </c:pt>
                <c:pt idx="30">
                  <c:v>太平人寿</c:v>
                </c:pt>
                <c:pt idx="31">
                  <c:v>太平养老寿险</c:v>
                </c:pt>
                <c:pt idx="32">
                  <c:v>太平洋人寿</c:v>
                </c:pt>
                <c:pt idx="33">
                  <c:v>安邦人寿</c:v>
                </c:pt>
                <c:pt idx="34">
                  <c:v>工银安盛人寿</c:v>
                </c:pt>
                <c:pt idx="35">
                  <c:v>平安人寿</c:v>
                </c:pt>
                <c:pt idx="36">
                  <c:v>平安健康</c:v>
                </c:pt>
                <c:pt idx="37">
                  <c:v>平安养老</c:v>
                </c:pt>
                <c:pt idx="38">
                  <c:v>幸福人寿</c:v>
                </c:pt>
                <c:pt idx="39">
                  <c:v>建信人寿</c:v>
                </c:pt>
                <c:pt idx="40">
                  <c:v>弘康人寿</c:v>
                </c:pt>
                <c:pt idx="41">
                  <c:v>德华安顾人寿</c:v>
                </c:pt>
                <c:pt idx="42">
                  <c:v>恒安标准</c:v>
                </c:pt>
                <c:pt idx="43">
                  <c:v>招商信诺寿险</c:v>
                </c:pt>
                <c:pt idx="44">
                  <c:v>新光海航人寿</c:v>
                </c:pt>
                <c:pt idx="45">
                  <c:v>新华人寿</c:v>
                </c:pt>
                <c:pt idx="46">
                  <c:v>昆仑健康</c:v>
                </c:pt>
                <c:pt idx="47">
                  <c:v>正德人寿</c:v>
                </c:pt>
                <c:pt idx="48">
                  <c:v>民生保险</c:v>
                </c:pt>
                <c:pt idx="49">
                  <c:v>汇丰人寿</c:v>
                </c:pt>
                <c:pt idx="50">
                  <c:v>泰康人寿</c:v>
                </c:pt>
                <c:pt idx="51">
                  <c:v>泰康养老寿险</c:v>
                </c:pt>
                <c:pt idx="52">
                  <c:v>海康人寿</c:v>
                </c:pt>
                <c:pt idx="53">
                  <c:v>珠江人寿</c:v>
                </c:pt>
                <c:pt idx="54">
                  <c:v>瑞泰人寿</c:v>
                </c:pt>
                <c:pt idx="55">
                  <c:v>生命人寿</c:v>
                </c:pt>
                <c:pt idx="56">
                  <c:v>百年人寿</c:v>
                </c:pt>
                <c:pt idx="57">
                  <c:v>英大人寿</c:v>
                </c:pt>
                <c:pt idx="58">
                  <c:v>长城人寿</c:v>
                </c:pt>
                <c:pt idx="59">
                  <c:v>长生人寿</c:v>
                </c:pt>
                <c:pt idx="60">
                  <c:v>阳光人寿</c:v>
                </c:pt>
              </c:strCache>
            </c:strRef>
          </c:xVal>
          <c:yVal>
            <c:numRef>
              <c:f>标准差!$D$2:$BL$2</c:f>
              <c:numCache>
                <c:formatCode>0%</c:formatCode>
                <c:ptCount val="61"/>
                <c:pt idx="0">
                  <c:v>2.26222522045807</c:v>
                </c:pt>
                <c:pt idx="1">
                  <c:v>1.16173961655704</c:v>
                </c:pt>
                <c:pt idx="2">
                  <c:v>2.50763103105703</c:v>
                </c:pt>
                <c:pt idx="3">
                  <c:v>1.60804355580933</c:v>
                </c:pt>
                <c:pt idx="4">
                  <c:v>1.53434110592451</c:v>
                </c:pt>
                <c:pt idx="5">
                  <c:v>4.52743556268466</c:v>
                </c:pt>
                <c:pt idx="6">
                  <c:v>1.62605452726699</c:v>
                </c:pt>
                <c:pt idx="7">
                  <c:v>2.58190567601809</c:v>
                </c:pt>
                <c:pt idx="8">
                  <c:v>2.79483105340252</c:v>
                </c:pt>
                <c:pt idx="9">
                  <c:v>1.82534136371239</c:v>
                </c:pt>
                <c:pt idx="10">
                  <c:v>1.52364600294522</c:v>
                </c:pt>
                <c:pt idx="11">
                  <c:v>1.58259982304293</c:v>
                </c:pt>
                <c:pt idx="12">
                  <c:v>7.39124680400931</c:v>
                </c:pt>
                <c:pt idx="13">
                  <c:v>2.01774621977593</c:v>
                </c:pt>
                <c:pt idx="14">
                  <c:v>1.81002306401145</c:v>
                </c:pt>
                <c:pt idx="15">
                  <c:v>2.04435569171819</c:v>
                </c:pt>
                <c:pt idx="16">
                  <c:v>3.16248316934618</c:v>
                </c:pt>
                <c:pt idx="17">
                  <c:v>3.01052121305714</c:v>
                </c:pt>
                <c:pt idx="18">
                  <c:v>2.44171779141104</c:v>
                </c:pt>
                <c:pt idx="19">
                  <c:v>1.80386725043884</c:v>
                </c:pt>
                <c:pt idx="20">
                  <c:v>10</c:v>
                </c:pt>
                <c:pt idx="21">
                  <c:v>1.85434297087467</c:v>
                </c:pt>
                <c:pt idx="22">
                  <c:v>2.41955567986886</c:v>
                </c:pt>
                <c:pt idx="23">
                  <c:v>1.24826953096968</c:v>
                </c:pt>
                <c:pt idx="24">
                  <c:v>10</c:v>
                </c:pt>
                <c:pt idx="25">
                  <c:v>3.88068302320918</c:v>
                </c:pt>
                <c:pt idx="26">
                  <c:v>2.46424555525298</c:v>
                </c:pt>
                <c:pt idx="27">
                  <c:v>1.53579465610597</c:v>
                </c:pt>
                <c:pt idx="28">
                  <c:v>1.20183486238532</c:v>
                </c:pt>
                <c:pt idx="29">
                  <c:v>1.80720336477154</c:v>
                </c:pt>
                <c:pt idx="30">
                  <c:v>1.64758386550717</c:v>
                </c:pt>
                <c:pt idx="31">
                  <c:v>3.07069008023057</c:v>
                </c:pt>
                <c:pt idx="32">
                  <c:v>1.91382659077565</c:v>
                </c:pt>
                <c:pt idx="33">
                  <c:v>8.00966776478695</c:v>
                </c:pt>
                <c:pt idx="34">
                  <c:v>4.12764099364772</c:v>
                </c:pt>
                <c:pt idx="35">
                  <c:v>1.71840536593332</c:v>
                </c:pt>
                <c:pt idx="36">
                  <c:v>8.11667927382753</c:v>
                </c:pt>
                <c:pt idx="37">
                  <c:v>1.78892619627209</c:v>
                </c:pt>
                <c:pt idx="38">
                  <c:v>1.3338348636937</c:v>
                </c:pt>
                <c:pt idx="39">
                  <c:v>6.32037691401649</c:v>
                </c:pt>
                <c:pt idx="40">
                  <c:v>9.05482966281538</c:v>
                </c:pt>
                <c:pt idx="41">
                  <c:v>10</c:v>
                </c:pt>
                <c:pt idx="42">
                  <c:v>2.76699800753968</c:v>
                </c:pt>
                <c:pt idx="43">
                  <c:v>1.68234408894849</c:v>
                </c:pt>
                <c:pt idx="44">
                  <c:v>1.30469973890339</c:v>
                </c:pt>
                <c:pt idx="45">
                  <c:v>1.69655386866689</c:v>
                </c:pt>
                <c:pt idx="46">
                  <c:v>2.1681496612041</c:v>
                </c:pt>
                <c:pt idx="47">
                  <c:v>1.53503495131771</c:v>
                </c:pt>
                <c:pt idx="48">
                  <c:v>2.1286883988995</c:v>
                </c:pt>
                <c:pt idx="49">
                  <c:v>6.29938445959176</c:v>
                </c:pt>
                <c:pt idx="50">
                  <c:v>1.66086604901212</c:v>
                </c:pt>
                <c:pt idx="51">
                  <c:v>10</c:v>
                </c:pt>
                <c:pt idx="52">
                  <c:v>1.5</c:v>
                </c:pt>
                <c:pt idx="53">
                  <c:v>3.02463079083552</c:v>
                </c:pt>
                <c:pt idx="54">
                  <c:v>1.81474555854948</c:v>
                </c:pt>
                <c:pt idx="55">
                  <c:v>1.67825710378267</c:v>
                </c:pt>
                <c:pt idx="56">
                  <c:v>2.65316685152678</c:v>
                </c:pt>
                <c:pt idx="57">
                  <c:v>1.95767483691551</c:v>
                </c:pt>
                <c:pt idx="58">
                  <c:v>1.58691738347669</c:v>
                </c:pt>
                <c:pt idx="59">
                  <c:v>10</c:v>
                </c:pt>
                <c:pt idx="60">
                  <c:v>1.89544578378149</c:v>
                </c:pt>
              </c:numCache>
            </c:numRef>
          </c:yVal>
          <c:smooth val="0"/>
        </c:ser>
        <c:dLbls>
          <c:showLegendKey val="0"/>
          <c:showVal val="0"/>
          <c:showCatName val="0"/>
          <c:showSerName val="0"/>
          <c:showPercent val="0"/>
          <c:showBubbleSize val="0"/>
          <c:showLeaderLines val="0"/>
        </c:dLbls>
        <c:axId val="281089536"/>
        <c:axId val="281091072"/>
      </c:scatterChart>
      <c:valAx>
        <c:axId val="281089536"/>
        <c:scaling>
          <c:orientation/>
        </c:scaling>
        <c:delete val="0"/>
        <c:axPos val="b"/>
        <c:majorTickMark val="out"/>
        <c:minorTickMark val="none"/>
        <c:crossAx val="281091072"/>
        <c:crosses val="autoZero"/>
        <c:crossBetween val="midCat"/>
      </c:valAx>
      <c:valAx>
        <c:axId val="281091072"/>
        <c:scaling>
          <c:orientation/>
          <c:max val="5"/>
          <c:min val="-2"/>
        </c:scaling>
        <c:delete val="0"/>
        <c:axPos val="l"/>
        <c:majorGridlines/>
        <c:numFmt formatCode="0%" sourceLinked="1"/>
        <c:majorTickMark val="out"/>
        <c:minorTickMark val="none"/>
        <c:crossAx val="281089536"/>
        <c:crosses val="autoZero"/>
        <c:crossBetween val="midCat"/>
      </c:valAx>
    </c:plotArea>
    <c:plotVisOnly val="1"/>
    <c:dispBlanksAs val="gap"/>
    <c:showDLblsOverMax val="0"/>
  </c:chart>
  <c:externalData r:id="rId1">
    <c:autoUpdate val="0"/>
  </c:externalData>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scatterChart>
        <c:scatterStyle val="lineMarker"/>
        <c:varyColors val="0"/>
        <c:ser>
          <c:idx val="0"/>
          <c:order val="0"/>
          <c:tx>
            <c:strRef>
              <c:f>标准差!$B$4</c:f>
              <c:strCache>
                <c:ptCount val="1"/>
                <c:pt idx="0">
                  <c:v>现实方案二 </c:v>
                </c:pt>
              </c:strCache>
            </c:strRef>
          </c:tx>
          <c:spPr>
            <a:ln w="28575">
              <a:noFill/>
            </a:ln>
          </c:spPr>
          <c:xVal>
            <c:strRef>
              <c:f>标准差!$D$1:$BL$1</c:f>
              <c:strCache>
                <c:ptCount val="61"/>
                <c:pt idx="0">
                  <c:v>中国人寿</c:v>
                </c:pt>
                <c:pt idx="1">
                  <c:v>中国人民健康保险股份有限公司</c:v>
                </c:pt>
                <c:pt idx="2">
                  <c:v>中宏人寿</c:v>
                </c:pt>
                <c:pt idx="3">
                  <c:v>中德安联人寿</c:v>
                </c:pt>
                <c:pt idx="4">
                  <c:v>中意人寿</c:v>
                </c:pt>
                <c:pt idx="5">
                  <c:v>中新大东方人寿</c:v>
                </c:pt>
                <c:pt idx="6">
                  <c:v>中美联泰大都会人寿</c:v>
                </c:pt>
                <c:pt idx="7">
                  <c:v>中航三星人寿</c:v>
                </c:pt>
                <c:pt idx="8">
                  <c:v>中英人寿</c:v>
                </c:pt>
                <c:pt idx="9">
                  <c:v>中荷人寿</c:v>
                </c:pt>
                <c:pt idx="10">
                  <c:v>中融人寿</c:v>
                </c:pt>
                <c:pt idx="11">
                  <c:v>中邮人寿</c:v>
                </c:pt>
                <c:pt idx="12">
                  <c:v>交银康联</c:v>
                </c:pt>
                <c:pt idx="13">
                  <c:v>人保健康</c:v>
                </c:pt>
                <c:pt idx="14">
                  <c:v>信诚人寿</c:v>
                </c:pt>
                <c:pt idx="15">
                  <c:v>光大永明人寿</c:v>
                </c:pt>
                <c:pt idx="16">
                  <c:v>农银人寿</c:v>
                </c:pt>
                <c:pt idx="17">
                  <c:v>利安人寿</c:v>
                </c:pt>
                <c:pt idx="18">
                  <c:v>北大方正人寿</c:v>
                </c:pt>
                <c:pt idx="19">
                  <c:v>华夏人寿</c:v>
                </c:pt>
                <c:pt idx="20">
                  <c:v>华汇人寿</c:v>
                </c:pt>
                <c:pt idx="21">
                  <c:v>华泰人寿</c:v>
                </c:pt>
                <c:pt idx="22">
                  <c:v>友邦保险寿险</c:v>
                </c:pt>
                <c:pt idx="23">
                  <c:v>合众人寿</c:v>
                </c:pt>
                <c:pt idx="24">
                  <c:v>吉祥人寿</c:v>
                </c:pt>
                <c:pt idx="25">
                  <c:v>君龙人寿</c:v>
                </c:pt>
                <c:pt idx="26">
                  <c:v>和谐健康</c:v>
                </c:pt>
                <c:pt idx="27">
                  <c:v>国华人寿</c:v>
                </c:pt>
                <c:pt idx="28">
                  <c:v>国泰人寿</c:v>
                </c:pt>
                <c:pt idx="29">
                  <c:v>天安人寿</c:v>
                </c:pt>
                <c:pt idx="30">
                  <c:v>太平人寿</c:v>
                </c:pt>
                <c:pt idx="31">
                  <c:v>太平养老寿险</c:v>
                </c:pt>
                <c:pt idx="32">
                  <c:v>太平洋人寿</c:v>
                </c:pt>
                <c:pt idx="33">
                  <c:v>安邦人寿</c:v>
                </c:pt>
                <c:pt idx="34">
                  <c:v>工银安盛人寿</c:v>
                </c:pt>
                <c:pt idx="35">
                  <c:v>平安人寿</c:v>
                </c:pt>
                <c:pt idx="36">
                  <c:v>平安健康</c:v>
                </c:pt>
                <c:pt idx="37">
                  <c:v>平安养老</c:v>
                </c:pt>
                <c:pt idx="38">
                  <c:v>幸福人寿</c:v>
                </c:pt>
                <c:pt idx="39">
                  <c:v>建信人寿</c:v>
                </c:pt>
                <c:pt idx="40">
                  <c:v>弘康人寿</c:v>
                </c:pt>
                <c:pt idx="41">
                  <c:v>德华安顾人寿</c:v>
                </c:pt>
                <c:pt idx="42">
                  <c:v>恒安标准</c:v>
                </c:pt>
                <c:pt idx="43">
                  <c:v>招商信诺寿险</c:v>
                </c:pt>
                <c:pt idx="44">
                  <c:v>新光海航人寿</c:v>
                </c:pt>
                <c:pt idx="45">
                  <c:v>新华人寿</c:v>
                </c:pt>
                <c:pt idx="46">
                  <c:v>昆仑健康</c:v>
                </c:pt>
                <c:pt idx="47">
                  <c:v>正德人寿</c:v>
                </c:pt>
                <c:pt idx="48">
                  <c:v>民生保险</c:v>
                </c:pt>
                <c:pt idx="49">
                  <c:v>汇丰人寿</c:v>
                </c:pt>
                <c:pt idx="50">
                  <c:v>泰康人寿</c:v>
                </c:pt>
                <c:pt idx="51">
                  <c:v>泰康养老寿险</c:v>
                </c:pt>
                <c:pt idx="52">
                  <c:v>海康人寿</c:v>
                </c:pt>
                <c:pt idx="53">
                  <c:v>珠江人寿</c:v>
                </c:pt>
                <c:pt idx="54">
                  <c:v>瑞泰人寿</c:v>
                </c:pt>
                <c:pt idx="55">
                  <c:v>生命人寿</c:v>
                </c:pt>
                <c:pt idx="56">
                  <c:v>百年人寿</c:v>
                </c:pt>
                <c:pt idx="57">
                  <c:v>英大人寿</c:v>
                </c:pt>
                <c:pt idx="58">
                  <c:v>长城人寿</c:v>
                </c:pt>
                <c:pt idx="59">
                  <c:v>长生人寿</c:v>
                </c:pt>
                <c:pt idx="60">
                  <c:v>阳光人寿</c:v>
                </c:pt>
              </c:strCache>
            </c:strRef>
          </c:xVal>
          <c:yVal>
            <c:numRef>
              <c:f>标准差!$D$4:$BL$4</c:f>
              <c:numCache>
                <c:formatCode>0%</c:formatCode>
                <c:ptCount val="61"/>
                <c:pt idx="0">
                  <c:v>4.29668215745392</c:v>
                </c:pt>
                <c:pt idx="1">
                  <c:v>0.861569943155571</c:v>
                </c:pt>
                <c:pt idx="2">
                  <c:v>2.58375103389948</c:v>
                </c:pt>
                <c:pt idx="3">
                  <c:v>1.1081808794652</c:v>
                </c:pt>
                <c:pt idx="4">
                  <c:v>0.739184503639781</c:v>
                </c:pt>
                <c:pt idx="5">
                  <c:v>3.39339969489556</c:v>
                </c:pt>
                <c:pt idx="6">
                  <c:v>1.04034288639603</c:v>
                </c:pt>
                <c:pt idx="7">
                  <c:v>3.12052786564848</c:v>
                </c:pt>
                <c:pt idx="8">
                  <c:v>2.93859863591941</c:v>
                </c:pt>
                <c:pt idx="9">
                  <c:v>1.46130820925569</c:v>
                </c:pt>
                <c:pt idx="10">
                  <c:v>0.118465998668924</c:v>
                </c:pt>
                <c:pt idx="11">
                  <c:v>1.50035401414263</c:v>
                </c:pt>
                <c:pt idx="12">
                  <c:v>4.43546398022281</c:v>
                </c:pt>
                <c:pt idx="13">
                  <c:v>1.38855270818873</c:v>
                </c:pt>
                <c:pt idx="14">
                  <c:v>1.7294542979137</c:v>
                </c:pt>
                <c:pt idx="15">
                  <c:v>1.56814122133847</c:v>
                </c:pt>
                <c:pt idx="16">
                  <c:v>0.475506725437609</c:v>
                </c:pt>
                <c:pt idx="17">
                  <c:v>1.33665839981455</c:v>
                </c:pt>
                <c:pt idx="18">
                  <c:v>2.50614218730071</c:v>
                </c:pt>
                <c:pt idx="19">
                  <c:v>1.0615092231482</c:v>
                </c:pt>
                <c:pt idx="20">
                  <c:v>10</c:v>
                </c:pt>
                <c:pt idx="21">
                  <c:v>1.18753642063053</c:v>
                </c:pt>
                <c:pt idx="22">
                  <c:v>3.46242550832617</c:v>
                </c:pt>
                <c:pt idx="23">
                  <c:v>1.34774462868671</c:v>
                </c:pt>
                <c:pt idx="24">
                  <c:v>6.27760037130582</c:v>
                </c:pt>
                <c:pt idx="25">
                  <c:v>2.87416884396495</c:v>
                </c:pt>
                <c:pt idx="26">
                  <c:v>2.43585576954713</c:v>
                </c:pt>
                <c:pt idx="27">
                  <c:v>1.09613109239257</c:v>
                </c:pt>
                <c:pt idx="28">
                  <c:v>1.22118467684564</c:v>
                </c:pt>
                <c:pt idx="29">
                  <c:v>1.34381119686279</c:v>
                </c:pt>
                <c:pt idx="30">
                  <c:v>1.95303432700453</c:v>
                </c:pt>
                <c:pt idx="31">
                  <c:v>2.40631618981812</c:v>
                </c:pt>
                <c:pt idx="32">
                  <c:v>2.06383453209152</c:v>
                </c:pt>
                <c:pt idx="33">
                  <c:v>3.18737213926937</c:v>
                </c:pt>
                <c:pt idx="34">
                  <c:v>3.7233335536431</c:v>
                </c:pt>
                <c:pt idx="35">
                  <c:v>1.05445586119995</c:v>
                </c:pt>
                <c:pt idx="36">
                  <c:v>4.29615929344767</c:v>
                </c:pt>
                <c:pt idx="37">
                  <c:v>1.82419632068142</c:v>
                </c:pt>
                <c:pt idx="38">
                  <c:v>0.950777377139246</c:v>
                </c:pt>
                <c:pt idx="39">
                  <c:v>6.00194840950485</c:v>
                </c:pt>
                <c:pt idx="40">
                  <c:v>2.2961960123073</c:v>
                </c:pt>
                <c:pt idx="41">
                  <c:v>10</c:v>
                </c:pt>
                <c:pt idx="42">
                  <c:v>1.52104059968029</c:v>
                </c:pt>
                <c:pt idx="43">
                  <c:v>3.18026245664221</c:v>
                </c:pt>
                <c:pt idx="44">
                  <c:v>1.60345810312201</c:v>
                </c:pt>
                <c:pt idx="45">
                  <c:v>2.52545696888558</c:v>
                </c:pt>
                <c:pt idx="46">
                  <c:v>1.12967488633539</c:v>
                </c:pt>
                <c:pt idx="47">
                  <c:v>2.05143015157209</c:v>
                </c:pt>
                <c:pt idx="48">
                  <c:v>2.17207546411691</c:v>
                </c:pt>
                <c:pt idx="49">
                  <c:v>2.99627878348775</c:v>
                </c:pt>
                <c:pt idx="50">
                  <c:v>1.8326326558488</c:v>
                </c:pt>
                <c:pt idx="51">
                  <c:v>10</c:v>
                </c:pt>
                <c:pt idx="52">
                  <c:v>1.79511253147336</c:v>
                </c:pt>
                <c:pt idx="53">
                  <c:v>1.53731856873672</c:v>
                </c:pt>
                <c:pt idx="54">
                  <c:v>0.399694558391479</c:v>
                </c:pt>
                <c:pt idx="55">
                  <c:v>1.11637277786396</c:v>
                </c:pt>
                <c:pt idx="56">
                  <c:v>2.76968653954882</c:v>
                </c:pt>
                <c:pt idx="57">
                  <c:v>1.34964209447692</c:v>
                </c:pt>
                <c:pt idx="58">
                  <c:v>2.52710312600966</c:v>
                </c:pt>
                <c:pt idx="59">
                  <c:v>4.93783873841423</c:v>
                </c:pt>
                <c:pt idx="60">
                  <c:v>1.82860846773675</c:v>
                </c:pt>
              </c:numCache>
            </c:numRef>
          </c:yVal>
          <c:smooth val="0"/>
        </c:ser>
        <c:dLbls>
          <c:showLegendKey val="0"/>
          <c:showVal val="0"/>
          <c:showCatName val="0"/>
          <c:showSerName val="0"/>
          <c:showPercent val="0"/>
          <c:showBubbleSize val="0"/>
          <c:showLeaderLines val="0"/>
        </c:dLbls>
        <c:axId val="281119360"/>
        <c:axId val="281125248"/>
      </c:scatterChart>
      <c:valAx>
        <c:axId val="281119360"/>
        <c:scaling>
          <c:orientation/>
        </c:scaling>
        <c:delete val="0"/>
        <c:axPos val="b"/>
        <c:majorTickMark val="out"/>
        <c:minorTickMark val="none"/>
        <c:crossAx val="281125248"/>
        <c:crosses val="autoZero"/>
        <c:crossBetween val="midCat"/>
      </c:valAx>
      <c:valAx>
        <c:axId val="281125248"/>
        <c:scaling>
          <c:orientation/>
          <c:max val="5"/>
          <c:min val="-2"/>
        </c:scaling>
        <c:delete val="0"/>
        <c:axPos val="l"/>
        <c:majorGridlines/>
        <c:numFmt formatCode="0%" sourceLinked="1"/>
        <c:majorTickMark val="out"/>
        <c:minorTickMark val="none"/>
        <c:crossAx val="281119360"/>
        <c:crosses val="autoZero"/>
        <c:crossBetween val="midCat"/>
      </c:valAx>
    </c:plotArea>
    <c:plotVisOnly val="1"/>
    <c:dispBlanksAs val="gap"/>
    <c:showDLblsOverMax val="0"/>
  </c:chart>
  <c:externalData r:id="rId1">
    <c:autoUpdate val="0"/>
  </c:externalData>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scatterChart>
        <c:scatterStyle val="lineMarker"/>
        <c:varyColors val="0"/>
        <c:ser>
          <c:idx val="0"/>
          <c:order val="0"/>
          <c:tx>
            <c:strRef>
              <c:f>标准差!$B$5</c:f>
              <c:strCache>
                <c:ptCount val="1"/>
                <c:pt idx="0">
                  <c:v>现实方案三</c:v>
                </c:pt>
              </c:strCache>
            </c:strRef>
          </c:tx>
          <c:spPr>
            <a:ln w="28575">
              <a:noFill/>
            </a:ln>
          </c:spPr>
          <c:xVal>
            <c:strRef>
              <c:f>标准差!$D$1:$BL$1</c:f>
              <c:strCache>
                <c:ptCount val="61"/>
                <c:pt idx="0">
                  <c:v>中国人寿</c:v>
                </c:pt>
                <c:pt idx="1">
                  <c:v>中国人民健康保险股份有限公司</c:v>
                </c:pt>
                <c:pt idx="2">
                  <c:v>中宏人寿</c:v>
                </c:pt>
                <c:pt idx="3">
                  <c:v>中德安联人寿</c:v>
                </c:pt>
                <c:pt idx="4">
                  <c:v>中意人寿</c:v>
                </c:pt>
                <c:pt idx="5">
                  <c:v>中新大东方人寿</c:v>
                </c:pt>
                <c:pt idx="6">
                  <c:v>中美联泰大都会人寿</c:v>
                </c:pt>
                <c:pt idx="7">
                  <c:v>中航三星人寿</c:v>
                </c:pt>
                <c:pt idx="8">
                  <c:v>中英人寿</c:v>
                </c:pt>
                <c:pt idx="9">
                  <c:v>中荷人寿</c:v>
                </c:pt>
                <c:pt idx="10">
                  <c:v>中融人寿</c:v>
                </c:pt>
                <c:pt idx="11">
                  <c:v>中邮人寿</c:v>
                </c:pt>
                <c:pt idx="12">
                  <c:v>交银康联</c:v>
                </c:pt>
                <c:pt idx="13">
                  <c:v>人保健康</c:v>
                </c:pt>
                <c:pt idx="14">
                  <c:v>信诚人寿</c:v>
                </c:pt>
                <c:pt idx="15">
                  <c:v>光大永明人寿</c:v>
                </c:pt>
                <c:pt idx="16">
                  <c:v>农银人寿</c:v>
                </c:pt>
                <c:pt idx="17">
                  <c:v>利安人寿</c:v>
                </c:pt>
                <c:pt idx="18">
                  <c:v>北大方正人寿</c:v>
                </c:pt>
                <c:pt idx="19">
                  <c:v>华夏人寿</c:v>
                </c:pt>
                <c:pt idx="20">
                  <c:v>华汇人寿</c:v>
                </c:pt>
                <c:pt idx="21">
                  <c:v>华泰人寿</c:v>
                </c:pt>
                <c:pt idx="22">
                  <c:v>友邦保险寿险</c:v>
                </c:pt>
                <c:pt idx="23">
                  <c:v>合众人寿</c:v>
                </c:pt>
                <c:pt idx="24">
                  <c:v>吉祥人寿</c:v>
                </c:pt>
                <c:pt idx="25">
                  <c:v>君龙人寿</c:v>
                </c:pt>
                <c:pt idx="26">
                  <c:v>和谐健康</c:v>
                </c:pt>
                <c:pt idx="27">
                  <c:v>国华人寿</c:v>
                </c:pt>
                <c:pt idx="28">
                  <c:v>国泰人寿</c:v>
                </c:pt>
                <c:pt idx="29">
                  <c:v>天安人寿</c:v>
                </c:pt>
                <c:pt idx="30">
                  <c:v>太平人寿</c:v>
                </c:pt>
                <c:pt idx="31">
                  <c:v>太平养老寿险</c:v>
                </c:pt>
                <c:pt idx="32">
                  <c:v>太平洋人寿</c:v>
                </c:pt>
                <c:pt idx="33">
                  <c:v>安邦人寿</c:v>
                </c:pt>
                <c:pt idx="34">
                  <c:v>工银安盛人寿</c:v>
                </c:pt>
                <c:pt idx="35">
                  <c:v>平安人寿</c:v>
                </c:pt>
                <c:pt idx="36">
                  <c:v>平安健康</c:v>
                </c:pt>
                <c:pt idx="37">
                  <c:v>平安养老</c:v>
                </c:pt>
                <c:pt idx="38">
                  <c:v>幸福人寿</c:v>
                </c:pt>
                <c:pt idx="39">
                  <c:v>建信人寿</c:v>
                </c:pt>
                <c:pt idx="40">
                  <c:v>弘康人寿</c:v>
                </c:pt>
                <c:pt idx="41">
                  <c:v>德华安顾人寿</c:v>
                </c:pt>
                <c:pt idx="42">
                  <c:v>恒安标准</c:v>
                </c:pt>
                <c:pt idx="43">
                  <c:v>招商信诺寿险</c:v>
                </c:pt>
                <c:pt idx="44">
                  <c:v>新光海航人寿</c:v>
                </c:pt>
                <c:pt idx="45">
                  <c:v>新华人寿</c:v>
                </c:pt>
                <c:pt idx="46">
                  <c:v>昆仑健康</c:v>
                </c:pt>
                <c:pt idx="47">
                  <c:v>正德人寿</c:v>
                </c:pt>
                <c:pt idx="48">
                  <c:v>民生保险</c:v>
                </c:pt>
                <c:pt idx="49">
                  <c:v>汇丰人寿</c:v>
                </c:pt>
                <c:pt idx="50">
                  <c:v>泰康人寿</c:v>
                </c:pt>
                <c:pt idx="51">
                  <c:v>泰康养老寿险</c:v>
                </c:pt>
                <c:pt idx="52">
                  <c:v>海康人寿</c:v>
                </c:pt>
                <c:pt idx="53">
                  <c:v>珠江人寿</c:v>
                </c:pt>
                <c:pt idx="54">
                  <c:v>瑞泰人寿</c:v>
                </c:pt>
                <c:pt idx="55">
                  <c:v>生命人寿</c:v>
                </c:pt>
                <c:pt idx="56">
                  <c:v>百年人寿</c:v>
                </c:pt>
                <c:pt idx="57">
                  <c:v>英大人寿</c:v>
                </c:pt>
                <c:pt idx="58">
                  <c:v>长城人寿</c:v>
                </c:pt>
                <c:pt idx="59">
                  <c:v>长生人寿</c:v>
                </c:pt>
                <c:pt idx="60">
                  <c:v>阳光人寿</c:v>
                </c:pt>
              </c:strCache>
            </c:strRef>
          </c:xVal>
          <c:yVal>
            <c:numRef>
              <c:f>标准差!$D$5:$BL$5</c:f>
              <c:numCache>
                <c:formatCode>0%</c:formatCode>
                <c:ptCount val="61"/>
                <c:pt idx="0">
                  <c:v>2.77052687131241</c:v>
                </c:pt>
                <c:pt idx="1">
                  <c:v>0.591924350992599</c:v>
                </c:pt>
                <c:pt idx="2">
                  <c:v>1.45211243970591</c:v>
                </c:pt>
                <c:pt idx="3">
                  <c:v>-1.58492347617492</c:v>
                </c:pt>
                <c:pt idx="4">
                  <c:v>1.70392715648043</c:v>
                </c:pt>
                <c:pt idx="5">
                  <c:v>4.67129029638571</c:v>
                </c:pt>
                <c:pt idx="6">
                  <c:v>1.74366271319402</c:v>
                </c:pt>
                <c:pt idx="7">
                  <c:v>2.58392387898205</c:v>
                </c:pt>
                <c:pt idx="8">
                  <c:v>2.14349947541742</c:v>
                </c:pt>
                <c:pt idx="9">
                  <c:v>1.11110926660089</c:v>
                </c:pt>
                <c:pt idx="10">
                  <c:v>-0.00224083842242059</c:v>
                </c:pt>
                <c:pt idx="11">
                  <c:v>0.271492176939961</c:v>
                </c:pt>
                <c:pt idx="12">
                  <c:v>3.67898738818724</c:v>
                </c:pt>
                <c:pt idx="13">
                  <c:v>1.32989190325713</c:v>
                </c:pt>
                <c:pt idx="14">
                  <c:v>1.701966184958</c:v>
                </c:pt>
                <c:pt idx="15">
                  <c:v>2.48673111802817</c:v>
                </c:pt>
                <c:pt idx="16">
                  <c:v>0.281378925713912</c:v>
                </c:pt>
                <c:pt idx="17">
                  <c:v>1.51002948990195</c:v>
                </c:pt>
                <c:pt idx="18">
                  <c:v>2.1934550538088</c:v>
                </c:pt>
                <c:pt idx="19">
                  <c:v>0.63809698492276</c:v>
                </c:pt>
                <c:pt idx="20">
                  <c:v>10</c:v>
                </c:pt>
                <c:pt idx="21">
                  <c:v>2.93220571004879</c:v>
                </c:pt>
                <c:pt idx="22">
                  <c:v>1.9343160924872</c:v>
                </c:pt>
                <c:pt idx="23">
                  <c:v>1.33305043592399</c:v>
                </c:pt>
                <c:pt idx="24">
                  <c:v>10</c:v>
                </c:pt>
                <c:pt idx="25">
                  <c:v>2.92597471044286</c:v>
                </c:pt>
                <c:pt idx="26">
                  <c:v>1.88270568565811</c:v>
                </c:pt>
                <c:pt idx="27">
                  <c:v>0.702470605159331</c:v>
                </c:pt>
                <c:pt idx="28">
                  <c:v>1.38145011151268</c:v>
                </c:pt>
                <c:pt idx="29">
                  <c:v>1.29160993104344</c:v>
                </c:pt>
                <c:pt idx="30">
                  <c:v>1.58183086599877</c:v>
                </c:pt>
                <c:pt idx="31">
                  <c:v>2.90565002414598</c:v>
                </c:pt>
                <c:pt idx="32">
                  <c:v>1.33619425951268</c:v>
                </c:pt>
                <c:pt idx="33">
                  <c:v>2.85825988859903</c:v>
                </c:pt>
                <c:pt idx="34">
                  <c:v>3.21914998186819</c:v>
                </c:pt>
                <c:pt idx="35">
                  <c:v>1.01363029952153</c:v>
                </c:pt>
                <c:pt idx="36">
                  <c:v>4.29006024575294</c:v>
                </c:pt>
                <c:pt idx="37">
                  <c:v>2.43768810345895</c:v>
                </c:pt>
                <c:pt idx="38">
                  <c:v>0.924255491779878</c:v>
                </c:pt>
                <c:pt idx="39">
                  <c:v>3.90104300369853</c:v>
                </c:pt>
                <c:pt idx="40">
                  <c:v>2.09824620147841</c:v>
                </c:pt>
                <c:pt idx="41">
                  <c:v>10</c:v>
                </c:pt>
                <c:pt idx="42">
                  <c:v>1.507043701683</c:v>
                </c:pt>
                <c:pt idx="43">
                  <c:v>2.86401459241569</c:v>
                </c:pt>
                <c:pt idx="44">
                  <c:v>1.56871349823779</c:v>
                </c:pt>
                <c:pt idx="45">
                  <c:v>1.4168367027127</c:v>
                </c:pt>
                <c:pt idx="46">
                  <c:v>1.24887193176369</c:v>
                </c:pt>
                <c:pt idx="47">
                  <c:v>1.95313896952797</c:v>
                </c:pt>
                <c:pt idx="48">
                  <c:v>2.58553561721907</c:v>
                </c:pt>
                <c:pt idx="49">
                  <c:v>2.13195708054401</c:v>
                </c:pt>
                <c:pt idx="50">
                  <c:v>1.8154672648961</c:v>
                </c:pt>
                <c:pt idx="51">
                  <c:v>10</c:v>
                </c:pt>
                <c:pt idx="52">
                  <c:v>1.13350792337131</c:v>
                </c:pt>
                <c:pt idx="53">
                  <c:v>0.899416498325009</c:v>
                </c:pt>
                <c:pt idx="54">
                  <c:v>1.16902424308346</c:v>
                </c:pt>
                <c:pt idx="55">
                  <c:v>1.00740916678821</c:v>
                </c:pt>
                <c:pt idx="56">
                  <c:v>2.11130407341901</c:v>
                </c:pt>
                <c:pt idx="57">
                  <c:v>1.20692517220661</c:v>
                </c:pt>
                <c:pt idx="58">
                  <c:v>1.45069590855684</c:v>
                </c:pt>
                <c:pt idx="59">
                  <c:v>7.35221770366489</c:v>
                </c:pt>
                <c:pt idx="60">
                  <c:v>2.37248756212108</c:v>
                </c:pt>
              </c:numCache>
            </c:numRef>
          </c:yVal>
          <c:smooth val="0"/>
        </c:ser>
        <c:dLbls>
          <c:showLegendKey val="0"/>
          <c:showVal val="0"/>
          <c:showCatName val="0"/>
          <c:showSerName val="0"/>
          <c:showPercent val="0"/>
          <c:showBubbleSize val="0"/>
          <c:showLeaderLines val="0"/>
        </c:dLbls>
        <c:axId val="281141248"/>
        <c:axId val="281142784"/>
      </c:scatterChart>
      <c:valAx>
        <c:axId val="281141248"/>
        <c:scaling>
          <c:orientation/>
        </c:scaling>
        <c:delete val="0"/>
        <c:axPos val="b"/>
        <c:majorTickMark val="out"/>
        <c:minorTickMark val="none"/>
        <c:crossAx val="281142784"/>
        <c:crosses val="autoZero"/>
        <c:crossBetween val="midCat"/>
      </c:valAx>
      <c:valAx>
        <c:axId val="281142784"/>
        <c:scaling>
          <c:orientation/>
          <c:max val="5"/>
          <c:min val="-2"/>
        </c:scaling>
        <c:delete val="0"/>
        <c:axPos val="l"/>
        <c:majorGridlines/>
        <c:numFmt formatCode="0%" sourceLinked="1"/>
        <c:majorTickMark val="out"/>
        <c:minorTickMark val="none"/>
        <c:crossAx val="281141248"/>
        <c:crosses val="autoZero"/>
        <c:crossBetween val="midCat"/>
      </c:valAx>
    </c:plotArea>
    <c:plotVisOnly val="1"/>
    <c:dispBlanksAs val="gap"/>
    <c:showDLblsOverMax val="0"/>
  </c:chart>
  <c:externalData r:id="rId1">
    <c:autoUpdate val="0"/>
  </c:externalData>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scatterChart>
        <c:scatterStyle val="lineMarker"/>
        <c:varyColors val="0"/>
        <c:ser>
          <c:idx val="0"/>
          <c:order val="0"/>
          <c:tx>
            <c:strRef>
              <c:f>标准差!$B$6</c:f>
              <c:strCache>
                <c:ptCount val="1"/>
                <c:pt idx="0">
                  <c:v>现实方案四 </c:v>
                </c:pt>
              </c:strCache>
            </c:strRef>
          </c:tx>
          <c:spPr>
            <a:ln w="28575">
              <a:noFill/>
            </a:ln>
          </c:spPr>
          <c:xVal>
            <c:strRef>
              <c:f>标准差!$D$1:$BL$1</c:f>
              <c:strCache>
                <c:ptCount val="61"/>
                <c:pt idx="0">
                  <c:v>中国人寿</c:v>
                </c:pt>
                <c:pt idx="1">
                  <c:v>中国人民健康保险股份有限公司</c:v>
                </c:pt>
                <c:pt idx="2">
                  <c:v>中宏人寿</c:v>
                </c:pt>
                <c:pt idx="3">
                  <c:v>中德安联人寿</c:v>
                </c:pt>
                <c:pt idx="4">
                  <c:v>中意人寿</c:v>
                </c:pt>
                <c:pt idx="5">
                  <c:v>中新大东方人寿</c:v>
                </c:pt>
                <c:pt idx="6">
                  <c:v>中美联泰大都会人寿</c:v>
                </c:pt>
                <c:pt idx="7">
                  <c:v>中航三星人寿</c:v>
                </c:pt>
                <c:pt idx="8">
                  <c:v>中英人寿</c:v>
                </c:pt>
                <c:pt idx="9">
                  <c:v>中荷人寿</c:v>
                </c:pt>
                <c:pt idx="10">
                  <c:v>中融人寿</c:v>
                </c:pt>
                <c:pt idx="11">
                  <c:v>中邮人寿</c:v>
                </c:pt>
                <c:pt idx="12">
                  <c:v>交银康联</c:v>
                </c:pt>
                <c:pt idx="13">
                  <c:v>人保健康</c:v>
                </c:pt>
                <c:pt idx="14">
                  <c:v>信诚人寿</c:v>
                </c:pt>
                <c:pt idx="15">
                  <c:v>光大永明人寿</c:v>
                </c:pt>
                <c:pt idx="16">
                  <c:v>农银人寿</c:v>
                </c:pt>
                <c:pt idx="17">
                  <c:v>利安人寿</c:v>
                </c:pt>
                <c:pt idx="18">
                  <c:v>北大方正人寿</c:v>
                </c:pt>
                <c:pt idx="19">
                  <c:v>华夏人寿</c:v>
                </c:pt>
                <c:pt idx="20">
                  <c:v>华汇人寿</c:v>
                </c:pt>
                <c:pt idx="21">
                  <c:v>华泰人寿</c:v>
                </c:pt>
                <c:pt idx="22">
                  <c:v>友邦保险寿险</c:v>
                </c:pt>
                <c:pt idx="23">
                  <c:v>合众人寿</c:v>
                </c:pt>
                <c:pt idx="24">
                  <c:v>吉祥人寿</c:v>
                </c:pt>
                <c:pt idx="25">
                  <c:v>君龙人寿</c:v>
                </c:pt>
                <c:pt idx="26">
                  <c:v>和谐健康</c:v>
                </c:pt>
                <c:pt idx="27">
                  <c:v>国华人寿</c:v>
                </c:pt>
                <c:pt idx="28">
                  <c:v>国泰人寿</c:v>
                </c:pt>
                <c:pt idx="29">
                  <c:v>天安人寿</c:v>
                </c:pt>
                <c:pt idx="30">
                  <c:v>太平人寿</c:v>
                </c:pt>
                <c:pt idx="31">
                  <c:v>太平养老寿险</c:v>
                </c:pt>
                <c:pt idx="32">
                  <c:v>太平洋人寿</c:v>
                </c:pt>
                <c:pt idx="33">
                  <c:v>安邦人寿</c:v>
                </c:pt>
                <c:pt idx="34">
                  <c:v>工银安盛人寿</c:v>
                </c:pt>
                <c:pt idx="35">
                  <c:v>平安人寿</c:v>
                </c:pt>
                <c:pt idx="36">
                  <c:v>平安健康</c:v>
                </c:pt>
                <c:pt idx="37">
                  <c:v>平安养老</c:v>
                </c:pt>
                <c:pt idx="38">
                  <c:v>幸福人寿</c:v>
                </c:pt>
                <c:pt idx="39">
                  <c:v>建信人寿</c:v>
                </c:pt>
                <c:pt idx="40">
                  <c:v>弘康人寿</c:v>
                </c:pt>
                <c:pt idx="41">
                  <c:v>德华安顾人寿</c:v>
                </c:pt>
                <c:pt idx="42">
                  <c:v>恒安标准</c:v>
                </c:pt>
                <c:pt idx="43">
                  <c:v>招商信诺寿险</c:v>
                </c:pt>
                <c:pt idx="44">
                  <c:v>新光海航人寿</c:v>
                </c:pt>
                <c:pt idx="45">
                  <c:v>新华人寿</c:v>
                </c:pt>
                <c:pt idx="46">
                  <c:v>昆仑健康</c:v>
                </c:pt>
                <c:pt idx="47">
                  <c:v>正德人寿</c:v>
                </c:pt>
                <c:pt idx="48">
                  <c:v>民生保险</c:v>
                </c:pt>
                <c:pt idx="49">
                  <c:v>汇丰人寿</c:v>
                </c:pt>
                <c:pt idx="50">
                  <c:v>泰康人寿</c:v>
                </c:pt>
                <c:pt idx="51">
                  <c:v>泰康养老寿险</c:v>
                </c:pt>
                <c:pt idx="52">
                  <c:v>海康人寿</c:v>
                </c:pt>
                <c:pt idx="53">
                  <c:v>珠江人寿</c:v>
                </c:pt>
                <c:pt idx="54">
                  <c:v>瑞泰人寿</c:v>
                </c:pt>
                <c:pt idx="55">
                  <c:v>生命人寿</c:v>
                </c:pt>
                <c:pt idx="56">
                  <c:v>百年人寿</c:v>
                </c:pt>
                <c:pt idx="57">
                  <c:v>英大人寿</c:v>
                </c:pt>
                <c:pt idx="58">
                  <c:v>长城人寿</c:v>
                </c:pt>
                <c:pt idx="59">
                  <c:v>长生人寿</c:v>
                </c:pt>
                <c:pt idx="60">
                  <c:v>阳光人寿</c:v>
                </c:pt>
              </c:strCache>
            </c:strRef>
          </c:xVal>
          <c:yVal>
            <c:numRef>
              <c:f>标准差!$D$6:$BL$6</c:f>
              <c:numCache>
                <c:formatCode>0%</c:formatCode>
                <c:ptCount val="61"/>
                <c:pt idx="0">
                  <c:v>3.61356480654451</c:v>
                </c:pt>
                <c:pt idx="1">
                  <c:v>0.652823169393716</c:v>
                </c:pt>
                <c:pt idx="2">
                  <c:v>2.04398519526369</c:v>
                </c:pt>
                <c:pt idx="3">
                  <c:v>-1.38349734831817</c:v>
                </c:pt>
                <c:pt idx="4">
                  <c:v>1.11914511821471</c:v>
                </c:pt>
                <c:pt idx="5">
                  <c:v>4.90995145826159</c:v>
                </c:pt>
                <c:pt idx="6">
                  <c:v>0.854961599579748</c:v>
                </c:pt>
                <c:pt idx="7">
                  <c:v>3.282334874185</c:v>
                </c:pt>
                <c:pt idx="8">
                  <c:v>2.45891199829661</c:v>
                </c:pt>
                <c:pt idx="9">
                  <c:v>1.2515665060815</c:v>
                </c:pt>
                <c:pt idx="10">
                  <c:v>0.158484126196101</c:v>
                </c:pt>
                <c:pt idx="11">
                  <c:v>2.15374236627837</c:v>
                </c:pt>
                <c:pt idx="12">
                  <c:v>5.46099627504817</c:v>
                </c:pt>
                <c:pt idx="13">
                  <c:v>1.33807548038832</c:v>
                </c:pt>
                <c:pt idx="14">
                  <c:v>1.68776194955879</c:v>
                </c:pt>
                <c:pt idx="15">
                  <c:v>1.83567915097553</c:v>
                </c:pt>
                <c:pt idx="16">
                  <c:v>0.388438977491108</c:v>
                </c:pt>
                <c:pt idx="17">
                  <c:v>1.28279906580319</c:v>
                </c:pt>
                <c:pt idx="18">
                  <c:v>10</c:v>
                </c:pt>
                <c:pt idx="19">
                  <c:v>0.88319462661438</c:v>
                </c:pt>
                <c:pt idx="20">
                  <c:v>10</c:v>
                </c:pt>
                <c:pt idx="21">
                  <c:v>1.76153755096988</c:v>
                </c:pt>
                <c:pt idx="22">
                  <c:v>2.75207237101676</c:v>
                </c:pt>
                <c:pt idx="23">
                  <c:v>1.34909503694333</c:v>
                </c:pt>
                <c:pt idx="24">
                  <c:v>10</c:v>
                </c:pt>
                <c:pt idx="25">
                  <c:v>3.00059059077783</c:v>
                </c:pt>
                <c:pt idx="26">
                  <c:v>2.13202505057876</c:v>
                </c:pt>
                <c:pt idx="27">
                  <c:v>0.98785895789712</c:v>
                </c:pt>
                <c:pt idx="28">
                  <c:v>1.64367510008661</c:v>
                </c:pt>
                <c:pt idx="29">
                  <c:v>1.55430671394496</c:v>
                </c:pt>
                <c:pt idx="30">
                  <c:v>1.98338170797025</c:v>
                </c:pt>
                <c:pt idx="31">
                  <c:v>2.42484152888943</c:v>
                </c:pt>
                <c:pt idx="32">
                  <c:v>1.83722941714748</c:v>
                </c:pt>
                <c:pt idx="33">
                  <c:v>2.6422067957926</c:v>
                </c:pt>
                <c:pt idx="34">
                  <c:v>4.26280953605119</c:v>
                </c:pt>
                <c:pt idx="35">
                  <c:v>1.02844884129666</c:v>
                </c:pt>
                <c:pt idx="36">
                  <c:v>4.09204390038337</c:v>
                </c:pt>
                <c:pt idx="37">
                  <c:v>1.88703143111155</c:v>
                </c:pt>
                <c:pt idx="38">
                  <c:v>0.823576685474683</c:v>
                </c:pt>
                <c:pt idx="39">
                  <c:v>4.75203835751113</c:v>
                </c:pt>
                <c:pt idx="40">
                  <c:v>3.39821926486198</c:v>
                </c:pt>
                <c:pt idx="41">
                  <c:v>10</c:v>
                </c:pt>
                <c:pt idx="42">
                  <c:v>1.37770964593066</c:v>
                </c:pt>
                <c:pt idx="43">
                  <c:v>4.52484691554884</c:v>
                </c:pt>
                <c:pt idx="44">
                  <c:v>2.09695405628269</c:v>
                </c:pt>
                <c:pt idx="45">
                  <c:v>1.42631763265525</c:v>
                </c:pt>
                <c:pt idx="46">
                  <c:v>1.61422249564147</c:v>
                </c:pt>
                <c:pt idx="47">
                  <c:v>1.84532748138261</c:v>
                </c:pt>
                <c:pt idx="48">
                  <c:v>2.0814363139171</c:v>
                </c:pt>
                <c:pt idx="49">
                  <c:v>2.61296382015224</c:v>
                </c:pt>
                <c:pt idx="50">
                  <c:v>1.80417505210711</c:v>
                </c:pt>
                <c:pt idx="51">
                  <c:v>10</c:v>
                </c:pt>
                <c:pt idx="52">
                  <c:v>1.43863671892444</c:v>
                </c:pt>
                <c:pt idx="53">
                  <c:v>1.13562899708601</c:v>
                </c:pt>
                <c:pt idx="54">
                  <c:v>1.68298764559557</c:v>
                </c:pt>
                <c:pt idx="55">
                  <c:v>1.15413355901316</c:v>
                </c:pt>
                <c:pt idx="56">
                  <c:v>4.2763078396707</c:v>
                </c:pt>
                <c:pt idx="57">
                  <c:v>1.50437250602682</c:v>
                </c:pt>
                <c:pt idx="58">
                  <c:v>3.24416430918856</c:v>
                </c:pt>
                <c:pt idx="59">
                  <c:v>5.56215941317387</c:v>
                </c:pt>
                <c:pt idx="60">
                  <c:v>2.09349712823117</c:v>
                </c:pt>
              </c:numCache>
            </c:numRef>
          </c:yVal>
          <c:smooth val="0"/>
        </c:ser>
        <c:dLbls>
          <c:showLegendKey val="0"/>
          <c:showVal val="0"/>
          <c:showCatName val="0"/>
          <c:showSerName val="0"/>
          <c:showPercent val="0"/>
          <c:showBubbleSize val="0"/>
          <c:showLeaderLines val="0"/>
        </c:dLbls>
        <c:axId val="263079040"/>
        <c:axId val="263080576"/>
      </c:scatterChart>
      <c:valAx>
        <c:axId val="263079040"/>
        <c:scaling>
          <c:orientation/>
        </c:scaling>
        <c:delete val="0"/>
        <c:axPos val="b"/>
        <c:majorTickMark val="out"/>
        <c:minorTickMark val="none"/>
        <c:crossAx val="263080576"/>
        <c:crosses val="autoZero"/>
        <c:crossBetween val="midCat"/>
      </c:valAx>
      <c:valAx>
        <c:axId val="263080576"/>
        <c:scaling>
          <c:orientation/>
          <c:max val="5"/>
          <c:min val="-2"/>
        </c:scaling>
        <c:delete val="0"/>
        <c:axPos val="l"/>
        <c:majorGridlines/>
        <c:numFmt formatCode="0%" sourceLinked="1"/>
        <c:majorTickMark val="out"/>
        <c:minorTickMark val="none"/>
        <c:crossAx val="263079040"/>
        <c:crosses val="autoZero"/>
        <c:crossBetween val="midCat"/>
      </c:valAx>
    </c:plotArea>
    <c:plotVisOnly val="1"/>
    <c:dispBlanksAs val="gap"/>
    <c:showDLblsOverMax val="0"/>
  </c:chart>
  <c:externalData r:id="rId1">
    <c:autoUpdate val="0"/>
  </c:externalData>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scatterChart>
        <c:scatterStyle val="lineMarker"/>
        <c:varyColors val="0"/>
        <c:ser>
          <c:idx val="0"/>
          <c:order val="0"/>
          <c:tx>
            <c:strRef>
              <c:f>标准差!$B$7</c:f>
              <c:strCache>
                <c:ptCount val="1"/>
                <c:pt idx="0">
                  <c:v>低利率方案二</c:v>
                </c:pt>
              </c:strCache>
            </c:strRef>
          </c:tx>
          <c:spPr>
            <a:ln w="28575">
              <a:noFill/>
            </a:ln>
          </c:spPr>
          <c:xVal>
            <c:strRef>
              <c:f>标准差!$D$1:$BL$1</c:f>
              <c:strCache>
                <c:ptCount val="61"/>
                <c:pt idx="0">
                  <c:v>中国人寿</c:v>
                </c:pt>
                <c:pt idx="1">
                  <c:v>中国人民健康保险股份有限公司</c:v>
                </c:pt>
                <c:pt idx="2">
                  <c:v>中宏人寿</c:v>
                </c:pt>
                <c:pt idx="3">
                  <c:v>中德安联人寿</c:v>
                </c:pt>
                <c:pt idx="4">
                  <c:v>中意人寿</c:v>
                </c:pt>
                <c:pt idx="5">
                  <c:v>中新大东方人寿</c:v>
                </c:pt>
                <c:pt idx="6">
                  <c:v>中美联泰大都会人寿</c:v>
                </c:pt>
                <c:pt idx="7">
                  <c:v>中航三星人寿</c:v>
                </c:pt>
                <c:pt idx="8">
                  <c:v>中英人寿</c:v>
                </c:pt>
                <c:pt idx="9">
                  <c:v>中荷人寿</c:v>
                </c:pt>
                <c:pt idx="10">
                  <c:v>中融人寿</c:v>
                </c:pt>
                <c:pt idx="11">
                  <c:v>中邮人寿</c:v>
                </c:pt>
                <c:pt idx="12">
                  <c:v>交银康联</c:v>
                </c:pt>
                <c:pt idx="13">
                  <c:v>人保健康</c:v>
                </c:pt>
                <c:pt idx="14">
                  <c:v>信诚人寿</c:v>
                </c:pt>
                <c:pt idx="15">
                  <c:v>光大永明人寿</c:v>
                </c:pt>
                <c:pt idx="16">
                  <c:v>农银人寿</c:v>
                </c:pt>
                <c:pt idx="17">
                  <c:v>利安人寿</c:v>
                </c:pt>
                <c:pt idx="18">
                  <c:v>北大方正人寿</c:v>
                </c:pt>
                <c:pt idx="19">
                  <c:v>华夏人寿</c:v>
                </c:pt>
                <c:pt idx="20">
                  <c:v>华汇人寿</c:v>
                </c:pt>
                <c:pt idx="21">
                  <c:v>华泰人寿</c:v>
                </c:pt>
                <c:pt idx="22">
                  <c:v>友邦保险寿险</c:v>
                </c:pt>
                <c:pt idx="23">
                  <c:v>合众人寿</c:v>
                </c:pt>
                <c:pt idx="24">
                  <c:v>吉祥人寿</c:v>
                </c:pt>
                <c:pt idx="25">
                  <c:v>君龙人寿</c:v>
                </c:pt>
                <c:pt idx="26">
                  <c:v>和谐健康</c:v>
                </c:pt>
                <c:pt idx="27">
                  <c:v>国华人寿</c:v>
                </c:pt>
                <c:pt idx="28">
                  <c:v>国泰人寿</c:v>
                </c:pt>
                <c:pt idx="29">
                  <c:v>天安人寿</c:v>
                </c:pt>
                <c:pt idx="30">
                  <c:v>太平人寿</c:v>
                </c:pt>
                <c:pt idx="31">
                  <c:v>太平养老寿险</c:v>
                </c:pt>
                <c:pt idx="32">
                  <c:v>太平洋人寿</c:v>
                </c:pt>
                <c:pt idx="33">
                  <c:v>安邦人寿</c:v>
                </c:pt>
                <c:pt idx="34">
                  <c:v>工银安盛人寿</c:v>
                </c:pt>
                <c:pt idx="35">
                  <c:v>平安人寿</c:v>
                </c:pt>
                <c:pt idx="36">
                  <c:v>平安健康</c:v>
                </c:pt>
                <c:pt idx="37">
                  <c:v>平安养老</c:v>
                </c:pt>
                <c:pt idx="38">
                  <c:v>幸福人寿</c:v>
                </c:pt>
                <c:pt idx="39">
                  <c:v>建信人寿</c:v>
                </c:pt>
                <c:pt idx="40">
                  <c:v>弘康人寿</c:v>
                </c:pt>
                <c:pt idx="41">
                  <c:v>德华安顾人寿</c:v>
                </c:pt>
                <c:pt idx="42">
                  <c:v>恒安标准</c:v>
                </c:pt>
                <c:pt idx="43">
                  <c:v>招商信诺寿险</c:v>
                </c:pt>
                <c:pt idx="44">
                  <c:v>新光海航人寿</c:v>
                </c:pt>
                <c:pt idx="45">
                  <c:v>新华人寿</c:v>
                </c:pt>
                <c:pt idx="46">
                  <c:v>昆仑健康</c:v>
                </c:pt>
                <c:pt idx="47">
                  <c:v>正德人寿</c:v>
                </c:pt>
                <c:pt idx="48">
                  <c:v>民生保险</c:v>
                </c:pt>
                <c:pt idx="49">
                  <c:v>汇丰人寿</c:v>
                </c:pt>
                <c:pt idx="50">
                  <c:v>泰康人寿</c:v>
                </c:pt>
                <c:pt idx="51">
                  <c:v>泰康养老寿险</c:v>
                </c:pt>
                <c:pt idx="52">
                  <c:v>海康人寿</c:v>
                </c:pt>
                <c:pt idx="53">
                  <c:v>珠江人寿</c:v>
                </c:pt>
                <c:pt idx="54">
                  <c:v>瑞泰人寿</c:v>
                </c:pt>
                <c:pt idx="55">
                  <c:v>生命人寿</c:v>
                </c:pt>
                <c:pt idx="56">
                  <c:v>百年人寿</c:v>
                </c:pt>
                <c:pt idx="57">
                  <c:v>英大人寿</c:v>
                </c:pt>
                <c:pt idx="58">
                  <c:v>长城人寿</c:v>
                </c:pt>
                <c:pt idx="59">
                  <c:v>长生人寿</c:v>
                </c:pt>
                <c:pt idx="60">
                  <c:v>阳光人寿</c:v>
                </c:pt>
              </c:strCache>
            </c:strRef>
          </c:xVal>
          <c:yVal>
            <c:numRef>
              <c:f>标准差!$D$7:$BL$7</c:f>
              <c:numCache>
                <c:formatCode>0%</c:formatCode>
                <c:ptCount val="61"/>
                <c:pt idx="0">
                  <c:v>2.52402193250486</c:v>
                </c:pt>
                <c:pt idx="1">
                  <c:v>0.332014969002926</c:v>
                </c:pt>
                <c:pt idx="2">
                  <c:v>0.467929787785177</c:v>
                </c:pt>
                <c:pt idx="3">
                  <c:v>1.20783423819409</c:v>
                </c:pt>
                <c:pt idx="4">
                  <c:v>-0.899624118378339</c:v>
                </c:pt>
                <c:pt idx="5">
                  <c:v>3.81892510000972</c:v>
                </c:pt>
                <c:pt idx="6">
                  <c:v>1.4799373605969</c:v>
                </c:pt>
                <c:pt idx="7">
                  <c:v>2.6640347763843</c:v>
                </c:pt>
                <c:pt idx="8">
                  <c:v>1.68665732699893</c:v>
                </c:pt>
                <c:pt idx="9">
                  <c:v>1.19873551200165</c:v>
                </c:pt>
                <c:pt idx="10">
                  <c:v>-0.334916677765349</c:v>
                </c:pt>
                <c:pt idx="11">
                  <c:v>2.31768869209162</c:v>
                </c:pt>
                <c:pt idx="12">
                  <c:v>5.99782703394893</c:v>
                </c:pt>
                <c:pt idx="13">
                  <c:v>2.11322893627221</c:v>
                </c:pt>
                <c:pt idx="14">
                  <c:v>1.39985849922265</c:v>
                </c:pt>
                <c:pt idx="15">
                  <c:v>2.76061013528169</c:v>
                </c:pt>
                <c:pt idx="16">
                  <c:v>0.181075723910861</c:v>
                </c:pt>
                <c:pt idx="17">
                  <c:v>3.10763031646275</c:v>
                </c:pt>
                <c:pt idx="18">
                  <c:v>1.12943883139601</c:v>
                </c:pt>
                <c:pt idx="19">
                  <c:v>0.180271962389168</c:v>
                </c:pt>
                <c:pt idx="20">
                  <c:v>10</c:v>
                </c:pt>
                <c:pt idx="21">
                  <c:v>1.77047551014073</c:v>
                </c:pt>
                <c:pt idx="22">
                  <c:v>1.70903677448362</c:v>
                </c:pt>
                <c:pt idx="23">
                  <c:v>1.85324468301636</c:v>
                </c:pt>
                <c:pt idx="24">
                  <c:v>9.81518051228024</c:v>
                </c:pt>
                <c:pt idx="25">
                  <c:v>3.54627447089648</c:v>
                </c:pt>
                <c:pt idx="26">
                  <c:v>2.48530410888168</c:v>
                </c:pt>
                <c:pt idx="27">
                  <c:v>0.871619058705995</c:v>
                </c:pt>
                <c:pt idx="28">
                  <c:v>-1.09682027920756</c:v>
                </c:pt>
                <c:pt idx="29">
                  <c:v>2.13555769745415</c:v>
                </c:pt>
                <c:pt idx="30">
                  <c:v>3.09412137504993</c:v>
                </c:pt>
                <c:pt idx="31">
                  <c:v>2.99620384944456</c:v>
                </c:pt>
                <c:pt idx="32">
                  <c:v>1.17874063826341</c:v>
                </c:pt>
                <c:pt idx="33">
                  <c:v>3.94057622848556</c:v>
                </c:pt>
                <c:pt idx="34">
                  <c:v>2.5274333867385</c:v>
                </c:pt>
                <c:pt idx="35">
                  <c:v>0.0448146200804193</c:v>
                </c:pt>
                <c:pt idx="36">
                  <c:v>4.69909804103653</c:v>
                </c:pt>
                <c:pt idx="37">
                  <c:v>3.12260189200313</c:v>
                </c:pt>
                <c:pt idx="38">
                  <c:v>1.63310039743085</c:v>
                </c:pt>
                <c:pt idx="39">
                  <c:v>6.25546988956033</c:v>
                </c:pt>
                <c:pt idx="40">
                  <c:v>3.08741253112316</c:v>
                </c:pt>
                <c:pt idx="41">
                  <c:v>10</c:v>
                </c:pt>
                <c:pt idx="42">
                  <c:v>1.26917919243815</c:v>
                </c:pt>
                <c:pt idx="43">
                  <c:v>2.28062075268725</c:v>
                </c:pt>
                <c:pt idx="44">
                  <c:v>2.15189391477211</c:v>
                </c:pt>
                <c:pt idx="45">
                  <c:v>2.56295826561051</c:v>
                </c:pt>
                <c:pt idx="46">
                  <c:v>1.76845335185983</c:v>
                </c:pt>
                <c:pt idx="47">
                  <c:v>1.51757098205921</c:v>
                </c:pt>
                <c:pt idx="48">
                  <c:v>2.8868116381927</c:v>
                </c:pt>
                <c:pt idx="49">
                  <c:v>3.27127330965896</c:v>
                </c:pt>
                <c:pt idx="50">
                  <c:v>1.95723533810885</c:v>
                </c:pt>
                <c:pt idx="51">
                  <c:v>10</c:v>
                </c:pt>
                <c:pt idx="52">
                  <c:v>1.72653980889869</c:v>
                </c:pt>
                <c:pt idx="53">
                  <c:v>0.101110856441124</c:v>
                </c:pt>
                <c:pt idx="54">
                  <c:v>1.42485318907835</c:v>
                </c:pt>
                <c:pt idx="55">
                  <c:v>0.964095532847478</c:v>
                </c:pt>
                <c:pt idx="56">
                  <c:v>1.64863453937382</c:v>
                </c:pt>
                <c:pt idx="57">
                  <c:v>1.74755669973559</c:v>
                </c:pt>
                <c:pt idx="58">
                  <c:v>2.35766404387935</c:v>
                </c:pt>
                <c:pt idx="59">
                  <c:v>7.21653406074576</c:v>
                </c:pt>
                <c:pt idx="60">
                  <c:v>1.94148961842382</c:v>
                </c:pt>
              </c:numCache>
            </c:numRef>
          </c:yVal>
          <c:smooth val="0"/>
        </c:ser>
        <c:dLbls>
          <c:showLegendKey val="0"/>
          <c:showVal val="0"/>
          <c:showCatName val="0"/>
          <c:showSerName val="0"/>
          <c:showPercent val="0"/>
          <c:showBubbleSize val="0"/>
          <c:showLeaderLines val="0"/>
        </c:dLbls>
        <c:axId val="263100672"/>
        <c:axId val="263110656"/>
      </c:scatterChart>
      <c:valAx>
        <c:axId val="263100672"/>
        <c:scaling>
          <c:orientation/>
        </c:scaling>
        <c:delete val="0"/>
        <c:axPos val="b"/>
        <c:majorTickMark val="out"/>
        <c:minorTickMark val="none"/>
        <c:crossAx val="263110656"/>
        <c:crosses val="autoZero"/>
        <c:crossBetween val="midCat"/>
      </c:valAx>
      <c:valAx>
        <c:axId val="263110656"/>
        <c:scaling>
          <c:orientation/>
          <c:max val="5"/>
          <c:min val="-2"/>
        </c:scaling>
        <c:delete val="0"/>
        <c:axPos val="l"/>
        <c:majorGridlines/>
        <c:numFmt formatCode="0%" sourceLinked="1"/>
        <c:majorTickMark val="out"/>
        <c:minorTickMark val="none"/>
        <c:crossAx val="263100672"/>
        <c:crosses val="autoZero"/>
        <c:crossBetween val="midCat"/>
      </c:valAx>
    </c:plotArea>
    <c:plotVisOnly val="1"/>
    <c:dispBlanksAs val="gap"/>
    <c:showDLblsOverMax val="0"/>
  </c:chart>
  <c:externalData r:id="rId1">
    <c:autoUpdate val="0"/>
  </c:externalData>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scatterChart>
        <c:scatterStyle val="lineMarker"/>
        <c:varyColors val="0"/>
        <c:ser>
          <c:idx val="0"/>
          <c:order val="0"/>
          <c:tx>
            <c:strRef>
              <c:f>标准差!$B$8</c:f>
              <c:strCache>
                <c:ptCount val="1"/>
                <c:pt idx="0">
                  <c:v>低利率方案三 </c:v>
                </c:pt>
              </c:strCache>
            </c:strRef>
          </c:tx>
          <c:spPr>
            <a:ln w="28575">
              <a:noFill/>
            </a:ln>
          </c:spPr>
          <c:xVal>
            <c:strRef>
              <c:f>标准差!$D$1:$BL$1</c:f>
              <c:strCache>
                <c:ptCount val="61"/>
                <c:pt idx="0">
                  <c:v>中国人寿</c:v>
                </c:pt>
                <c:pt idx="1">
                  <c:v>中国人民健康保险股份有限公司</c:v>
                </c:pt>
                <c:pt idx="2">
                  <c:v>中宏人寿</c:v>
                </c:pt>
                <c:pt idx="3">
                  <c:v>中德安联人寿</c:v>
                </c:pt>
                <c:pt idx="4">
                  <c:v>中意人寿</c:v>
                </c:pt>
                <c:pt idx="5">
                  <c:v>中新大东方人寿</c:v>
                </c:pt>
                <c:pt idx="6">
                  <c:v>中美联泰大都会人寿</c:v>
                </c:pt>
                <c:pt idx="7">
                  <c:v>中航三星人寿</c:v>
                </c:pt>
                <c:pt idx="8">
                  <c:v>中英人寿</c:v>
                </c:pt>
                <c:pt idx="9">
                  <c:v>中荷人寿</c:v>
                </c:pt>
                <c:pt idx="10">
                  <c:v>中融人寿</c:v>
                </c:pt>
                <c:pt idx="11">
                  <c:v>中邮人寿</c:v>
                </c:pt>
                <c:pt idx="12">
                  <c:v>交银康联</c:v>
                </c:pt>
                <c:pt idx="13">
                  <c:v>人保健康</c:v>
                </c:pt>
                <c:pt idx="14">
                  <c:v>信诚人寿</c:v>
                </c:pt>
                <c:pt idx="15">
                  <c:v>光大永明人寿</c:v>
                </c:pt>
                <c:pt idx="16">
                  <c:v>农银人寿</c:v>
                </c:pt>
                <c:pt idx="17">
                  <c:v>利安人寿</c:v>
                </c:pt>
                <c:pt idx="18">
                  <c:v>北大方正人寿</c:v>
                </c:pt>
                <c:pt idx="19">
                  <c:v>华夏人寿</c:v>
                </c:pt>
                <c:pt idx="20">
                  <c:v>华汇人寿</c:v>
                </c:pt>
                <c:pt idx="21">
                  <c:v>华泰人寿</c:v>
                </c:pt>
                <c:pt idx="22">
                  <c:v>友邦保险寿险</c:v>
                </c:pt>
                <c:pt idx="23">
                  <c:v>合众人寿</c:v>
                </c:pt>
                <c:pt idx="24">
                  <c:v>吉祥人寿</c:v>
                </c:pt>
                <c:pt idx="25">
                  <c:v>君龙人寿</c:v>
                </c:pt>
                <c:pt idx="26">
                  <c:v>和谐健康</c:v>
                </c:pt>
                <c:pt idx="27">
                  <c:v>国华人寿</c:v>
                </c:pt>
                <c:pt idx="28">
                  <c:v>国泰人寿</c:v>
                </c:pt>
                <c:pt idx="29">
                  <c:v>天安人寿</c:v>
                </c:pt>
                <c:pt idx="30">
                  <c:v>太平人寿</c:v>
                </c:pt>
                <c:pt idx="31">
                  <c:v>太平养老寿险</c:v>
                </c:pt>
                <c:pt idx="32">
                  <c:v>太平洋人寿</c:v>
                </c:pt>
                <c:pt idx="33">
                  <c:v>安邦人寿</c:v>
                </c:pt>
                <c:pt idx="34">
                  <c:v>工银安盛人寿</c:v>
                </c:pt>
                <c:pt idx="35">
                  <c:v>平安人寿</c:v>
                </c:pt>
                <c:pt idx="36">
                  <c:v>平安健康</c:v>
                </c:pt>
                <c:pt idx="37">
                  <c:v>平安养老</c:v>
                </c:pt>
                <c:pt idx="38">
                  <c:v>幸福人寿</c:v>
                </c:pt>
                <c:pt idx="39">
                  <c:v>建信人寿</c:v>
                </c:pt>
                <c:pt idx="40">
                  <c:v>弘康人寿</c:v>
                </c:pt>
                <c:pt idx="41">
                  <c:v>德华安顾人寿</c:v>
                </c:pt>
                <c:pt idx="42">
                  <c:v>恒安标准</c:v>
                </c:pt>
                <c:pt idx="43">
                  <c:v>招商信诺寿险</c:v>
                </c:pt>
                <c:pt idx="44">
                  <c:v>新光海航人寿</c:v>
                </c:pt>
                <c:pt idx="45">
                  <c:v>新华人寿</c:v>
                </c:pt>
                <c:pt idx="46">
                  <c:v>昆仑健康</c:v>
                </c:pt>
                <c:pt idx="47">
                  <c:v>正德人寿</c:v>
                </c:pt>
                <c:pt idx="48">
                  <c:v>民生保险</c:v>
                </c:pt>
                <c:pt idx="49">
                  <c:v>汇丰人寿</c:v>
                </c:pt>
                <c:pt idx="50">
                  <c:v>泰康人寿</c:v>
                </c:pt>
                <c:pt idx="51">
                  <c:v>泰康养老寿险</c:v>
                </c:pt>
                <c:pt idx="52">
                  <c:v>海康人寿</c:v>
                </c:pt>
                <c:pt idx="53">
                  <c:v>珠江人寿</c:v>
                </c:pt>
                <c:pt idx="54">
                  <c:v>瑞泰人寿</c:v>
                </c:pt>
                <c:pt idx="55">
                  <c:v>生命人寿</c:v>
                </c:pt>
                <c:pt idx="56">
                  <c:v>百年人寿</c:v>
                </c:pt>
                <c:pt idx="57">
                  <c:v>英大人寿</c:v>
                </c:pt>
                <c:pt idx="58">
                  <c:v>长城人寿</c:v>
                </c:pt>
                <c:pt idx="59">
                  <c:v>长生人寿</c:v>
                </c:pt>
                <c:pt idx="60">
                  <c:v>阳光人寿</c:v>
                </c:pt>
              </c:strCache>
            </c:strRef>
          </c:xVal>
          <c:yVal>
            <c:numRef>
              <c:f>标准差!$D$8:$BL$8</c:f>
              <c:numCache>
                <c:formatCode>0%</c:formatCode>
                <c:ptCount val="61"/>
                <c:pt idx="0">
                  <c:v>2.08789413391286</c:v>
                </c:pt>
                <c:pt idx="1">
                  <c:v>0.326011964368053</c:v>
                </c:pt>
                <c:pt idx="2">
                  <c:v>0.142253406067746</c:v>
                </c:pt>
                <c:pt idx="3">
                  <c:v>-1.4507384709097</c:v>
                </c:pt>
                <c:pt idx="4">
                  <c:v>0.575522397852417</c:v>
                </c:pt>
                <c:pt idx="5">
                  <c:v>4.00922505946585</c:v>
                </c:pt>
                <c:pt idx="6">
                  <c:v>1.48804658361305</c:v>
                </c:pt>
                <c:pt idx="7">
                  <c:v>2.58933303989099</c:v>
                </c:pt>
                <c:pt idx="8">
                  <c:v>1.36820783270278</c:v>
                </c:pt>
                <c:pt idx="9">
                  <c:v>0.775189376477042</c:v>
                </c:pt>
                <c:pt idx="10">
                  <c:v>-0.254379308005181</c:v>
                </c:pt>
                <c:pt idx="11">
                  <c:v>0.623596832910665</c:v>
                </c:pt>
                <c:pt idx="12">
                  <c:v>3.86743251258249</c:v>
                </c:pt>
                <c:pt idx="13">
                  <c:v>1.65768373675152</c:v>
                </c:pt>
                <c:pt idx="14">
                  <c:v>1.38630394751242</c:v>
                </c:pt>
                <c:pt idx="15">
                  <c:v>2.3992396344486</c:v>
                </c:pt>
                <c:pt idx="16">
                  <c:v>-0.087521915872032</c:v>
                </c:pt>
                <c:pt idx="17">
                  <c:v>2.07983661652406</c:v>
                </c:pt>
                <c:pt idx="18">
                  <c:v>1.39149463196124</c:v>
                </c:pt>
                <c:pt idx="19">
                  <c:v>0.111583416733663</c:v>
                </c:pt>
                <c:pt idx="20">
                  <c:v>10</c:v>
                </c:pt>
                <c:pt idx="21">
                  <c:v>1.24770512112287</c:v>
                </c:pt>
                <c:pt idx="22">
                  <c:v>0.952165540666512</c:v>
                </c:pt>
                <c:pt idx="23">
                  <c:v>1.21318291154481</c:v>
                </c:pt>
                <c:pt idx="24">
                  <c:v>10</c:v>
                </c:pt>
                <c:pt idx="25">
                  <c:v>2.8772915433146</c:v>
                </c:pt>
                <c:pt idx="26">
                  <c:v>1.78056682056612</c:v>
                </c:pt>
                <c:pt idx="27">
                  <c:v>0.567273851643517</c:v>
                </c:pt>
                <c:pt idx="28">
                  <c:v>-0.658146758266157</c:v>
                </c:pt>
                <c:pt idx="29">
                  <c:v>1.90258912280788</c:v>
                </c:pt>
                <c:pt idx="30">
                  <c:v>1.35376493843062</c:v>
                </c:pt>
                <c:pt idx="31">
                  <c:v>3.12101204197163</c:v>
                </c:pt>
                <c:pt idx="32">
                  <c:v>0.511560883843144</c:v>
                </c:pt>
                <c:pt idx="33">
                  <c:v>3.3297723383291</c:v>
                </c:pt>
                <c:pt idx="34">
                  <c:v>2.02384623807522</c:v>
                </c:pt>
                <c:pt idx="35">
                  <c:v>0.211901257753246</c:v>
                </c:pt>
                <c:pt idx="36">
                  <c:v>4.60366723850743</c:v>
                </c:pt>
                <c:pt idx="37">
                  <c:v>3.0118982638921</c:v>
                </c:pt>
                <c:pt idx="38">
                  <c:v>1.12987714374733</c:v>
                </c:pt>
                <c:pt idx="39">
                  <c:v>3.8403643102071</c:v>
                </c:pt>
                <c:pt idx="40">
                  <c:v>3.039982808313</c:v>
                </c:pt>
                <c:pt idx="41">
                  <c:v>10</c:v>
                </c:pt>
                <c:pt idx="42">
                  <c:v>1.02272628566008</c:v>
                </c:pt>
                <c:pt idx="43">
                  <c:v>1.86419041335632</c:v>
                </c:pt>
                <c:pt idx="44">
                  <c:v>1.74411964816987</c:v>
                </c:pt>
                <c:pt idx="45">
                  <c:v>1.08953290464358</c:v>
                </c:pt>
                <c:pt idx="46">
                  <c:v>1.17944858394964</c:v>
                </c:pt>
                <c:pt idx="47">
                  <c:v>1.5490409360021</c:v>
                </c:pt>
                <c:pt idx="48">
                  <c:v>3.1096888555679</c:v>
                </c:pt>
                <c:pt idx="49">
                  <c:v>1.81949529742042</c:v>
                </c:pt>
                <c:pt idx="50">
                  <c:v>1.54638121065271</c:v>
                </c:pt>
                <c:pt idx="51">
                  <c:v>10</c:v>
                </c:pt>
                <c:pt idx="52">
                  <c:v>0.808944102895166</c:v>
                </c:pt>
                <c:pt idx="53">
                  <c:v>0.517446508426957</c:v>
                </c:pt>
                <c:pt idx="54">
                  <c:v>1.19231710832949</c:v>
                </c:pt>
                <c:pt idx="55">
                  <c:v>0.766281972131615</c:v>
                </c:pt>
                <c:pt idx="56">
                  <c:v>1.19944797155442</c:v>
                </c:pt>
                <c:pt idx="57">
                  <c:v>1.59739122219609</c:v>
                </c:pt>
                <c:pt idx="58">
                  <c:v>1.15378575510664</c:v>
                </c:pt>
                <c:pt idx="59">
                  <c:v>6.6462859854084</c:v>
                </c:pt>
                <c:pt idx="60">
                  <c:v>1.37666369140778</c:v>
                </c:pt>
              </c:numCache>
            </c:numRef>
          </c:yVal>
          <c:smooth val="0"/>
        </c:ser>
        <c:dLbls>
          <c:showLegendKey val="0"/>
          <c:showVal val="0"/>
          <c:showCatName val="0"/>
          <c:showSerName val="0"/>
          <c:showPercent val="0"/>
          <c:showBubbleSize val="0"/>
          <c:showLeaderLines val="0"/>
        </c:dLbls>
        <c:axId val="263126400"/>
        <c:axId val="282227840"/>
      </c:scatterChart>
      <c:valAx>
        <c:axId val="263126400"/>
        <c:scaling>
          <c:orientation/>
        </c:scaling>
        <c:delete val="0"/>
        <c:axPos val="b"/>
        <c:majorTickMark val="out"/>
        <c:minorTickMark val="none"/>
        <c:crossAx val="282227840"/>
        <c:crosses val="autoZero"/>
        <c:crossBetween val="midCat"/>
      </c:valAx>
      <c:valAx>
        <c:axId val="282227840"/>
        <c:scaling>
          <c:orientation/>
          <c:max val="5"/>
          <c:min val="-2"/>
        </c:scaling>
        <c:delete val="0"/>
        <c:axPos val="l"/>
        <c:majorGridlines/>
        <c:numFmt formatCode="0%" sourceLinked="1"/>
        <c:majorTickMark val="out"/>
        <c:minorTickMark val="none"/>
        <c:crossAx val="263126400"/>
        <c:crosses val="autoZero"/>
        <c:crossBetween val="midCat"/>
      </c:valAx>
    </c:plotArea>
    <c:plotVisOnly val="1"/>
    <c:dispBlanksAs val="gap"/>
    <c:showDLblsOverMax val="0"/>
  </c:chart>
  <c:externalData r:id="rId1">
    <c:autoUpdate val="0"/>
  </c:externalData>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itle>
    <c:autoTitleDeleted val="0"/>
    <c:plotArea>
      <c:scatterChart>
        <c:scatterStyle val="lineMarker"/>
        <c:varyColors val="0"/>
        <c:ser>
          <c:idx val="0"/>
          <c:order val="0"/>
          <c:tx>
            <c:strRef>
              <c:f>标准差!$B$9</c:f>
              <c:strCache>
                <c:ptCount val="1"/>
                <c:pt idx="0">
                  <c:v>低利率方案四 </c:v>
                </c:pt>
              </c:strCache>
            </c:strRef>
          </c:tx>
          <c:spPr>
            <a:ln w="28575">
              <a:noFill/>
            </a:ln>
          </c:spPr>
          <c:xVal>
            <c:strRef>
              <c:f>标准差!$D$1:$BL$1</c:f>
              <c:strCache>
                <c:ptCount val="61"/>
                <c:pt idx="0">
                  <c:v>中国人寿</c:v>
                </c:pt>
                <c:pt idx="1">
                  <c:v>中国人民健康保险股份有限公司</c:v>
                </c:pt>
                <c:pt idx="2">
                  <c:v>中宏人寿</c:v>
                </c:pt>
                <c:pt idx="3">
                  <c:v>中德安联人寿</c:v>
                </c:pt>
                <c:pt idx="4">
                  <c:v>中意人寿</c:v>
                </c:pt>
                <c:pt idx="5">
                  <c:v>中新大东方人寿</c:v>
                </c:pt>
                <c:pt idx="6">
                  <c:v>中美联泰大都会人寿</c:v>
                </c:pt>
                <c:pt idx="7">
                  <c:v>中航三星人寿</c:v>
                </c:pt>
                <c:pt idx="8">
                  <c:v>中英人寿</c:v>
                </c:pt>
                <c:pt idx="9">
                  <c:v>中荷人寿</c:v>
                </c:pt>
                <c:pt idx="10">
                  <c:v>中融人寿</c:v>
                </c:pt>
                <c:pt idx="11">
                  <c:v>中邮人寿</c:v>
                </c:pt>
                <c:pt idx="12">
                  <c:v>交银康联</c:v>
                </c:pt>
                <c:pt idx="13">
                  <c:v>人保健康</c:v>
                </c:pt>
                <c:pt idx="14">
                  <c:v>信诚人寿</c:v>
                </c:pt>
                <c:pt idx="15">
                  <c:v>光大永明人寿</c:v>
                </c:pt>
                <c:pt idx="16">
                  <c:v>农银人寿</c:v>
                </c:pt>
                <c:pt idx="17">
                  <c:v>利安人寿</c:v>
                </c:pt>
                <c:pt idx="18">
                  <c:v>北大方正人寿</c:v>
                </c:pt>
                <c:pt idx="19">
                  <c:v>华夏人寿</c:v>
                </c:pt>
                <c:pt idx="20">
                  <c:v>华汇人寿</c:v>
                </c:pt>
                <c:pt idx="21">
                  <c:v>华泰人寿</c:v>
                </c:pt>
                <c:pt idx="22">
                  <c:v>友邦保险寿险</c:v>
                </c:pt>
                <c:pt idx="23">
                  <c:v>合众人寿</c:v>
                </c:pt>
                <c:pt idx="24">
                  <c:v>吉祥人寿</c:v>
                </c:pt>
                <c:pt idx="25">
                  <c:v>君龙人寿</c:v>
                </c:pt>
                <c:pt idx="26">
                  <c:v>和谐健康</c:v>
                </c:pt>
                <c:pt idx="27">
                  <c:v>国华人寿</c:v>
                </c:pt>
                <c:pt idx="28">
                  <c:v>国泰人寿</c:v>
                </c:pt>
                <c:pt idx="29">
                  <c:v>天安人寿</c:v>
                </c:pt>
                <c:pt idx="30">
                  <c:v>太平人寿</c:v>
                </c:pt>
                <c:pt idx="31">
                  <c:v>太平养老寿险</c:v>
                </c:pt>
                <c:pt idx="32">
                  <c:v>太平洋人寿</c:v>
                </c:pt>
                <c:pt idx="33">
                  <c:v>安邦人寿</c:v>
                </c:pt>
                <c:pt idx="34">
                  <c:v>工银安盛人寿</c:v>
                </c:pt>
                <c:pt idx="35">
                  <c:v>平安人寿</c:v>
                </c:pt>
                <c:pt idx="36">
                  <c:v>平安健康</c:v>
                </c:pt>
                <c:pt idx="37">
                  <c:v>平安养老</c:v>
                </c:pt>
                <c:pt idx="38">
                  <c:v>幸福人寿</c:v>
                </c:pt>
                <c:pt idx="39">
                  <c:v>建信人寿</c:v>
                </c:pt>
                <c:pt idx="40">
                  <c:v>弘康人寿</c:v>
                </c:pt>
                <c:pt idx="41">
                  <c:v>德华安顾人寿</c:v>
                </c:pt>
                <c:pt idx="42">
                  <c:v>恒安标准</c:v>
                </c:pt>
                <c:pt idx="43">
                  <c:v>招商信诺寿险</c:v>
                </c:pt>
                <c:pt idx="44">
                  <c:v>新光海航人寿</c:v>
                </c:pt>
                <c:pt idx="45">
                  <c:v>新华人寿</c:v>
                </c:pt>
                <c:pt idx="46">
                  <c:v>昆仑健康</c:v>
                </c:pt>
                <c:pt idx="47">
                  <c:v>正德人寿</c:v>
                </c:pt>
                <c:pt idx="48">
                  <c:v>民生保险</c:v>
                </c:pt>
                <c:pt idx="49">
                  <c:v>汇丰人寿</c:v>
                </c:pt>
                <c:pt idx="50">
                  <c:v>泰康人寿</c:v>
                </c:pt>
                <c:pt idx="51">
                  <c:v>泰康养老寿险</c:v>
                </c:pt>
                <c:pt idx="52">
                  <c:v>海康人寿</c:v>
                </c:pt>
                <c:pt idx="53">
                  <c:v>珠江人寿</c:v>
                </c:pt>
                <c:pt idx="54">
                  <c:v>瑞泰人寿</c:v>
                </c:pt>
                <c:pt idx="55">
                  <c:v>生命人寿</c:v>
                </c:pt>
                <c:pt idx="56">
                  <c:v>百年人寿</c:v>
                </c:pt>
                <c:pt idx="57">
                  <c:v>英大人寿</c:v>
                </c:pt>
                <c:pt idx="58">
                  <c:v>长城人寿</c:v>
                </c:pt>
                <c:pt idx="59">
                  <c:v>长生人寿</c:v>
                </c:pt>
                <c:pt idx="60">
                  <c:v>阳光人寿</c:v>
                </c:pt>
              </c:strCache>
            </c:strRef>
          </c:xVal>
          <c:yVal>
            <c:numRef>
              <c:f>标准差!$D$9:$BL$9</c:f>
              <c:numCache>
                <c:formatCode>0%</c:formatCode>
                <c:ptCount val="61"/>
                <c:pt idx="0">
                  <c:v>2.23076088764052</c:v>
                </c:pt>
                <c:pt idx="1">
                  <c:v>0.326077507455345</c:v>
                </c:pt>
                <c:pt idx="2">
                  <c:v>0.223424329468653</c:v>
                </c:pt>
                <c:pt idx="3">
                  <c:v>-1.34938825300221</c:v>
                </c:pt>
                <c:pt idx="4">
                  <c:v>-0.902201210285203</c:v>
                </c:pt>
                <c:pt idx="5">
                  <c:v>3.04597513920599</c:v>
                </c:pt>
                <c:pt idx="6">
                  <c:v>1.71603868867072</c:v>
                </c:pt>
                <c:pt idx="7">
                  <c:v>2.68591600967903</c:v>
                </c:pt>
                <c:pt idx="8">
                  <c:v>1.6178274359359</c:v>
                </c:pt>
                <c:pt idx="9">
                  <c:v>1.07567259246361</c:v>
                </c:pt>
                <c:pt idx="10">
                  <c:v>-0.272897086230306</c:v>
                </c:pt>
                <c:pt idx="11">
                  <c:v>2.25780707526647</c:v>
                </c:pt>
                <c:pt idx="12">
                  <c:v>5.55771693271971</c:v>
                </c:pt>
                <c:pt idx="13">
                  <c:v>3.76263124424293</c:v>
                </c:pt>
                <c:pt idx="14">
                  <c:v>1.33418443458103</c:v>
                </c:pt>
                <c:pt idx="15">
                  <c:v>2.83287569958204</c:v>
                </c:pt>
                <c:pt idx="16">
                  <c:v>0.0109506175253414</c:v>
                </c:pt>
                <c:pt idx="17">
                  <c:v>1.67763329116605</c:v>
                </c:pt>
                <c:pt idx="18">
                  <c:v>-0.221615332381914</c:v>
                </c:pt>
                <c:pt idx="19">
                  <c:v>0.0469144540332802</c:v>
                </c:pt>
                <c:pt idx="20">
                  <c:v>10</c:v>
                </c:pt>
                <c:pt idx="21">
                  <c:v>1.69273227319256</c:v>
                </c:pt>
                <c:pt idx="22">
                  <c:v>1.3525810941206</c:v>
                </c:pt>
                <c:pt idx="23">
                  <c:v>1.5619538253839</c:v>
                </c:pt>
                <c:pt idx="24">
                  <c:v>10</c:v>
                </c:pt>
                <c:pt idx="25">
                  <c:v>3.06022533960195</c:v>
                </c:pt>
                <c:pt idx="26">
                  <c:v>2.78307654388425</c:v>
                </c:pt>
                <c:pt idx="27">
                  <c:v>0.83738071665998</c:v>
                </c:pt>
                <c:pt idx="28">
                  <c:v>-1.1268969343355</c:v>
                </c:pt>
                <c:pt idx="29">
                  <c:v>2.53297278308162</c:v>
                </c:pt>
                <c:pt idx="30">
                  <c:v>2.66879024428174</c:v>
                </c:pt>
                <c:pt idx="31">
                  <c:v>2.79838794762758</c:v>
                </c:pt>
                <c:pt idx="32">
                  <c:v>1.08281978025607</c:v>
                </c:pt>
                <c:pt idx="33">
                  <c:v>3.24770182634121</c:v>
                </c:pt>
                <c:pt idx="34">
                  <c:v>2.17442209226878</c:v>
                </c:pt>
                <c:pt idx="35">
                  <c:v>-0.153962995562909</c:v>
                </c:pt>
                <c:pt idx="36">
                  <c:v>4.46561324754388</c:v>
                </c:pt>
                <c:pt idx="37">
                  <c:v>2.98614745510427</c:v>
                </c:pt>
                <c:pt idx="38">
                  <c:v>1.66192391315783</c:v>
                </c:pt>
                <c:pt idx="39">
                  <c:v>4.58872196596114</c:v>
                </c:pt>
                <c:pt idx="40">
                  <c:v>3.07175635420435</c:v>
                </c:pt>
                <c:pt idx="41">
                  <c:v>10</c:v>
                </c:pt>
                <c:pt idx="42">
                  <c:v>1.12843911770055</c:v>
                </c:pt>
                <c:pt idx="43">
                  <c:v>2.1424102057875</c:v>
                </c:pt>
                <c:pt idx="44">
                  <c:v>3.0498498701894</c:v>
                </c:pt>
                <c:pt idx="45">
                  <c:v>1.256215938242</c:v>
                </c:pt>
                <c:pt idx="46">
                  <c:v>1.70821980663343</c:v>
                </c:pt>
                <c:pt idx="47">
                  <c:v>1.52160451901827</c:v>
                </c:pt>
                <c:pt idx="48">
                  <c:v>2.82368617050956</c:v>
                </c:pt>
                <c:pt idx="49">
                  <c:v>2.81463151292065</c:v>
                </c:pt>
                <c:pt idx="50">
                  <c:v>1.99899183424356</c:v>
                </c:pt>
                <c:pt idx="51">
                  <c:v>10</c:v>
                </c:pt>
                <c:pt idx="52">
                  <c:v>1.12404940981729</c:v>
                </c:pt>
                <c:pt idx="53">
                  <c:v>0.131098445320504</c:v>
                </c:pt>
                <c:pt idx="54">
                  <c:v>1.58710699976147</c:v>
                </c:pt>
                <c:pt idx="55">
                  <c:v>1.05144415360451</c:v>
                </c:pt>
                <c:pt idx="56">
                  <c:v>1.74338692857368</c:v>
                </c:pt>
                <c:pt idx="57">
                  <c:v>1.82986062611891</c:v>
                </c:pt>
                <c:pt idx="58">
                  <c:v>1.60413808864929</c:v>
                </c:pt>
                <c:pt idx="59">
                  <c:v>7.42959329580757</c:v>
                </c:pt>
                <c:pt idx="60">
                  <c:v>1.84558071125</c:v>
                </c:pt>
              </c:numCache>
            </c:numRef>
          </c:yVal>
          <c:smooth val="0"/>
        </c:ser>
        <c:dLbls>
          <c:showLegendKey val="0"/>
          <c:showVal val="0"/>
          <c:showCatName val="0"/>
          <c:showSerName val="0"/>
          <c:showPercent val="0"/>
          <c:showBubbleSize val="0"/>
          <c:showLeaderLines val="0"/>
        </c:dLbls>
        <c:axId val="282256128"/>
        <c:axId val="282257664"/>
      </c:scatterChart>
      <c:valAx>
        <c:axId val="282256128"/>
        <c:scaling>
          <c:orientation/>
        </c:scaling>
        <c:delete val="0"/>
        <c:axPos val="b"/>
        <c:majorTickMark val="out"/>
        <c:minorTickMark val="none"/>
        <c:crossAx val="282257664"/>
        <c:crosses val="autoZero"/>
        <c:crossBetween val="midCat"/>
      </c:valAx>
      <c:valAx>
        <c:axId val="282257664"/>
        <c:scaling>
          <c:orientation/>
          <c:max val="5"/>
          <c:min val="-2"/>
        </c:scaling>
        <c:delete val="0"/>
        <c:axPos val="l"/>
        <c:majorGridlines/>
        <c:numFmt formatCode="0%" sourceLinked="1"/>
        <c:majorTickMark val="out"/>
        <c:minorTickMark val="none"/>
        <c:crossAx val="282256128"/>
        <c:crosses val="autoZero"/>
        <c:crossBetween val="midCat"/>
      </c:valAx>
    </c:plotArea>
    <c:plotVisOnly val="1"/>
    <c:dispBlanksAs val="gap"/>
    <c:showDLblsOverMax val="0"/>
  </c:chart>
  <c:externalData r:id="rId1">
    <c:autoUpdate val="0"/>
  </c:externalData>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000"/>
            </a:pPr>
            <a:r>
              <a:rPr lang="zh-CN" altLang="en-US" sz="1000" smtClean="0"/>
              <a:t>承</a:t>
            </a:r>
            <a:r>
              <a:rPr lang="zh-CN" altLang="en-US" sz="1000"/>
              <a:t>保风险组成</a:t>
            </a:r>
          </a:p>
        </c:rich>
      </c:tx>
      <c:overlay val="0"/>
    </c:title>
    <c:autoTitleDeleted val="0"/>
    <c:view3D>
      <c:rotX val="30"/>
      <c:rotY/>
      <c:rAngAx val="0"/>
    </c:view3D>
    <c:plotArea>
      <c:pie3DChart>
        <c:varyColors val="1"/>
        <c:ser>
          <c:idx val="0"/>
          <c:order val="0"/>
          <c:tx>
            <c:strRef>
              <c:f>Sheet1!$C$55</c:f>
              <c:strCache>
                <c:ptCount val="1"/>
                <c:pt idx="0">
                  <c:v>产品B-承保风险组成</c:v>
                </c:pt>
              </c:strCache>
            </c:strRef>
          </c:tx>
          <c:explosion val="25"/>
          <c:dPt>
            <c:idx val="5"/>
            <c:invertIfNegative val="1"/>
            <c:spPr>
              <a:solidFill>
                <a:srgbClr val="DC6900"/>
              </a:solidFill>
            </c:spPr>
          </c:dPt>
          <c:dLbls>
            <c:showLegendKey val="0"/>
            <c:showVal val="0"/>
            <c:showCatName val="0"/>
            <c:showSerName val="0"/>
            <c:showPercent val="1"/>
            <c:showBubbleSize val="0"/>
            <c:showLeaderLines val="1"/>
            <c:extLst/>
          </c:dLbls>
          <c:cat>
            <c:strRef>
              <c:f>Sheet1!$D$54:$J$54</c:f>
              <c:strCache>
                <c:ptCount val="7"/>
                <c:pt idx="0">
                  <c:v>死亡风险 </c:v>
                </c:pt>
                <c:pt idx="1">
                  <c:v>死亡巨灾风险 </c:v>
                </c:pt>
                <c:pt idx="2">
                  <c:v>生存风险 </c:v>
                </c:pt>
                <c:pt idx="3">
                  <c:v>重疾/医疗风险 </c:v>
                </c:pt>
                <c:pt idx="4">
                  <c:v>意外死亡率风险 </c:v>
                </c:pt>
                <c:pt idx="5">
                  <c:v>退保风险 </c:v>
                </c:pt>
                <c:pt idx="6">
                  <c:v>费用风险 </c:v>
                </c:pt>
              </c:strCache>
            </c:strRef>
          </c:cat>
          <c:val>
            <c:numRef>
              <c:f>Sheet1!$D$55:$J$55</c:f>
              <c:numCache>
                <c:formatCode>General</c:formatCode>
                <c:ptCount val="7"/>
                <c:pt idx="0">
                  <c:v>0.1</c:v>
                </c:pt>
                <c:pt idx="1">
                  <c:v>0.2</c:v>
                </c:pt>
                <c:pt idx="2">
                  <c:v>0</c:v>
                </c:pt>
                <c:pt idx="3">
                  <c:v>0</c:v>
                </c:pt>
                <c:pt idx="4">
                  <c:v>0</c:v>
                </c:pt>
                <c:pt idx="5">
                  <c:v>6.6</c:v>
                </c:pt>
                <c:pt idx="6">
                  <c:v>2</c:v>
                </c:pt>
              </c:numCache>
            </c:numRef>
          </c:val>
        </c:ser>
        <c:dLbls>
          <c:showLegendKey val="0"/>
          <c:showVal val="0"/>
          <c:showCatName val="0"/>
          <c:showSerName val="0"/>
          <c:showPercent val="0"/>
          <c:showBubbleSize val="0"/>
          <c:showLeaderLines val="0"/>
        </c:dLbls>
      </c:pie3DChart>
    </c:plotArea>
    <c:legend>
      <c:legendPos/>
      <c:overlay val="0"/>
      <c:txPr>
        <a:bodyPr/>
        <a:p>
          <a:pPr>
            <a:defRPr sz="900" smtId="4294967295"/>
          </a:pPr>
          <a:endParaRPr sz="900" smtId="4294967295"/>
        </a:p>
      </c:txPr>
    </c:legend>
    <c:plotVisOnly val="1"/>
    <c:dispBlanksAs val="gap"/>
    <c:showDLblsOverMax val="0"/>
  </c:chart>
  <c:spPr>
    <a:ln>
      <a:solidFill>
        <a:srgbClr val="968C6D">
          <a:shade val="80000"/>
          <a:hueOff val="0"/>
          <a:satOff val="0"/>
          <a:lumOff val="0"/>
        </a:srgbClr>
      </a:solidFill>
    </a:ln>
  </c:spPr>
  <c:txPr>
    <a:bodyPr/>
    <a:p>
      <a:pPr>
        <a:defRPr sz="1000" smtId="4294967295">
          <a:latin typeface="+mj-lt"/>
          <a:ea typeface="+mj-ea"/>
        </a:defRPr>
      </a:pPr>
      <a:endParaRPr sz="1000" smtId="4294967295">
        <a:latin typeface="+mj-lt"/>
        <a:ea typeface="+mj-ea"/>
      </a:endParaRPr>
    </a:p>
  </c:txPr>
  <c:externalData r:id="rId1">
    <c:autoUpdate val="0"/>
  </c:externalData>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000"/>
            </a:pPr>
            <a:r>
              <a:rPr lang="en-US" sz="1000" smtClean="0"/>
              <a:t> </a:t>
            </a:r>
            <a:r>
              <a:rPr lang="zh-CN" sz="1000"/>
              <a:t>偿付能力资本 要求对比</a:t>
            </a:r>
            <a:endParaRPr lang="en-US" sz="1000"/>
          </a:p>
        </c:rich>
      </c:tx>
      <c:overlay val="0"/>
    </c:title>
    <c:autoTitleDeleted val="0"/>
    <c:plotArea>
      <c:barChart>
        <c:barDir val="col"/>
        <c:grouping val="stacked"/>
        <c:varyColors val="0"/>
        <c:ser>
          <c:idx val="0"/>
          <c:order val="0"/>
          <c:tx>
            <c:strRef>
              <c:f>Sheet1!$A$18</c:f>
              <c:strCache>
                <c:ptCount val="1"/>
                <c:pt idx="0">
                  <c:v>负债</c:v>
                </c:pt>
              </c:strCache>
            </c:strRef>
          </c:tx>
          <c:invertIfNegative val="0"/>
          <c:dLbls>
            <c:dLbl>
              <c:idx val="0"/>
              <c:tx>
                <c:rich>
                  <a:bodyPr/>
                  <a:lstStyle/>
                  <a:p>
                    <a:pPr>
                      <a:defRPr/>
                    </a:pPr>
                    <a:r>
                      <a:rPr lang="zh-CN" altLang="en-US" smtClean="0"/>
                      <a:t>最佳估计负</a:t>
                    </a:r>
                    <a:r>
                      <a:rPr lang="zh-CN" altLang="en-US"/>
                      <a:t>债
 </a:t>
                    </a:r>
                    <a:r>
                      <a:rPr lang="en-US" altLang="zh-CN"/>
                      <a:t>24.3 </a:t>
                    </a:r>
                  </a:p>
                </c:rich>
              </c:tx>
              <c:numFmt formatCode="" sourceLinked="1"/>
              <c:txPr>
                <a:bodyPr/>
                <a:p>
                  <a:pPr>
                    <a:defRPr sz="600" smtId="4294967295"/>
                  </a:pPr>
                  <a:endParaRPr sz="600" smtId="4294967295"/>
                </a:p>
              </c:txPr>
              <c:dLblPos val="inBase"/>
              <c:showLegendKey val="0"/>
              <c:showVal val="1"/>
              <c:showCatName val="0"/>
              <c:showSerName val="1"/>
              <c:showPercent val="0"/>
              <c:showBubbleSize val="0"/>
              <c:separator>
</c:separator>
              <c:extLst/>
            </c:dLbl>
            <c:dLbl>
              <c:idx val="1"/>
              <c:tx>
                <c:rich>
                  <a:bodyPr/>
                  <a:lstStyle/>
                  <a:p>
                    <a:pPr>
                      <a:defRPr/>
                    </a:pPr>
                    <a:r>
                      <a:rPr lang="zh-CN" altLang="en-US" smtClean="0"/>
                      <a:t>法定准备金</a:t>
                    </a:r>
                    <a:r>
                      <a:rPr lang="zh-CN" altLang="en-US"/>
                      <a:t>
 </a:t>
                    </a:r>
                    <a:r>
                      <a:rPr lang="en-US" altLang="zh-CN"/>
                      <a:t>93.0 </a:t>
                    </a:r>
                  </a:p>
                </c:rich>
              </c:tx>
              <c:numFmt formatCode="" sourceLinked="1"/>
              <c:txPr>
                <a:bodyPr/>
                <a:p>
                  <a:pPr>
                    <a:defRPr sz="600" smtId="4294967295"/>
                  </a:pPr>
                  <a:endParaRPr sz="600" smtId="4294967295"/>
                </a:p>
              </c:txPr>
              <c:dLblPos val="inBase"/>
              <c:showLegendKey val="0"/>
              <c:showVal val="1"/>
              <c:showCatName val="0"/>
              <c:showSerName val="1"/>
              <c:showPercent val="0"/>
              <c:showBubbleSize val="0"/>
              <c:separator>
</c:separator>
              <c:extLst/>
            </c:dLbl>
            <c:txPr>
              <a:bodyPr/>
              <a:p>
                <a:pPr>
                  <a:defRPr sz="600" smtId="4294967295"/>
                </a:pPr>
                <a:endParaRPr sz="600" smtId="4294967295"/>
              </a:p>
            </c:txPr>
            <c:dLblPos val="inBase"/>
            <c:showLegendKey val="0"/>
            <c:showVal val="1"/>
            <c:showCatName val="0"/>
            <c:showSerName val="1"/>
            <c:showPercent val="0"/>
            <c:showBubbleSize val="0"/>
            <c:separator>
</c:separator>
            <c:showLeaderLines val="0"/>
            <c:extLst/>
          </c:dLbls>
          <c:cat>
            <c:strRef>
              <c:f>Sheet1!$B$17:$C$17</c:f>
              <c:strCache>
                <c:ptCount val="2"/>
                <c:pt idx="0">
                  <c:v>偿二代测试
利率+承保风险</c:v>
                </c:pt>
                <c:pt idx="1">
                  <c:v>现行偿付能力体系 </c:v>
                </c:pt>
              </c:strCache>
            </c:strRef>
          </c:cat>
          <c:val>
            <c:numRef>
              <c:f>Sheet1!$B$18:$C$18</c:f>
              <c:numCache>
                <c:formatCode>_ * #,##0.0_ ;_ * \-#,##0.0_ ;_ * "-"??_ ;_ @_ </c:formatCode>
                <c:ptCount val="2"/>
                <c:pt idx="0">
                  <c:v>24.3</c:v>
                </c:pt>
                <c:pt idx="1">
                  <c:v>93</c:v>
                </c:pt>
              </c:numCache>
            </c:numRef>
          </c:val>
        </c:ser>
        <c:ser>
          <c:idx val="1"/>
          <c:order val="1"/>
          <c:tx>
            <c:strRef>
              <c:f>Sheet1!$A$19</c:f>
              <c:strCache>
                <c:ptCount val="1"/>
                <c:pt idx="0">
                  <c:v>风险边际</c:v>
                </c:pt>
              </c:strCache>
            </c:strRef>
          </c:tx>
          <c:invertIfNegative val="0"/>
          <c:dLbls>
            <c:dLbl>
              <c:idx val="0"/>
              <c:layout>
                <c:manualLayout>
                  <c:x val="-0.0038054464384913445"/>
                  <c:y val="-0.044439233839511871"/>
                </c:manualLayout>
              </c:layout>
              <c:numFmt formatCode="" sourceLinked="1"/>
              <c:txPr>
                <a:bodyPr/>
                <a:p>
                  <a:pPr>
                    <a:defRPr sz="600" smtId="4294967295"/>
                  </a:pPr>
                  <a:endParaRPr sz="600" smtId="4294967295"/>
                </a:p>
              </c:txPr>
              <c:dLblPos val="ctr"/>
              <c:showLegendKey val="0"/>
              <c:showVal val="1"/>
              <c:showCatName val="0"/>
              <c:showSerName val="1"/>
              <c:showPercent val="0"/>
              <c:showBubbleSize val="0"/>
              <c:separator>
</c:separator>
              <c:extLst/>
            </c:dLbl>
            <c:dLbl>
              <c:idx val="1"/>
              <c:layout>
                <c:manualLayout>
                  <c:x val="0.0038054464384913445"/>
                  <c:y val="-0.046603124588727951"/>
                </c:manualLayout>
              </c:layout>
              <c:numFmt formatCode="" sourceLinked="1"/>
              <c:txPr>
                <a:bodyPr/>
                <a:p>
                  <a:pPr>
                    <a:defRPr sz="600" smtId="4294967295"/>
                  </a:pPr>
                  <a:endParaRPr sz="600" smtId="4294967295"/>
                </a:p>
              </c:txPr>
              <c:dLblPos val="ctr"/>
              <c:showLegendKey val="0"/>
              <c:showVal val="1"/>
              <c:showCatName val="0"/>
              <c:showSerName val="1"/>
              <c:showPercent val="0"/>
              <c:showBubbleSize val="0"/>
              <c:separator>
</c:separator>
              <c:extLst/>
            </c:dLbl>
            <c:txPr>
              <a:bodyPr/>
              <a:p>
                <a:pPr>
                  <a:defRPr sz="600" smtId="4294967295"/>
                </a:pPr>
                <a:endParaRPr sz="600" smtId="4294967295"/>
              </a:p>
            </c:txPr>
            <c:dLblPos val="inBase"/>
            <c:showLegendKey val="0"/>
            <c:showVal val="1"/>
            <c:showCatName val="0"/>
            <c:showSerName val="1"/>
            <c:showPercent val="0"/>
            <c:showBubbleSize val="0"/>
            <c:separator>
</c:separator>
            <c:showLeaderLines val="0"/>
            <c:extLst/>
          </c:dLbls>
          <c:cat>
            <c:strRef>
              <c:f>Sheet1!$B$17:$C$17</c:f>
              <c:strCache>
                <c:ptCount val="2"/>
                <c:pt idx="0">
                  <c:v>偿二代测试
利率+承保风险</c:v>
                </c:pt>
                <c:pt idx="1">
                  <c:v>现行偿付能力体系 </c:v>
                </c:pt>
              </c:strCache>
            </c:strRef>
          </c:cat>
          <c:val>
            <c:numRef>
              <c:f>Sheet1!$B$19:$C$19</c:f>
              <c:numCache>
                <c:formatCode>_ * #,##0.0_ ;_ * \-#,##0.0_ ;_ * "-"??_ ;_ @_ </c:formatCode>
                <c:ptCount val="2"/>
                <c:pt idx="0">
                  <c:v>0.799999999999999</c:v>
                </c:pt>
                <c:pt idx="1">
                  <c:v>0</c:v>
                </c:pt>
              </c:numCache>
            </c:numRef>
          </c:val>
        </c:ser>
        <c:ser>
          <c:idx val="2"/>
          <c:order val="2"/>
          <c:tx>
            <c:strRef>
              <c:f>Sheet1!$A$20</c:f>
              <c:strCache>
                <c:ptCount val="1"/>
                <c:pt idx="0">
                  <c:v>利率风险资本要求</c:v>
                </c:pt>
              </c:strCache>
            </c:strRef>
          </c:tx>
          <c:invertIfNegative val="0"/>
          <c:dLbls>
            <c:dLbl>
              <c:idx val="0"/>
              <c:tx>
                <c:rich>
                  <a:bodyPr/>
                  <a:lstStyle/>
                  <a:p>
                    <a:pPr>
                      <a:defRPr/>
                    </a:pPr>
                    <a:r>
                      <a:rPr lang="zh-CN" altLang="en-US"/>
                      <a:t>利率风险</a:t>
                    </a:r>
                    <a:endParaRPr lang="en-US" altLang="zh-CN"/>
                  </a:p>
                  <a:p>
                    <a:pPr>
                      <a:defRPr/>
                    </a:pPr>
                    <a:r>
                      <a:rPr lang="zh-CN" altLang="en-US"/>
                      <a:t>资本要求
 </a:t>
                    </a:r>
                    <a:r>
                      <a:rPr lang="en-US" altLang="zh-CN"/>
                      <a:t>3.3 </a:t>
                    </a:r>
                  </a:p>
                </c:rich>
              </c:tx>
              <c:numFmt formatCode="" sourceLinked="1"/>
              <c:txPr>
                <a:bodyPr/>
                <a:p>
                  <a:pPr>
                    <a:defRPr sz="600" smtId="4294967295"/>
                  </a:pPr>
                  <a:endParaRPr sz="600" smtId="4294967295"/>
                </a:p>
              </c:txPr>
              <c:dLblPos val="inEnd"/>
              <c:showLegendKey val="0"/>
              <c:showVal val="1"/>
              <c:showCatName val="0"/>
              <c:showSerName val="1"/>
              <c:showPercent val="0"/>
              <c:showBubbleSize val="0"/>
              <c:separator>
</c:separator>
              <c:extLst/>
            </c:dLbl>
            <c:dLbl>
              <c:idx val="1"/>
              <c:tx>
                <c:rich>
                  <a:bodyPr/>
                  <a:lstStyle/>
                  <a:p>
                    <a:pPr>
                      <a:defRPr/>
                    </a:pPr>
                    <a:r>
                      <a:rPr lang="zh-CN" altLang="en-US"/>
                      <a:t>利率风险</a:t>
                    </a:r>
                    <a:endParaRPr lang="en-US" altLang="zh-CN"/>
                  </a:p>
                  <a:p>
                    <a:pPr>
                      <a:defRPr/>
                    </a:pPr>
                    <a:r>
                      <a:rPr lang="zh-CN" altLang="en-US"/>
                      <a:t>资本要求
 </a:t>
                    </a:r>
                    <a:r>
                      <a:rPr lang="en-US" altLang="zh-CN"/>
                      <a:t>3.7 </a:t>
                    </a:r>
                  </a:p>
                </c:rich>
              </c:tx>
              <c:numFmt formatCode="" sourceLinked="1"/>
              <c:txPr>
                <a:bodyPr/>
                <a:p>
                  <a:pPr>
                    <a:defRPr sz="600" smtId="4294967295"/>
                  </a:pPr>
                  <a:endParaRPr sz="600" smtId="4294967295"/>
                </a:p>
              </c:txPr>
              <c:dLblPos val="inEnd"/>
              <c:showLegendKey val="0"/>
              <c:showVal val="1"/>
              <c:showCatName val="0"/>
              <c:showSerName val="1"/>
              <c:showPercent val="0"/>
              <c:showBubbleSize val="0"/>
              <c:separator>
</c:separator>
              <c:extLst/>
            </c:dLbl>
            <c:txPr>
              <a:bodyPr/>
              <a:p>
                <a:pPr>
                  <a:defRPr sz="600" smtId="4294967295"/>
                </a:pPr>
                <a:endParaRPr sz="600" smtId="4294967295"/>
              </a:p>
            </c:txPr>
            <c:dLblPos val="inEnd"/>
            <c:showLegendKey val="0"/>
            <c:showVal val="1"/>
            <c:showCatName val="0"/>
            <c:showSerName val="1"/>
            <c:showPercent val="0"/>
            <c:showBubbleSize val="0"/>
            <c:separator>
</c:separator>
            <c:showLeaderLines val="0"/>
            <c:extLst/>
          </c:dLbls>
          <c:cat>
            <c:strRef>
              <c:f>Sheet1!$B$17:$C$17</c:f>
              <c:strCache>
                <c:ptCount val="2"/>
                <c:pt idx="0">
                  <c:v>偿二代测试
利率+承保风险</c:v>
                </c:pt>
                <c:pt idx="1">
                  <c:v>现行偿付能力体系 </c:v>
                </c:pt>
              </c:strCache>
            </c:strRef>
          </c:cat>
          <c:val>
            <c:numRef>
              <c:f>Sheet1!$B$20:$C$20</c:f>
              <c:numCache>
                <c:formatCode>_ * #,##0.0_ ;_ * \-#,##0.0_ ;_ * "-"??_ ;_ @_ </c:formatCode>
                <c:ptCount val="2"/>
                <c:pt idx="0">
                  <c:v>3.3</c:v>
                </c:pt>
                <c:pt idx="1">
                  <c:v>3.72</c:v>
                </c:pt>
              </c:numCache>
            </c:numRef>
          </c:val>
        </c:ser>
        <c:ser>
          <c:idx val="3"/>
          <c:order val="3"/>
          <c:tx>
            <c:strRef>
              <c:f>Sheet1!$A$21</c:f>
              <c:strCache>
                <c:ptCount val="1"/>
                <c:pt idx="0">
                  <c:v>承险风险资本要求</c:v>
                </c:pt>
              </c:strCache>
            </c:strRef>
          </c:tx>
          <c:invertIfNegative val="0"/>
          <c:dLbls>
            <c:dLbl>
              <c:idx val="0"/>
              <c:layout>
                <c:manualLayout>
                  <c:x val="0.041859909892082214"/>
                  <c:y val="0.09550456702709198"/>
                </c:manualLayout>
              </c:layout>
              <c:tx>
                <c:rich>
                  <a:bodyPr/>
                  <a:lstStyle/>
                  <a:p>
                    <a:pPr>
                      <a:defRPr/>
                    </a:pPr>
                    <a:r>
                      <a:rPr lang="zh-CN" altLang="en-US"/>
                      <a:t>承险风险</a:t>
                    </a:r>
                    <a:endParaRPr lang="en-US" altLang="zh-CN"/>
                  </a:p>
                  <a:p>
                    <a:pPr>
                      <a:defRPr/>
                    </a:pPr>
                    <a:r>
                      <a:rPr lang="zh-CN" altLang="en-US"/>
                      <a:t>资本要求
 </a:t>
                    </a:r>
                    <a:r>
                      <a:rPr lang="en-US" altLang="zh-CN"/>
                      <a:t>7.8 </a:t>
                    </a:r>
                  </a:p>
                </c:rich>
              </c:tx>
              <c:numFmt formatCode="" sourceLinked="1"/>
              <c:txPr>
                <a:bodyPr/>
                <a:p>
                  <a:pPr>
                    <a:defRPr sz="600" smtId="4294967295"/>
                  </a:pPr>
                  <a:endParaRPr sz="600" smtId="4294967295"/>
                </a:p>
              </c:txPr>
              <c:dLblPos val="ctr"/>
              <c:showLegendKey val="0"/>
              <c:showVal val="1"/>
              <c:showCatName val="0"/>
              <c:showSerName val="1"/>
              <c:showPercent val="0"/>
              <c:showBubbleSize val="0"/>
              <c:separator>
</c:separator>
              <c:extLst/>
            </c:dLbl>
            <c:dLbl>
              <c:idx val="1"/>
              <c:layout>
                <c:manualLayout>
                  <c:x val="0.049470804631710052"/>
                  <c:y val="0.09550456702709198"/>
                </c:manualLayout>
              </c:layout>
              <c:tx>
                <c:rich>
                  <a:bodyPr/>
                  <a:lstStyle/>
                  <a:p>
                    <a:pPr>
                      <a:defRPr/>
                    </a:pPr>
                    <a:r>
                      <a:rPr lang="zh-CN" altLang="en-US"/>
                      <a:t>承险风险</a:t>
                    </a:r>
                    <a:endParaRPr lang="en-US" altLang="zh-CN"/>
                  </a:p>
                  <a:p>
                    <a:pPr>
                      <a:defRPr/>
                    </a:pPr>
                    <a:r>
                      <a:rPr lang="zh-CN" altLang="en-US"/>
                      <a:t>资本要求
 </a:t>
                    </a:r>
                    <a:r>
                      <a:rPr lang="en-US" altLang="zh-CN"/>
                      <a:t>0.1 </a:t>
                    </a:r>
                  </a:p>
                </c:rich>
              </c:tx>
              <c:numFmt formatCode="" sourceLinked="1"/>
              <c:txPr>
                <a:bodyPr/>
                <a:p>
                  <a:pPr>
                    <a:defRPr sz="600" smtId="4294967295"/>
                  </a:pPr>
                  <a:endParaRPr sz="600" smtId="4294967295"/>
                </a:p>
              </c:txPr>
              <c:dLblPos val="ctr"/>
              <c:showLegendKey val="0"/>
              <c:showVal val="1"/>
              <c:showCatName val="0"/>
              <c:showSerName val="1"/>
              <c:showPercent val="0"/>
              <c:showBubbleSize val="0"/>
              <c:separator>
</c:separator>
              <c:extLst/>
            </c:dLbl>
            <c:txPr>
              <a:bodyPr/>
              <a:p>
                <a:pPr>
                  <a:defRPr sz="600" smtId="4294967295"/>
                </a:pPr>
                <a:endParaRPr sz="600" smtId="4294967295"/>
              </a:p>
            </c:txPr>
            <c:dLblPos val="ctr"/>
            <c:showLegendKey val="0"/>
            <c:showVal val="1"/>
            <c:showCatName val="0"/>
            <c:showSerName val="1"/>
            <c:showPercent val="0"/>
            <c:showBubbleSize val="0"/>
            <c:separator>
</c:separator>
            <c:showLeaderLines val="0"/>
            <c:extLst/>
          </c:dLbls>
          <c:cat>
            <c:strRef>
              <c:f>Sheet1!$B$17:$C$17</c:f>
              <c:strCache>
                <c:ptCount val="2"/>
                <c:pt idx="0">
                  <c:v>偿二代测试
利率+承保风险</c:v>
                </c:pt>
                <c:pt idx="1">
                  <c:v>现行偿付能力体系 </c:v>
                </c:pt>
              </c:strCache>
            </c:strRef>
          </c:cat>
          <c:val>
            <c:numRef>
              <c:f>Sheet1!$B$21:$C$21</c:f>
              <c:numCache>
                <c:formatCode>_ * #,##0.0_ ;_ * \-#,##0.0_ ;_ * "-"??_ ;_ @_ </c:formatCode>
                <c:ptCount val="2"/>
                <c:pt idx="0">
                  <c:v>7.8</c:v>
                </c:pt>
                <c:pt idx="1">
                  <c:v>0.0799999999999998</c:v>
                </c:pt>
              </c:numCache>
            </c:numRef>
          </c:val>
        </c:ser>
        <c:dLbls>
          <c:showLegendKey val="0"/>
          <c:showVal val="0"/>
          <c:showCatName val="0"/>
          <c:showSerName val="0"/>
          <c:showPercent val="0"/>
          <c:showBubbleSize val="0"/>
          <c:showLeaderLines val="0"/>
        </c:dLbls>
        <c:gapWidth val="300"/>
        <c:overlap/>
        <c:axId val="284564864"/>
        <c:axId val="284574848"/>
      </c:barChart>
      <c:catAx>
        <c:axId val="284564864"/>
        <c:scaling>
          <c:orientation/>
        </c:scaling>
        <c:delete val="0"/>
        <c:axPos val="b"/>
        <c:majorTickMark val="none"/>
        <c:minorTickMark val="in"/>
        <c:tickLblPos val="high"/>
        <c:txPr>
          <a:bodyPr/>
          <a:p>
            <a:pPr>
              <a:defRPr sz="800" smtId="4294967295"/>
            </a:pPr>
            <a:endParaRPr sz="800" smtId="4294967295"/>
          </a:p>
        </c:txPr>
        <c:crossAx val="284574848"/>
        <c:crosses val="autoZero"/>
        <c:auto val="0"/>
        <c:lblAlgn val="ctr"/>
        <c:lblOffset/>
        <c:noMultiLvlLbl val="0"/>
      </c:catAx>
      <c:valAx>
        <c:axId val="284574848"/>
        <c:scaling>
          <c:orientation/>
        </c:scaling>
        <c:delete val="1"/>
        <c:axPos val="l"/>
        <c:numFmt formatCode="_ * #,##0.0_ ;_ * \-#,##0.0_ ;_ * &quot;-&quot;??_ ;_ @_ " sourceLinked="1"/>
        <c:majorTickMark val="none"/>
        <c:minorTickMark val="none"/>
        <c:tickLblPos val="none"/>
        <c:crossAx val="284564864"/>
        <c:crossBetween val="between"/>
      </c:valAx>
      <c:spPr>
        <a:noFill/>
        <a:ln w="25400">
          <a:noFill/>
        </a:ln>
      </c:spPr>
    </c:plotArea>
    <c:plotVisOnly val="1"/>
    <c:dispBlanksAs val="gap"/>
    <c:showDLblsOverMax val="0"/>
  </c:chart>
  <c:spPr>
    <a:ln>
      <a:solidFill>
        <a:srgbClr val="968C6D">
          <a:shade val="50000"/>
        </a:srgbClr>
      </a:solidFill>
    </a:ln>
  </c:spPr>
  <c:txPr>
    <a:bodyPr/>
    <a:p>
      <a:pPr>
        <a:defRPr smtId="4294967295">
          <a:latin typeface="+mj-lt"/>
        </a:defRPr>
      </a:pPr>
      <a:endParaRPr smtId="4294967295">
        <a:latin typeface="+mj-lt"/>
      </a:endParaRPr>
    </a:p>
  </c:txPr>
  <c:externalData r:id="rId1">
    <c:autoUpdate val="0"/>
  </c:externalData>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000"/>
            </a:pPr>
            <a:r>
              <a:rPr lang="zh-CN" altLang="en-US" sz="1000" baseline="0" smtClean="0"/>
              <a:t>承</a:t>
            </a:r>
            <a:r>
              <a:rPr lang="zh-CN" altLang="en-US" sz="1000" baseline="0"/>
              <a:t>保风险组成</a:t>
            </a:r>
            <a:endParaRPr lang="en-US" altLang="en-US" sz="1000"/>
          </a:p>
        </c:rich>
      </c:tx>
      <c:overlay val="0"/>
    </c:title>
    <c:autoTitleDeleted val="0"/>
    <c:view3D>
      <c:rotX val="30"/>
      <c:rotY/>
      <c:rAngAx val="0"/>
    </c:view3D>
    <c:plotArea>
      <c:pie3DChart>
        <c:varyColors val="1"/>
        <c:ser>
          <c:idx val="0"/>
          <c:order val="0"/>
          <c:tx>
            <c:strRef>
              <c:f>Sheet1!$C$72</c:f>
              <c:strCache>
                <c:ptCount val="1"/>
                <c:pt idx="0">
                  <c:v>1068</c:v>
                </c:pt>
              </c:strCache>
            </c:strRef>
          </c:tx>
          <c:explosion val="25"/>
          <c:dPt>
            <c:idx val="4"/>
            <c:invertIfNegative val="1"/>
            <c:spPr>
              <a:solidFill>
                <a:srgbClr val="DC6900"/>
              </a:solidFill>
            </c:spPr>
          </c:dPt>
          <c:dLbls>
            <c:dLbl>
              <c:idx val="0"/>
              <c:layout>
                <c:manualLayout>
                  <c:x val="-0.0074087553657591343"/>
                  <c:y val="-0.050291527062654495"/>
                </c:manualLayout>
              </c:layout>
              <c:numFmt formatCode="" sourceLinked="1"/>
              <c:txPr>
                <a:bodyPr/>
                <a:p>
                  <a:pPr>
                    <a:defRPr smtId="4294967295">
                      <a:latin typeface="+mj-lt"/>
                    </a:defRPr>
                  </a:pPr>
                  <a:endParaRPr smtId="4294967295">
                    <a:latin typeface="+mj-lt"/>
                  </a:endParaRPr>
                </a:p>
              </c:txPr>
              <c:showLegendKey val="0"/>
              <c:showVal val="0"/>
              <c:showCatName val="0"/>
              <c:showSerName val="0"/>
              <c:showPercent val="1"/>
              <c:showBubbleSize val="0"/>
              <c:extLst/>
            </c:dLbl>
            <c:dLbl>
              <c:idx val="1"/>
              <c:layout>
                <c:manualLayout>
                  <c:x val="0.12407096475362778"/>
                  <c:y val="-0.015409167855978012"/>
                </c:manualLayout>
              </c:layout>
              <c:numFmt formatCode="" sourceLinked="1"/>
              <c:txPr>
                <a:bodyPr/>
                <a:p>
                  <a:pPr>
                    <a:defRPr smtId="4294967295">
                      <a:latin typeface="+mj-lt"/>
                    </a:defRPr>
                  </a:pPr>
                  <a:endParaRPr smtId="4294967295">
                    <a:latin typeface="+mj-lt"/>
                  </a:endParaRPr>
                </a:p>
              </c:txPr>
              <c:showLegendKey val="0"/>
              <c:showVal val="0"/>
              <c:showCatName val="0"/>
              <c:showSerName val="0"/>
              <c:showPercent val="1"/>
              <c:showBubbleSize val="0"/>
              <c:extLst/>
            </c:dLbl>
            <c:dLbl>
              <c:idx val="2"/>
              <c:layout>
                <c:manualLayout>
                  <c:x val="0.0544094480574131"/>
                  <c:y val="-0.0497356578707695"/>
                </c:manualLayout>
              </c:layout>
              <c:numFmt formatCode="" sourceLinked="1"/>
              <c:txPr>
                <a:bodyPr/>
                <a:p>
                  <a:pPr>
                    <a:defRPr smtId="4294967295">
                      <a:latin typeface="+mj-lt"/>
                    </a:defRPr>
                  </a:pPr>
                  <a:endParaRPr smtId="4294967295">
                    <a:latin typeface="+mj-lt"/>
                  </a:endParaRPr>
                </a:p>
              </c:txPr>
              <c:showLegendKey val="0"/>
              <c:showVal val="0"/>
              <c:showCatName val="0"/>
              <c:showSerName val="0"/>
              <c:showPercent val="1"/>
              <c:showBubbleSize val="0"/>
              <c:extLst/>
            </c:dLbl>
            <c:dLbl>
              <c:idx val="3"/>
              <c:layout>
                <c:manualLayout>
                  <c:x val="-0.035892140120267868"/>
                  <c:y val="0.1114046648144722"/>
                </c:manualLayout>
              </c:layout>
              <c:numFmt formatCode="" sourceLinked="1"/>
              <c:txPr>
                <a:bodyPr/>
                <a:p>
                  <a:pPr>
                    <a:defRPr smtId="4294967295">
                      <a:latin typeface="+mj-lt"/>
                    </a:defRPr>
                  </a:pPr>
                  <a:endParaRPr smtId="4294967295">
                    <a:latin typeface="+mj-lt"/>
                  </a:endParaRPr>
                </a:p>
              </c:txPr>
              <c:showLegendKey val="0"/>
              <c:showVal val="0"/>
              <c:showCatName val="0"/>
              <c:showSerName val="0"/>
              <c:showPercent val="1"/>
              <c:showBubbleSize val="0"/>
              <c:extLst/>
            </c:dLbl>
            <c:dLbl>
              <c:idx val="5"/>
              <c:layout>
                <c:manualLayout>
                  <c:x val="-0.047006867825984955"/>
                  <c:y val="-0.0021166056394577026"/>
                </c:manualLayout>
              </c:layout>
              <c:numFmt formatCode="" sourceLinked="1"/>
              <c:txPr>
                <a:bodyPr/>
                <a:p>
                  <a:pPr>
                    <a:defRPr smtId="4294967295">
                      <a:latin typeface="+mj-lt"/>
                    </a:defRPr>
                  </a:pPr>
                  <a:endParaRPr smtId="4294967295">
                    <a:latin typeface="+mj-lt"/>
                  </a:endParaRPr>
                </a:p>
              </c:txPr>
              <c:showLegendKey val="0"/>
              <c:showVal val="0"/>
              <c:showCatName val="0"/>
              <c:showSerName val="0"/>
              <c:showPercent val="1"/>
              <c:showBubbleSize val="0"/>
              <c:extLst/>
            </c:dLbl>
            <c:txPr>
              <a:bodyPr/>
              <a:p>
                <a:pPr>
                  <a:defRPr smtId="4294967295">
                    <a:latin typeface="+mj-lt"/>
                  </a:defRPr>
                </a:pPr>
                <a:endParaRPr smtId="4294967295">
                  <a:latin typeface="+mj-lt"/>
                </a:endParaRPr>
              </a:p>
            </c:txPr>
            <c:showLegendKey val="0"/>
            <c:showVal val="0"/>
            <c:showCatName val="0"/>
            <c:showSerName val="0"/>
            <c:showPercent val="1"/>
            <c:showBubbleSize val="0"/>
            <c:showLeaderLines val="1"/>
            <c:extLst/>
          </c:dLbls>
          <c:cat>
            <c:strRef>
              <c:f>Sheet1!$D$71:$I$71</c:f>
              <c:strCache>
                <c:ptCount val="6"/>
                <c:pt idx="0">
                  <c:v>死亡风险</c:v>
                </c:pt>
                <c:pt idx="1">
                  <c:v>生存风险</c:v>
                </c:pt>
                <c:pt idx="2">
                  <c:v>疾病风险</c:v>
                </c:pt>
                <c:pt idx="3">
                  <c:v>退保风险</c:v>
                </c:pt>
                <c:pt idx="4">
                  <c:v>费用风险</c:v>
                </c:pt>
                <c:pt idx="5">
                  <c:v>死亡巨灾风险</c:v>
                </c:pt>
              </c:strCache>
            </c:strRef>
          </c:cat>
          <c:val>
            <c:numRef>
              <c:f>Sheet1!$D$72:$I$72</c:f>
              <c:numCache>
                <c:formatCode>_ * #,##0.000_ ;_ * \-#,##0.000_ ;_ * "-"??_ ;_ @_ </c:formatCode>
                <c:ptCount val="6"/>
                <c:pt idx="0">
                  <c:v>0.06824</c:v>
                </c:pt>
                <c:pt idx="1">
                  <c:v>0</c:v>
                </c:pt>
                <c:pt idx="2">
                  <c:v>0</c:v>
                </c:pt>
                <c:pt idx="3">
                  <c:v>0.583269999999999</c:v>
                </c:pt>
                <c:pt idx="4">
                  <c:v>8.19960490033671</c:v>
                </c:pt>
                <c:pt idx="5">
                  <c:v>0.15481</c:v>
                </c:pt>
              </c:numCache>
            </c:numRef>
          </c:val>
        </c:ser>
        <c:dLbls>
          <c:showLegendKey val="0"/>
          <c:showVal val="0"/>
          <c:showCatName val="0"/>
          <c:showSerName val="0"/>
          <c:showPercent val="0"/>
          <c:showBubbleSize val="0"/>
          <c:showLeaderLines val="0"/>
        </c:dLbls>
      </c:pie3DChart>
    </c:plotArea>
    <c:legend>
      <c:legendPos/>
      <c:overlay val="0"/>
      <c:txPr>
        <a:bodyPr/>
        <a:p>
          <a:pPr>
            <a:defRPr sz="800" smtId="4294967295"/>
          </a:pPr>
          <a:endParaRPr sz="800" smtId="4294967295"/>
        </a:p>
      </c:txPr>
    </c:legend>
    <c:plotVisOnly val="1"/>
    <c:dispBlanksAs val="gap"/>
    <c:showDLblsOverMax val="0"/>
  </c:chart>
  <c:spPr>
    <a:ln>
      <a:solidFill>
        <a:srgbClr val="968C6D">
          <a:shade val="50000"/>
        </a:srgbClr>
      </a:solidFill>
    </a:ln>
  </c:spPr>
  <c:externalData r:id="rId1">
    <c:autoUpdate val="0"/>
  </c:externalData>
</c:chartSpace>
</file>

<file path=ppt/charts/chart1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000"/>
            </a:pPr>
            <a:r>
              <a:rPr lang="zh-CN" sz="1000" smtClean="0"/>
              <a:t>偿付</a:t>
            </a:r>
            <a:r>
              <a:rPr lang="zh-CN" sz="1000"/>
              <a:t>能力资本 要求对比</a:t>
            </a:r>
            <a:endParaRPr lang="en-US" sz="1000"/>
          </a:p>
        </c:rich>
      </c:tx>
      <c:overlay val="0"/>
    </c:title>
    <c:autoTitleDeleted val="0"/>
    <c:plotArea>
      <c:barChart>
        <c:barDir val="col"/>
        <c:grouping val="stacked"/>
        <c:varyColors val="0"/>
        <c:ser>
          <c:idx val="0"/>
          <c:order val="0"/>
          <c:tx>
            <c:strRef>
              <c:f>Sheet1!$A$58</c:f>
              <c:strCache>
                <c:ptCount val="1"/>
                <c:pt idx="0">
                  <c:v>最佳估计负债</c:v>
                </c:pt>
              </c:strCache>
            </c:strRef>
          </c:tx>
          <c:invertIfNegative val="0"/>
          <c:dLbls>
            <c:dLbl>
              <c:idx val="1"/>
              <c:tx>
                <c:rich>
                  <a:bodyPr/>
                  <a:lstStyle/>
                  <a:p>
                    <a:pPr>
                      <a:defRPr/>
                    </a:pPr>
                    <a:r>
                      <a:rPr lang="zh-CN" altLang="en-US" smtClean="0"/>
                      <a:t>法定准备金</a:t>
                    </a:r>
                    <a:r>
                      <a:rPr lang="zh-CN" altLang="en-US"/>
                      <a:t>
 </a:t>
                    </a:r>
                    <a:r>
                      <a:rPr lang="en-US" altLang="zh-CN"/>
                      <a:t>752.2 </a:t>
                    </a:r>
                  </a:p>
                </c:rich>
              </c:tx>
              <c:numFmt formatCode="" sourceLinked="1"/>
              <c:txPr>
                <a:bodyPr/>
                <a:p>
                  <a:pPr>
                    <a:defRPr sz="600" smtId="4294967295"/>
                  </a:pPr>
                  <a:endParaRPr sz="600" smtId="4294967295"/>
                </a:p>
              </c:txPr>
              <c:dLblPos val="inBase"/>
              <c:showLegendKey val="0"/>
              <c:showVal val="1"/>
              <c:showCatName val="0"/>
              <c:showSerName val="1"/>
              <c:showPercent val="0"/>
              <c:showBubbleSize val="0"/>
              <c:separator>
</c:separator>
              <c:extLst/>
            </c:dLbl>
            <c:txPr>
              <a:bodyPr/>
              <a:p>
                <a:pPr>
                  <a:defRPr sz="600" smtId="4294967295"/>
                </a:pPr>
                <a:endParaRPr sz="600" smtId="4294967295"/>
              </a:p>
            </c:txPr>
            <c:dLblPos val="inBase"/>
            <c:showLegendKey val="0"/>
            <c:showVal val="1"/>
            <c:showCatName val="0"/>
            <c:showSerName val="1"/>
            <c:showPercent val="0"/>
            <c:showBubbleSize val="0"/>
            <c:separator>
</c:separator>
            <c:showLeaderLines val="0"/>
            <c:extLst/>
          </c:dLbls>
          <c:cat>
            <c:strRef>
              <c:f>Sheet1!$M$57:$N$57</c:f>
              <c:strCache>
                <c:ptCount val="2"/>
                <c:pt idx="0">
                  <c:v>偿二代测试
利率+承保风险</c:v>
                </c:pt>
                <c:pt idx="1">
                  <c:v>现行偿付能力体系 </c:v>
                </c:pt>
              </c:strCache>
            </c:strRef>
          </c:cat>
          <c:val>
            <c:numRef>
              <c:f>Sheet1!$M$58:$N$58</c:f>
              <c:numCache>
                <c:formatCode>_ * #,##0.0_ ;_ * \-#,##0.0_ ;_ * "-"??_ ;_ @_ </c:formatCode>
                <c:ptCount val="2"/>
                <c:pt idx="0">
                  <c:v>775.343045661706</c:v>
                </c:pt>
                <c:pt idx="1">
                  <c:v>752.1943219</c:v>
                </c:pt>
              </c:numCache>
            </c:numRef>
          </c:val>
        </c:ser>
        <c:ser>
          <c:idx val="1"/>
          <c:order val="1"/>
          <c:tx>
            <c:strRef>
              <c:f>Sheet1!$A$59</c:f>
              <c:strCache>
                <c:ptCount val="1"/>
                <c:pt idx="0">
                  <c:v>风险边际</c:v>
                </c:pt>
              </c:strCache>
            </c:strRef>
          </c:tx>
          <c:invertIfNegative val="0"/>
          <c:dLbls>
            <c:dLbl>
              <c:idx val="0"/>
              <c:layout>
                <c:manualLayout>
                  <c:x val="-0.015221785753965378"/>
                  <c:y val="-0.068315371870994568"/>
                </c:manualLayout>
              </c:layout>
              <c:numFmt formatCode="" sourceLinked="1"/>
              <c:txPr>
                <a:bodyPr/>
                <a:p>
                  <a:pPr>
                    <a:defRPr sz="600" smtId="4294967295"/>
                  </a:pPr>
                  <a:endParaRPr sz="600" smtId="4294967295"/>
                </a:p>
              </c:txPr>
              <c:dLblPos val="ctr"/>
              <c:showLegendKey val="0"/>
              <c:showVal val="1"/>
              <c:showCatName val="0"/>
              <c:showSerName val="1"/>
              <c:showPercent val="0"/>
              <c:showBubbleSize val="0"/>
              <c:separator>
</c:separator>
              <c:extLst/>
            </c:dLbl>
            <c:dLbl>
              <c:idx val="1"/>
              <c:layout>
                <c:manualLayout>
                  <c:x val="-0.019027231261134148"/>
                  <c:y val="-0.046603124588727951"/>
                </c:manualLayout>
              </c:layout>
              <c:numFmt formatCode="" sourceLinked="1"/>
              <c:txPr>
                <a:bodyPr/>
                <a:p>
                  <a:pPr>
                    <a:defRPr sz="600" smtId="4294967295"/>
                  </a:pPr>
                  <a:endParaRPr sz="600" smtId="4294967295"/>
                </a:p>
              </c:txPr>
              <c:dLblPos val="ctr"/>
              <c:showLegendKey val="0"/>
              <c:showVal val="1"/>
              <c:showCatName val="0"/>
              <c:showSerName val="1"/>
              <c:showPercent val="0"/>
              <c:showBubbleSize val="0"/>
              <c:separator>
</c:separator>
              <c:extLst/>
            </c:dLbl>
            <c:txPr>
              <a:bodyPr/>
              <a:p>
                <a:pPr>
                  <a:defRPr sz="600" smtId="4294967295"/>
                </a:pPr>
                <a:endParaRPr sz="600" smtId="4294967295"/>
              </a:p>
            </c:txPr>
            <c:dLblPos val="inBase"/>
            <c:showLegendKey val="0"/>
            <c:showVal val="1"/>
            <c:showCatName val="0"/>
            <c:showSerName val="1"/>
            <c:showPercent val="0"/>
            <c:showBubbleSize val="0"/>
            <c:separator>
</c:separator>
            <c:showLeaderLines val="0"/>
            <c:extLst/>
          </c:dLbls>
          <c:cat>
            <c:strRef>
              <c:f>Sheet1!$M$57:$N$57</c:f>
              <c:strCache>
                <c:ptCount val="2"/>
                <c:pt idx="0">
                  <c:v>偿二代测试
利率+承保风险</c:v>
                </c:pt>
                <c:pt idx="1">
                  <c:v>现行偿付能力体系 </c:v>
                </c:pt>
              </c:strCache>
            </c:strRef>
          </c:cat>
          <c:val>
            <c:numRef>
              <c:f>Sheet1!$M$59:$N$59</c:f>
              <c:numCache>
                <c:formatCode>_ * #,##0.0_ ;_ * \-#,##0.0_ ;_ * "-"??_ ;_ @_ </c:formatCode>
                <c:ptCount val="2"/>
                <c:pt idx="0">
                  <c:v>0.260034338294536</c:v>
                </c:pt>
                <c:pt idx="1">
                  <c:v>0</c:v>
                </c:pt>
              </c:numCache>
            </c:numRef>
          </c:val>
        </c:ser>
        <c:ser>
          <c:idx val="2"/>
          <c:order val="2"/>
          <c:tx>
            <c:strRef>
              <c:f>Sheet1!$A$60</c:f>
              <c:strCache>
                <c:ptCount val="1"/>
                <c:pt idx="0">
                  <c:v>利率风险资本要求</c:v>
                </c:pt>
              </c:strCache>
            </c:strRef>
          </c:tx>
          <c:invertIfNegative val="0"/>
          <c:dLbls>
            <c:dLbl>
              <c:idx val="0"/>
              <c:layout>
                <c:manualLayout>
                  <c:x val="0.0037785286549478769"/>
                  <c:y val="0.15195484459400177"/>
                </c:manualLayout>
              </c:layout>
              <c:tx>
                <c:rich>
                  <a:bodyPr/>
                  <a:lstStyle/>
                  <a:p>
                    <a:pPr>
                      <a:defRPr/>
                    </a:pPr>
                    <a:r>
                      <a:rPr lang="zh-CN" altLang="en-US"/>
                      <a:t>利率风险</a:t>
                    </a:r>
                    <a:endParaRPr lang="en-US" altLang="zh-CN"/>
                  </a:p>
                  <a:p>
                    <a:pPr>
                      <a:defRPr/>
                    </a:pPr>
                    <a:r>
                      <a:rPr lang="zh-CN" altLang="en-US"/>
                      <a:t>资本要求</a:t>
                    </a:r>
                    <a:endParaRPr lang="en-US" altLang="zh-CN"/>
                  </a:p>
                  <a:p>
                    <a:pPr>
                      <a:defRPr/>
                    </a:pPr>
                    <a:r>
                      <a:rPr lang="zh-CN" altLang="en-US"/>
                      <a:t>  </a:t>
                    </a:r>
                    <a:r>
                      <a:rPr lang="en-US" altLang="zh-CN"/>
                      <a:t>32.8 </a:t>
                    </a:r>
                    <a:endParaRPr lang="zh-CN" altLang="en-US"/>
                  </a:p>
                </c:rich>
              </c:tx>
              <c:numFmt formatCode="" sourceLinked="1"/>
              <c:txPr>
                <a:bodyPr/>
                <a:p>
                  <a:pPr>
                    <a:defRPr sz="600" smtId="4294967295"/>
                  </a:pPr>
                  <a:endParaRPr sz="600" smtId="4294967295"/>
                </a:p>
              </c:txPr>
              <c:showLegendKey val="0"/>
              <c:showVal val="1"/>
              <c:showCatName val="0"/>
              <c:showSerName val="1"/>
              <c:showPercent val="0"/>
              <c:showBubbleSize val="0"/>
              <c:separator> </c:separator>
              <c:extLst/>
            </c:dLbl>
            <c:dLbl>
              <c:idx val="1"/>
              <c:layout>
                <c:manualLayout>
                  <c:x val="-0.0037788262125104666"/>
                  <c:y val="0.13442158699035645"/>
                </c:manualLayout>
              </c:layout>
              <c:tx>
                <c:rich>
                  <a:bodyPr/>
                  <a:lstStyle/>
                  <a:p>
                    <a:pPr>
                      <a:defRPr/>
                    </a:pPr>
                    <a:r>
                      <a:rPr lang="zh-CN" altLang="en-US"/>
                      <a:t>利率风险</a:t>
                    </a:r>
                    <a:endParaRPr lang="en-US" altLang="zh-CN"/>
                  </a:p>
                  <a:p>
                    <a:pPr>
                      <a:defRPr/>
                    </a:pPr>
                    <a:r>
                      <a:rPr lang="zh-CN" altLang="en-US"/>
                      <a:t>资本要求</a:t>
                    </a:r>
                    <a:endParaRPr lang="en-US" altLang="zh-CN"/>
                  </a:p>
                  <a:p>
                    <a:pPr>
                      <a:defRPr/>
                    </a:pPr>
                    <a:r>
                      <a:rPr lang="zh-CN" altLang="en-US"/>
                      <a:t>  </a:t>
                    </a:r>
                    <a:r>
                      <a:rPr lang="en-US" altLang="zh-CN"/>
                      <a:t>30.1 </a:t>
                    </a:r>
                    <a:endParaRPr lang="zh-CN" altLang="en-US"/>
                  </a:p>
                </c:rich>
              </c:tx>
              <c:numFmt formatCode="" sourceLinked="1"/>
              <c:txPr>
                <a:bodyPr/>
                <a:p>
                  <a:pPr>
                    <a:defRPr sz="600" smtId="4294967295"/>
                  </a:pPr>
                  <a:endParaRPr sz="600" smtId="4294967295"/>
                </a:p>
              </c:txPr>
              <c:showLegendKey val="0"/>
              <c:showVal val="1"/>
              <c:showCatName val="0"/>
              <c:showSerName val="1"/>
              <c:showPercent val="0"/>
              <c:showBubbleSize val="0"/>
              <c:separator> </c:separator>
              <c:extLst/>
            </c:dLbl>
            <c:txPr>
              <a:bodyPr/>
              <a:p>
                <a:pPr>
                  <a:defRPr sz="600" smtId="4294967295"/>
                </a:pPr>
                <a:endParaRPr sz="600" smtId="4294967295"/>
              </a:p>
            </c:txPr>
            <c:showLegendKey val="0"/>
            <c:showVal val="1"/>
            <c:showCatName val="0"/>
            <c:showSerName val="1"/>
            <c:showPercent val="0"/>
            <c:showBubbleSize val="0"/>
            <c:showLeaderLines val="0"/>
            <c:extLst/>
          </c:dLbls>
          <c:cat>
            <c:strRef>
              <c:f>Sheet1!$M$57:$N$57</c:f>
              <c:strCache>
                <c:ptCount val="2"/>
                <c:pt idx="0">
                  <c:v>偿二代测试
利率+承保风险</c:v>
                </c:pt>
                <c:pt idx="1">
                  <c:v>现行偿付能力体系 </c:v>
                </c:pt>
              </c:strCache>
            </c:strRef>
          </c:cat>
          <c:val>
            <c:numRef>
              <c:f>Sheet1!$M$60:$N$60</c:f>
              <c:numCache>
                <c:formatCode>_ * #,##0.0_ ;_ * \-#,##0.0_ ;_ * "-"??_ ;_ @_ </c:formatCode>
                <c:ptCount val="2"/>
                <c:pt idx="0">
                  <c:v>32.7579946025675</c:v>
                </c:pt>
                <c:pt idx="1">
                  <c:v>30.087772876</c:v>
                </c:pt>
              </c:numCache>
            </c:numRef>
          </c:val>
        </c:ser>
        <c:ser>
          <c:idx val="3"/>
          <c:order val="3"/>
          <c:tx>
            <c:strRef>
              <c:f>Sheet1!$A$61</c:f>
              <c:strCache>
                <c:ptCount val="1"/>
                <c:pt idx="0">
                  <c:v>承险风险资本要求</c:v>
                </c:pt>
              </c:strCache>
            </c:strRef>
          </c:tx>
          <c:invertIfNegative val="0"/>
          <c:dLbls>
            <c:dLbl>
              <c:idx val="0"/>
              <c:layout>
                <c:manualLayout>
                  <c:x val="0.022672956809401512"/>
                  <c:y val="0.09935508668422699"/>
                </c:manualLayout>
              </c:layout>
              <c:tx>
                <c:rich>
                  <a:bodyPr/>
                  <a:lstStyle/>
                  <a:p>
                    <a:pPr>
                      <a:defRPr/>
                    </a:pPr>
                    <a:r>
                      <a:rPr lang="zh-CN" altLang="en-US"/>
                      <a:t>承险风险</a:t>
                    </a:r>
                    <a:endParaRPr lang="en-US" altLang="zh-CN"/>
                  </a:p>
                  <a:p>
                    <a:pPr>
                      <a:defRPr/>
                    </a:pPr>
                    <a:r>
                      <a:rPr lang="zh-CN" altLang="en-US"/>
                      <a:t>资本要求</a:t>
                    </a:r>
                    <a:endParaRPr lang="en-US" altLang="zh-CN"/>
                  </a:p>
                  <a:p>
                    <a:pPr>
                      <a:defRPr/>
                    </a:pPr>
                    <a:r>
                      <a:rPr lang="zh-CN" altLang="en-US"/>
                      <a:t>  </a:t>
                    </a:r>
                    <a:r>
                      <a:rPr lang="en-US" altLang="zh-CN"/>
                      <a:t>8.6 </a:t>
                    </a:r>
                  </a:p>
                </c:rich>
              </c:tx>
              <c:numFmt formatCode="" sourceLinked="1"/>
              <c:txPr>
                <a:bodyPr/>
                <a:p>
                  <a:pPr>
                    <a:defRPr sz="600" smtId="4294967295"/>
                  </a:pPr>
                  <a:endParaRPr sz="600" smtId="4294967295"/>
                </a:p>
              </c:txPr>
              <c:showLegendKey val="0"/>
              <c:showVal val="1"/>
              <c:showCatName val="0"/>
              <c:showSerName val="1"/>
              <c:showPercent val="0"/>
              <c:showBubbleSize val="0"/>
              <c:separator> </c:separator>
              <c:extLst/>
            </c:dLbl>
            <c:dLbl>
              <c:idx val="1"/>
              <c:layout>
                <c:manualLayout>
                  <c:x val="0.030230609700083733"/>
                  <c:y val="0.081821836531162262"/>
                </c:manualLayout>
              </c:layout>
              <c:tx>
                <c:rich>
                  <a:bodyPr/>
                  <a:lstStyle/>
                  <a:p>
                    <a:pPr>
                      <a:defRPr/>
                    </a:pPr>
                    <a:r>
                      <a:rPr lang="zh-CN" altLang="en-US"/>
                      <a:t>承险风险</a:t>
                    </a:r>
                    <a:endParaRPr lang="en-US" altLang="zh-CN"/>
                  </a:p>
                  <a:p>
                    <a:pPr>
                      <a:defRPr/>
                    </a:pPr>
                    <a:r>
                      <a:rPr lang="zh-CN" altLang="en-US"/>
                      <a:t>资本要求</a:t>
                    </a:r>
                    <a:endParaRPr lang="en-US" altLang="zh-CN"/>
                  </a:p>
                  <a:p>
                    <a:pPr>
                      <a:defRPr/>
                    </a:pPr>
                    <a:r>
                      <a:rPr lang="zh-CN" altLang="en-US"/>
                      <a:t>  </a:t>
                    </a:r>
                    <a:r>
                      <a:rPr lang="en-US" altLang="zh-CN"/>
                      <a:t>0.1 </a:t>
                    </a:r>
                  </a:p>
                </c:rich>
              </c:tx>
              <c:numFmt formatCode="" sourceLinked="1"/>
              <c:txPr>
                <a:bodyPr/>
                <a:p>
                  <a:pPr>
                    <a:defRPr sz="600" smtId="4294967295"/>
                  </a:pPr>
                  <a:endParaRPr sz="600" smtId="4294967295"/>
                </a:p>
              </c:txPr>
              <c:showLegendKey val="0"/>
              <c:showVal val="1"/>
              <c:showCatName val="0"/>
              <c:showSerName val="1"/>
              <c:showPercent val="0"/>
              <c:showBubbleSize val="0"/>
              <c:separator> </c:separator>
              <c:extLst/>
            </c:dLbl>
            <c:txPr>
              <a:bodyPr/>
              <a:p>
                <a:pPr>
                  <a:defRPr sz="600" smtId="4294967295"/>
                </a:pPr>
                <a:endParaRPr sz="600" smtId="4294967295"/>
              </a:p>
            </c:txPr>
            <c:showLegendKey val="0"/>
            <c:showVal val="1"/>
            <c:showCatName val="0"/>
            <c:showSerName val="1"/>
            <c:showPercent val="0"/>
            <c:showBubbleSize val="0"/>
            <c:separator> </c:separator>
            <c:showLeaderLines val="0"/>
            <c:extLst/>
          </c:dLbls>
          <c:cat>
            <c:strRef>
              <c:f>Sheet1!$M$57:$N$57</c:f>
              <c:strCache>
                <c:ptCount val="2"/>
                <c:pt idx="0">
                  <c:v>偿二代测试
利率+承保风险</c:v>
                </c:pt>
                <c:pt idx="1">
                  <c:v>现行偿付能力体系 </c:v>
                </c:pt>
              </c:strCache>
            </c:strRef>
          </c:cat>
          <c:val>
            <c:numRef>
              <c:f>Sheet1!$M$61:$N$61</c:f>
              <c:numCache>
                <c:formatCode>_ * #,##0.0_ ;_ * \-#,##0.0_ ;_ * "-"??_ ;_ @_ </c:formatCode>
                <c:ptCount val="2"/>
                <c:pt idx="0">
                  <c:v>8.56445105459219</c:v>
                </c:pt>
                <c:pt idx="1">
                  <c:v>0.149128824000002</c:v>
                </c:pt>
              </c:numCache>
            </c:numRef>
          </c:val>
        </c:ser>
        <c:dLbls>
          <c:showLegendKey val="0"/>
          <c:showVal val="0"/>
          <c:showCatName val="0"/>
          <c:showSerName val="0"/>
          <c:showPercent val="0"/>
          <c:showBubbleSize val="0"/>
          <c:showLeaderLines val="0"/>
        </c:dLbls>
        <c:gapWidth val="300"/>
        <c:overlap/>
        <c:axId val="329504256"/>
        <c:axId val="329505792"/>
      </c:barChart>
      <c:catAx>
        <c:axId val="329504256"/>
        <c:scaling>
          <c:orientation/>
        </c:scaling>
        <c:delete val="0"/>
        <c:axPos val="b"/>
        <c:majorTickMark val="none"/>
        <c:minorTickMark val="in"/>
        <c:tickLblPos val="high"/>
        <c:txPr>
          <a:bodyPr/>
          <a:p>
            <a:pPr>
              <a:defRPr sz="800" smtId="4294967295"/>
            </a:pPr>
            <a:endParaRPr sz="800" smtId="4294967295"/>
          </a:p>
        </c:txPr>
        <c:crossAx val="329505792"/>
        <c:crosses val="autoZero"/>
        <c:auto val="0"/>
        <c:lblAlgn val="ctr"/>
        <c:lblOffset/>
        <c:noMultiLvlLbl val="0"/>
      </c:catAx>
      <c:valAx>
        <c:axId val="329505792"/>
        <c:scaling>
          <c:orientation/>
        </c:scaling>
        <c:delete val="1"/>
        <c:axPos val="l"/>
        <c:numFmt formatCode="_ * #,##0.0_ ;_ * \-#,##0.0_ ;_ * &quot;-&quot;??_ ;_ @_ " sourceLinked="1"/>
        <c:majorTickMark val="none"/>
        <c:minorTickMark val="none"/>
        <c:tickLblPos val="none"/>
        <c:crossAx val="329504256"/>
        <c:crossBetween val="between"/>
      </c:valAx>
      <c:spPr>
        <a:noFill/>
        <a:ln w="25400">
          <a:noFill/>
        </a:ln>
      </c:spPr>
    </c:plotArea>
    <c:plotVisOnly val="1"/>
    <c:dispBlanksAs val="gap"/>
    <c:showDLblsOverMax val="0"/>
  </c:chart>
  <c:spPr>
    <a:ln>
      <a:solidFill>
        <a:srgbClr val="968C6D"/>
      </a:solidFill>
    </a:ln>
  </c:spPr>
  <c:txPr>
    <a:bodyPr/>
    <a:p>
      <a:pPr>
        <a:defRPr smtId="4294967295">
          <a:latin typeface="+mj-lt"/>
        </a:defRPr>
      </a:pPr>
      <a:endParaRPr smtId="4294967295">
        <a:latin typeface="+mj-lt"/>
      </a:endParaRPr>
    </a:p>
  </c:txPr>
  <c:externalData r:id="rId1">
    <c:autoUpdate val="0"/>
  </c:externalData>
</c:chartSpace>
</file>

<file path=ppt/charts/chart1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latin typeface="宋体" pitchFamily="2" charset="-122"/>
                <a:ea typeface="宋体" pitchFamily="2" charset="-122"/>
              </a:defRPr>
            </a:pPr>
            <a:r>
              <a:rPr lang="zh-CN" altLang="en-US" smtClean="0">
                <a:latin typeface="宋体" pitchFamily="2" charset="-122"/>
                <a:ea typeface="宋体" pitchFamily="2" charset="-122"/>
              </a:rPr>
              <a:t>传统</a:t>
            </a:r>
            <a:r>
              <a:rPr lang="zh-CN" smtClean="0">
                <a:latin typeface="宋体" pitchFamily="2" charset="-122"/>
                <a:ea typeface="宋体" pitchFamily="2" charset="-122"/>
              </a:rPr>
              <a:t>两全</a:t>
            </a:r>
            <a:r>
              <a:rPr lang="zh-CN" altLang="en-US" smtClean="0">
                <a:latin typeface="宋体" pitchFamily="2" charset="-122"/>
                <a:ea typeface="宋体" pitchFamily="2" charset="-122"/>
              </a:rPr>
              <a:t>不同定价利率比较</a:t>
            </a:r>
            <a:endParaRPr lang="en-GB">
              <a:latin typeface="宋体" pitchFamily="2" charset="-122"/>
              <a:ea typeface="宋体" pitchFamily="2" charset="-122"/>
            </a:endParaRPr>
          </a:p>
        </c:rich>
      </c:tx>
      <c:layout>
        <c:manualLayout>
          <c:xMode val="edge"/>
          <c:yMode val="edge"/>
          <c:x val="0.19738464057445526"/>
          <c:y val="0.016534620895981789"/>
        </c:manualLayout>
      </c:layout>
      <c:overlay val="0"/>
    </c:title>
    <c:autoTitleDeleted val="0"/>
    <c:plotArea>
      <c:barChart>
        <c:barDir val="col"/>
        <c:grouping val="stacked"/>
        <c:varyColors val="0"/>
        <c:ser>
          <c:idx val="0"/>
          <c:order val="0"/>
          <c:tx>
            <c:strRef>
              <c:f>'Result Summary'!$X$41</c:f>
              <c:strCache>
                <c:ptCount val="1"/>
                <c:pt idx="0">
                  <c:v>负债</c:v>
                </c:pt>
              </c:strCache>
            </c:strRef>
          </c:tx>
          <c:invertIfNegative val="0"/>
          <c:dLbls>
            <c:dLbl>
              <c:idx val="2"/>
              <c:numFmt formatCode="" sourceLinked="1"/>
              <c:showLegendKey val="0"/>
              <c:showVal val="0"/>
              <c:showCatName val="0"/>
              <c:showSerName val="0"/>
              <c:showPercent val="0"/>
              <c:showBubbleSize val="0"/>
              <c:extLst/>
            </c:dLbl>
            <c:showLegendKey val="0"/>
            <c:showVal val="1"/>
            <c:showCatName val="0"/>
            <c:showSerName val="0"/>
            <c:showPercent val="0"/>
            <c:showBubbleSize val="0"/>
            <c:showLeaderLines val="0"/>
            <c:extLst/>
          </c:dLbls>
          <c:cat>
            <c:numRef>
              <c:f>'Result Summary'!$Y$40:$AC$40</c:f>
              <c:numCache>
                <c:formatCode>0.00%</c:formatCode>
                <c:ptCount val="5"/>
                <c:pt idx="0">
                  <c:v>0.025</c:v>
                </c:pt>
                <c:pt idx="1">
                  <c:v>0.035</c:v>
                </c:pt>
                <c:pt idx="3">
                  <c:v>0.025</c:v>
                </c:pt>
                <c:pt idx="4">
                  <c:v>0.035</c:v>
                </c:pt>
              </c:numCache>
            </c:numRef>
          </c:cat>
          <c:val>
            <c:numRef>
              <c:f>'Result Summary'!$Y$41:$AC$41</c:f>
              <c:numCache>
                <c:formatCode>_-* #,##0_-;\-* #,##0_-;_-* "-"??_-;_-@_-</c:formatCode>
                <c:ptCount val="5"/>
                <c:pt idx="0">
                  <c:v>27651.1286507049</c:v>
                </c:pt>
                <c:pt idx="1">
                  <c:v>28145.9133154444</c:v>
                </c:pt>
                <c:pt idx="2" formatCode="0.00%">
                  <c:v>0</c:v>
                </c:pt>
                <c:pt idx="3">
                  <c:v>34481.5502480809</c:v>
                </c:pt>
                <c:pt idx="4">
                  <c:v>32686.672994074</c:v>
                </c:pt>
              </c:numCache>
            </c:numRef>
          </c:val>
        </c:ser>
        <c:ser>
          <c:idx val="1"/>
          <c:order val="1"/>
          <c:tx>
            <c:strRef>
              <c:f>'Result Summary'!$X$42</c:f>
              <c:strCache>
                <c:ptCount val="1"/>
                <c:pt idx="0">
                  <c:v>最低资本</c:v>
                </c:pt>
              </c:strCache>
            </c:strRef>
          </c:tx>
          <c:invertIfNegative val="0"/>
          <c:dLbls>
            <c:dLbl>
              <c:idx val="2"/>
              <c:numFmt formatCode="" sourceLinked="1"/>
              <c:txPr>
                <a:bodyPr/>
                <a:p>
                  <a:pPr>
                    <a:defRPr smtId="4294967295">
                      <a:solidFill>
                        <a:schemeClr val="bg1"/>
                      </a:solidFill>
                    </a:defRPr>
                  </a:pPr>
                  <a:endParaRPr smtId="4294967295">
                    <a:solidFill>
                      <a:schemeClr val="bg1"/>
                    </a:solidFill>
                  </a:endParaRPr>
                </a:p>
              </c:txPr>
              <c:showLegendKey val="0"/>
              <c:showVal val="0"/>
              <c:showCatName val="0"/>
              <c:showSerName val="0"/>
              <c:showPercent val="0"/>
              <c:showBubbleSize val="0"/>
              <c:extLst/>
            </c:dLbl>
            <c:txPr>
              <a:bodyPr/>
              <a:p>
                <a:pPr>
                  <a:defRPr smtId="4294967295">
                    <a:solidFill>
                      <a:schemeClr val="bg1"/>
                    </a:solidFill>
                  </a:defRPr>
                </a:pPr>
                <a:endParaRPr smtId="4294967295">
                  <a:solidFill>
                    <a:schemeClr val="bg1"/>
                  </a:solidFill>
                </a:endParaRPr>
              </a:p>
            </c:txPr>
            <c:showLegendKey val="0"/>
            <c:showVal val="1"/>
            <c:showCatName val="0"/>
            <c:showSerName val="0"/>
            <c:showPercent val="0"/>
            <c:showBubbleSize val="0"/>
            <c:showLeaderLines val="0"/>
            <c:extLst/>
          </c:dLbls>
          <c:cat>
            <c:numRef>
              <c:f>'Result Summary'!$Y$40:$AC$40</c:f>
              <c:numCache>
                <c:formatCode>0.00%</c:formatCode>
                <c:ptCount val="5"/>
                <c:pt idx="0">
                  <c:v>0.025</c:v>
                </c:pt>
                <c:pt idx="1">
                  <c:v>0.035</c:v>
                </c:pt>
                <c:pt idx="3">
                  <c:v>0.025</c:v>
                </c:pt>
                <c:pt idx="4">
                  <c:v>0.035</c:v>
                </c:pt>
              </c:numCache>
            </c:numRef>
          </c:cat>
          <c:val>
            <c:numRef>
              <c:f>'Result Summary'!$Y$42:$AC$42</c:f>
              <c:numCache>
                <c:formatCode>_-* #,##0_-;\-* #,##0_-;_-* "-"??_-;_-@_-</c:formatCode>
                <c:ptCount val="5"/>
                <c:pt idx="0">
                  <c:v>5306.59946757646</c:v>
                </c:pt>
                <c:pt idx="1">
                  <c:v>5096.20359029932</c:v>
                </c:pt>
                <c:pt idx="2" formatCode="General">
                  <c:v>0</c:v>
                </c:pt>
                <c:pt idx="3">
                  <c:v>1402.53968455112</c:v>
                </c:pt>
                <c:pt idx="4">
                  <c:v>1333.43691027185</c:v>
                </c:pt>
              </c:numCache>
            </c:numRef>
          </c:val>
        </c:ser>
        <c:dLbls>
          <c:showLegendKey val="0"/>
          <c:showVal val="0"/>
          <c:showCatName val="0"/>
          <c:showSerName val="0"/>
          <c:showPercent val="0"/>
          <c:showBubbleSize val="0"/>
          <c:showLeaderLines val="0"/>
        </c:dLbls>
        <c:gapWidth val="37"/>
        <c:overlap val="100"/>
        <c:axId val="329436160"/>
        <c:axId val="329446144"/>
      </c:barChart>
      <c:catAx>
        <c:axId val="329436160"/>
        <c:scaling>
          <c:orientation/>
        </c:scaling>
        <c:delete val="0"/>
        <c:axPos val="b"/>
        <c:numFmt formatCode="0.00%" sourceLinked="1"/>
        <c:majorTickMark val="out"/>
        <c:minorTickMark val="none"/>
        <c:crossAx val="329446144"/>
        <c:crosses val="autoZero"/>
        <c:auto val="0"/>
        <c:lblAlgn val="ctr"/>
        <c:lblOffset/>
        <c:noMultiLvlLbl val="0"/>
      </c:catAx>
      <c:valAx>
        <c:axId val="329446144"/>
        <c:scaling>
          <c:orientation/>
        </c:scaling>
        <c:delete val="0"/>
        <c:axPos val="l"/>
        <c:numFmt formatCode="_-* #,##0_-;\-* #,##0_-;_-* &quot;-&quot;??_-;_-@_-" sourceLinked="1"/>
        <c:majorTickMark val="out"/>
        <c:minorTickMark val="none"/>
        <c:crossAx val="329436160"/>
        <c:crosses val="autoZero"/>
        <c:crossBetween val="between"/>
      </c:valAx>
    </c:plotArea>
    <c:legend>
      <c:legendPos val="b"/>
      <c:overlay val="0"/>
    </c:legend>
    <c:plotVisOnly val="1"/>
    <c:dispBlanksAs val="gap"/>
    <c:showDLblsOverMax val="0"/>
  </c:chart>
  <c:spPr>
    <a:ln>
      <a:solidFill>
        <a:schemeClr val="tx1"/>
      </a:solidFill>
    </a:ln>
  </c:spPr>
  <c:txPr>
    <a:bodyPr/>
    <a:p>
      <a:pPr>
        <a:defRPr smtId="4294967295">
          <a:latin typeface="+mj-lt"/>
        </a:defRPr>
      </a:pPr>
      <a:endParaRPr smtId="4294967295">
        <a:latin typeface="+mj-lt"/>
      </a:endParaRPr>
    </a:p>
  </c:txPr>
  <c:externalData r:id="rId1">
    <c:autoUpdate val="0"/>
  </c:externalData>
</c:chartSpace>
</file>

<file path=ppt/charts/chart1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25210084393620491"/>
          <c:y val="0.025210084393620491"/>
          <c:w val="0.95378148555755615"/>
          <c:h val="0.95378148555755615"/>
        </c:manualLayout>
      </c:layout>
      <c:pieChart>
        <c:varyColors val="1"/>
        <c:ser>
          <c:idx val="0"/>
          <c:order val="0"/>
          <c:tx>
            <c:strRef>
              <c:f>Sheet1!$B$1</c:f>
              <c:strCache>
                <c:ptCount val="1"/>
                <c:pt idx="0">
                  <c:v>太保集团风险图谱</c:v>
                </c:pt>
              </c:strCache>
            </c:strRef>
          </c:tx>
          <c:dPt>
            <c:idx val="0"/>
            <c:invertIfNegative val="1"/>
            <c:spPr>
              <a:solidFill>
                <a:srgbClr val="DC6900"/>
              </a:solidFill>
            </c:spPr>
          </c:dPt>
          <c:cat>
            <c:strRef>
              <c:f>Sheet1!$A$2:$A$5</c:f>
              <c:strCache>
                <c:ptCount val="4"/>
                <c:pt idx="0">
                  <c:v>市场风险</c:v>
                </c:pt>
                <c:pt idx="1">
                  <c:v>操作风险</c:v>
                </c:pt>
                <c:pt idx="2">
                  <c:v>保险风险</c:v>
                </c:pt>
                <c:pt idx="3">
                  <c:v>信用风险</c:v>
                </c:pt>
              </c:strCache>
            </c:strRef>
          </c:cat>
          <c:val>
            <c:numRef>
              <c:f>Sheet1!$B$2:$B$5</c:f>
              <c:numCache>
                <c:formatCode>_(* #,##0_);_(* \(#,##0\);_(* "-"??_);_(@_)</c:formatCode>
                <c:ptCount val="4"/>
                <c:pt idx="0">
                  <c:v>300</c:v>
                </c:pt>
                <c:pt idx="1">
                  <c:v>20</c:v>
                </c:pt>
                <c:pt idx="2">
                  <c:v>80</c:v>
                </c:pt>
                <c:pt idx="3">
                  <c:v>100</c:v>
                </c:pt>
              </c:numCache>
            </c:numRef>
          </c:val>
        </c:ser>
        <c:dLbls>
          <c:showLegendKey val="0"/>
          <c:showVal val="0"/>
          <c:showCatName val="0"/>
          <c:showSerName val="0"/>
          <c:showPercent val="0"/>
          <c:showBubbleSize val="0"/>
          <c:showLeaderLines val="0"/>
        </c:dLbls>
        <c:firstSliceAng/>
      </c:pieChart>
    </c:plotArea>
    <c:plotVisOnly val="1"/>
    <c:dispBlanksAs/>
    <c:showDLblsOverMax val="0"/>
  </c:chart>
  <c:txPr>
    <a:bodyPr/>
    <a:p>
      <a:pPr>
        <a:defRPr sz="1800" smtId="4294967295"/>
      </a:pPr>
      <a:endParaRPr sz="1800" smtId="4294967295"/>
    </a:p>
  </c:txPr>
  <c:externalData r:id="rId1">
    <c:autoUpdate val="0"/>
  </c:externalData>
</c:chartSpace>
</file>

<file path=ppt/charts/chart2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600">
                <a:latin typeface="宋体" pitchFamily="2" charset="-122"/>
                <a:ea typeface="宋体" pitchFamily="2" charset="-122"/>
              </a:defRPr>
            </a:pPr>
            <a:r>
              <a:rPr lang="zh-CN" altLang="en-US" sz="1600" smtClean="0">
                <a:latin typeface="宋体" pitchFamily="2" charset="-122"/>
                <a:ea typeface="宋体" pitchFamily="2" charset="-122"/>
              </a:rPr>
              <a:t>资产会计分类</a:t>
            </a:r>
            <a:endParaRPr lang="en-US" altLang="en-US" sz="1600">
              <a:latin typeface="宋体" pitchFamily="2" charset="-122"/>
              <a:ea typeface="宋体" pitchFamily="2" charset="-122"/>
            </a:endParaRPr>
          </a:p>
        </c:rich>
      </c:tx>
      <c:overlay val="0"/>
    </c:title>
    <c:autoTitleDeleted val="0"/>
    <c:plotArea>
      <c:pieChart>
        <c:varyColors val="1"/>
        <c:ser>
          <c:idx val="0"/>
          <c:order val="0"/>
          <c:tx>
            <c:strRef>
              <c:f>Sheet1!$B$1</c:f>
              <c:strCache>
                <c:ptCount val="1"/>
                <c:pt idx="0">
                  <c:v>Sales</c:v>
                </c:pt>
              </c:strCache>
            </c:strRef>
          </c:tx>
          <c:explosion val="25"/>
          <c:dPt>
            <c:idx val="0"/>
            <c:invertIfNegative val="1"/>
            <c:spPr>
              <a:solidFill>
                <a:srgbClr val="DC6900"/>
              </a:solidFill>
            </c:spPr>
          </c:dPt>
          <c:dPt>
            <c:idx val="2"/>
            <c:invertIfNegative val="1"/>
            <c:spPr>
              <a:solidFill>
                <a:srgbClr val="A32020"/>
              </a:solidFill>
            </c:spPr>
          </c:dPt>
          <c:cat>
            <c:strRef>
              <c:f>Sheet1!$A$2:$A$4</c:f>
              <c:strCache>
                <c:ptCount val="3"/>
                <c:pt idx="0">
                  <c:v>持有到期</c:v>
                </c:pt>
                <c:pt idx="1">
                  <c:v>可供出售</c:v>
                </c:pt>
                <c:pt idx="2">
                  <c:v>可交易</c:v>
                </c:pt>
              </c:strCache>
            </c:strRef>
          </c:cat>
          <c:val>
            <c:numRef>
              <c:f>Sheet1!$B$2:$B$4</c:f>
              <c:numCache>
                <c:formatCode>0%</c:formatCode>
                <c:ptCount val="3"/>
                <c:pt idx="0">
                  <c:v>0.7</c:v>
                </c:pt>
                <c:pt idx="1">
                  <c:v>0.2</c:v>
                </c:pt>
                <c:pt idx="2">
                  <c:v>0.1</c:v>
                </c:pt>
              </c:numCache>
            </c:numRef>
          </c:val>
        </c:ser>
        <c:dLbls>
          <c:showLegendKey val="0"/>
          <c:showVal val="0"/>
          <c:showCatName val="0"/>
          <c:showSerName val="0"/>
          <c:showPercent val="0"/>
          <c:showBubbleSize val="0"/>
          <c:showLeaderLines val="0"/>
        </c:dLbls>
        <c:firstSliceAng/>
      </c:pieChart>
    </c:plotArea>
    <c:legend>
      <c:legendPos val="b"/>
      <c:layout>
        <c:manualLayout>
          <c:xMode val="edge"/>
          <c:yMode val="edge"/>
          <c:x val="0.086828708648681641"/>
          <c:y val="0.75778824090957642"/>
          <c:w val="0.41447770595550537"/>
          <c:h val="0.21782152354717255"/>
        </c:manualLayout>
      </c:layout>
      <c:overlay val="0"/>
      <c:txPr>
        <a:bodyPr/>
        <a:p>
          <a:pPr>
            <a:defRPr sz="1400" smtId="4294967295"/>
          </a:pPr>
          <a:endParaRPr sz="1400" smtId="4294967295"/>
        </a:p>
      </c:txPr>
    </c:legend>
    <c:plotVisOnly val="1"/>
    <c:dispBlanksAs/>
    <c:showDLblsOverMax val="0"/>
  </c:chart>
  <c:txPr>
    <a:bodyPr/>
    <a:p>
      <a:pPr>
        <a:defRPr sz="1800" smtId="4294967295"/>
      </a:pPr>
      <a:endParaRPr sz="1800" smtId="4294967295"/>
    </a:p>
  </c:txPr>
  <c:externalData r:id="rId1">
    <c:autoUpdate val="0"/>
  </c:externalData>
</c:chartSpace>
</file>

<file path=ppt/charts/chart2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600"/>
            </a:pPr>
            <a:r>
              <a:rPr lang="zh-CN" altLang="en-US" sz="1600"/>
              <a:t>不同资产配置下的信用风险</a:t>
            </a:r>
            <a:endParaRPr lang="en-GB" sz="1600"/>
          </a:p>
        </c:rich>
      </c:tx>
      <c:overlay val="0"/>
    </c:title>
    <c:autoTitleDeleted val="0"/>
    <c:plotArea>
      <c:barChart>
        <c:barDir val="col"/>
        <c:grouping val="stacked"/>
        <c:varyColors val="0"/>
        <c:ser>
          <c:idx val="0"/>
          <c:order val="0"/>
          <c:tx>
            <c:strRef>
              <c:f>测试!$C$36</c:f>
              <c:strCache>
                <c:ptCount val="1"/>
                <c:pt idx="0">
                  <c:v>利差风险最低资本</c:v>
                </c:pt>
              </c:strCache>
            </c:strRef>
          </c:tx>
          <c:invertIfNegative val="0"/>
          <c:cat>
            <c:strRef>
              <c:f>测试!$B$37:$B$39</c:f>
              <c:strCache>
                <c:ptCount val="3"/>
                <c:pt idx="0">
                  <c:v>情景一</c:v>
                </c:pt>
                <c:pt idx="1">
                  <c:v>情景二</c:v>
                </c:pt>
                <c:pt idx="2">
                  <c:v>情景三</c:v>
                </c:pt>
              </c:strCache>
            </c:strRef>
          </c:cat>
          <c:val>
            <c:numRef>
              <c:f>测试!$C$37:$C$39</c:f>
              <c:numCache>
                <c:formatCode>_(* #,##0_);_(* \(#,##0\);_(* "-"??_);_(@_)</c:formatCode>
                <c:ptCount val="3"/>
                <c:pt idx="0">
                  <c:v>13750</c:v>
                </c:pt>
                <c:pt idx="1">
                  <c:v>27500</c:v>
                </c:pt>
                <c:pt idx="2">
                  <c:v>41250</c:v>
                </c:pt>
              </c:numCache>
            </c:numRef>
          </c:val>
        </c:ser>
        <c:ser>
          <c:idx val="1"/>
          <c:order val="1"/>
          <c:tx>
            <c:strRef>
              <c:f>测试!$D$36</c:f>
              <c:strCache>
                <c:ptCount val="1"/>
                <c:pt idx="0">
                  <c:v>交易对手违约风险最低资本</c:v>
                </c:pt>
              </c:strCache>
            </c:strRef>
          </c:tx>
          <c:invertIfNegative val="0"/>
          <c:cat>
            <c:strRef>
              <c:f>测试!$B$37:$B$39</c:f>
              <c:strCache>
                <c:ptCount val="3"/>
                <c:pt idx="0">
                  <c:v>情景一</c:v>
                </c:pt>
                <c:pt idx="1">
                  <c:v>情景二</c:v>
                </c:pt>
                <c:pt idx="2">
                  <c:v>情景三</c:v>
                </c:pt>
              </c:strCache>
            </c:strRef>
          </c:cat>
          <c:val>
            <c:numRef>
              <c:f>测试!$D$37:$D$39</c:f>
              <c:numCache>
                <c:formatCode>_(* #,##0_);_(* \(#,##0\);_(* "-"??_);_(@_)</c:formatCode>
                <c:ptCount val="3"/>
                <c:pt idx="0">
                  <c:v>27741.2324781804</c:v>
                </c:pt>
                <c:pt idx="1">
                  <c:v>18494.1549854536</c:v>
                </c:pt>
                <c:pt idx="2">
                  <c:v>9247.07749272679</c:v>
                </c:pt>
              </c:numCache>
            </c:numRef>
          </c:val>
        </c:ser>
        <c:dLbls>
          <c:showLegendKey val="0"/>
          <c:showVal val="0"/>
          <c:showCatName val="0"/>
          <c:showSerName val="0"/>
          <c:showPercent val="0"/>
          <c:showBubbleSize val="0"/>
          <c:showLeaderLines val="0"/>
        </c:dLbls>
        <c:gapWidth/>
        <c:overlap val="100"/>
        <c:axId val="330310784"/>
        <c:axId val="330312320"/>
      </c:barChart>
      <c:catAx>
        <c:axId val="330310784"/>
        <c:scaling>
          <c:orientation/>
        </c:scaling>
        <c:delete val="0"/>
        <c:axPos val="b"/>
        <c:majorTickMark val="out"/>
        <c:minorTickMark val="none"/>
        <c:txPr>
          <a:bodyPr/>
          <a:p>
            <a:pPr>
              <a:defRPr sz="1100" smtId="4294967295"/>
            </a:pPr>
            <a:endParaRPr sz="1100" smtId="4294967295"/>
          </a:p>
        </c:txPr>
        <c:crossAx val="330312320"/>
        <c:crosses val="autoZero"/>
        <c:auto val="0"/>
        <c:lblAlgn val="ctr"/>
        <c:lblOffset/>
        <c:noMultiLvlLbl val="0"/>
      </c:catAx>
      <c:valAx>
        <c:axId val="330312320"/>
        <c:scaling>
          <c:orientation/>
        </c:scaling>
        <c:delete val="1"/>
        <c:axPos val="l"/>
        <c:majorGridlines/>
        <c:numFmt formatCode="_(* #,##0_);_(* \(#,##0\);_(* &quot;-&quot;??_);_(@_)" sourceLinked="1"/>
        <c:majorTickMark val="out"/>
        <c:minorTickMark val="none"/>
        <c:crossAx val="330310784"/>
        <c:crossBetween val="between"/>
      </c:valAx>
    </c:plotArea>
    <c:legend>
      <c:legendPos/>
      <c:layout>
        <c:manualLayout>
          <c:xMode val="edge"/>
          <c:yMode val="edge"/>
          <c:x val="0.6398809552192688"/>
          <c:y val="0.45323026180267334"/>
          <c:w val="0.3422619104385376"/>
          <c:h val="0.25656980276107788"/>
        </c:manualLayout>
      </c:layout>
      <c:overlay val="0"/>
      <c:txPr>
        <a:bodyPr/>
        <a:p>
          <a:pPr>
            <a:defRPr sz="1100" smtId="4294967295"/>
          </a:pPr>
          <a:endParaRPr sz="1100" smtId="4294967295"/>
        </a:p>
      </c:txPr>
    </c:legend>
    <c:plotVisOnly val="1"/>
    <c:dispBlanksAs val="gap"/>
    <c:showDLblsOverMax val="0"/>
  </c:chart>
  <c:spPr>
    <a:ln>
      <a:solidFill>
        <a:schemeClr val="tx1"/>
      </a:solidFill>
    </a:ln>
  </c:spPr>
  <c:externalData r:id="rId1">
    <c:autoUpdate val="0"/>
  </c:externalData>
</c:chartSpace>
</file>

<file path=ppt/diagrams/colors1.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a="http://schemas.openxmlformats.org/drawingml/2006/main" xmlns:dgm="http://schemas.openxmlformats.org/drawingml/2006/diagram"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a="http://schemas.openxmlformats.org/drawingml/2006/main" xmlns:dgm="http://schemas.openxmlformats.org/drawingml/2006/diagram"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a="http://schemas.openxmlformats.org/drawingml/2006/main" xmlns:dgm="http://schemas.openxmlformats.org/drawingml/2006/diagram"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a="http://schemas.openxmlformats.org/drawingml/2006/main" xmlns:dgm="http://schemas.openxmlformats.org/drawingml/2006/diagram"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a="http://schemas.openxmlformats.org/drawingml/2006/main" xmlns:dgm="http://schemas.openxmlformats.org/drawingml/2006/diagram"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a="http://schemas.openxmlformats.org/drawingml/2006/main" xmlns:dgm="http://schemas.openxmlformats.org/drawingml/2006/diagram"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a="http://schemas.openxmlformats.org/drawingml/2006/main" xmlns:dgm="http://schemas.openxmlformats.org/drawingml/2006/diagram"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a="http://schemas.openxmlformats.org/drawingml/2006/main" xmlns:dgm="http://schemas.openxmlformats.org/drawingml/2006/diagram"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a="http://schemas.openxmlformats.org/drawingml/2006/main" xmlns:dgm="http://schemas.openxmlformats.org/drawingml/2006/diagram"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a="http://schemas.openxmlformats.org/drawingml/2006/main" xmlns:dgm="http://schemas.openxmlformats.org/drawingml/2006/diagram"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a="http://schemas.openxmlformats.org/drawingml/2006/main" xmlns:dgm="http://schemas.openxmlformats.org/drawingml/2006/diagram"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a="http://schemas.openxmlformats.org/drawingml/2006/main" xmlns:dgm="http://schemas.openxmlformats.org/drawingml/2006/diagram"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a="http://schemas.openxmlformats.org/drawingml/2006/main" xmlns:dgm="http://schemas.openxmlformats.org/drawingml/2006/diagram"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a="http://schemas.openxmlformats.org/drawingml/2006/main" xmlns:dgm="http://schemas.openxmlformats.org/drawingml/2006/diagram"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a="http://schemas.openxmlformats.org/drawingml/2006/main" xmlns:dgm="http://schemas.openxmlformats.org/drawingml/2006/diagram"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a="http://schemas.openxmlformats.org/drawingml/2006/main" xmlns:dgm="http://schemas.openxmlformats.org/drawingml/2006/diagram"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a="http://schemas.openxmlformats.org/drawingml/2006/main" xmlns:dgm="http://schemas.openxmlformats.org/drawingml/2006/diagram"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18769319-776B-4FDB-B79C-3C5B67E2EE4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50A1D8F-0DA3-4F1B-B35C-6631BC36384C}" type="parTrans" cxnId="{138B3E9C-8534-4483-A8DF-255DC201E2CD}">
      <dgm:prSet custT="1"/>
      <dgm:spPr/>
      <dgm:t>
        <a:bodyPr/>
        <a:lstStyle/>
        <a:p>
          <a:endParaRPr lang="en-US" sz="1600">
            <a:latin typeface="宋体" pitchFamily="2" charset="-122"/>
            <a:ea typeface="宋体" pitchFamily="2" charset="-122"/>
          </a:endParaRPr>
        </a:p>
      </dgm:t>
    </dgm:pt>
    <dgm:pt modelId="{8D109F9C-147F-4B1E-B015-9B25352DEFA7}">
      <dgm:prSet phldrT="[Text]" custT="1"/>
      <dgm:spPr>
        <a:solidFill>
          <a:schemeClr val="accent1">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600" b="1" smtClean="0">
              <a:latin typeface="宋体" pitchFamily="2" charset="-122"/>
              <a:ea typeface="宋体" pitchFamily="2" charset="-122"/>
            </a:rPr>
            <a:t>优点</a:t>
          </a:r>
          <a:endParaRPr lang="en-US" sz="1600" b="1">
            <a:latin typeface="宋体" pitchFamily="2" charset="-122"/>
            <a:ea typeface="宋体" pitchFamily="2" charset="-122"/>
          </a:endParaRPr>
        </a:p>
      </dgm:t>
    </dgm:pt>
    <dgm:pt modelId="{E4638806-49E3-4BED-A0AB-6CD34D52AC88}" type="parTrans" cxnId="{834C8260-75B7-4CEE-BCC9-8BA68DA4A50E}">
      <dgm:prSet/>
      <dgm:spPr/>
      <dgm:t>
        <a:bodyPr/>
        <a:lstStyle/>
        <a:p>
          <a:endParaRPr lang="en-US"/>
        </a:p>
      </dgm:t>
    </dgm:pt>
    <dgm:pt modelId="{4EF3CAB0-B61A-44C1-A5CD-B0D8C37168A5}">
      <dgm:prSet phldrT="[Text]" custT="1"/>
      <dgm:spPr>
        <a:noFill/>
        <a:ln>
          <a:noFill/>
        </a:ln>
      </dgm:spPr>
      <dgm:t>
        <a:bodyPr/>
        <a:lstStyle/>
        <a:p>
          <a:endParaRPr lang="en-US" sz="1600">
            <a:latin typeface="宋体" pitchFamily="2" charset="-122"/>
            <a:ea typeface="宋体" pitchFamily="2" charset="-122"/>
          </a:endParaRPr>
        </a:p>
      </dgm:t>
    </dgm:pt>
    <dgm:pt modelId="{71C57FDA-8899-44AF-98D2-24BB380D636B}" type="sibTrans" cxnId="{834C8260-75B7-4CEE-BCC9-8BA68DA4A50E}">
      <dgm:prSet/>
      <dgm:spPr/>
      <dgm:t>
        <a:bodyPr/>
        <a:lstStyle/>
        <a:p>
          <a:endParaRPr lang="en-US"/>
        </a:p>
      </dgm:t>
    </dgm:pt>
    <dgm:pt modelId="{1B0B0B63-6DD9-4131-A7BC-0E967B0A18FB}" type="parTrans" cxnId="{63A90658-0731-4BEF-93D1-880DDA0FEC53}">
      <dgm:prSet custT="1"/>
      <dgm:spPr/>
      <dgm:t>
        <a:bodyPr/>
        <a:lstStyle/>
        <a:p>
          <a:endParaRPr lang="en-US" sz="1600">
            <a:latin typeface="宋体" pitchFamily="2" charset="-122"/>
            <a:ea typeface="宋体" pitchFamily="2" charset="-122"/>
          </a:endParaRPr>
        </a:p>
      </dgm:t>
    </dgm:pt>
    <dgm:pt modelId="{0C741BB4-0D86-4D44-B040-5BFCF66F7FE0}">
      <dgm:prSet phldrT="[Text]" custT="1"/>
      <dgm:spPr>
        <a:noFill/>
        <a:ln>
          <a:noFill/>
        </a:ln>
      </dgm:spPr>
      <dgm:t>
        <a:bodyPr/>
        <a:lstStyle/>
        <a:p>
          <a:r>
            <a:rPr lang="zh-CN" altLang="en-US" sz="1600" smtClean="0">
              <a:latin typeface="宋体" pitchFamily="2" charset="-122"/>
              <a:ea typeface="宋体" pitchFamily="2" charset="-122"/>
            </a:rPr>
            <a:t>简单易行，适合保险业初级发展阶段的监管要求；</a:t>
          </a:r>
          <a:endParaRPr lang="en-US" sz="1600">
            <a:latin typeface="宋体" pitchFamily="2" charset="-122"/>
            <a:ea typeface="宋体" pitchFamily="2" charset="-122"/>
          </a:endParaRPr>
        </a:p>
      </dgm:t>
    </dgm:pt>
    <dgm:pt modelId="{DFE6C223-BEE9-420E-A569-C68FAB3E0AA8}" type="sibTrans" cxnId="{63A90658-0731-4BEF-93D1-880DDA0FEC53}">
      <dgm:prSet custT="1"/>
      <dgm:spPr/>
      <dgm:t>
        <a:bodyPr/>
        <a:lstStyle/>
        <a:p>
          <a:endParaRPr lang="en-US" sz="1600">
            <a:latin typeface="宋体" pitchFamily="2" charset="-122"/>
            <a:ea typeface="宋体" pitchFamily="2" charset="-122"/>
          </a:endParaRPr>
        </a:p>
      </dgm:t>
    </dgm:pt>
    <dgm:pt modelId="{C7D8E353-8355-4135-8819-5AABB6D63EA4}" type="parTrans" cxnId="{C8FA32AB-8261-441D-BE19-51936727A488}">
      <dgm:prSet custT="1"/>
      <dgm:spPr/>
      <dgm:t>
        <a:bodyPr/>
        <a:lstStyle/>
        <a:p>
          <a:endParaRPr lang="en-US" sz="1600">
            <a:latin typeface="宋体" pitchFamily="2" charset="-122"/>
            <a:ea typeface="宋体" pitchFamily="2" charset="-122"/>
          </a:endParaRPr>
        </a:p>
      </dgm:t>
    </dgm:pt>
    <dgm:pt modelId="{94FBABC7-2D15-4001-ACF9-3081B992141F}">
      <dgm:prSet custT="1"/>
      <dgm:spPr>
        <a:noFill/>
        <a:ln>
          <a:noFill/>
        </a:ln>
      </dgm:spPr>
      <dgm:t>
        <a:bodyPr/>
        <a:lstStyle/>
        <a:p>
          <a:r>
            <a:rPr lang="zh-CN" altLang="en-US" sz="1600" smtClean="0">
              <a:latin typeface="宋体" pitchFamily="2" charset="-122"/>
              <a:ea typeface="宋体" pitchFamily="2" charset="-122"/>
            </a:rPr>
            <a:t>具有风险预警作用；</a:t>
          </a:r>
          <a:endParaRPr lang="en-US" altLang="zh-CN" sz="1600" smtClean="0">
            <a:latin typeface="宋体" pitchFamily="2" charset="-122"/>
            <a:ea typeface="宋体" pitchFamily="2" charset="-122"/>
          </a:endParaRPr>
        </a:p>
      </dgm:t>
    </dgm:pt>
    <dgm:pt modelId="{BA9879AC-B917-4617-A8F2-7375DB65A2F7}" type="sibTrans" cxnId="{C8FA32AB-8261-441D-BE19-51936727A488}">
      <dgm:prSet custT="1"/>
      <dgm:spPr/>
      <dgm:t>
        <a:bodyPr/>
        <a:lstStyle/>
        <a:p>
          <a:endParaRPr lang="en-US" sz="1600">
            <a:latin typeface="宋体" pitchFamily="2" charset="-122"/>
            <a:ea typeface="宋体" pitchFamily="2" charset="-122"/>
          </a:endParaRPr>
        </a:p>
      </dgm:t>
    </dgm:pt>
    <dgm:pt modelId="{819467B0-32D9-40B2-A9A6-1D4F6650AE9A}" type="sibTrans" cxnId="{138B3E9C-8534-4483-A8DF-255DC201E2CD}">
      <dgm:prSet custT="1"/>
      <dgm:spPr/>
      <dgm:t>
        <a:bodyPr/>
        <a:lstStyle/>
        <a:p>
          <a:endParaRPr lang="en-US" sz="1600">
            <a:latin typeface="宋体" pitchFamily="2" charset="-122"/>
            <a:ea typeface="宋体" pitchFamily="2" charset="-122"/>
          </a:endParaRPr>
        </a:p>
      </dgm:t>
    </dgm:pt>
    <dgm:pt modelId="{40DEA057-3853-4ADC-BEE0-06231C0F285C}" type="parTrans" cxnId="{F91A053E-6098-4302-851C-C95B6E06F90A}">
      <dgm:prSet custT="1"/>
      <dgm:spPr/>
      <dgm:t>
        <a:bodyPr/>
        <a:lstStyle/>
        <a:p>
          <a:endParaRPr lang="en-US" sz="1600">
            <a:latin typeface="宋体" pitchFamily="2" charset="-122"/>
            <a:ea typeface="宋体" pitchFamily="2" charset="-122"/>
          </a:endParaRPr>
        </a:p>
      </dgm:t>
    </dgm:pt>
    <dgm:pt modelId="{F9ED2816-01B0-45F0-A3BA-04618C2E040B}">
      <dgm:prSet phldrT="[Text]" custT="1"/>
      <dgm:spPr>
        <a:solidFill>
          <a:schemeClr val="accent1">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600" b="1" smtClean="0">
              <a:latin typeface="宋体" pitchFamily="2" charset="-122"/>
              <a:ea typeface="宋体" pitchFamily="2" charset="-122"/>
            </a:rPr>
            <a:t>待完善</a:t>
          </a:r>
          <a:endParaRPr lang="en-US" sz="1600" b="1">
            <a:latin typeface="宋体" pitchFamily="2" charset="-122"/>
            <a:ea typeface="宋体" pitchFamily="2" charset="-122"/>
          </a:endParaRPr>
        </a:p>
      </dgm:t>
    </dgm:pt>
    <dgm:pt modelId="{F0BFB714-6BF6-4E51-BDF7-FCABC987AFDB}" type="parTrans" cxnId="{F93E5A87-4017-4408-81AC-5B0A8E208C36}">
      <dgm:prSet/>
      <dgm:spPr/>
      <dgm:t>
        <a:bodyPr/>
        <a:lstStyle/>
        <a:p>
          <a:endParaRPr lang="en-US"/>
        </a:p>
      </dgm:t>
    </dgm:pt>
    <dgm:pt modelId="{3F593ADC-AB04-4554-B82D-654EACA18191}">
      <dgm:prSet phldrT="[Text]" custT="1"/>
      <dgm:spPr>
        <a:noFill/>
        <a:ln>
          <a:noFill/>
        </a:ln>
      </dgm:spPr>
      <dgm:t>
        <a:bodyPr/>
        <a:lstStyle/>
        <a:p>
          <a:endParaRPr lang="en-US" sz="1600">
            <a:latin typeface="宋体" pitchFamily="2" charset="-122"/>
            <a:ea typeface="宋体" pitchFamily="2" charset="-122"/>
          </a:endParaRPr>
        </a:p>
      </dgm:t>
    </dgm:pt>
    <dgm:pt modelId="{202456DC-4021-4412-AC54-5A4C6F654BB3}" type="sibTrans" cxnId="{F93E5A87-4017-4408-81AC-5B0A8E208C36}">
      <dgm:prSet/>
      <dgm:spPr/>
      <dgm:t>
        <a:bodyPr/>
        <a:lstStyle/>
        <a:p>
          <a:endParaRPr lang="en-US"/>
        </a:p>
      </dgm:t>
    </dgm:pt>
    <dgm:pt modelId="{CBA507FD-2B5F-4727-9C5B-DFB4C9929210}" type="parTrans" cxnId="{37593A54-1592-457C-8950-43CF70FC748B}">
      <dgm:prSet custT="1"/>
      <dgm:spPr/>
      <dgm:t>
        <a:bodyPr/>
        <a:lstStyle/>
        <a:p>
          <a:endParaRPr lang="en-US" sz="1600">
            <a:latin typeface="宋体" pitchFamily="2" charset="-122"/>
            <a:ea typeface="宋体" pitchFamily="2" charset="-122"/>
          </a:endParaRPr>
        </a:p>
      </dgm:t>
    </dgm:pt>
    <dgm:pt modelId="{443A97AF-A422-4C71-A69B-8EB3F2837A38}">
      <dgm:prSet phldrT="[Text]" custT="1"/>
      <dgm:spPr>
        <a:noFill/>
        <a:ln>
          <a:noFill/>
        </a:ln>
      </dgm:spPr>
      <dgm:t>
        <a:bodyPr/>
        <a:lstStyle/>
        <a:p>
          <a:r>
            <a:rPr lang="zh-CN" altLang="en-US" sz="1600" smtClean="0">
              <a:latin typeface="宋体" pitchFamily="2" charset="-122"/>
              <a:ea typeface="宋体" pitchFamily="2" charset="-122"/>
            </a:rPr>
            <a:t>侧重于定量监管要求，定性监管要求不足</a:t>
          </a:r>
          <a:endParaRPr lang="en-US" sz="1600">
            <a:latin typeface="宋体" pitchFamily="2" charset="-122"/>
            <a:ea typeface="宋体" pitchFamily="2" charset="-122"/>
          </a:endParaRPr>
        </a:p>
      </dgm:t>
    </dgm:pt>
    <dgm:pt modelId="{FB3A883D-8F9B-4D4A-9BAE-8C0E3045F131}" type="sibTrans" cxnId="{37593A54-1592-457C-8950-43CF70FC748B}">
      <dgm:prSet custT="1"/>
      <dgm:spPr/>
      <dgm:t>
        <a:bodyPr/>
        <a:lstStyle/>
        <a:p>
          <a:endParaRPr lang="en-US" sz="1600">
            <a:latin typeface="宋体" pitchFamily="2" charset="-122"/>
            <a:ea typeface="宋体" pitchFamily="2" charset="-122"/>
          </a:endParaRPr>
        </a:p>
      </dgm:t>
    </dgm:pt>
    <dgm:pt modelId="{30270C9C-3F3B-47AD-BCD1-A7CBEED7CDCA}" type="parTrans" cxnId="{1A97CA57-A719-46A7-976C-7C78E098EDAE}">
      <dgm:prSet custT="1"/>
      <dgm:spPr/>
      <dgm:t>
        <a:bodyPr/>
        <a:lstStyle/>
        <a:p>
          <a:endParaRPr lang="en-US" sz="1600">
            <a:latin typeface="宋体" pitchFamily="2" charset="-122"/>
            <a:ea typeface="宋体" pitchFamily="2" charset="-122"/>
          </a:endParaRPr>
        </a:p>
      </dgm:t>
    </dgm:pt>
    <dgm:pt modelId="{C21A0CBD-36A9-447E-BDE3-B30E53549F69}">
      <dgm:prSet custT="1"/>
      <dgm:spPr>
        <a:noFill/>
        <a:ln>
          <a:noFill/>
        </a:ln>
      </dgm:spPr>
      <dgm:t>
        <a:bodyPr/>
        <a:lstStyle/>
        <a:p>
          <a:r>
            <a:rPr lang="zh-CN" altLang="en-US" sz="1600" smtClean="0">
              <a:latin typeface="宋体" pitchFamily="2" charset="-122"/>
              <a:ea typeface="宋体" pitchFamily="2" charset="-122"/>
            </a:rPr>
            <a:t>未考虑不同业务风险差异；</a:t>
          </a:r>
          <a:endParaRPr lang="en-US" altLang="zh-CN" sz="1600" smtClean="0">
            <a:latin typeface="宋体" pitchFamily="2" charset="-122"/>
            <a:ea typeface="宋体" pitchFamily="2" charset="-122"/>
          </a:endParaRPr>
        </a:p>
      </dgm:t>
    </dgm:pt>
    <dgm:pt modelId="{222ED839-C7C8-4C75-9A59-44C361A45E5A}" type="sibTrans" cxnId="{1A97CA57-A719-46A7-976C-7C78E098EDAE}">
      <dgm:prSet custT="1"/>
      <dgm:spPr/>
      <dgm:t>
        <a:bodyPr/>
        <a:lstStyle/>
        <a:p>
          <a:endParaRPr lang="en-US" sz="1600">
            <a:latin typeface="宋体" pitchFamily="2" charset="-122"/>
            <a:ea typeface="宋体" pitchFamily="2" charset="-122"/>
          </a:endParaRPr>
        </a:p>
      </dgm:t>
    </dgm:pt>
    <dgm:pt modelId="{C7D212F8-F03F-4E38-A0CD-F77F29BA4D6A}" type="parTrans" cxnId="{9F90923D-E975-472C-8DFB-CECE55308BBC}">
      <dgm:prSet custT="1"/>
      <dgm:spPr/>
      <dgm:t>
        <a:bodyPr/>
        <a:lstStyle/>
        <a:p>
          <a:endParaRPr lang="en-US" sz="1600">
            <a:latin typeface="宋体" pitchFamily="2" charset="-122"/>
            <a:ea typeface="宋体" pitchFamily="2" charset="-122"/>
          </a:endParaRPr>
        </a:p>
      </dgm:t>
    </dgm:pt>
    <dgm:pt modelId="{E435CD71-AED5-4AC6-9CBE-5BB2F7D952D3}">
      <dgm:prSet custT="1"/>
      <dgm:spPr>
        <a:noFill/>
        <a:ln>
          <a:noFill/>
        </a:ln>
      </dgm:spPr>
      <dgm:t>
        <a:bodyPr/>
        <a:lstStyle/>
        <a:p>
          <a:r>
            <a:rPr lang="zh-CN" altLang="en-US" sz="1600" smtClean="0">
              <a:latin typeface="宋体" pitchFamily="2" charset="-122"/>
              <a:ea typeface="宋体" pitchFamily="2" charset="-122"/>
            </a:rPr>
            <a:t>认可资产比例无法明确量化各类资产的风险额度，如利率风险、股权风险、信用风险等；</a:t>
          </a:r>
          <a:endParaRPr lang="en-US" altLang="zh-CN" sz="1600" smtClean="0">
            <a:latin typeface="宋体" pitchFamily="2" charset="-122"/>
            <a:ea typeface="宋体" pitchFamily="2" charset="-122"/>
          </a:endParaRPr>
        </a:p>
      </dgm:t>
    </dgm:pt>
    <dgm:pt modelId="{288F8C4B-7DAA-4CC7-856F-A2CF6D2F824E}" type="sibTrans" cxnId="{9F90923D-E975-472C-8DFB-CECE55308BBC}">
      <dgm:prSet custT="1"/>
      <dgm:spPr/>
      <dgm:t>
        <a:bodyPr/>
        <a:lstStyle/>
        <a:p>
          <a:endParaRPr lang="en-US" sz="1600">
            <a:latin typeface="宋体" pitchFamily="2" charset="-122"/>
            <a:ea typeface="宋体" pitchFamily="2" charset="-122"/>
          </a:endParaRPr>
        </a:p>
      </dgm:t>
    </dgm:pt>
    <dgm:pt modelId="{A2BD4F81-7492-4A69-BB80-074DBBF35ED6}" type="parTrans" cxnId="{FAF53143-6800-4098-A146-98D2CFB8B4E8}">
      <dgm:prSet custT="1"/>
      <dgm:spPr/>
      <dgm:t>
        <a:bodyPr/>
        <a:lstStyle/>
        <a:p>
          <a:endParaRPr lang="en-US" sz="1600">
            <a:latin typeface="宋体" pitchFamily="2" charset="-122"/>
            <a:ea typeface="宋体" pitchFamily="2" charset="-122"/>
          </a:endParaRPr>
        </a:p>
      </dgm:t>
    </dgm:pt>
    <dgm:pt modelId="{7933BED9-CC06-442B-A1BA-EFBCF3EB4080}">
      <dgm:prSet custT="1"/>
      <dgm:spPr>
        <a:noFill/>
        <a:ln>
          <a:noFill/>
        </a:ln>
      </dgm:spPr>
      <dgm:t>
        <a:bodyPr/>
        <a:lstStyle/>
        <a:p>
          <a:r>
            <a:rPr lang="zh-CN" altLang="en-US" sz="1600" smtClean="0">
              <a:latin typeface="宋体" pitchFamily="2" charset="-122"/>
              <a:ea typeface="宋体" pitchFamily="2" charset="-122"/>
            </a:rPr>
            <a:t>法定准备金无法显性反映不同业务的风险实质；</a:t>
          </a:r>
          <a:endParaRPr lang="en-US" altLang="zh-CN" sz="1600" smtClean="0">
            <a:latin typeface="宋体" pitchFamily="2" charset="-122"/>
            <a:ea typeface="宋体" pitchFamily="2" charset="-122"/>
          </a:endParaRPr>
        </a:p>
      </dgm:t>
    </dgm:pt>
    <dgm:pt modelId="{A9DCEED7-F2E8-4159-A26E-FFFD060FB6FB}" type="sibTrans" cxnId="{FAF53143-6800-4098-A146-98D2CFB8B4E8}">
      <dgm:prSet custT="1"/>
      <dgm:spPr/>
      <dgm:t>
        <a:bodyPr/>
        <a:lstStyle/>
        <a:p>
          <a:endParaRPr lang="en-US" sz="1600">
            <a:latin typeface="宋体" pitchFamily="2" charset="-122"/>
            <a:ea typeface="宋体" pitchFamily="2" charset="-122"/>
          </a:endParaRPr>
        </a:p>
      </dgm:t>
    </dgm:pt>
    <dgm:pt modelId="{4B67D9D6-B26F-4472-A965-71056AF02BC6}" type="parTrans" cxnId="{775D45EA-B3D1-4284-B1F7-831158476931}">
      <dgm:prSet custT="1"/>
      <dgm:spPr/>
      <dgm:t>
        <a:bodyPr/>
        <a:lstStyle/>
        <a:p>
          <a:endParaRPr lang="en-US" sz="1600">
            <a:latin typeface="宋体" pitchFamily="2" charset="-122"/>
            <a:ea typeface="宋体" pitchFamily="2" charset="-122"/>
          </a:endParaRPr>
        </a:p>
      </dgm:t>
    </dgm:pt>
    <dgm:pt modelId="{8ACAAD26-B9D6-4434-B4E7-5A01F1D3DBA0}">
      <dgm:prSet custT="1"/>
      <dgm:spPr>
        <a:noFill/>
        <a:ln>
          <a:noFill/>
        </a:ln>
      </dgm:spPr>
      <dgm:t>
        <a:bodyPr/>
        <a:lstStyle/>
        <a:p>
          <a:r>
            <a:rPr lang="zh-CN" altLang="en-US" sz="1600" smtClean="0">
              <a:latin typeface="宋体" pitchFamily="2" charset="-122"/>
              <a:ea typeface="宋体" pitchFamily="2" charset="-122"/>
            </a:rPr>
            <a:t>未纳入操作风险，流动性风险等；</a:t>
          </a:r>
          <a:endParaRPr lang="en-US" altLang="zh-CN" sz="1600" smtClean="0">
            <a:latin typeface="宋体" pitchFamily="2" charset="-122"/>
            <a:ea typeface="宋体" pitchFamily="2" charset="-122"/>
          </a:endParaRPr>
        </a:p>
      </dgm:t>
    </dgm:pt>
    <dgm:pt modelId="{43F24FCC-CD2D-4ED6-B7AC-9A7739D7BBCF}" type="sibTrans" cxnId="{775D45EA-B3D1-4284-B1F7-831158476931}">
      <dgm:prSet custT="1"/>
      <dgm:spPr/>
      <dgm:t>
        <a:bodyPr/>
        <a:lstStyle/>
        <a:p>
          <a:endParaRPr lang="en-US" sz="1600">
            <a:latin typeface="宋体" pitchFamily="2" charset="-122"/>
            <a:ea typeface="宋体" pitchFamily="2" charset="-122"/>
          </a:endParaRPr>
        </a:p>
      </dgm:t>
    </dgm:pt>
    <dgm:pt modelId="{5FF7EBDF-D224-4037-8D70-7D8A572B46E3}" type="sibTrans" cxnId="{F91A053E-6098-4302-851C-C95B6E06F90A}">
      <dgm:prSet custT="1"/>
      <dgm:spPr/>
      <dgm:t>
        <a:bodyPr/>
        <a:lstStyle/>
        <a:p>
          <a:endParaRPr lang="en-US" sz="1600">
            <a:latin typeface="宋体" pitchFamily="2" charset="-122"/>
            <a:ea typeface="宋体" pitchFamily="2" charset="-122"/>
          </a:endParaRPr>
        </a:p>
      </dgm:t>
    </dgm:pt>
    <dgm:pt modelId="{DF85C88F-4900-4E35-A843-7F7DF3052228}" type="pres">
      <dgm:prSet presAssocID="{18769319-776B-4FDB-B79C-3C5B67E2EE4A}" presName="linear">
        <dgm:presLayoutVars>
          <dgm:animLvl val="lvl"/>
          <dgm:resizeHandles val="exact"/>
        </dgm:presLayoutVars>
      </dgm:prSet>
      <dgm:spPr/>
      <dgm:t>
        <a:bodyPr/>
        <a:lstStyle/>
        <a:p>
          <a:endParaRPr lang="en-US"/>
        </a:p>
      </dgm:t>
    </dgm:pt>
    <dgm:pt modelId="{B70CE92C-47E3-46B2-A391-CB28DBF02F9E}" type="pres">
      <dgm:prSet presAssocID="{8D109F9C-147F-4B1E-B015-9B25352DEFA7}" presName="parentText" presStyleLbl="node1" presStyleCnt="2" custScaleY="49529" custLinFactNeighborX="-33125" custLinFactNeighborY="-22907">
        <dgm:presLayoutVars>
          <dgm:chMax val="0"/>
          <dgm:bulletEnabled val="1"/>
        </dgm:presLayoutVars>
      </dgm:prSet>
      <dgm:spPr/>
      <dgm:t>
        <a:bodyPr/>
        <a:lstStyle/>
        <a:p>
          <a:endParaRPr lang="en-US"/>
        </a:p>
      </dgm:t>
    </dgm:pt>
    <dgm:pt modelId="{03103D57-DC55-4B21-819F-1789F192C01A}" type="pres">
      <dgm:prSet presAssocID="{8D109F9C-147F-4B1E-B015-9B25352DEFA7}" presName="childText" presStyleLbl="revTx" presStyleCnt="2">
        <dgm:presLayoutVars>
          <dgm:bulletEnabled val="1"/>
        </dgm:presLayoutVars>
      </dgm:prSet>
      <dgm:spPr/>
      <dgm:t>
        <a:bodyPr/>
        <a:lstStyle/>
        <a:p>
          <a:endParaRPr lang="en-US"/>
        </a:p>
      </dgm:t>
    </dgm:pt>
    <dgm:pt modelId="{8C77E036-7DBC-49C5-AEC7-E9E174B0D4A2}" type="pres">
      <dgm:prSet presAssocID="{F9ED2816-01B0-45F0-A3BA-04618C2E040B}" presName="parentText" presStyleLbl="node1" presStyleIdx="1" presStyleCnt="2" custScaleY="52549">
        <dgm:presLayoutVars>
          <dgm:chMax val="0"/>
          <dgm:bulletEnabled val="1"/>
        </dgm:presLayoutVars>
      </dgm:prSet>
      <dgm:spPr/>
      <dgm:t>
        <a:bodyPr/>
        <a:lstStyle/>
        <a:p>
          <a:endParaRPr lang="en-US"/>
        </a:p>
      </dgm:t>
    </dgm:pt>
    <dgm:pt modelId="{5C8959EA-714C-43DE-ADF4-39C911EF5A9D}" type="pres">
      <dgm:prSet presAssocID="{F9ED2816-01B0-45F0-A3BA-04618C2E040B}" presName="childText" presStyleLbl="revTx" presStyleIdx="1" presStyleCnt="2">
        <dgm:presLayoutVars>
          <dgm:bulletEnabled val="1"/>
        </dgm:presLayoutVars>
      </dgm:prSet>
      <dgm:spPr/>
      <dgm:t>
        <a:bodyPr/>
        <a:lstStyle/>
        <a:p>
          <a:endParaRPr lang="en-US"/>
        </a:p>
      </dgm:t>
    </dgm:pt>
  </dgm:ptLst>
  <dgm:cxnLst>
    <dgm:cxn modelId="{138B3E9C-8534-4483-A8DF-255DC201E2CD}" srcId="{18769319-776B-4FDB-B79C-3C5B67E2EE4A}" destId="{8D109F9C-147F-4B1E-B015-9B25352DEFA7}" srcOrd="0" destOrd="0" parTransId="{250A1D8F-0DA3-4F1B-B35C-6631BC36384C}" sibTransId="{819467B0-32D9-40B2-A9A6-1D4F6650AE9A}"/>
    <dgm:cxn modelId="{834C8260-75B7-4CEE-BCC9-8BA68DA4A50E}" srcId="{8D109F9C-147F-4B1E-B015-9B25352DEFA7}" destId="{4EF3CAB0-B61A-44C1-A5CD-B0D8C37168A5}" srcOrd="0" destOrd="0" parTransId="{E4638806-49E3-4BED-A0AB-6CD34D52AC88}" sibTransId="{71C57FDA-8899-44AF-98D2-24BB380D636B}"/>
    <dgm:cxn modelId="{63A90658-0731-4BEF-93D1-880DDA0FEC53}" srcId="{8D109F9C-147F-4B1E-B015-9B25352DEFA7}" destId="{0C741BB4-0D86-4D44-B040-5BFCF66F7FE0}" srcOrd="1" destOrd="0" parTransId="{1B0B0B63-6DD9-4131-A7BC-0E967B0A18FB}" sibTransId="{DFE6C223-BEE9-420E-A569-C68FAB3E0AA8}"/>
    <dgm:cxn modelId="{C8FA32AB-8261-441D-BE19-51936727A488}" srcId="{8D109F9C-147F-4B1E-B015-9B25352DEFA7}" destId="{94FBABC7-2D15-4001-ACF9-3081B992141F}" srcOrd="2" destOrd="0" parTransId="{C7D8E353-8355-4135-8819-5AABB6D63EA4}" sibTransId="{BA9879AC-B917-4617-A8F2-7375DB65A2F7}"/>
    <dgm:cxn modelId="{F91A053E-6098-4302-851C-C95B6E06F90A}" srcId="{18769319-776B-4FDB-B79C-3C5B67E2EE4A}" destId="{F9ED2816-01B0-45F0-A3BA-04618C2E040B}" srcOrd="1" destOrd="0" parTransId="{40DEA057-3853-4ADC-BEE0-06231C0F285C}" sibTransId="{5FF7EBDF-D224-4037-8D70-7D8A572B46E3}"/>
    <dgm:cxn modelId="{F93E5A87-4017-4408-81AC-5B0A8E208C36}" srcId="{F9ED2816-01B0-45F0-A3BA-04618C2E040B}" destId="{3F593ADC-AB04-4554-B82D-654EACA18191}" srcOrd="0" destOrd="0" parTransId="{F0BFB714-6BF6-4E51-BDF7-FCABC987AFDB}" sibTransId="{202456DC-4021-4412-AC54-5A4C6F654BB3}"/>
    <dgm:cxn modelId="{37593A54-1592-457C-8950-43CF70FC748B}" srcId="{F9ED2816-01B0-45F0-A3BA-04618C2E040B}" destId="{443A97AF-A422-4C71-A69B-8EB3F2837A38}" srcOrd="1" destOrd="0" parTransId="{CBA507FD-2B5F-4727-9C5B-DFB4C9929210}" sibTransId="{FB3A883D-8F9B-4D4A-9BAE-8C0E3045F131}"/>
    <dgm:cxn modelId="{1A97CA57-A719-46A7-976C-7C78E098EDAE}" srcId="{F9ED2816-01B0-45F0-A3BA-04618C2E040B}" destId="{C21A0CBD-36A9-447E-BDE3-B30E53549F69}" srcOrd="2" destOrd="0" parTransId="{30270C9C-3F3B-47AD-BCD1-A7CBEED7CDCA}" sibTransId="{222ED839-C7C8-4C75-9A59-44C361A45E5A}"/>
    <dgm:cxn modelId="{9F90923D-E975-472C-8DFB-CECE55308BBC}" srcId="{F9ED2816-01B0-45F0-A3BA-04618C2E040B}" destId="{E435CD71-AED5-4AC6-9CBE-5BB2F7D952D3}" srcOrd="3" destOrd="0" parTransId="{C7D212F8-F03F-4E38-A0CD-F77F29BA4D6A}" sibTransId="{288F8C4B-7DAA-4CC7-856F-A2CF6D2F824E}"/>
    <dgm:cxn modelId="{FAF53143-6800-4098-A146-98D2CFB8B4E8}" srcId="{F9ED2816-01B0-45F0-A3BA-04618C2E040B}" destId="{7933BED9-CC06-442B-A1BA-EFBCF3EB4080}" srcOrd="4" destOrd="0" parTransId="{A2BD4F81-7492-4A69-BB80-074DBBF35ED6}" sibTransId="{A9DCEED7-F2E8-4159-A26E-FFFD060FB6FB}"/>
    <dgm:cxn modelId="{775D45EA-B3D1-4284-B1F7-831158476931}" srcId="{F9ED2816-01B0-45F0-A3BA-04618C2E040B}" destId="{8ACAAD26-B9D6-4434-B4E7-5A01F1D3DBA0}" srcOrd="5" destOrd="0" parTransId="{4B67D9D6-B26F-4472-A965-71056AF02BC6}" sibTransId="{43F24FCC-CD2D-4ED6-B7AC-9A7739D7BBCF}"/>
    <dgm:cxn modelId="{9C9B36FE-E4DC-43E4-8F88-9DC3BC5DB63D}" type="presOf" srcId="{18769319-776B-4FDB-B79C-3C5B67E2EE4A}" destId="{DF85C88F-4900-4E35-A843-7F7DF3052228}" srcOrd="0" destOrd="0" presId="urn:microsoft.com/office/officeart/2005/8/layout/vList2"/>
    <dgm:cxn modelId="{5E71C759-33C8-4B0C-8082-034C12E64B1B}" type="presParOf" srcId="{DF85C88F-4900-4E35-A843-7F7DF3052228}" destId="{B70CE92C-47E3-46B2-A391-CB28DBF02F9E}" srcOrd="0" destOrd="0" presId="urn:microsoft.com/office/officeart/2005/8/layout/vList2"/>
    <dgm:cxn modelId="{04BE6F65-0F66-481A-AADA-C534985C730F}" type="presOf" srcId="{8D109F9C-147F-4B1E-B015-9B25352DEFA7}" destId="{B70CE92C-47E3-46B2-A391-CB28DBF02F9E}" srcOrd="0" destOrd="0" presId="urn:microsoft.com/office/officeart/2005/8/layout/vList2"/>
    <dgm:cxn modelId="{179CED43-EBEC-452B-AA39-964F86A734E5}" type="presParOf" srcId="{DF85C88F-4900-4E35-A843-7F7DF3052228}" destId="{03103D57-DC55-4B21-819F-1789F192C01A}" srcOrd="1" destOrd="0" presId="urn:microsoft.com/office/officeart/2005/8/layout/vList2"/>
    <dgm:cxn modelId="{2935A395-5E3F-45D3-969A-40A7A1A25730}" type="presOf" srcId="{4EF3CAB0-B61A-44C1-A5CD-B0D8C37168A5}" destId="{03103D57-DC55-4B21-819F-1789F192C01A}" srcOrd="0" destOrd="0" presId="urn:microsoft.com/office/officeart/2005/8/layout/vList2"/>
    <dgm:cxn modelId="{294E9047-C0DF-4728-8A19-ACF753E7454F}" type="presOf" srcId="{0C741BB4-0D86-4D44-B040-5BFCF66F7FE0}" destId="{03103D57-DC55-4B21-819F-1789F192C01A}" srcOrd="0" destOrd="1" presId="urn:microsoft.com/office/officeart/2005/8/layout/vList2"/>
    <dgm:cxn modelId="{9C39A4ED-B5A9-4FE2-9DB0-85B74398DBC2}" type="presOf" srcId="{94FBABC7-2D15-4001-ACF9-3081B992141F}" destId="{03103D57-DC55-4B21-819F-1789F192C01A}" srcOrd="0" destOrd="2" presId="urn:microsoft.com/office/officeart/2005/8/layout/vList2"/>
    <dgm:cxn modelId="{48F970A2-1886-4B03-973C-1AE17C02231A}" type="presParOf" srcId="{DF85C88F-4900-4E35-A843-7F7DF3052228}" destId="{8C77E036-7DBC-49C5-AEC7-E9E174B0D4A2}" srcOrd="2" destOrd="0" presId="urn:microsoft.com/office/officeart/2005/8/layout/vList2"/>
    <dgm:cxn modelId="{76E34F28-AFB4-4C2C-AD77-8902CE7AD7CA}" type="presOf" srcId="{F9ED2816-01B0-45F0-A3BA-04618C2E040B}" destId="{8C77E036-7DBC-49C5-AEC7-E9E174B0D4A2}" srcOrd="0" destOrd="0" presId="urn:microsoft.com/office/officeart/2005/8/layout/vList2"/>
    <dgm:cxn modelId="{3F0FA9AC-2356-46BA-8482-2D8ECAA6F52E}" type="presParOf" srcId="{DF85C88F-4900-4E35-A843-7F7DF3052228}" destId="{5C8959EA-714C-43DE-ADF4-39C911EF5A9D}" srcOrd="3" destOrd="0" presId="urn:microsoft.com/office/officeart/2005/8/layout/vList2"/>
    <dgm:cxn modelId="{A130D50F-D441-45AE-B805-267461526836}" type="presOf" srcId="{3F593ADC-AB04-4554-B82D-654EACA18191}" destId="{5C8959EA-714C-43DE-ADF4-39C911EF5A9D}" srcOrd="0" destOrd="0" presId="urn:microsoft.com/office/officeart/2005/8/layout/vList2"/>
    <dgm:cxn modelId="{DE9C9757-FA7E-4F10-983B-9FE9A68E97DC}" type="presOf" srcId="{443A97AF-A422-4C71-A69B-8EB3F2837A38}" destId="{5C8959EA-714C-43DE-ADF4-39C911EF5A9D}" srcOrd="0" destOrd="1" presId="urn:microsoft.com/office/officeart/2005/8/layout/vList2"/>
    <dgm:cxn modelId="{F0B2A998-E2F0-4EB8-AE29-E9733BCBB4C1}" type="presOf" srcId="{C21A0CBD-36A9-447E-BDE3-B30E53549F69}" destId="{5C8959EA-714C-43DE-ADF4-39C911EF5A9D}" srcOrd="0" destOrd="2" presId="urn:microsoft.com/office/officeart/2005/8/layout/vList2"/>
    <dgm:cxn modelId="{09C1ED69-D18B-4527-8ADB-19A410F533A5}" type="presOf" srcId="{E435CD71-AED5-4AC6-9CBE-5BB2F7D952D3}" destId="{5C8959EA-714C-43DE-ADF4-39C911EF5A9D}" srcOrd="0" destOrd="3" presId="urn:microsoft.com/office/officeart/2005/8/layout/vList2"/>
    <dgm:cxn modelId="{1C0F5EB2-0FC1-471F-B93B-E232D2D798E3}" type="presOf" srcId="{7933BED9-CC06-442B-A1BA-EFBCF3EB4080}" destId="{5C8959EA-714C-43DE-ADF4-39C911EF5A9D}" srcOrd="0" destOrd="4" presId="urn:microsoft.com/office/officeart/2005/8/layout/vList2"/>
    <dgm:cxn modelId="{3C9FA6B1-5015-4CDE-A320-17C6300EEE2A}" type="presOf" srcId="{8ACAAD26-B9D6-4434-B4E7-5A01F1D3DBA0}" destId="{5C8959EA-714C-43DE-ADF4-39C911EF5A9D}" srcOrd="0" destOrd="5" presId="urn:microsoft.com/office/officeart/2005/8/layout/vList2"/>
  </dgm:cxnLst>
  <dgm:bg/>
  <dgm:whole/>
  <dgm:extLst>
    <a:ext uri="http://schemas.microsoft.com/office/drawing/2008/diagram">
      <dsp:dataModelExt xmlns:dsp="http://schemas.microsoft.com/office/drawing/2008/diagram" relId="rId4"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785583C-0BF1-4607-B7A8-5546702CFDD3}" type="doc">
      <dgm:prSet loTypeId="urn:microsoft.com/office/officeart/2005/8/layout/chevron1" loCatId="process" qsTypeId="urn:microsoft.com/office/officeart/2005/8/quickstyle/simple2" qsCatId="simple" csTypeId="urn:microsoft.com/office/officeart/2005/8/colors/accent5_2" csCatId="accent5" phldr="1"/>
      <dgm:spPr/>
      <dgm:t>
        <a:bodyPr/>
        <a:lstStyle/>
        <a:p/>
      </dgm:t>
    </dgm:pt>
    <dgm:pt modelId="{CB36290A-D570-4BAD-88AE-081867FE44DC}" type="parTrans" cxnId="{C8379E40-1AA2-4684-8645-0D3373963391}">
      <dgm:prSet custT="1"/>
      <dgm:spPr/>
      <dgm:t>
        <a:bodyPr/>
        <a:lstStyle/>
        <a:p>
          <a:endParaRPr lang="zh-CN" altLang="en-US" sz="1200"/>
        </a:p>
      </dgm:t>
    </dgm:pt>
    <dgm:pt modelId="{B27AEBEC-EB20-45C0-AF77-29B3B82AEAC7}">
      <dgm:prSet phldrT="[Text]" custT="1"/>
      <dgm:spPr>
        <a:solidFill>
          <a:schemeClr val="accent5">
            <a:hueOff val="0"/>
            <a:satOff val="0"/>
            <a:lumOff val="0"/>
            <a:alphaOff val="0"/>
          </a:schemeClr>
        </a:solidFill>
        <a:ln w="38100" cap="flat" cmpd="sng" algn="ctr">
          <a:solidFill>
            <a:schemeClr val="lt1">
              <a:hueOff val="0"/>
              <a:satOff val="0"/>
              <a:lumOff val="0"/>
              <a:alphaOff val="0"/>
            </a:schemeClr>
          </a:solidFill>
          <a:prstDash val="solid"/>
        </a:ln>
      </dgm:spPr>
      <dgm:t>
        <a:bodyPr/>
        <a:lstStyle/>
        <a:p>
          <a:r>
            <a:rPr lang="zh-CN" altLang="en-US" sz="1200" smtClean="0"/>
            <a:t>产品战略</a:t>
          </a:r>
          <a:r>
            <a:rPr lang="en-US" altLang="en-US" sz="1200" smtClean="0"/>
            <a:t>/</a:t>
          </a:r>
          <a:r>
            <a:rPr lang="zh-CN" altLang="en-US" sz="1200" smtClean="0"/>
            <a:t>业务计划</a:t>
          </a:r>
          <a:endParaRPr lang="en-GB" altLang="en-US" sz="1200" smtClean="0"/>
        </a:p>
      </dgm:t>
    </dgm:pt>
    <dgm:pt modelId="{9E02ECF4-0616-4F2D-A0FA-B3469220C576}" type="sibTrans" cxnId="{C8379E40-1AA2-4684-8645-0D3373963391}">
      <dgm:prSet custT="1"/>
      <dgm:spPr/>
      <dgm:t>
        <a:bodyPr/>
        <a:lstStyle/>
        <a:p>
          <a:endParaRPr lang="zh-CN" altLang="en-US" sz="1200"/>
        </a:p>
      </dgm:t>
    </dgm:pt>
    <dgm:pt modelId="{D71C6A1F-8E98-4247-B235-31025BF922E0}" type="pres">
      <dgm:prSet presAssocID="{6785583C-0BF1-4607-B7A8-5546702CFDD3}" presName="Name0">
        <dgm:presLayoutVars>
          <dgm:dir/>
          <dgm:animLvl val="lvl"/>
          <dgm:resizeHandles val="exact"/>
        </dgm:presLayoutVars>
      </dgm:prSet>
      <dgm:spPr/>
      <dgm:t>
        <a:bodyPr/>
        <a:lstStyle/>
        <a:p/>
      </dgm:t>
    </dgm:pt>
    <dgm:pt modelId="{ED8A01F5-6B16-4D37-9212-954AED5C802B}" type="pres">
      <dgm:prSet presAssocID="{B27AEBEC-EB20-45C0-AF77-29B3B82AEAC7}" presName="parTxOnly" presStyleLbl="node1" presStyleCnt="1">
        <dgm:presLayoutVars>
          <dgm:chMax val="0"/>
          <dgm:chPref val="0"/>
          <dgm:bulletEnabled val="1"/>
        </dgm:presLayoutVars>
      </dgm:prSet>
      <dgm:spPr/>
      <dgm:t>
        <a:bodyPr/>
        <a:lstStyle/>
        <a:p>
          <a:endParaRPr lang="zh-CN" altLang="en-US"/>
        </a:p>
      </dgm:t>
    </dgm:pt>
  </dgm:ptLst>
  <dgm:cxnLst>
    <dgm:cxn modelId="{C8379E40-1AA2-4684-8645-0D3373963391}" srcId="{6785583C-0BF1-4607-B7A8-5546702CFDD3}" destId="{B27AEBEC-EB20-45C0-AF77-29B3B82AEAC7}" srcOrd="0" destOrd="0" parTransId="{CB36290A-D570-4BAD-88AE-081867FE44DC}" sibTransId="{9E02ECF4-0616-4F2D-A0FA-B3469220C576}"/>
    <dgm:cxn modelId="{AAD61A83-BF3B-429E-B043-E01F3D9500FA}" type="presOf" srcId="{6785583C-0BF1-4607-B7A8-5546702CFDD3}" destId="{D71C6A1F-8E98-4247-B235-31025BF922E0}" srcOrd="0" destOrd="0" presId="urn:microsoft.com/office/officeart/2005/8/layout/chevron1"/>
    <dgm:cxn modelId="{41BB8185-3F55-43F6-A401-24BB49661FBC}" type="presParOf" srcId="{D71C6A1F-8E98-4247-B235-31025BF922E0}" destId="{ED8A01F5-6B16-4D37-9212-954AED5C802B}" srcOrd="0" destOrd="0" presId="urn:microsoft.com/office/officeart/2005/8/layout/chevron1"/>
    <dgm:cxn modelId="{FDBB1AE4-8E8B-4927-B73C-FD6F495A23CA}" type="presOf" srcId="{B27AEBEC-EB20-45C0-AF77-29B3B82AEAC7}" destId="{ED8A01F5-6B16-4D37-9212-954AED5C802B}" srcOrd="0" destOrd="0" presId="urn:microsoft.com/office/officeart/2005/8/layout/chevron1"/>
  </dgm:cxnLst>
  <dgm:bg/>
  <dgm:whole/>
  <dgm:extLst>
    <a:ext uri="http://schemas.microsoft.com/office/drawing/2008/diagram">
      <dsp:dataModelExt xmlns:dsp="http://schemas.microsoft.com/office/drawing/2008/diagram" relId="rId4" minVer="http://schemas.openxmlformats.org/drawingml/2006/main"/>
    </a:ext>
  </dgm:extLst>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ED58145-88CB-4CEE-8C65-E768FD3F15C9}"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zh-CN" altLang="en-US"/>
        </a:p>
      </dgm:t>
    </dgm:pt>
    <dgm:pt modelId="{82B1A556-6638-48FC-9327-63DB83D22AC4}" type="parTrans" cxnId="{0EE85C71-963B-4A86-A8BC-A042EE7591C6}">
      <dgm:prSet/>
      <dgm:spPr/>
      <dgm:t>
        <a:bodyPr/>
        <a:lstStyle/>
        <a:p>
          <a:endParaRPr lang="zh-CN" altLang="en-US">
            <a:latin typeface="宋体" pitchFamily="2" charset="-122"/>
            <a:ea typeface="宋体" pitchFamily="2" charset="-122"/>
          </a:endParaRPr>
        </a:p>
      </dgm:t>
    </dgm:pt>
    <dgm:pt modelId="{3383A7DC-A6C0-4CBA-8BC6-8892A7BFEE7F}">
      <dgm:prSet custT="1"/>
      <dgm:spPr>
        <a:solidFill>
          <a:schemeClr val="accent6">
            <a:hueOff val="0"/>
            <a:satOff val="0"/>
            <a:lumOff val="0"/>
            <a:alphaOff val="0"/>
          </a:schemeClr>
        </a:solidFill>
        <a:ln w="25400" cap="flat" cmpd="sng" algn="ctr">
          <a:solidFill>
            <a:schemeClr val="lt1">
              <a:hueOff val="0"/>
              <a:satOff val="0"/>
              <a:lumOff val="0"/>
              <a:alphaOff val="0"/>
            </a:schemeClr>
          </a:solidFill>
          <a:prstDash val="solid"/>
        </a:ln>
      </dgm:spPr>
      <dgm:t>
        <a:bodyPr/>
        <a:lstStyle/>
        <a:p>
          <a:pPr rtl="0"/>
          <a:r>
            <a:rPr lang="zh-CN" sz="1400" b="1" smtClean="0">
              <a:latin typeface="宋体" pitchFamily="2" charset="-122"/>
              <a:ea typeface="宋体" pitchFamily="2" charset="-122"/>
            </a:rPr>
            <a:t>产品特征</a:t>
          </a:r>
          <a:endParaRPr lang="en-US" sz="1400" b="1">
            <a:latin typeface="宋体" pitchFamily="2" charset="-122"/>
            <a:ea typeface="宋体" pitchFamily="2" charset="-122"/>
          </a:endParaRPr>
        </a:p>
      </dgm:t>
    </dgm:pt>
    <dgm:pt modelId="{C67F6758-A8ED-458E-84E9-8747DF1AD72A}" type="parTrans" cxnId="{40E00B6F-ADEE-44CE-91D8-E820353F6BE6}">
      <dgm:prSet/>
      <dgm:spPr/>
      <dgm:t>
        <a:bodyPr/>
        <a:lstStyle/>
        <a:p>
          <a:endParaRPr lang="zh-CN" altLang="en-US">
            <a:latin typeface="宋体" pitchFamily="2" charset="-122"/>
            <a:ea typeface="宋体" pitchFamily="2" charset="-122"/>
          </a:endParaRPr>
        </a:p>
      </dgm:t>
    </dgm:pt>
    <dgm:pt modelId="{3EDD88BC-093D-412E-B474-94F960843749}">
      <dgm:prSet custT="1"/>
      <dgm:spPr>
        <a:noFill/>
        <a:ln>
          <a:noFill/>
        </a:ln>
      </dgm:spPr>
      <dgm:t>
        <a:bodyPr/>
        <a:lstStyle/>
        <a:p>
          <a:pPr rtl="0"/>
          <a:endParaRPr lang="en-US" sz="1200">
            <a:latin typeface="宋体" pitchFamily="2" charset="-122"/>
            <a:ea typeface="宋体" pitchFamily="2" charset="-122"/>
          </a:endParaRPr>
        </a:p>
      </dgm:t>
    </dgm:pt>
    <dgm:pt modelId="{EEE8C78B-D9C0-45CB-802F-6FB9EFFCAB4E}" type="sibTrans" cxnId="{40E00B6F-ADEE-44CE-91D8-E820353F6BE6}">
      <dgm:prSet/>
      <dgm:spPr/>
      <dgm:t>
        <a:bodyPr/>
        <a:lstStyle/>
        <a:p>
          <a:endParaRPr lang="zh-CN" altLang="en-US">
            <a:latin typeface="宋体" pitchFamily="2" charset="-122"/>
            <a:ea typeface="宋体" pitchFamily="2" charset="-122"/>
          </a:endParaRPr>
        </a:p>
      </dgm:t>
    </dgm:pt>
    <dgm:pt modelId="{38B8D403-D0C9-434E-8AC4-B83C029833C3}" type="parTrans" cxnId="{B3002E29-5B0C-4478-8D2A-88FF065DEEE1}">
      <dgm:prSet/>
      <dgm:spPr/>
      <dgm:t>
        <a:bodyPr/>
        <a:lstStyle/>
        <a:p>
          <a:endParaRPr lang="zh-CN" altLang="en-US">
            <a:latin typeface="宋体" pitchFamily="2" charset="-122"/>
            <a:ea typeface="宋体" pitchFamily="2" charset="-122"/>
          </a:endParaRPr>
        </a:p>
      </dgm:t>
    </dgm:pt>
    <dgm:pt modelId="{221729D5-5963-4C23-A599-49456C1B40CD}">
      <dgm:prSet custT="1"/>
      <dgm:spPr>
        <a:noFill/>
        <a:ln>
          <a:noFill/>
        </a:ln>
      </dgm:spPr>
      <dgm:t>
        <a:bodyPr/>
        <a:lstStyle/>
        <a:p>
          <a:pPr rtl="0"/>
          <a:r>
            <a:rPr lang="zh-CN" sz="1200" smtClean="0">
              <a:latin typeface="宋体" pitchFamily="2" charset="-122"/>
              <a:ea typeface="宋体" pitchFamily="2" charset="-122"/>
            </a:rPr>
            <a:t>缴费期：趸缴</a:t>
          </a:r>
          <a:r>
            <a:rPr lang="en-GB" sz="1200" smtClean="0">
              <a:latin typeface="宋体" pitchFamily="2" charset="-122"/>
              <a:ea typeface="宋体" pitchFamily="2" charset="-122"/>
            </a:rPr>
            <a:t>3</a:t>
          </a:r>
          <a:r>
            <a:rPr lang="en-US" sz="1200" smtClean="0">
              <a:latin typeface="宋体" pitchFamily="2" charset="-122"/>
              <a:ea typeface="宋体" pitchFamily="2" charset="-122"/>
            </a:rPr>
            <a:t>,5,10,20</a:t>
          </a:r>
          <a:r>
            <a:rPr lang="zh-CN" sz="1200" smtClean="0">
              <a:latin typeface="宋体" pitchFamily="2" charset="-122"/>
              <a:ea typeface="宋体" pitchFamily="2" charset="-122"/>
            </a:rPr>
            <a:t>年缴</a:t>
          </a:r>
          <a:endParaRPr lang="en-US" sz="1200">
            <a:latin typeface="宋体" pitchFamily="2" charset="-122"/>
            <a:ea typeface="宋体" pitchFamily="2" charset="-122"/>
          </a:endParaRPr>
        </a:p>
      </dgm:t>
    </dgm:pt>
    <dgm:pt modelId="{20FEB50B-194D-4B7C-AEDD-EAA7E68E3240}" type="sibTrans" cxnId="{B3002E29-5B0C-4478-8D2A-88FF065DEEE1}">
      <dgm:prSet/>
      <dgm:spPr/>
      <dgm:t>
        <a:bodyPr/>
        <a:lstStyle/>
        <a:p>
          <a:endParaRPr lang="zh-CN" altLang="en-US">
            <a:latin typeface="宋体" pitchFamily="2" charset="-122"/>
            <a:ea typeface="宋体" pitchFamily="2" charset="-122"/>
          </a:endParaRPr>
        </a:p>
      </dgm:t>
    </dgm:pt>
    <dgm:pt modelId="{83FC03FB-C6D2-420D-8BA4-1E39F5D6C750}" type="parTrans" cxnId="{88891288-7D06-4916-B505-221F6D531F2D}">
      <dgm:prSet/>
      <dgm:spPr/>
      <dgm:t>
        <a:bodyPr/>
        <a:lstStyle/>
        <a:p>
          <a:endParaRPr lang="zh-CN" altLang="en-US">
            <a:latin typeface="宋体" pitchFamily="2" charset="-122"/>
            <a:ea typeface="宋体" pitchFamily="2" charset="-122"/>
          </a:endParaRPr>
        </a:p>
      </dgm:t>
    </dgm:pt>
    <dgm:pt modelId="{3759331C-A1C3-4833-AA05-76608EA07E34}">
      <dgm:prSet custT="1"/>
      <dgm:spPr>
        <a:noFill/>
        <a:ln>
          <a:noFill/>
        </a:ln>
      </dgm:spPr>
      <dgm:t>
        <a:bodyPr/>
        <a:lstStyle/>
        <a:p>
          <a:pPr rtl="0"/>
          <a:r>
            <a:rPr lang="zh-CN" sz="1200" smtClean="0">
              <a:latin typeface="宋体" pitchFamily="2" charset="-122"/>
              <a:ea typeface="宋体" pitchFamily="2" charset="-122"/>
            </a:rPr>
            <a:t>保险期限：终身</a:t>
          </a:r>
          <a:endParaRPr lang="en-US" sz="1200">
            <a:latin typeface="宋体" pitchFamily="2" charset="-122"/>
            <a:ea typeface="宋体" pitchFamily="2" charset="-122"/>
          </a:endParaRPr>
        </a:p>
      </dgm:t>
    </dgm:pt>
    <dgm:pt modelId="{9460C429-01AD-47BB-9A6B-7D34BBF1EFD0}" type="sibTrans" cxnId="{88891288-7D06-4916-B505-221F6D531F2D}">
      <dgm:prSet/>
      <dgm:spPr/>
      <dgm:t>
        <a:bodyPr/>
        <a:lstStyle/>
        <a:p>
          <a:endParaRPr lang="zh-CN" altLang="en-US">
            <a:latin typeface="宋体" pitchFamily="2" charset="-122"/>
            <a:ea typeface="宋体" pitchFamily="2" charset="-122"/>
          </a:endParaRPr>
        </a:p>
      </dgm:t>
    </dgm:pt>
    <dgm:pt modelId="{E7BC4FF8-33D8-4DE9-8778-99EAE7DA31D3}" type="parTrans" cxnId="{82E73555-D572-477D-9AA8-6D41D15339D0}">
      <dgm:prSet/>
      <dgm:spPr/>
      <dgm:t>
        <a:bodyPr/>
        <a:lstStyle/>
        <a:p>
          <a:endParaRPr lang="zh-CN" altLang="en-US">
            <a:latin typeface="宋体" pitchFamily="2" charset="-122"/>
            <a:ea typeface="宋体" pitchFamily="2" charset="-122"/>
          </a:endParaRPr>
        </a:p>
      </dgm:t>
    </dgm:pt>
    <dgm:pt modelId="{5558699C-AB88-4327-9534-92EBA3BEBE05}">
      <dgm:prSet custT="1"/>
      <dgm:spPr>
        <a:noFill/>
        <a:ln>
          <a:noFill/>
        </a:ln>
      </dgm:spPr>
      <dgm:t>
        <a:bodyPr/>
        <a:lstStyle/>
        <a:p>
          <a:pPr rtl="0"/>
          <a:r>
            <a:rPr lang="zh-CN" sz="1200" smtClean="0">
              <a:latin typeface="宋体" pitchFamily="2" charset="-122"/>
              <a:ea typeface="宋体" pitchFamily="2" charset="-122"/>
            </a:rPr>
            <a:t>主要保障：每两年</a:t>
          </a:r>
          <a:r>
            <a:rPr lang="en-US" sz="1200" smtClean="0">
              <a:latin typeface="宋体" pitchFamily="2" charset="-122"/>
              <a:ea typeface="宋体" pitchFamily="2" charset="-122"/>
            </a:rPr>
            <a:t>/</a:t>
          </a:r>
          <a:r>
            <a:rPr lang="zh-CN" sz="1200" smtClean="0">
              <a:latin typeface="宋体" pitchFamily="2" charset="-122"/>
              <a:ea typeface="宋体" pitchFamily="2" charset="-122"/>
            </a:rPr>
            <a:t>五年给付生存金；身故给付保险金额</a:t>
          </a:r>
          <a:endParaRPr lang="en-US" sz="1200">
            <a:latin typeface="宋体" pitchFamily="2" charset="-122"/>
            <a:ea typeface="宋体" pitchFamily="2" charset="-122"/>
          </a:endParaRPr>
        </a:p>
      </dgm:t>
    </dgm:pt>
    <dgm:pt modelId="{137C1810-CDA5-4B55-B0D7-6FC3976C3A00}" type="sibTrans" cxnId="{82E73555-D572-477D-9AA8-6D41D15339D0}">
      <dgm:prSet/>
      <dgm:spPr/>
      <dgm:t>
        <a:bodyPr/>
        <a:lstStyle/>
        <a:p>
          <a:endParaRPr lang="zh-CN" altLang="en-US">
            <a:latin typeface="宋体" pitchFamily="2" charset="-122"/>
            <a:ea typeface="宋体" pitchFamily="2" charset="-122"/>
          </a:endParaRPr>
        </a:p>
      </dgm:t>
    </dgm:pt>
    <dgm:pt modelId="{DFD58AD4-A3B5-4501-B0FE-C4EF1C1DB811}" type="parTrans" cxnId="{E86FF604-46F0-490E-A190-A69080B26554}">
      <dgm:prSet/>
      <dgm:spPr/>
      <dgm:t>
        <a:bodyPr/>
        <a:lstStyle/>
        <a:p>
          <a:endParaRPr lang="zh-CN" altLang="en-US">
            <a:latin typeface="宋体" pitchFamily="2" charset="-122"/>
            <a:ea typeface="宋体" pitchFamily="2" charset="-122"/>
          </a:endParaRPr>
        </a:p>
      </dgm:t>
    </dgm:pt>
    <dgm:pt modelId="{6679EBDD-26A9-43A8-9EAA-D3CA05D7B9BC}">
      <dgm:prSet custT="1"/>
      <dgm:spPr>
        <a:noFill/>
        <a:ln>
          <a:noFill/>
        </a:ln>
      </dgm:spPr>
      <dgm:t>
        <a:bodyPr/>
        <a:lstStyle/>
        <a:p>
          <a:pPr rtl="0"/>
          <a:r>
            <a:rPr lang="zh-CN" sz="1200" smtClean="0">
              <a:latin typeface="宋体" pitchFamily="2" charset="-122"/>
              <a:ea typeface="宋体" pitchFamily="2" charset="-122"/>
            </a:rPr>
            <a:t>定价利率：</a:t>
          </a:r>
          <a:r>
            <a:rPr lang="en-US" sz="1200" smtClean="0">
              <a:latin typeface="宋体" pitchFamily="2" charset="-122"/>
              <a:ea typeface="宋体" pitchFamily="2" charset="-122"/>
            </a:rPr>
            <a:t>2.5%</a:t>
          </a:r>
          <a:endParaRPr lang="en-US" sz="1200">
            <a:latin typeface="宋体" pitchFamily="2" charset="-122"/>
            <a:ea typeface="宋体" pitchFamily="2" charset="-122"/>
          </a:endParaRPr>
        </a:p>
      </dgm:t>
    </dgm:pt>
    <dgm:pt modelId="{9198D78D-BB45-4726-87A1-E2281CAA366A}" type="sibTrans" cxnId="{E86FF604-46F0-490E-A190-A69080B26554}">
      <dgm:prSet/>
      <dgm:spPr/>
      <dgm:t>
        <a:bodyPr/>
        <a:lstStyle/>
        <a:p>
          <a:endParaRPr lang="zh-CN" altLang="en-US">
            <a:latin typeface="宋体" pitchFamily="2" charset="-122"/>
            <a:ea typeface="宋体" pitchFamily="2" charset="-122"/>
          </a:endParaRPr>
        </a:p>
      </dgm:t>
    </dgm:pt>
    <dgm:pt modelId="{42D97043-59A1-4294-A7C9-506A5D5F8C47}" type="parTrans" cxnId="{DF74E350-68C0-4271-81D1-B7E779D60D2F}">
      <dgm:prSet/>
      <dgm:spPr/>
      <dgm:t>
        <a:bodyPr/>
        <a:lstStyle/>
        <a:p>
          <a:endParaRPr lang="zh-CN" altLang="en-US">
            <a:latin typeface="宋体" pitchFamily="2" charset="-122"/>
            <a:ea typeface="宋体" pitchFamily="2" charset="-122"/>
          </a:endParaRPr>
        </a:p>
      </dgm:t>
    </dgm:pt>
    <dgm:pt modelId="{2A9B4EFA-11A6-4034-8D87-0930CB3F5131}">
      <dgm:prSet custT="1"/>
      <dgm:spPr>
        <a:noFill/>
        <a:ln>
          <a:noFill/>
        </a:ln>
      </dgm:spPr>
      <dgm:t>
        <a:bodyPr/>
        <a:lstStyle/>
        <a:p>
          <a:pPr rtl="0"/>
          <a:endParaRPr lang="en-US" sz="1200">
            <a:latin typeface="宋体" pitchFamily="2" charset="-122"/>
            <a:ea typeface="宋体" pitchFamily="2" charset="-122"/>
          </a:endParaRPr>
        </a:p>
      </dgm:t>
    </dgm:pt>
    <dgm:pt modelId="{E01A089B-6DC4-445C-ADF2-119311F70094}" type="sibTrans" cxnId="{DF74E350-68C0-4271-81D1-B7E779D60D2F}">
      <dgm:prSet/>
      <dgm:spPr/>
      <dgm:t>
        <a:bodyPr/>
        <a:lstStyle/>
        <a:p>
          <a:endParaRPr lang="zh-CN" altLang="en-US">
            <a:latin typeface="宋体" pitchFamily="2" charset="-122"/>
            <a:ea typeface="宋体" pitchFamily="2" charset="-122"/>
          </a:endParaRPr>
        </a:p>
      </dgm:t>
    </dgm:pt>
    <dgm:pt modelId="{19AF5285-6606-45BA-8A60-B465B1869263}" type="sibTrans" cxnId="{0EE85C71-963B-4A86-A8BC-A042EE7591C6}">
      <dgm:prSet/>
      <dgm:spPr/>
      <dgm:t>
        <a:bodyPr/>
        <a:lstStyle/>
        <a:p>
          <a:endParaRPr lang="zh-CN" altLang="en-US">
            <a:latin typeface="宋体" pitchFamily="2" charset="-122"/>
            <a:ea typeface="宋体" pitchFamily="2" charset="-122"/>
          </a:endParaRPr>
        </a:p>
      </dgm:t>
    </dgm:pt>
    <dgm:pt modelId="{BE2776FF-95EB-42F5-8947-7C6F3CF55F7C}" type="parTrans" cxnId="{5B6EA4BD-7B90-4E90-B16C-8E8C25072C5F}">
      <dgm:prSet/>
      <dgm:spPr/>
      <dgm:t>
        <a:bodyPr/>
        <a:lstStyle/>
        <a:p>
          <a:endParaRPr lang="zh-CN" altLang="en-US">
            <a:latin typeface="宋体" pitchFamily="2" charset="-122"/>
            <a:ea typeface="宋体" pitchFamily="2" charset="-122"/>
          </a:endParaRPr>
        </a:p>
      </dgm:t>
    </dgm:pt>
    <dgm:pt modelId="{6A6CB12C-4285-47C1-B02E-4B56F38C5374}">
      <dgm:prSet custT="1"/>
      <dgm:spPr>
        <a:solidFill>
          <a:schemeClr val="accent6">
            <a:hueOff val="0"/>
            <a:satOff val="0"/>
            <a:lumOff val="0"/>
            <a:alphaOff val="0"/>
          </a:schemeClr>
        </a:solidFill>
        <a:ln w="25400" cap="flat" cmpd="sng" algn="ctr">
          <a:solidFill>
            <a:schemeClr val="lt1">
              <a:hueOff val="0"/>
              <a:satOff val="0"/>
              <a:lumOff val="0"/>
              <a:alphaOff val="0"/>
            </a:schemeClr>
          </a:solidFill>
          <a:prstDash val="solid"/>
        </a:ln>
      </dgm:spPr>
      <dgm:t>
        <a:bodyPr/>
        <a:lstStyle/>
        <a:p>
          <a:pPr rtl="0"/>
          <a:r>
            <a:rPr lang="zh-CN" sz="1400" b="1" smtClean="0">
              <a:latin typeface="宋体" pitchFamily="2" charset="-122"/>
              <a:ea typeface="宋体" pitchFamily="2" charset="-122"/>
            </a:rPr>
            <a:t>偿二代测试和现行偿付能力的主要差异</a:t>
          </a:r>
          <a:endParaRPr lang="en-US" sz="1400" b="1">
            <a:latin typeface="宋体" pitchFamily="2" charset="-122"/>
            <a:ea typeface="宋体" pitchFamily="2" charset="-122"/>
          </a:endParaRPr>
        </a:p>
      </dgm:t>
    </dgm:pt>
    <dgm:pt modelId="{370F14D3-DB14-46D5-8337-A6D800D486A3}" type="parTrans" cxnId="{48617085-A655-4A59-9B56-0AAB8D0B1E11}">
      <dgm:prSet/>
      <dgm:spPr/>
      <dgm:t>
        <a:bodyPr/>
        <a:lstStyle/>
        <a:p>
          <a:endParaRPr lang="zh-CN" altLang="en-US">
            <a:latin typeface="宋体" pitchFamily="2" charset="-122"/>
            <a:ea typeface="宋体" pitchFamily="2" charset="-122"/>
          </a:endParaRPr>
        </a:p>
      </dgm:t>
    </dgm:pt>
    <dgm:pt modelId="{19F2BEE5-4733-406A-B1AE-A32E091F4C88}">
      <dgm:prSet custT="1"/>
      <dgm:spPr>
        <a:noFill/>
        <a:ln>
          <a:noFill/>
        </a:ln>
      </dgm:spPr>
      <dgm:t>
        <a:bodyPr/>
        <a:lstStyle/>
        <a:p>
          <a:pPr rtl="0"/>
          <a:endParaRPr lang="en-US" sz="1200">
            <a:latin typeface="宋体" pitchFamily="2" charset="-122"/>
            <a:ea typeface="宋体" pitchFamily="2" charset="-122"/>
          </a:endParaRPr>
        </a:p>
      </dgm:t>
    </dgm:pt>
    <dgm:pt modelId="{82AECB8A-7381-4572-9812-4D18143EB63E}" type="sibTrans" cxnId="{48617085-A655-4A59-9B56-0AAB8D0B1E11}">
      <dgm:prSet/>
      <dgm:spPr/>
      <dgm:t>
        <a:bodyPr/>
        <a:lstStyle/>
        <a:p>
          <a:endParaRPr lang="zh-CN" altLang="en-US">
            <a:latin typeface="宋体" pitchFamily="2" charset="-122"/>
            <a:ea typeface="宋体" pitchFamily="2" charset="-122"/>
          </a:endParaRPr>
        </a:p>
      </dgm:t>
    </dgm:pt>
    <dgm:pt modelId="{BD17EF25-5875-4B89-84B2-03064F8711DF}" type="parTrans" cxnId="{5BB4F735-DF3D-473E-980D-FC8D36A78236}">
      <dgm:prSet/>
      <dgm:spPr/>
      <dgm:t>
        <a:bodyPr/>
        <a:lstStyle/>
        <a:p>
          <a:endParaRPr lang="zh-CN" altLang="en-US">
            <a:latin typeface="宋体" pitchFamily="2" charset="-122"/>
            <a:ea typeface="宋体" pitchFamily="2" charset="-122"/>
          </a:endParaRPr>
        </a:p>
      </dgm:t>
    </dgm:pt>
    <dgm:pt modelId="{6D4E24FB-21AC-4CE3-BB27-8C9B03C91E13}">
      <dgm:prSet custT="1"/>
      <dgm:spPr>
        <a:noFill/>
        <a:ln>
          <a:noFill/>
        </a:ln>
      </dgm:spPr>
      <dgm:t>
        <a:bodyPr/>
        <a:lstStyle/>
        <a:p>
          <a:pPr rtl="0"/>
          <a:r>
            <a:rPr lang="zh-CN" altLang="en-US" sz="1200" b="1" smtClean="0">
              <a:latin typeface="宋体" pitchFamily="2" charset="-122"/>
              <a:ea typeface="宋体" pitchFamily="2" charset="-122"/>
            </a:rPr>
            <a:t>保单负债（最佳估计</a:t>
          </a:r>
          <a:r>
            <a:rPr lang="en-US" altLang="zh-CN" sz="1200" b="1" smtClean="0">
              <a:latin typeface="宋体" pitchFamily="2" charset="-122"/>
              <a:ea typeface="宋体" pitchFamily="2" charset="-122"/>
            </a:rPr>
            <a:t>+</a:t>
          </a:r>
          <a:r>
            <a:rPr lang="zh-CN" altLang="en-US" sz="1200" b="1" smtClean="0">
              <a:latin typeface="宋体" pitchFamily="2" charset="-122"/>
              <a:ea typeface="宋体" pitchFamily="2" charset="-122"/>
            </a:rPr>
            <a:t>风险边际）：</a:t>
          </a:r>
          <a:r>
            <a:rPr lang="zh-CN" altLang="en-US" sz="1200" b="0" smtClean="0">
              <a:latin typeface="宋体" pitchFamily="2" charset="-122"/>
              <a:ea typeface="宋体" pitchFamily="2" charset="-122"/>
            </a:rPr>
            <a:t>终身产品利润率较高，</a:t>
          </a:r>
          <a:r>
            <a:rPr lang="zh-CN" altLang="en-US" sz="1200" smtClean="0">
              <a:latin typeface="宋体" pitchFamily="2" charset="-122"/>
              <a:ea typeface="宋体" pitchFamily="2" charset="-122"/>
            </a:rPr>
            <a:t>保单负债在偿二代测试中有较大幅度下降</a:t>
          </a:r>
          <a:endParaRPr lang="en-US" sz="1200">
            <a:latin typeface="宋体" pitchFamily="2" charset="-122"/>
            <a:ea typeface="宋体" pitchFamily="2" charset="-122"/>
          </a:endParaRPr>
        </a:p>
      </dgm:t>
    </dgm:pt>
    <dgm:pt modelId="{5A2983F0-8C38-4866-8CBD-E80800F915EB}" type="sibTrans" cxnId="{5BB4F735-DF3D-473E-980D-FC8D36A78236}">
      <dgm:prSet/>
      <dgm:spPr/>
      <dgm:t>
        <a:bodyPr/>
        <a:lstStyle/>
        <a:p>
          <a:endParaRPr lang="zh-CN" altLang="en-US">
            <a:latin typeface="宋体" pitchFamily="2" charset="-122"/>
            <a:ea typeface="宋体" pitchFamily="2" charset="-122"/>
          </a:endParaRPr>
        </a:p>
      </dgm:t>
    </dgm:pt>
    <dgm:pt modelId="{F1E70C92-F165-432B-BDEA-9BFBBFF8F99C}" type="parTrans" cxnId="{3B65BA3F-8D46-42A9-904E-897EE3DB51A9}">
      <dgm:prSet/>
      <dgm:spPr/>
      <dgm:t>
        <a:bodyPr/>
        <a:lstStyle/>
        <a:p>
          <a:endParaRPr lang="zh-CN" altLang="en-US">
            <a:latin typeface="宋体" pitchFamily="2" charset="-122"/>
            <a:ea typeface="宋体" pitchFamily="2" charset="-122"/>
          </a:endParaRPr>
        </a:p>
      </dgm:t>
    </dgm:pt>
    <dgm:pt modelId="{C1A57729-B373-4AB3-9C15-561490226F17}">
      <dgm:prSet custT="1"/>
      <dgm:spPr>
        <a:noFill/>
        <a:ln>
          <a:noFill/>
        </a:ln>
      </dgm:spPr>
      <dgm:t>
        <a:bodyPr/>
        <a:lstStyle/>
        <a:p>
          <a:pPr rtl="0"/>
          <a:endParaRPr lang="en-US" sz="1200">
            <a:latin typeface="宋体" pitchFamily="2" charset="-122"/>
            <a:ea typeface="宋体" pitchFamily="2" charset="-122"/>
          </a:endParaRPr>
        </a:p>
      </dgm:t>
    </dgm:pt>
    <dgm:pt modelId="{278BCDBE-07FD-49B3-9F32-DE824EB9CED7}" type="sibTrans" cxnId="{3B65BA3F-8D46-42A9-904E-897EE3DB51A9}">
      <dgm:prSet/>
      <dgm:spPr/>
      <dgm:t>
        <a:bodyPr/>
        <a:lstStyle/>
        <a:p>
          <a:endParaRPr lang="zh-CN" altLang="en-US">
            <a:latin typeface="宋体" pitchFamily="2" charset="-122"/>
            <a:ea typeface="宋体" pitchFamily="2" charset="-122"/>
          </a:endParaRPr>
        </a:p>
      </dgm:t>
    </dgm:pt>
    <dgm:pt modelId="{5E324779-0639-4B04-B51A-FF059A60331E}" type="parTrans" cxnId="{B3CA50BB-90D4-490C-90B5-2FBE8A046320}">
      <dgm:prSet/>
      <dgm:spPr/>
      <dgm:t>
        <a:bodyPr/>
        <a:lstStyle/>
        <a:p>
          <a:endParaRPr lang="zh-CN" altLang="en-US">
            <a:latin typeface="宋体" pitchFamily="2" charset="-122"/>
            <a:ea typeface="宋体" pitchFamily="2" charset="-122"/>
          </a:endParaRPr>
        </a:p>
      </dgm:t>
    </dgm:pt>
    <dgm:pt modelId="{B3872ABF-00CE-4B67-A540-36B5AECCD670}">
      <dgm:prSet custT="1"/>
      <dgm:spPr>
        <a:noFill/>
        <a:ln>
          <a:noFill/>
        </a:ln>
      </dgm:spPr>
      <dgm:t>
        <a:bodyPr/>
        <a:lstStyle/>
        <a:p>
          <a:pPr rtl="0"/>
          <a:r>
            <a:rPr lang="zh-CN" altLang="en-US" sz="1200" b="1" smtClean="0">
              <a:latin typeface="宋体" pitchFamily="2" charset="-122"/>
              <a:ea typeface="宋体" pitchFamily="2" charset="-122"/>
            </a:rPr>
            <a:t>利率风险：</a:t>
          </a:r>
          <a:r>
            <a:rPr lang="zh-CN" altLang="en-US" sz="1200" b="0" smtClean="0">
              <a:latin typeface="宋体" pitchFamily="2" charset="-122"/>
              <a:ea typeface="宋体" pitchFamily="2" charset="-122"/>
            </a:rPr>
            <a:t>现行体系下这类分红储蓄型产品的准备金较高，所以风险资本也较高。而在偿二代测试框架下，由于分红险的分红吸收效应，负债对于利率变动相对不敏感，所以利率风险相对较低；</a:t>
          </a:r>
          <a:endParaRPr lang="en-US" sz="1200" b="0">
            <a:latin typeface="宋体" pitchFamily="2" charset="-122"/>
            <a:ea typeface="宋体" pitchFamily="2" charset="-122"/>
          </a:endParaRPr>
        </a:p>
      </dgm:t>
    </dgm:pt>
    <dgm:pt modelId="{60C458EF-FAAA-43BB-A4A9-DD43CE708355}" type="sibTrans" cxnId="{B3CA50BB-90D4-490C-90B5-2FBE8A046320}">
      <dgm:prSet/>
      <dgm:spPr/>
      <dgm:t>
        <a:bodyPr/>
        <a:lstStyle/>
        <a:p>
          <a:endParaRPr lang="zh-CN" altLang="en-US">
            <a:latin typeface="宋体" pitchFamily="2" charset="-122"/>
            <a:ea typeface="宋体" pitchFamily="2" charset="-122"/>
          </a:endParaRPr>
        </a:p>
      </dgm:t>
    </dgm:pt>
    <dgm:pt modelId="{E5A9E989-8C3F-4E32-845B-1E1B868DB4F5}" type="parTrans" cxnId="{479C67DD-6A13-4542-B9E6-535FCC3323C3}">
      <dgm:prSet/>
      <dgm:spPr/>
      <dgm:t>
        <a:bodyPr/>
        <a:lstStyle/>
        <a:p>
          <a:endParaRPr lang="zh-CN" altLang="en-US">
            <a:latin typeface="宋体" pitchFamily="2" charset="-122"/>
            <a:ea typeface="宋体" pitchFamily="2" charset="-122"/>
          </a:endParaRPr>
        </a:p>
      </dgm:t>
    </dgm:pt>
    <dgm:pt modelId="{569C04F7-E0FF-4E38-AD7B-11EF8853A053}">
      <dgm:prSet custT="1"/>
      <dgm:spPr>
        <a:noFill/>
        <a:ln>
          <a:noFill/>
        </a:ln>
      </dgm:spPr>
      <dgm:t>
        <a:bodyPr/>
        <a:lstStyle/>
        <a:p>
          <a:pPr rtl="0"/>
          <a:endParaRPr lang="en-US" sz="1200" b="0">
            <a:latin typeface="宋体" pitchFamily="2" charset="-122"/>
            <a:ea typeface="宋体" pitchFamily="2" charset="-122"/>
          </a:endParaRPr>
        </a:p>
      </dgm:t>
    </dgm:pt>
    <dgm:pt modelId="{5A0458E0-F2BC-414B-B86B-CB158712ACDF}" type="sibTrans" cxnId="{479C67DD-6A13-4542-B9E6-535FCC3323C3}">
      <dgm:prSet/>
      <dgm:spPr/>
      <dgm:t>
        <a:bodyPr/>
        <a:lstStyle/>
        <a:p>
          <a:endParaRPr lang="zh-CN" altLang="en-US">
            <a:latin typeface="宋体" pitchFamily="2" charset="-122"/>
            <a:ea typeface="宋体" pitchFamily="2" charset="-122"/>
          </a:endParaRPr>
        </a:p>
      </dgm:t>
    </dgm:pt>
    <dgm:pt modelId="{C362BA36-0637-4435-B743-AF636E442F0C}" type="parTrans" cxnId="{F4753F56-9265-4C0C-B6EC-867A527310CD}">
      <dgm:prSet/>
      <dgm:spPr/>
      <dgm:t>
        <a:bodyPr/>
        <a:lstStyle/>
        <a:p>
          <a:endParaRPr lang="zh-CN" altLang="en-US">
            <a:latin typeface="宋体" pitchFamily="2" charset="-122"/>
            <a:ea typeface="宋体" pitchFamily="2" charset="-122"/>
          </a:endParaRPr>
        </a:p>
      </dgm:t>
    </dgm:pt>
    <dgm:pt modelId="{EB86B6BC-5321-4E4D-88E3-2958C09D6088}">
      <dgm:prSet custT="1"/>
      <dgm:spPr>
        <a:noFill/>
        <a:ln>
          <a:noFill/>
        </a:ln>
      </dgm:spPr>
      <dgm:t>
        <a:bodyPr/>
        <a:lstStyle/>
        <a:p>
          <a:pPr rtl="0"/>
          <a:r>
            <a:rPr lang="zh-CN" altLang="en-US" sz="1200" b="1" smtClean="0">
              <a:latin typeface="宋体" pitchFamily="2" charset="-122"/>
              <a:ea typeface="宋体" pitchFamily="2" charset="-122"/>
            </a:rPr>
            <a:t>承保风险：</a:t>
          </a:r>
          <a:r>
            <a:rPr lang="zh-CN" sz="1200" smtClean="0">
              <a:latin typeface="宋体" pitchFamily="2" charset="-122"/>
              <a:ea typeface="宋体" pitchFamily="2" charset="-122"/>
            </a:rPr>
            <a:t>偿二代下承保风险显著高于现行体系（即</a:t>
          </a:r>
          <a:r>
            <a:rPr lang="en-US" sz="1200" smtClean="0">
              <a:latin typeface="宋体" pitchFamily="2" charset="-122"/>
              <a:ea typeface="宋体" pitchFamily="2" charset="-122"/>
            </a:rPr>
            <a:t>0.3%</a:t>
          </a:r>
          <a:r>
            <a:rPr lang="zh-CN" sz="1200" smtClean="0">
              <a:latin typeface="宋体" pitchFamily="2" charset="-122"/>
              <a:ea typeface="宋体" pitchFamily="2" charset="-122"/>
            </a:rPr>
            <a:t>的风险保额）</a:t>
          </a:r>
          <a:r>
            <a:rPr lang="zh-CN" altLang="en-US" sz="1200" smtClean="0">
              <a:latin typeface="宋体" pitchFamily="2" charset="-122"/>
              <a:ea typeface="宋体" pitchFamily="2" charset="-122"/>
            </a:rPr>
            <a:t>：对于利润较高的产品，偿二代测试的</a:t>
          </a:r>
          <a:r>
            <a:rPr lang="zh-CN" sz="1200" smtClean="0">
              <a:latin typeface="宋体" pitchFamily="2" charset="-122"/>
              <a:ea typeface="宋体" pitchFamily="2" charset="-122"/>
            </a:rPr>
            <a:t>退保</a:t>
          </a:r>
          <a:r>
            <a:rPr lang="zh-CN" altLang="en-US" sz="1200" smtClean="0">
              <a:latin typeface="宋体" pitchFamily="2" charset="-122"/>
              <a:ea typeface="宋体" pitchFamily="2" charset="-122"/>
            </a:rPr>
            <a:t>风险较高；</a:t>
          </a:r>
          <a:endParaRPr lang="en-US" sz="1200">
            <a:latin typeface="宋体" pitchFamily="2" charset="-122"/>
            <a:ea typeface="宋体" pitchFamily="2" charset="-122"/>
          </a:endParaRPr>
        </a:p>
      </dgm:t>
    </dgm:pt>
    <dgm:pt modelId="{7B060B94-327E-4874-9D29-99BB56AC0C04}" type="sibTrans" cxnId="{F4753F56-9265-4C0C-B6EC-867A527310CD}">
      <dgm:prSet/>
      <dgm:spPr/>
      <dgm:t>
        <a:bodyPr/>
        <a:lstStyle/>
        <a:p>
          <a:endParaRPr lang="zh-CN" altLang="en-US">
            <a:latin typeface="宋体" pitchFamily="2" charset="-122"/>
            <a:ea typeface="宋体" pitchFamily="2" charset="-122"/>
          </a:endParaRPr>
        </a:p>
      </dgm:t>
    </dgm:pt>
    <dgm:pt modelId="{126F91BA-2A84-4956-B071-179D73614B3D}" type="parTrans" cxnId="{10F03CB1-D18F-4995-A192-DD39E471E108}">
      <dgm:prSet/>
      <dgm:spPr/>
      <dgm:t>
        <a:bodyPr/>
        <a:lstStyle/>
        <a:p>
          <a:endParaRPr lang="zh-CN" altLang="en-US">
            <a:latin typeface="宋体" pitchFamily="2" charset="-122"/>
            <a:ea typeface="宋体" pitchFamily="2" charset="-122"/>
          </a:endParaRPr>
        </a:p>
      </dgm:t>
    </dgm:pt>
    <dgm:pt modelId="{45155816-20EB-473A-AD78-5B82BF200398}">
      <dgm:prSet custT="1"/>
      <dgm:spPr>
        <a:noFill/>
        <a:ln>
          <a:noFill/>
        </a:ln>
      </dgm:spPr>
      <dgm:t>
        <a:bodyPr/>
        <a:lstStyle/>
        <a:p>
          <a:pPr rtl="0"/>
          <a:endParaRPr lang="en-US" sz="1200">
            <a:latin typeface="宋体" pitchFamily="2" charset="-122"/>
            <a:ea typeface="宋体" pitchFamily="2" charset="-122"/>
          </a:endParaRPr>
        </a:p>
      </dgm:t>
    </dgm:pt>
    <dgm:pt modelId="{A2D9F08F-8A47-4FC8-AA4C-536F8ABDE613}" type="sibTrans" cxnId="{10F03CB1-D18F-4995-A192-DD39E471E108}">
      <dgm:prSet/>
      <dgm:spPr/>
      <dgm:t>
        <a:bodyPr/>
        <a:lstStyle/>
        <a:p>
          <a:endParaRPr lang="zh-CN" altLang="en-US">
            <a:latin typeface="宋体" pitchFamily="2" charset="-122"/>
            <a:ea typeface="宋体" pitchFamily="2" charset="-122"/>
          </a:endParaRPr>
        </a:p>
      </dgm:t>
    </dgm:pt>
    <dgm:pt modelId="{D43AC969-ED23-491A-A0AB-28F38CEB984B}" type="sibTrans" cxnId="{5B6EA4BD-7B90-4E90-B16C-8E8C25072C5F}">
      <dgm:prSet/>
      <dgm:spPr/>
      <dgm:t>
        <a:bodyPr/>
        <a:lstStyle/>
        <a:p>
          <a:endParaRPr lang="zh-CN" altLang="en-US">
            <a:latin typeface="宋体" pitchFamily="2" charset="-122"/>
            <a:ea typeface="宋体" pitchFamily="2" charset="-122"/>
          </a:endParaRPr>
        </a:p>
      </dgm:t>
    </dgm:pt>
    <dgm:pt modelId="{3338705C-F8DE-429B-8542-DF73E3E2B044}" type="pres">
      <dgm:prSet presAssocID="{6ED58145-88CB-4CEE-8C65-E768FD3F15C9}" presName="linear">
        <dgm:presLayoutVars>
          <dgm:animLvl val="lvl"/>
          <dgm:resizeHandles val="exact"/>
        </dgm:presLayoutVars>
      </dgm:prSet>
      <dgm:spPr/>
      <dgm:t>
        <a:bodyPr/>
        <a:lstStyle/>
        <a:p>
          <a:endParaRPr lang="zh-CN" altLang="en-US"/>
        </a:p>
      </dgm:t>
    </dgm:pt>
    <dgm:pt modelId="{91038D69-E7CE-4CC7-A2DE-E5FA92E66CCE}" type="pres">
      <dgm:prSet presAssocID="{3383A7DC-A6C0-4CBA-8BC6-8892A7BFEE7F}" presName="parentText" presStyleLbl="node1" presStyleCnt="2" custLinFactNeighborY="-15215">
        <dgm:presLayoutVars>
          <dgm:chMax val="0"/>
          <dgm:bulletEnabled val="1"/>
        </dgm:presLayoutVars>
      </dgm:prSet>
      <dgm:spPr/>
      <dgm:t>
        <a:bodyPr/>
        <a:lstStyle/>
        <a:p>
          <a:endParaRPr lang="zh-CN" altLang="en-US"/>
        </a:p>
      </dgm:t>
    </dgm:pt>
    <dgm:pt modelId="{F0193414-B9E7-4482-8C7B-74444747C9E8}" type="pres">
      <dgm:prSet presAssocID="{3383A7DC-A6C0-4CBA-8BC6-8892A7BFEE7F}" presName="childText" presStyleLbl="revTx" presStyleCnt="2" custLinFactNeighborY="-17891">
        <dgm:presLayoutVars>
          <dgm:bulletEnabled val="1"/>
        </dgm:presLayoutVars>
      </dgm:prSet>
      <dgm:spPr/>
      <dgm:t>
        <a:bodyPr/>
        <a:lstStyle/>
        <a:p>
          <a:endParaRPr lang="zh-CN" altLang="en-US"/>
        </a:p>
      </dgm:t>
    </dgm:pt>
    <dgm:pt modelId="{9471AECF-D2AF-497D-B6CC-B41B8EDD6D0A}" type="pres">
      <dgm:prSet presAssocID="{6A6CB12C-4285-47C1-B02E-4B56F38C5374}" presName="parentText" presStyleLbl="node1" presStyleIdx="1" presStyleCnt="2">
        <dgm:presLayoutVars>
          <dgm:chMax val="0"/>
          <dgm:bulletEnabled val="1"/>
        </dgm:presLayoutVars>
      </dgm:prSet>
      <dgm:spPr/>
      <dgm:t>
        <a:bodyPr/>
        <a:lstStyle/>
        <a:p>
          <a:endParaRPr lang="zh-CN" altLang="en-US"/>
        </a:p>
      </dgm:t>
    </dgm:pt>
    <dgm:pt modelId="{4790250A-F365-4BA4-A939-A6DD36BC1D32}" type="pres">
      <dgm:prSet presAssocID="{6A6CB12C-4285-47C1-B02E-4B56F38C5374}" presName="childText" presStyleLbl="revTx" presStyleIdx="1" presStyleCnt="2">
        <dgm:presLayoutVars>
          <dgm:bulletEnabled val="1"/>
        </dgm:presLayoutVars>
      </dgm:prSet>
      <dgm:spPr/>
      <dgm:t>
        <a:bodyPr/>
        <a:lstStyle/>
        <a:p>
          <a:endParaRPr lang="zh-CN" altLang="en-US"/>
        </a:p>
      </dgm:t>
    </dgm:pt>
  </dgm:ptLst>
  <dgm:cxnLst>
    <dgm:cxn modelId="{0EE85C71-963B-4A86-A8BC-A042EE7591C6}" srcId="{6ED58145-88CB-4CEE-8C65-E768FD3F15C9}" destId="{3383A7DC-A6C0-4CBA-8BC6-8892A7BFEE7F}" srcOrd="0" destOrd="0" parTransId="{82B1A556-6638-48FC-9327-63DB83D22AC4}" sibTransId="{19AF5285-6606-45BA-8A60-B465B1869263}"/>
    <dgm:cxn modelId="{40E00B6F-ADEE-44CE-91D8-E820353F6BE6}" srcId="{3383A7DC-A6C0-4CBA-8BC6-8892A7BFEE7F}" destId="{3EDD88BC-093D-412E-B474-94F960843749}" srcOrd="0" destOrd="0" parTransId="{C67F6758-A8ED-458E-84E9-8747DF1AD72A}" sibTransId="{EEE8C78B-D9C0-45CB-802F-6FB9EFFCAB4E}"/>
    <dgm:cxn modelId="{B3002E29-5B0C-4478-8D2A-88FF065DEEE1}" srcId="{3383A7DC-A6C0-4CBA-8BC6-8892A7BFEE7F}" destId="{221729D5-5963-4C23-A599-49456C1B40CD}" srcOrd="1" destOrd="0" parTransId="{38B8D403-D0C9-434E-8AC4-B83C029833C3}" sibTransId="{20FEB50B-194D-4B7C-AEDD-EAA7E68E3240}"/>
    <dgm:cxn modelId="{88891288-7D06-4916-B505-221F6D531F2D}" srcId="{3383A7DC-A6C0-4CBA-8BC6-8892A7BFEE7F}" destId="{3759331C-A1C3-4833-AA05-76608EA07E34}" srcOrd="2" destOrd="0" parTransId="{83FC03FB-C6D2-420D-8BA4-1E39F5D6C750}" sibTransId="{9460C429-01AD-47BB-9A6B-7D34BBF1EFD0}"/>
    <dgm:cxn modelId="{82E73555-D572-477D-9AA8-6D41D15339D0}" srcId="{3383A7DC-A6C0-4CBA-8BC6-8892A7BFEE7F}" destId="{5558699C-AB88-4327-9534-92EBA3BEBE05}" srcOrd="3" destOrd="0" parTransId="{E7BC4FF8-33D8-4DE9-8778-99EAE7DA31D3}" sibTransId="{137C1810-CDA5-4B55-B0D7-6FC3976C3A00}"/>
    <dgm:cxn modelId="{E86FF604-46F0-490E-A190-A69080B26554}" srcId="{3383A7DC-A6C0-4CBA-8BC6-8892A7BFEE7F}" destId="{6679EBDD-26A9-43A8-9EAA-D3CA05D7B9BC}" srcOrd="4" destOrd="0" parTransId="{DFD58AD4-A3B5-4501-B0FE-C4EF1C1DB811}" sibTransId="{9198D78D-BB45-4726-87A1-E2281CAA366A}"/>
    <dgm:cxn modelId="{DF74E350-68C0-4271-81D1-B7E779D60D2F}" srcId="{3383A7DC-A6C0-4CBA-8BC6-8892A7BFEE7F}" destId="{2A9B4EFA-11A6-4034-8D87-0930CB3F5131}" srcOrd="5" destOrd="0" parTransId="{42D97043-59A1-4294-A7C9-506A5D5F8C47}" sibTransId="{E01A089B-6DC4-445C-ADF2-119311F70094}"/>
    <dgm:cxn modelId="{5B6EA4BD-7B90-4E90-B16C-8E8C25072C5F}" srcId="{6ED58145-88CB-4CEE-8C65-E768FD3F15C9}" destId="{6A6CB12C-4285-47C1-B02E-4B56F38C5374}" srcOrd="1" destOrd="0" parTransId="{BE2776FF-95EB-42F5-8947-7C6F3CF55F7C}" sibTransId="{D43AC969-ED23-491A-A0AB-28F38CEB984B}"/>
    <dgm:cxn modelId="{48617085-A655-4A59-9B56-0AAB8D0B1E11}" srcId="{6A6CB12C-4285-47C1-B02E-4B56F38C5374}" destId="{19F2BEE5-4733-406A-B1AE-A32E091F4C88}" srcOrd="0" destOrd="0" parTransId="{370F14D3-DB14-46D5-8337-A6D800D486A3}" sibTransId="{82AECB8A-7381-4572-9812-4D18143EB63E}"/>
    <dgm:cxn modelId="{5BB4F735-DF3D-473E-980D-FC8D36A78236}" srcId="{6A6CB12C-4285-47C1-B02E-4B56F38C5374}" destId="{6D4E24FB-21AC-4CE3-BB27-8C9B03C91E13}" srcOrd="1" destOrd="0" parTransId="{BD17EF25-5875-4B89-84B2-03064F8711DF}" sibTransId="{5A2983F0-8C38-4866-8CBD-E80800F915EB}"/>
    <dgm:cxn modelId="{3B65BA3F-8D46-42A9-904E-897EE3DB51A9}" srcId="{6A6CB12C-4285-47C1-B02E-4B56F38C5374}" destId="{C1A57729-B373-4AB3-9C15-561490226F17}" srcOrd="2" destOrd="0" parTransId="{F1E70C92-F165-432B-BDEA-9BFBBFF8F99C}" sibTransId="{278BCDBE-07FD-49B3-9F32-DE824EB9CED7}"/>
    <dgm:cxn modelId="{B3CA50BB-90D4-490C-90B5-2FBE8A046320}" srcId="{6A6CB12C-4285-47C1-B02E-4B56F38C5374}" destId="{B3872ABF-00CE-4B67-A540-36B5AECCD670}" srcOrd="3" destOrd="0" parTransId="{5E324779-0639-4B04-B51A-FF059A60331E}" sibTransId="{60C458EF-FAAA-43BB-A4A9-DD43CE708355}"/>
    <dgm:cxn modelId="{479C67DD-6A13-4542-B9E6-535FCC3323C3}" srcId="{6A6CB12C-4285-47C1-B02E-4B56F38C5374}" destId="{569C04F7-E0FF-4E38-AD7B-11EF8853A053}" srcOrd="4" destOrd="0" parTransId="{E5A9E989-8C3F-4E32-845B-1E1B868DB4F5}" sibTransId="{5A0458E0-F2BC-414B-B86B-CB158712ACDF}"/>
    <dgm:cxn modelId="{F4753F56-9265-4C0C-B6EC-867A527310CD}" srcId="{6A6CB12C-4285-47C1-B02E-4B56F38C5374}" destId="{EB86B6BC-5321-4E4D-88E3-2958C09D6088}" srcOrd="5" destOrd="0" parTransId="{C362BA36-0637-4435-B743-AF636E442F0C}" sibTransId="{7B060B94-327E-4874-9D29-99BB56AC0C04}"/>
    <dgm:cxn modelId="{10F03CB1-D18F-4995-A192-DD39E471E108}" srcId="{6A6CB12C-4285-47C1-B02E-4B56F38C5374}" destId="{45155816-20EB-473A-AD78-5B82BF200398}" srcOrd="6" destOrd="0" parTransId="{126F91BA-2A84-4956-B071-179D73614B3D}" sibTransId="{A2D9F08F-8A47-4FC8-AA4C-536F8ABDE613}"/>
    <dgm:cxn modelId="{A568C9F3-37D3-4DCC-A24B-5D8C52ABC03F}" type="presOf" srcId="{6ED58145-88CB-4CEE-8C65-E768FD3F15C9}" destId="{3338705C-F8DE-429B-8542-DF73E3E2B044}" srcOrd="0" destOrd="0" presId="urn:microsoft.com/office/officeart/2005/8/layout/vList2"/>
    <dgm:cxn modelId="{3D859453-8156-453D-A863-6D1FC7A667E5}" type="presParOf" srcId="{3338705C-F8DE-429B-8542-DF73E3E2B044}" destId="{91038D69-E7CE-4CC7-A2DE-E5FA92E66CCE}" srcOrd="0" destOrd="0" presId="urn:microsoft.com/office/officeart/2005/8/layout/vList2"/>
    <dgm:cxn modelId="{2973042C-2791-4BE6-A939-34716EE69094}" type="presOf" srcId="{3383A7DC-A6C0-4CBA-8BC6-8892A7BFEE7F}" destId="{91038D69-E7CE-4CC7-A2DE-E5FA92E66CCE}" srcOrd="0" destOrd="0" presId="urn:microsoft.com/office/officeart/2005/8/layout/vList2"/>
    <dgm:cxn modelId="{D4806F38-F04A-4001-8060-55AE9FBD6009}" type="presParOf" srcId="{3338705C-F8DE-429B-8542-DF73E3E2B044}" destId="{F0193414-B9E7-4482-8C7B-74444747C9E8}" srcOrd="1" destOrd="0" presId="urn:microsoft.com/office/officeart/2005/8/layout/vList2"/>
    <dgm:cxn modelId="{43AC2502-F9A3-4BEC-A9DB-F6EADBABECB1}" type="presOf" srcId="{3EDD88BC-093D-412E-B474-94F960843749}" destId="{F0193414-B9E7-4482-8C7B-74444747C9E8}" srcOrd="0" destOrd="0" presId="urn:microsoft.com/office/officeart/2005/8/layout/vList2"/>
    <dgm:cxn modelId="{FCD21D13-185B-4C16-9DD3-8045A206725A}" type="presOf" srcId="{221729D5-5963-4C23-A599-49456C1B40CD}" destId="{F0193414-B9E7-4482-8C7B-74444747C9E8}" srcOrd="0" destOrd="1" presId="urn:microsoft.com/office/officeart/2005/8/layout/vList2"/>
    <dgm:cxn modelId="{753C2AFB-11B5-477E-B1CC-4887E67AD16C}" type="presOf" srcId="{3759331C-A1C3-4833-AA05-76608EA07E34}" destId="{F0193414-B9E7-4482-8C7B-74444747C9E8}" srcOrd="0" destOrd="2" presId="urn:microsoft.com/office/officeart/2005/8/layout/vList2"/>
    <dgm:cxn modelId="{857FCDFE-2BAF-47DD-8F23-188631E7AD4D}" type="presOf" srcId="{5558699C-AB88-4327-9534-92EBA3BEBE05}" destId="{F0193414-B9E7-4482-8C7B-74444747C9E8}" srcOrd="0" destOrd="3" presId="urn:microsoft.com/office/officeart/2005/8/layout/vList2"/>
    <dgm:cxn modelId="{5C0CD46B-9C15-4D81-B536-6BEBADEC1532}" type="presOf" srcId="{6679EBDD-26A9-43A8-9EAA-D3CA05D7B9BC}" destId="{F0193414-B9E7-4482-8C7B-74444747C9E8}" srcOrd="0" destOrd="4" presId="urn:microsoft.com/office/officeart/2005/8/layout/vList2"/>
    <dgm:cxn modelId="{54C3803E-5D00-4109-A4A3-4EC89CD8E5DF}" type="presOf" srcId="{2A9B4EFA-11A6-4034-8D87-0930CB3F5131}" destId="{F0193414-B9E7-4482-8C7B-74444747C9E8}" srcOrd="0" destOrd="5" presId="urn:microsoft.com/office/officeart/2005/8/layout/vList2"/>
    <dgm:cxn modelId="{4586A666-6DCD-4848-9859-F3C24A54A08C}" type="presParOf" srcId="{3338705C-F8DE-429B-8542-DF73E3E2B044}" destId="{9471AECF-D2AF-497D-B6CC-B41B8EDD6D0A}" srcOrd="2" destOrd="0" presId="urn:microsoft.com/office/officeart/2005/8/layout/vList2"/>
    <dgm:cxn modelId="{421E1E94-E0D3-4608-B428-D910C2CA33D8}" type="presOf" srcId="{6A6CB12C-4285-47C1-B02E-4B56F38C5374}" destId="{9471AECF-D2AF-497D-B6CC-B41B8EDD6D0A}" srcOrd="0" destOrd="0" presId="urn:microsoft.com/office/officeart/2005/8/layout/vList2"/>
    <dgm:cxn modelId="{2A4657E4-C998-4528-8215-C104E08A4154}" type="presParOf" srcId="{3338705C-F8DE-429B-8542-DF73E3E2B044}" destId="{4790250A-F365-4BA4-A939-A6DD36BC1D32}" srcOrd="3" destOrd="0" presId="urn:microsoft.com/office/officeart/2005/8/layout/vList2"/>
    <dgm:cxn modelId="{B9928A9E-B52A-4CF4-A532-F7F75C98313A}" type="presOf" srcId="{19F2BEE5-4733-406A-B1AE-A32E091F4C88}" destId="{4790250A-F365-4BA4-A939-A6DD36BC1D32}" srcOrd="0" destOrd="0" presId="urn:microsoft.com/office/officeart/2005/8/layout/vList2"/>
    <dgm:cxn modelId="{99DD2571-E137-4F7B-90BC-E1A74C74DC0E}" type="presOf" srcId="{6D4E24FB-21AC-4CE3-BB27-8C9B03C91E13}" destId="{4790250A-F365-4BA4-A939-A6DD36BC1D32}" srcOrd="0" destOrd="1" presId="urn:microsoft.com/office/officeart/2005/8/layout/vList2"/>
    <dgm:cxn modelId="{B97F0FDD-D432-46F8-A400-76B801DB258D}" type="presOf" srcId="{C1A57729-B373-4AB3-9C15-561490226F17}" destId="{4790250A-F365-4BA4-A939-A6DD36BC1D32}" srcOrd="0" destOrd="2" presId="urn:microsoft.com/office/officeart/2005/8/layout/vList2"/>
    <dgm:cxn modelId="{C39E87CD-F3BB-491B-B886-F935E3738D21}" type="presOf" srcId="{B3872ABF-00CE-4B67-A540-36B5AECCD670}" destId="{4790250A-F365-4BA4-A939-A6DD36BC1D32}" srcOrd="0" destOrd="3" presId="urn:microsoft.com/office/officeart/2005/8/layout/vList2"/>
    <dgm:cxn modelId="{62FCDF1E-BF30-4F28-BF23-162F0D2CB698}" type="presOf" srcId="{569C04F7-E0FF-4E38-AD7B-11EF8853A053}" destId="{4790250A-F365-4BA4-A939-A6DD36BC1D32}" srcOrd="0" destOrd="4" presId="urn:microsoft.com/office/officeart/2005/8/layout/vList2"/>
    <dgm:cxn modelId="{9CA82D4D-51FE-4462-9025-A9B7BE1C1C0E}" type="presOf" srcId="{EB86B6BC-5321-4E4D-88E3-2958C09D6088}" destId="{4790250A-F365-4BA4-A939-A6DD36BC1D32}" srcOrd="0" destOrd="5" presId="urn:microsoft.com/office/officeart/2005/8/layout/vList2"/>
    <dgm:cxn modelId="{B85D7D19-D573-4ACF-A509-746FA13E05D4}" type="presOf" srcId="{45155816-20EB-473A-AD78-5B82BF200398}" destId="{4790250A-F365-4BA4-A939-A6DD36BC1D32}" srcOrd="0" destOrd="6" presId="urn:microsoft.com/office/officeart/2005/8/layout/vList2"/>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4.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785583C-0BF1-4607-B7A8-5546702CFDD3}" type="doc">
      <dgm:prSet loTypeId="urn:microsoft.com/office/officeart/2005/8/layout/chevron1" loCatId="process" qsTypeId="urn:microsoft.com/office/officeart/2005/8/quickstyle/simple2" qsCatId="simple" csTypeId="urn:microsoft.com/office/officeart/2005/8/colors/accent5_2" csCatId="accent5" phldr="1"/>
      <dgm:spPr/>
      <dgm:t>
        <a:bodyPr/>
        <a:lstStyle/>
        <a:p/>
      </dgm:t>
    </dgm:pt>
    <dgm:pt modelId="{CB36290A-D570-4BAD-88AE-081867FE44DC}" type="parTrans" cxnId="{A7DC1DDC-C520-4716-92E8-437D528C1991}">
      <dgm:prSet custT="1"/>
      <dgm:spPr/>
      <dgm:t>
        <a:bodyPr/>
        <a:lstStyle/>
        <a:p>
          <a:endParaRPr lang="zh-CN" altLang="en-US" sz="1200"/>
        </a:p>
      </dgm:t>
    </dgm:pt>
    <dgm:pt modelId="{B27AEBEC-EB20-45C0-AF77-29B3B82AEAC7}">
      <dgm:prSet phldrT="[Text]" custT="1"/>
      <dgm:spPr>
        <a:solidFill>
          <a:schemeClr val="accent5">
            <a:hueOff val="0"/>
            <a:satOff val="0"/>
            <a:lumOff val="0"/>
            <a:alphaOff val="0"/>
          </a:schemeClr>
        </a:solidFill>
        <a:ln w="38100" cap="flat" cmpd="sng" algn="ctr">
          <a:solidFill>
            <a:schemeClr val="lt1">
              <a:hueOff val="0"/>
              <a:satOff val="0"/>
              <a:lumOff val="0"/>
              <a:alphaOff val="0"/>
            </a:schemeClr>
          </a:solidFill>
          <a:prstDash val="solid"/>
        </a:ln>
      </dgm:spPr>
      <dgm:t>
        <a:bodyPr/>
        <a:lstStyle/>
        <a:p>
          <a:r>
            <a:rPr lang="zh-CN" altLang="en-US" sz="1200" smtClean="0"/>
            <a:t>产品战略</a:t>
          </a:r>
          <a:r>
            <a:rPr lang="en-US" altLang="en-US" sz="1200" smtClean="0"/>
            <a:t>/</a:t>
          </a:r>
          <a:r>
            <a:rPr lang="zh-CN" altLang="en-US" sz="1200" smtClean="0"/>
            <a:t>业务计划</a:t>
          </a:r>
          <a:endParaRPr lang="en-GB" altLang="en-US" sz="1200" smtClean="0"/>
        </a:p>
      </dgm:t>
    </dgm:pt>
    <dgm:pt modelId="{9E02ECF4-0616-4F2D-A0FA-B3469220C576}" type="sibTrans" cxnId="{A7DC1DDC-C520-4716-92E8-437D528C1991}">
      <dgm:prSet custT="1"/>
      <dgm:spPr/>
      <dgm:t>
        <a:bodyPr/>
        <a:lstStyle/>
        <a:p>
          <a:endParaRPr lang="zh-CN" altLang="en-US" sz="1200"/>
        </a:p>
      </dgm:t>
    </dgm:pt>
    <dgm:pt modelId="{D71C6A1F-8E98-4247-B235-31025BF922E0}" type="pres">
      <dgm:prSet presAssocID="{6785583C-0BF1-4607-B7A8-5546702CFDD3}" presName="Name0">
        <dgm:presLayoutVars>
          <dgm:dir/>
          <dgm:animLvl val="lvl"/>
          <dgm:resizeHandles val="exact"/>
        </dgm:presLayoutVars>
      </dgm:prSet>
      <dgm:spPr/>
      <dgm:t>
        <a:bodyPr/>
        <a:lstStyle/>
        <a:p/>
      </dgm:t>
    </dgm:pt>
    <dgm:pt modelId="{ED8A01F5-6B16-4D37-9212-954AED5C802B}" type="pres">
      <dgm:prSet presAssocID="{B27AEBEC-EB20-45C0-AF77-29B3B82AEAC7}" presName="parTxOnly" presStyleLbl="node1" presStyleCnt="1">
        <dgm:presLayoutVars>
          <dgm:chMax val="0"/>
          <dgm:chPref val="0"/>
          <dgm:bulletEnabled val="1"/>
        </dgm:presLayoutVars>
      </dgm:prSet>
      <dgm:spPr/>
      <dgm:t>
        <a:bodyPr/>
        <a:lstStyle/>
        <a:p>
          <a:endParaRPr lang="zh-CN" altLang="en-US"/>
        </a:p>
      </dgm:t>
    </dgm:pt>
  </dgm:ptLst>
  <dgm:cxnLst>
    <dgm:cxn modelId="{A7DC1DDC-C520-4716-92E8-437D528C1991}" srcId="{6785583C-0BF1-4607-B7A8-5546702CFDD3}" destId="{B27AEBEC-EB20-45C0-AF77-29B3B82AEAC7}" srcOrd="0" destOrd="0" parTransId="{CB36290A-D570-4BAD-88AE-081867FE44DC}" sibTransId="{9E02ECF4-0616-4F2D-A0FA-B3469220C576}"/>
    <dgm:cxn modelId="{73C387ED-BEFE-4620-8C8F-7CB4DFE8E2D5}" type="presOf" srcId="{6785583C-0BF1-4607-B7A8-5546702CFDD3}" destId="{D71C6A1F-8E98-4247-B235-31025BF922E0}" srcOrd="0" destOrd="0" presId="urn:microsoft.com/office/officeart/2005/8/layout/chevron1"/>
    <dgm:cxn modelId="{FEE6A0E3-6F42-4452-8176-110B739A94B6}" type="presParOf" srcId="{D71C6A1F-8E98-4247-B235-31025BF922E0}" destId="{ED8A01F5-6B16-4D37-9212-954AED5C802B}" srcOrd="0" destOrd="0" presId="urn:microsoft.com/office/officeart/2005/8/layout/chevron1"/>
    <dgm:cxn modelId="{5ADD9B0B-B5FF-46B3-AF60-A3046CC91995}" type="presOf" srcId="{B27AEBEC-EB20-45C0-AF77-29B3B82AEAC7}" destId="{ED8A01F5-6B16-4D37-9212-954AED5C802B}" srcOrd="0" destOrd="0" presId="urn:microsoft.com/office/officeart/2005/8/layout/chevron1"/>
  </dgm:cxnLst>
  <dgm:bg/>
  <dgm:whole/>
  <dgm:extLst>
    <a:ext uri="http://schemas.microsoft.com/office/drawing/2008/diagram">
      <dsp:dataModelExt xmlns:dsp="http://schemas.microsoft.com/office/drawing/2008/diagram" relId="rId14" minVer="http://schemas.openxmlformats.org/drawingml/2006/main"/>
    </a:ext>
  </dgm:extLst>
</dgm:dataModel>
</file>

<file path=ppt/diagrams/data5.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9F9307AE-3003-493D-9F74-E9F811021A12}"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zh-CN" altLang="en-US"/>
        </a:p>
      </dgm:t>
    </dgm:pt>
    <dgm:pt modelId="{A9D8B064-73BC-41B2-985E-6233CA2FAC17}" type="parTrans" cxnId="{203F942D-287F-454B-B7DC-007CA6D6D080}">
      <dgm:prSet custT="1"/>
      <dgm:spPr/>
      <dgm:t>
        <a:bodyPr/>
        <a:lstStyle/>
        <a:p>
          <a:endParaRPr lang="zh-CN" altLang="en-US" sz="1000">
            <a:latin typeface="宋体" pitchFamily="2" charset="-122"/>
            <a:ea typeface="宋体" pitchFamily="2" charset="-122"/>
          </a:endParaRPr>
        </a:p>
      </dgm:t>
    </dgm:pt>
    <dgm:pt modelId="{FA74595B-F422-4558-8E98-407A4CBB8206}">
      <dgm:prSet custT="1"/>
      <dgm:spPr>
        <a:solidFill>
          <a:schemeClr val="accent6">
            <a:hueOff val="0"/>
            <a:satOff val="0"/>
            <a:lumOff val="0"/>
            <a:alphaOff val="0"/>
          </a:schemeClr>
        </a:solidFill>
        <a:ln w="25400" cap="flat" cmpd="sng" algn="ctr">
          <a:solidFill>
            <a:schemeClr val="lt1">
              <a:hueOff val="0"/>
              <a:satOff val="0"/>
              <a:lumOff val="0"/>
              <a:alphaOff val="0"/>
            </a:schemeClr>
          </a:solidFill>
          <a:prstDash val="solid"/>
        </a:ln>
      </dgm:spPr>
      <dgm:t>
        <a:bodyPr/>
        <a:lstStyle/>
        <a:p>
          <a:pPr rtl="0"/>
          <a:r>
            <a:rPr lang="zh-CN" sz="1400" b="1" smtClean="0">
              <a:latin typeface="宋体" pitchFamily="2" charset="-122"/>
              <a:ea typeface="宋体" pitchFamily="2" charset="-122"/>
            </a:rPr>
            <a:t>产品特征</a:t>
          </a:r>
          <a:endParaRPr lang="en-US" sz="1400" b="1">
            <a:latin typeface="宋体" pitchFamily="2" charset="-122"/>
            <a:ea typeface="宋体" pitchFamily="2" charset="-122"/>
          </a:endParaRPr>
        </a:p>
      </dgm:t>
    </dgm:pt>
    <dgm:pt modelId="{78344490-E844-4E02-96D2-6BD79C04348D}" type="parTrans" cxnId="{B97038A1-F164-4863-9364-E2999E0B5FA5}">
      <dgm:prSet custT="1"/>
      <dgm:spPr/>
      <dgm:t>
        <a:bodyPr/>
        <a:lstStyle/>
        <a:p>
          <a:endParaRPr lang="zh-CN" altLang="en-US" sz="1000">
            <a:latin typeface="宋体" pitchFamily="2" charset="-122"/>
            <a:ea typeface="宋体" pitchFamily="2" charset="-122"/>
          </a:endParaRPr>
        </a:p>
      </dgm:t>
    </dgm:pt>
    <dgm:pt modelId="{33CD93F1-CC83-49CE-9D22-C36EFF9020CA}">
      <dgm:prSet custT="1"/>
      <dgm:spPr>
        <a:noFill/>
        <a:ln>
          <a:noFill/>
        </a:ln>
      </dgm:spPr>
      <dgm:t>
        <a:bodyPr/>
        <a:lstStyle/>
        <a:p>
          <a:pPr rtl="0"/>
          <a:endParaRPr lang="en-US" sz="1200">
            <a:latin typeface="宋体" pitchFamily="2" charset="-122"/>
            <a:ea typeface="宋体" pitchFamily="2" charset="-122"/>
          </a:endParaRPr>
        </a:p>
      </dgm:t>
    </dgm:pt>
    <dgm:pt modelId="{035DB91B-8C67-4981-AA72-5934EF19896B}" type="sibTrans" cxnId="{B97038A1-F164-4863-9364-E2999E0B5FA5}">
      <dgm:prSet custT="1"/>
      <dgm:spPr/>
      <dgm:t>
        <a:bodyPr/>
        <a:lstStyle/>
        <a:p>
          <a:endParaRPr lang="zh-CN" altLang="en-US" sz="1000">
            <a:latin typeface="宋体" pitchFamily="2" charset="-122"/>
            <a:ea typeface="宋体" pitchFamily="2" charset="-122"/>
          </a:endParaRPr>
        </a:p>
      </dgm:t>
    </dgm:pt>
    <dgm:pt modelId="{D0096746-DE38-4DEE-B3F3-6613396865D0}" type="parTrans" cxnId="{56C02836-7C32-4480-A815-C3A195AAF6D7}">
      <dgm:prSet custT="1"/>
      <dgm:spPr/>
      <dgm:t>
        <a:bodyPr/>
        <a:lstStyle/>
        <a:p>
          <a:endParaRPr lang="zh-CN" altLang="en-US" sz="1000">
            <a:latin typeface="宋体" pitchFamily="2" charset="-122"/>
            <a:ea typeface="宋体" pitchFamily="2" charset="-122"/>
          </a:endParaRPr>
        </a:p>
      </dgm:t>
    </dgm:pt>
    <dgm:pt modelId="{DA89E82B-3DF2-4241-8838-ADC0DD611033}">
      <dgm:prSet custT="1"/>
      <dgm:spPr>
        <a:noFill/>
        <a:ln>
          <a:noFill/>
        </a:ln>
      </dgm:spPr>
      <dgm:t>
        <a:bodyPr/>
        <a:lstStyle/>
        <a:p>
          <a:pPr rtl="0"/>
          <a:r>
            <a:rPr lang="zh-CN" sz="1200" smtClean="0">
              <a:latin typeface="宋体" pitchFamily="2" charset="-122"/>
              <a:ea typeface="宋体" pitchFamily="2" charset="-122"/>
            </a:rPr>
            <a:t>缴费期：趸缴</a:t>
          </a:r>
          <a:endParaRPr lang="en-US" sz="1200">
            <a:latin typeface="宋体" pitchFamily="2" charset="-122"/>
            <a:ea typeface="宋体" pitchFamily="2" charset="-122"/>
          </a:endParaRPr>
        </a:p>
      </dgm:t>
    </dgm:pt>
    <dgm:pt modelId="{57DE3893-80B4-4BAE-B337-3E10860645FE}" type="sibTrans" cxnId="{56C02836-7C32-4480-A815-C3A195AAF6D7}">
      <dgm:prSet custT="1"/>
      <dgm:spPr/>
      <dgm:t>
        <a:bodyPr/>
        <a:lstStyle/>
        <a:p>
          <a:endParaRPr lang="zh-CN" altLang="en-US" sz="1000">
            <a:latin typeface="宋体" pitchFamily="2" charset="-122"/>
            <a:ea typeface="宋体" pitchFamily="2" charset="-122"/>
          </a:endParaRPr>
        </a:p>
      </dgm:t>
    </dgm:pt>
    <dgm:pt modelId="{C6465EF4-CC1D-41DF-814C-B5B250AC0264}" type="parTrans" cxnId="{287EE6DF-EA3E-4223-95F7-369ED1554C4C}">
      <dgm:prSet custT="1"/>
      <dgm:spPr/>
      <dgm:t>
        <a:bodyPr/>
        <a:lstStyle/>
        <a:p>
          <a:endParaRPr lang="zh-CN" altLang="en-US" sz="1000">
            <a:latin typeface="宋体" pitchFamily="2" charset="-122"/>
            <a:ea typeface="宋体" pitchFamily="2" charset="-122"/>
          </a:endParaRPr>
        </a:p>
      </dgm:t>
    </dgm:pt>
    <dgm:pt modelId="{CA7E51D7-5AD4-4D10-99EC-38BCA194D42A}">
      <dgm:prSet custT="1"/>
      <dgm:spPr>
        <a:noFill/>
        <a:ln>
          <a:noFill/>
        </a:ln>
      </dgm:spPr>
      <dgm:t>
        <a:bodyPr/>
        <a:lstStyle/>
        <a:p>
          <a:pPr rtl="0"/>
          <a:r>
            <a:rPr lang="zh-CN" sz="1200" smtClean="0">
              <a:latin typeface="宋体" pitchFamily="2" charset="-122"/>
              <a:ea typeface="宋体" pitchFamily="2" charset="-122"/>
            </a:rPr>
            <a:t>保险期限：</a:t>
          </a:r>
          <a:r>
            <a:rPr lang="en-US" sz="1200" smtClean="0">
              <a:latin typeface="宋体" pitchFamily="2" charset="-122"/>
              <a:ea typeface="宋体" pitchFamily="2" charset="-122"/>
            </a:rPr>
            <a:t>5</a:t>
          </a:r>
          <a:r>
            <a:rPr lang="zh-CN" sz="1200" smtClean="0">
              <a:latin typeface="宋体" pitchFamily="2" charset="-122"/>
              <a:ea typeface="宋体" pitchFamily="2" charset="-122"/>
            </a:rPr>
            <a:t>年</a:t>
          </a:r>
          <a:endParaRPr lang="en-US" sz="1200">
            <a:latin typeface="宋体" pitchFamily="2" charset="-122"/>
            <a:ea typeface="宋体" pitchFamily="2" charset="-122"/>
          </a:endParaRPr>
        </a:p>
      </dgm:t>
    </dgm:pt>
    <dgm:pt modelId="{BA04B053-ACA2-4DFB-928A-77CE67B6C35B}" type="sibTrans" cxnId="{287EE6DF-EA3E-4223-95F7-369ED1554C4C}">
      <dgm:prSet custT="1"/>
      <dgm:spPr/>
      <dgm:t>
        <a:bodyPr/>
        <a:lstStyle/>
        <a:p>
          <a:endParaRPr lang="zh-CN" altLang="en-US" sz="1000">
            <a:latin typeface="宋体" pitchFamily="2" charset="-122"/>
            <a:ea typeface="宋体" pitchFamily="2" charset="-122"/>
          </a:endParaRPr>
        </a:p>
      </dgm:t>
    </dgm:pt>
    <dgm:pt modelId="{2FD9BC72-60A3-4757-B96C-F85DCED70598}" type="parTrans" cxnId="{83315677-DAE6-4F7E-8164-871D942661E7}">
      <dgm:prSet custT="1"/>
      <dgm:spPr/>
      <dgm:t>
        <a:bodyPr/>
        <a:lstStyle/>
        <a:p>
          <a:endParaRPr lang="zh-CN" altLang="en-US" sz="1000">
            <a:latin typeface="宋体" pitchFamily="2" charset="-122"/>
            <a:ea typeface="宋体" pitchFamily="2" charset="-122"/>
          </a:endParaRPr>
        </a:p>
      </dgm:t>
    </dgm:pt>
    <dgm:pt modelId="{59B55072-6C1C-4FD8-97F8-1ECDACA0877B}">
      <dgm:prSet custT="1"/>
      <dgm:spPr>
        <a:noFill/>
        <a:ln>
          <a:noFill/>
        </a:ln>
      </dgm:spPr>
      <dgm:t>
        <a:bodyPr/>
        <a:lstStyle/>
        <a:p>
          <a:pPr rtl="0"/>
          <a:r>
            <a:rPr lang="zh-CN" sz="1200" smtClean="0">
              <a:latin typeface="宋体" pitchFamily="2" charset="-122"/>
              <a:ea typeface="宋体" pitchFamily="2" charset="-122"/>
            </a:rPr>
            <a:t>主要保障：死亡和满期金</a:t>
          </a:r>
          <a:endParaRPr lang="en-US" sz="1200">
            <a:latin typeface="宋体" pitchFamily="2" charset="-122"/>
            <a:ea typeface="宋体" pitchFamily="2" charset="-122"/>
          </a:endParaRPr>
        </a:p>
      </dgm:t>
    </dgm:pt>
    <dgm:pt modelId="{4A483101-7B1D-43D5-BB98-83B747387FE1}" type="sibTrans" cxnId="{83315677-DAE6-4F7E-8164-871D942661E7}">
      <dgm:prSet custT="1"/>
      <dgm:spPr/>
      <dgm:t>
        <a:bodyPr/>
        <a:lstStyle/>
        <a:p>
          <a:endParaRPr lang="zh-CN" altLang="en-US" sz="1000">
            <a:latin typeface="宋体" pitchFamily="2" charset="-122"/>
            <a:ea typeface="宋体" pitchFamily="2" charset="-122"/>
          </a:endParaRPr>
        </a:p>
      </dgm:t>
    </dgm:pt>
    <dgm:pt modelId="{4B86591F-6456-4A67-A03C-E5E6C1660353}" type="parTrans" cxnId="{FD041C4B-D6A4-4280-8C59-DE7CBF18CD65}">
      <dgm:prSet custT="1"/>
      <dgm:spPr/>
      <dgm:t>
        <a:bodyPr/>
        <a:lstStyle/>
        <a:p>
          <a:endParaRPr lang="zh-CN" altLang="en-US" sz="1000">
            <a:latin typeface="宋体" pitchFamily="2" charset="-122"/>
            <a:ea typeface="宋体" pitchFamily="2" charset="-122"/>
          </a:endParaRPr>
        </a:p>
      </dgm:t>
    </dgm:pt>
    <dgm:pt modelId="{43C2279E-8F9D-48D0-87B7-B58A05A74160}">
      <dgm:prSet custT="1"/>
      <dgm:spPr>
        <a:noFill/>
        <a:ln>
          <a:noFill/>
        </a:ln>
      </dgm:spPr>
      <dgm:t>
        <a:bodyPr/>
        <a:lstStyle/>
        <a:p>
          <a:pPr rtl="0"/>
          <a:r>
            <a:rPr lang="zh-CN" sz="1200" smtClean="0">
              <a:latin typeface="宋体" pitchFamily="2" charset="-122"/>
              <a:ea typeface="宋体" pitchFamily="2" charset="-122"/>
            </a:rPr>
            <a:t>定价利率：</a:t>
          </a:r>
          <a:r>
            <a:rPr lang="en-US" sz="1200" smtClean="0">
              <a:latin typeface="宋体" pitchFamily="2" charset="-122"/>
              <a:ea typeface="宋体" pitchFamily="2" charset="-122"/>
            </a:rPr>
            <a:t>2.5%</a:t>
          </a:r>
          <a:endParaRPr lang="en-US" sz="1200">
            <a:latin typeface="宋体" pitchFamily="2" charset="-122"/>
            <a:ea typeface="宋体" pitchFamily="2" charset="-122"/>
          </a:endParaRPr>
        </a:p>
      </dgm:t>
    </dgm:pt>
    <dgm:pt modelId="{642D3999-57E7-4C9E-A818-2766BA605FA6}" type="sibTrans" cxnId="{FD041C4B-D6A4-4280-8C59-DE7CBF18CD65}">
      <dgm:prSet custT="1"/>
      <dgm:spPr/>
      <dgm:t>
        <a:bodyPr/>
        <a:lstStyle/>
        <a:p>
          <a:endParaRPr lang="zh-CN" altLang="en-US" sz="1000">
            <a:latin typeface="宋体" pitchFamily="2" charset="-122"/>
            <a:ea typeface="宋体" pitchFamily="2" charset="-122"/>
          </a:endParaRPr>
        </a:p>
      </dgm:t>
    </dgm:pt>
    <dgm:pt modelId="{646DF62E-5BB8-41CE-975D-8619E78FA41A}" type="parTrans" cxnId="{1371161D-1DDF-4895-9B49-C77A0E14CFAB}">
      <dgm:prSet custT="1"/>
      <dgm:spPr/>
      <dgm:t>
        <a:bodyPr/>
        <a:lstStyle/>
        <a:p>
          <a:endParaRPr lang="zh-CN" altLang="en-US" sz="1000">
            <a:latin typeface="宋体" pitchFamily="2" charset="-122"/>
            <a:ea typeface="宋体" pitchFamily="2" charset="-122"/>
          </a:endParaRPr>
        </a:p>
      </dgm:t>
    </dgm:pt>
    <dgm:pt modelId="{E6377837-45FA-4156-8C59-27997B720F16}">
      <dgm:prSet custT="1"/>
      <dgm:spPr>
        <a:noFill/>
        <a:ln>
          <a:noFill/>
        </a:ln>
      </dgm:spPr>
      <dgm:t>
        <a:bodyPr/>
        <a:lstStyle/>
        <a:p>
          <a:pPr rtl="0"/>
          <a:endParaRPr lang="en-US" sz="1200">
            <a:latin typeface="宋体" pitchFamily="2" charset="-122"/>
            <a:ea typeface="宋体" pitchFamily="2" charset="-122"/>
          </a:endParaRPr>
        </a:p>
      </dgm:t>
    </dgm:pt>
    <dgm:pt modelId="{C35A6BFC-EB47-42A6-A6BF-5449D90C4EE5}" type="sibTrans" cxnId="{1371161D-1DDF-4895-9B49-C77A0E14CFAB}">
      <dgm:prSet custT="1"/>
      <dgm:spPr/>
      <dgm:t>
        <a:bodyPr/>
        <a:lstStyle/>
        <a:p>
          <a:endParaRPr lang="zh-CN" altLang="en-US" sz="1000">
            <a:latin typeface="宋体" pitchFamily="2" charset="-122"/>
            <a:ea typeface="宋体" pitchFamily="2" charset="-122"/>
          </a:endParaRPr>
        </a:p>
      </dgm:t>
    </dgm:pt>
    <dgm:pt modelId="{9A75D641-D95D-4CDA-A4D5-0F139D10C99E}" type="sibTrans" cxnId="{203F942D-287F-454B-B7DC-007CA6D6D080}">
      <dgm:prSet custT="1"/>
      <dgm:spPr/>
      <dgm:t>
        <a:bodyPr/>
        <a:lstStyle/>
        <a:p>
          <a:endParaRPr lang="zh-CN" altLang="en-US" sz="1000">
            <a:latin typeface="宋体" pitchFamily="2" charset="-122"/>
            <a:ea typeface="宋体" pitchFamily="2" charset="-122"/>
          </a:endParaRPr>
        </a:p>
      </dgm:t>
    </dgm:pt>
    <dgm:pt modelId="{659EC5ED-9F5C-482E-A2DB-EA40B716F2ED}" type="parTrans" cxnId="{3CBFCBA2-8B0B-43CC-B734-EF98EE9A787F}">
      <dgm:prSet custT="1"/>
      <dgm:spPr/>
      <dgm:t>
        <a:bodyPr/>
        <a:lstStyle/>
        <a:p>
          <a:endParaRPr lang="zh-CN" altLang="en-US" sz="1000">
            <a:latin typeface="宋体" pitchFamily="2" charset="-122"/>
            <a:ea typeface="宋体" pitchFamily="2" charset="-122"/>
          </a:endParaRPr>
        </a:p>
      </dgm:t>
    </dgm:pt>
    <dgm:pt modelId="{02627304-94A7-48E0-8053-5109D9864D68}">
      <dgm:prSet custT="1"/>
      <dgm:spPr>
        <a:solidFill>
          <a:schemeClr val="accent6">
            <a:hueOff val="0"/>
            <a:satOff val="0"/>
            <a:lumOff val="0"/>
            <a:alphaOff val="0"/>
          </a:schemeClr>
        </a:solidFill>
        <a:ln w="25400" cap="flat" cmpd="sng" algn="ctr">
          <a:solidFill>
            <a:schemeClr val="lt1">
              <a:hueOff val="0"/>
              <a:satOff val="0"/>
              <a:lumOff val="0"/>
              <a:alphaOff val="0"/>
            </a:schemeClr>
          </a:solidFill>
          <a:prstDash val="solid"/>
        </a:ln>
      </dgm:spPr>
      <dgm:t>
        <a:bodyPr/>
        <a:lstStyle/>
        <a:p>
          <a:pPr rtl="0"/>
          <a:r>
            <a:rPr lang="zh-CN" sz="1400" b="1" smtClean="0">
              <a:latin typeface="宋体" pitchFamily="2" charset="-122"/>
              <a:ea typeface="宋体" pitchFamily="2" charset="-122"/>
            </a:rPr>
            <a:t>偿二代测试和现行偿付能力的主要差异</a:t>
          </a:r>
          <a:endParaRPr lang="en-US" sz="1400" b="1">
            <a:latin typeface="宋体" pitchFamily="2" charset="-122"/>
            <a:ea typeface="宋体" pitchFamily="2" charset="-122"/>
          </a:endParaRPr>
        </a:p>
      </dgm:t>
    </dgm:pt>
    <dgm:pt modelId="{70CA76D3-28CE-429F-98B9-F77767B13A71}" type="parTrans" cxnId="{47649BC7-1AE2-4770-ABA5-8E3121D3B13B}">
      <dgm:prSet custT="1"/>
      <dgm:spPr/>
      <dgm:t>
        <a:bodyPr/>
        <a:lstStyle/>
        <a:p>
          <a:endParaRPr lang="zh-CN" altLang="en-US" sz="1000">
            <a:latin typeface="宋体" pitchFamily="2" charset="-122"/>
            <a:ea typeface="宋体" pitchFamily="2" charset="-122"/>
          </a:endParaRPr>
        </a:p>
      </dgm:t>
    </dgm:pt>
    <dgm:pt modelId="{49295A1D-6799-4781-A368-1148D4077A30}">
      <dgm:prSet custT="1"/>
      <dgm:spPr>
        <a:noFill/>
        <a:ln>
          <a:noFill/>
        </a:ln>
      </dgm:spPr>
      <dgm:t>
        <a:bodyPr/>
        <a:lstStyle/>
        <a:p>
          <a:pPr rtl="0"/>
          <a:endParaRPr lang="en-US" sz="1200" b="1">
            <a:latin typeface="宋体" pitchFamily="2" charset="-122"/>
            <a:ea typeface="宋体" pitchFamily="2" charset="-122"/>
          </a:endParaRPr>
        </a:p>
      </dgm:t>
    </dgm:pt>
    <dgm:pt modelId="{98BD1FAE-0931-4E74-887E-2C7151BF1810}" type="sibTrans" cxnId="{47649BC7-1AE2-4770-ABA5-8E3121D3B13B}">
      <dgm:prSet custT="1"/>
      <dgm:spPr/>
      <dgm:t>
        <a:bodyPr/>
        <a:lstStyle/>
        <a:p>
          <a:endParaRPr lang="zh-CN" altLang="en-US" sz="1000">
            <a:latin typeface="宋体" pitchFamily="2" charset="-122"/>
            <a:ea typeface="宋体" pitchFamily="2" charset="-122"/>
          </a:endParaRPr>
        </a:p>
      </dgm:t>
    </dgm:pt>
    <dgm:pt modelId="{91A6406D-A8E7-4266-A09F-A05161C5A964}" type="parTrans" cxnId="{F583DE70-70C9-45DF-964B-7E3D7152F13D}">
      <dgm:prSet custT="1"/>
      <dgm:spPr/>
      <dgm:t>
        <a:bodyPr/>
        <a:lstStyle/>
        <a:p>
          <a:endParaRPr lang="zh-CN" altLang="en-US" sz="1000">
            <a:latin typeface="宋体" pitchFamily="2" charset="-122"/>
            <a:ea typeface="宋体" pitchFamily="2" charset="-122"/>
          </a:endParaRPr>
        </a:p>
      </dgm:t>
    </dgm:pt>
    <dgm:pt modelId="{57FD3D73-ADFF-4183-AAFE-59ABE358F0C1}">
      <dgm:prSet custT="1"/>
      <dgm:spPr>
        <a:noFill/>
        <a:ln>
          <a:noFill/>
        </a:ln>
      </dgm:spPr>
      <dgm:t>
        <a:bodyPr/>
        <a:lstStyle/>
        <a:p>
          <a:pPr rtl="0"/>
          <a:r>
            <a:rPr lang="zh-CN" altLang="en-US" sz="1200" b="1" smtClean="0">
              <a:latin typeface="宋体" pitchFamily="2" charset="-122"/>
              <a:ea typeface="宋体" pitchFamily="2" charset="-122"/>
            </a:rPr>
            <a:t>保单负债（最佳估计</a:t>
          </a:r>
          <a:r>
            <a:rPr lang="en-US" altLang="zh-CN" sz="1200" b="1" smtClean="0">
              <a:latin typeface="宋体" pitchFamily="2" charset="-122"/>
              <a:ea typeface="宋体" pitchFamily="2" charset="-122"/>
            </a:rPr>
            <a:t>+</a:t>
          </a:r>
          <a:r>
            <a:rPr lang="zh-CN" altLang="en-US" sz="1200" b="1" smtClean="0">
              <a:latin typeface="宋体" pitchFamily="2" charset="-122"/>
              <a:ea typeface="宋体" pitchFamily="2" charset="-122"/>
            </a:rPr>
            <a:t>风险边际）：由于银行产品</a:t>
          </a:r>
          <a:r>
            <a:rPr lang="zh-CN" altLang="en-US" sz="1200" smtClean="0">
              <a:latin typeface="宋体" pitchFamily="2" charset="-122"/>
              <a:ea typeface="宋体" pitchFamily="2" charset="-122"/>
            </a:rPr>
            <a:t>利差较低，因此偿二代负债较高，</a:t>
          </a:r>
          <a:r>
            <a:rPr lang="zh-CN" sz="1200" smtClean="0">
              <a:latin typeface="宋体" pitchFamily="2" charset="-122"/>
              <a:ea typeface="宋体" pitchFamily="2" charset="-122"/>
            </a:rPr>
            <a:t>而现行的法准备金不考虑未来的分红支出和费用支出，所以负债相对较低；</a:t>
          </a:r>
          <a:endParaRPr lang="en-US" sz="1200" b="1">
            <a:latin typeface="宋体" pitchFamily="2" charset="-122"/>
            <a:ea typeface="宋体" pitchFamily="2" charset="-122"/>
          </a:endParaRPr>
        </a:p>
      </dgm:t>
    </dgm:pt>
    <dgm:pt modelId="{FCC4FB6E-CBB2-45A7-8C37-CD5150782C20}" type="parTrans" cxnId="{9B481417-B12F-423B-BEB4-F5B0F62D5F58}">
      <dgm:prSet custT="1"/>
      <dgm:spPr/>
      <dgm:t>
        <a:bodyPr/>
        <a:lstStyle/>
        <a:p>
          <a:endParaRPr lang="zh-CN" altLang="en-US" sz="1000">
            <a:latin typeface="宋体" pitchFamily="2" charset="-122"/>
            <a:ea typeface="宋体" pitchFamily="2" charset="-122"/>
          </a:endParaRPr>
        </a:p>
      </dgm:t>
    </dgm:pt>
    <dgm:pt modelId="{AA5DA629-2102-4573-B96A-7F64209D04C7}">
      <dgm:prSet custT="1"/>
      <dgm:spPr>
        <a:noFill/>
        <a:ln>
          <a:noFill/>
        </a:ln>
      </dgm:spPr>
      <dgm:t>
        <a:bodyPr/>
        <a:lstStyle/>
        <a:p>
          <a:pPr rtl="0"/>
          <a:endParaRPr lang="en-US" sz="1200">
            <a:latin typeface="宋体" pitchFamily="2" charset="-122"/>
            <a:ea typeface="宋体" pitchFamily="2" charset="-122"/>
          </a:endParaRPr>
        </a:p>
      </dgm:t>
    </dgm:pt>
    <dgm:pt modelId="{219AAA29-E574-464F-B97C-940BC3879DDC}" type="sibTrans" cxnId="{9B481417-B12F-423B-BEB4-F5B0F62D5F58}">
      <dgm:prSet custT="1"/>
      <dgm:spPr/>
      <dgm:t>
        <a:bodyPr/>
        <a:lstStyle/>
        <a:p>
          <a:endParaRPr lang="zh-CN" altLang="en-US" sz="1000">
            <a:latin typeface="宋体" pitchFamily="2" charset="-122"/>
            <a:ea typeface="宋体" pitchFamily="2" charset="-122"/>
          </a:endParaRPr>
        </a:p>
      </dgm:t>
    </dgm:pt>
    <dgm:pt modelId="{C2B5607E-6A2D-4B4C-9E38-584FC644E85C}" type="sibTrans" cxnId="{F583DE70-70C9-45DF-964B-7E3D7152F13D}">
      <dgm:prSet custT="1"/>
      <dgm:spPr/>
      <dgm:t>
        <a:bodyPr/>
        <a:lstStyle/>
        <a:p>
          <a:endParaRPr lang="zh-CN" altLang="en-US" sz="1000">
            <a:latin typeface="宋体" pitchFamily="2" charset="-122"/>
            <a:ea typeface="宋体" pitchFamily="2" charset="-122"/>
          </a:endParaRPr>
        </a:p>
      </dgm:t>
    </dgm:pt>
    <dgm:pt modelId="{470F3A85-D551-4FA0-AB7B-F08FA130ACA6}" type="parTrans" cxnId="{3B93BDAE-DF6C-4C37-83D4-DD451E0D2174}">
      <dgm:prSet custT="1"/>
      <dgm:spPr/>
      <dgm:t>
        <a:bodyPr/>
        <a:lstStyle/>
        <a:p>
          <a:endParaRPr lang="zh-CN" altLang="en-US" sz="1000">
            <a:latin typeface="宋体" pitchFamily="2" charset="-122"/>
            <a:ea typeface="宋体" pitchFamily="2" charset="-122"/>
          </a:endParaRPr>
        </a:p>
      </dgm:t>
    </dgm:pt>
    <dgm:pt modelId="{C9C42910-7B6F-4C00-9F79-11DB8DEFBCEC}">
      <dgm:prSet custT="1"/>
      <dgm:spPr>
        <a:noFill/>
        <a:ln>
          <a:noFill/>
        </a:ln>
      </dgm:spPr>
      <dgm:t>
        <a:bodyPr/>
        <a:lstStyle/>
        <a:p>
          <a:pPr rtl="0"/>
          <a:r>
            <a:rPr lang="zh-CN" altLang="en-US" sz="1200" b="1" smtClean="0">
              <a:latin typeface="宋体" pitchFamily="2" charset="-122"/>
              <a:ea typeface="宋体" pitchFamily="2" charset="-122"/>
            </a:rPr>
            <a:t>利率风险：</a:t>
          </a:r>
          <a:r>
            <a:rPr lang="zh-CN" altLang="en-US" sz="1200" smtClean="0">
              <a:latin typeface="宋体" pitchFamily="2" charset="-122"/>
              <a:ea typeface="宋体" pitchFamily="2" charset="-122"/>
            </a:rPr>
            <a:t>由于银行趸缴分红产品的期限相对较短，负债对于利率变化不敏感，而资产相对更敏感，故产生较大的利率风险；</a:t>
          </a:r>
          <a:endParaRPr lang="en-US" sz="1200">
            <a:latin typeface="宋体" pitchFamily="2" charset="-122"/>
            <a:ea typeface="宋体" pitchFamily="2" charset="-122"/>
          </a:endParaRPr>
        </a:p>
      </dgm:t>
    </dgm:pt>
    <dgm:pt modelId="{23BF430D-96B5-4DCF-A5FA-F97F88B134EE}" type="sibTrans" cxnId="{3B93BDAE-DF6C-4C37-83D4-DD451E0D2174}">
      <dgm:prSet custT="1"/>
      <dgm:spPr/>
      <dgm:t>
        <a:bodyPr/>
        <a:lstStyle/>
        <a:p>
          <a:endParaRPr lang="zh-CN" altLang="en-US" sz="1000">
            <a:latin typeface="宋体" pitchFamily="2" charset="-122"/>
            <a:ea typeface="宋体" pitchFamily="2" charset="-122"/>
          </a:endParaRPr>
        </a:p>
      </dgm:t>
    </dgm:pt>
    <dgm:pt modelId="{FB308473-CF0F-4E71-B3A1-EB70CC002E33}" type="parTrans" cxnId="{6E79537C-5A50-4EE1-A37B-3A1651F080AA}">
      <dgm:prSet custT="1"/>
      <dgm:spPr/>
      <dgm:t>
        <a:bodyPr/>
        <a:lstStyle/>
        <a:p>
          <a:endParaRPr lang="zh-CN" altLang="en-US" sz="1000">
            <a:latin typeface="宋体" pitchFamily="2" charset="-122"/>
            <a:ea typeface="宋体" pitchFamily="2" charset="-122"/>
          </a:endParaRPr>
        </a:p>
      </dgm:t>
    </dgm:pt>
    <dgm:pt modelId="{41E21463-0FF2-44DA-BDE8-29A76501D453}">
      <dgm:prSet custT="1"/>
      <dgm:spPr>
        <a:noFill/>
        <a:ln>
          <a:noFill/>
        </a:ln>
      </dgm:spPr>
      <dgm:t>
        <a:bodyPr/>
        <a:lstStyle/>
        <a:p>
          <a:pPr rtl="0"/>
          <a:endParaRPr lang="en-US" sz="1200">
            <a:latin typeface="宋体" pitchFamily="2" charset="-122"/>
            <a:ea typeface="宋体" pitchFamily="2" charset="-122"/>
          </a:endParaRPr>
        </a:p>
      </dgm:t>
    </dgm:pt>
    <dgm:pt modelId="{62672604-F7E9-443C-87B5-B9B36EA34352}" type="sibTrans" cxnId="{6E79537C-5A50-4EE1-A37B-3A1651F080AA}">
      <dgm:prSet custT="1"/>
      <dgm:spPr/>
      <dgm:t>
        <a:bodyPr/>
        <a:lstStyle/>
        <a:p>
          <a:endParaRPr lang="zh-CN" altLang="en-US" sz="1000">
            <a:latin typeface="宋体" pitchFamily="2" charset="-122"/>
            <a:ea typeface="宋体" pitchFamily="2" charset="-122"/>
          </a:endParaRPr>
        </a:p>
      </dgm:t>
    </dgm:pt>
    <dgm:pt modelId="{6BF953BD-DC95-4F4C-855B-AF181F65CA57}" type="parTrans" cxnId="{9FBB571A-B463-4EA0-A8C2-58B00EE47AE2}">
      <dgm:prSet custT="1"/>
      <dgm:spPr/>
      <dgm:t>
        <a:bodyPr/>
        <a:lstStyle/>
        <a:p>
          <a:endParaRPr lang="zh-CN" altLang="en-US" sz="1000">
            <a:latin typeface="宋体" pitchFamily="2" charset="-122"/>
            <a:ea typeface="宋体" pitchFamily="2" charset="-122"/>
          </a:endParaRPr>
        </a:p>
      </dgm:t>
    </dgm:pt>
    <dgm:pt modelId="{55CC4F56-6191-41F6-AAC4-EF52D0AFBB86}">
      <dgm:prSet custT="1"/>
      <dgm:spPr>
        <a:noFill/>
        <a:ln>
          <a:noFill/>
        </a:ln>
      </dgm:spPr>
      <dgm:t>
        <a:bodyPr/>
        <a:lstStyle/>
        <a:p>
          <a:pPr rtl="0"/>
          <a:r>
            <a:rPr lang="zh-CN" altLang="en-US" sz="1200" b="1" smtClean="0">
              <a:latin typeface="宋体" pitchFamily="2" charset="-122"/>
              <a:ea typeface="宋体" pitchFamily="2" charset="-122"/>
            </a:rPr>
            <a:t>承保风险：</a:t>
          </a:r>
          <a:r>
            <a:rPr lang="en-US" altLang="zh-CN" sz="1200" b="0" smtClean="0">
              <a:latin typeface="宋体" pitchFamily="2" charset="-122"/>
              <a:ea typeface="宋体" pitchFamily="2" charset="-122"/>
            </a:rPr>
            <a:t>1</a:t>
          </a:r>
          <a:r>
            <a:rPr lang="zh-CN" altLang="en-US" sz="1200" b="0" smtClean="0">
              <a:latin typeface="宋体" pitchFamily="2" charset="-122"/>
              <a:ea typeface="宋体" pitchFamily="2" charset="-122"/>
            </a:rPr>
            <a:t>）银</a:t>
          </a:r>
          <a:r>
            <a:rPr lang="zh-CN" sz="1200" smtClean="0">
              <a:latin typeface="宋体" pitchFamily="2" charset="-122"/>
              <a:ea typeface="宋体" pitchFamily="2" charset="-122"/>
            </a:rPr>
            <a:t>行趸缴产品保障成份较低，所以两个体系下死亡风险均很低；</a:t>
          </a:r>
          <a:r>
            <a:rPr lang="en-US" altLang="zh-CN" sz="1200" smtClean="0">
              <a:latin typeface="宋体" pitchFamily="2" charset="-122"/>
              <a:ea typeface="宋体" pitchFamily="2" charset="-122"/>
            </a:rPr>
            <a:t>2</a:t>
          </a:r>
          <a:r>
            <a:rPr lang="zh-CN" altLang="en-US" sz="1200" smtClean="0">
              <a:latin typeface="宋体" pitchFamily="2" charset="-122"/>
              <a:ea typeface="宋体" pitchFamily="2" charset="-122"/>
            </a:rPr>
            <a:t>）</a:t>
          </a:r>
          <a:r>
            <a:rPr lang="zh-CN" sz="1200" smtClean="0">
              <a:latin typeface="宋体" pitchFamily="2" charset="-122"/>
              <a:ea typeface="宋体" pitchFamily="2" charset="-122"/>
            </a:rPr>
            <a:t>现行体系下承保风险中不明确考虑费用风险，而偿二代测试中明确考虑费用风险。</a:t>
          </a:r>
          <a:endParaRPr lang="en-US" sz="1200">
            <a:latin typeface="宋体" pitchFamily="2" charset="-122"/>
            <a:ea typeface="宋体" pitchFamily="2" charset="-122"/>
          </a:endParaRPr>
        </a:p>
      </dgm:t>
    </dgm:pt>
    <dgm:pt modelId="{C79443FF-5DF1-46E7-BE37-2830417FF0D3}" type="sibTrans" cxnId="{9FBB571A-B463-4EA0-A8C2-58B00EE47AE2}">
      <dgm:prSet custT="1"/>
      <dgm:spPr/>
      <dgm:t>
        <a:bodyPr/>
        <a:lstStyle/>
        <a:p>
          <a:endParaRPr lang="zh-CN" altLang="en-US" sz="1000">
            <a:latin typeface="宋体" pitchFamily="2" charset="-122"/>
            <a:ea typeface="宋体" pitchFamily="2" charset="-122"/>
          </a:endParaRPr>
        </a:p>
      </dgm:t>
    </dgm:pt>
    <dgm:pt modelId="{B52E4CC0-B7FA-447A-B7FF-E8AB9297388E}" type="parTrans" cxnId="{ADAE9913-1848-4911-86E8-9ADE75C3EF2C}">
      <dgm:prSet custT="1"/>
      <dgm:spPr/>
      <dgm:t>
        <a:bodyPr/>
        <a:lstStyle/>
        <a:p>
          <a:endParaRPr lang="zh-CN" altLang="en-US" sz="1000">
            <a:latin typeface="宋体" pitchFamily="2" charset="-122"/>
            <a:ea typeface="宋体" pitchFamily="2" charset="-122"/>
          </a:endParaRPr>
        </a:p>
      </dgm:t>
    </dgm:pt>
    <dgm:pt modelId="{464E831D-87B4-4D06-9B3A-D1392B9A1631}">
      <dgm:prSet custT="1"/>
      <dgm:spPr>
        <a:noFill/>
        <a:ln>
          <a:noFill/>
        </a:ln>
      </dgm:spPr>
      <dgm:t>
        <a:bodyPr/>
        <a:lstStyle/>
        <a:p>
          <a:pPr rtl="0"/>
          <a:endParaRPr lang="en-US" sz="1200">
            <a:latin typeface="宋体" pitchFamily="2" charset="-122"/>
            <a:ea typeface="宋体" pitchFamily="2" charset="-122"/>
          </a:endParaRPr>
        </a:p>
      </dgm:t>
    </dgm:pt>
    <dgm:pt modelId="{7B324B6F-50B0-4CB2-82DF-BB810A9ABA46}" type="sibTrans" cxnId="{ADAE9913-1848-4911-86E8-9ADE75C3EF2C}">
      <dgm:prSet custT="1"/>
      <dgm:spPr/>
      <dgm:t>
        <a:bodyPr/>
        <a:lstStyle/>
        <a:p>
          <a:endParaRPr lang="zh-CN" altLang="en-US" sz="1000">
            <a:latin typeface="宋体" pitchFamily="2" charset="-122"/>
            <a:ea typeface="宋体" pitchFamily="2" charset="-122"/>
          </a:endParaRPr>
        </a:p>
      </dgm:t>
    </dgm:pt>
    <dgm:pt modelId="{4C6E2E4B-6DAF-4D66-9F3D-736E9A961A6C}" type="parTrans" cxnId="{38F5AEFD-0F9D-4863-8295-225E3E690C46}">
      <dgm:prSet custT="1"/>
      <dgm:spPr/>
      <dgm:t>
        <a:bodyPr/>
        <a:lstStyle/>
        <a:p>
          <a:endParaRPr lang="zh-CN" altLang="en-US" sz="1000">
            <a:latin typeface="宋体" pitchFamily="2" charset="-122"/>
            <a:ea typeface="宋体" pitchFamily="2" charset="-122"/>
          </a:endParaRPr>
        </a:p>
      </dgm:t>
    </dgm:pt>
    <dgm:pt modelId="{AA3CB9FE-A8FB-4B84-9F5A-F4BA9106A496}">
      <dgm:prSet custT="1"/>
      <dgm:spPr>
        <a:noFill/>
        <a:ln>
          <a:noFill/>
        </a:ln>
      </dgm:spPr>
      <dgm:t>
        <a:bodyPr/>
        <a:lstStyle/>
        <a:p>
          <a:pPr rtl="0"/>
          <a:endParaRPr lang="en-US" sz="1200">
            <a:latin typeface="宋体" pitchFamily="2" charset="-122"/>
            <a:ea typeface="宋体" pitchFamily="2" charset="-122"/>
          </a:endParaRPr>
        </a:p>
      </dgm:t>
    </dgm:pt>
    <dgm:pt modelId="{C383E0B0-FDF4-4D99-AD48-72E6225CBF68}" type="sibTrans" cxnId="{38F5AEFD-0F9D-4863-8295-225E3E690C46}">
      <dgm:prSet custT="1"/>
      <dgm:spPr/>
      <dgm:t>
        <a:bodyPr/>
        <a:lstStyle/>
        <a:p>
          <a:endParaRPr lang="zh-CN" altLang="en-US" sz="1000">
            <a:latin typeface="宋体" pitchFamily="2" charset="-122"/>
            <a:ea typeface="宋体" pitchFamily="2" charset="-122"/>
          </a:endParaRPr>
        </a:p>
      </dgm:t>
    </dgm:pt>
    <dgm:pt modelId="{56992D5D-97FA-479A-94B5-5D0DB39830F1}" type="sibTrans" cxnId="{3CBFCBA2-8B0B-43CC-B734-EF98EE9A787F}">
      <dgm:prSet custT="1"/>
      <dgm:spPr/>
      <dgm:t>
        <a:bodyPr/>
        <a:lstStyle/>
        <a:p>
          <a:endParaRPr lang="zh-CN" altLang="en-US" sz="1000">
            <a:latin typeface="宋体" pitchFamily="2" charset="-122"/>
            <a:ea typeface="宋体" pitchFamily="2" charset="-122"/>
          </a:endParaRPr>
        </a:p>
      </dgm:t>
    </dgm:pt>
    <dgm:pt modelId="{9C4B3749-9517-43A4-9EB6-6A8896D1EF79}" type="pres">
      <dgm:prSet presAssocID="{9F9307AE-3003-493D-9F74-E9F811021A12}" presName="linear">
        <dgm:presLayoutVars>
          <dgm:animLvl val="lvl"/>
          <dgm:resizeHandles val="exact"/>
        </dgm:presLayoutVars>
      </dgm:prSet>
      <dgm:spPr/>
      <dgm:t>
        <a:bodyPr/>
        <a:lstStyle/>
        <a:p>
          <a:endParaRPr lang="zh-CN" altLang="en-US"/>
        </a:p>
      </dgm:t>
    </dgm:pt>
    <dgm:pt modelId="{B576E5EE-42EC-4EB0-A0D4-AD5B4E6A7D2B}" type="pres">
      <dgm:prSet presAssocID="{FA74595B-F422-4558-8E98-407A4CBB8206}" presName="parentText" presStyleLbl="node1" presStyleCnt="2" custLinFactNeighborX="175" custLinFactNeighborY="-26558">
        <dgm:presLayoutVars>
          <dgm:chMax val="0"/>
          <dgm:bulletEnabled val="1"/>
        </dgm:presLayoutVars>
      </dgm:prSet>
      <dgm:spPr/>
      <dgm:t>
        <a:bodyPr/>
        <a:lstStyle/>
        <a:p>
          <a:endParaRPr lang="zh-CN" altLang="en-US"/>
        </a:p>
      </dgm:t>
    </dgm:pt>
    <dgm:pt modelId="{4CFCF961-5184-41A4-83B5-0AFE55A6556D}" type="pres">
      <dgm:prSet presAssocID="{FA74595B-F422-4558-8E98-407A4CBB8206}" presName="childText" presStyleLbl="revTx" presStyleCnt="2">
        <dgm:presLayoutVars>
          <dgm:bulletEnabled val="1"/>
        </dgm:presLayoutVars>
      </dgm:prSet>
      <dgm:spPr/>
      <dgm:t>
        <a:bodyPr/>
        <a:lstStyle/>
        <a:p>
          <a:endParaRPr lang="zh-CN" altLang="en-US"/>
        </a:p>
      </dgm:t>
    </dgm:pt>
    <dgm:pt modelId="{D2ECE101-61CC-424A-A034-B928276BF905}" type="pres">
      <dgm:prSet presAssocID="{02627304-94A7-48E0-8053-5109D9864D68}" presName="parentText" presStyleLbl="node1" presStyleIdx="1" presStyleCnt="2">
        <dgm:presLayoutVars>
          <dgm:chMax val="0"/>
          <dgm:bulletEnabled val="1"/>
        </dgm:presLayoutVars>
      </dgm:prSet>
      <dgm:spPr/>
      <dgm:t>
        <a:bodyPr/>
        <a:lstStyle/>
        <a:p>
          <a:endParaRPr lang="zh-CN" altLang="en-US"/>
        </a:p>
      </dgm:t>
    </dgm:pt>
    <dgm:pt modelId="{CCB388A3-AABC-41E3-A665-469FD0ABFF59}" type="pres">
      <dgm:prSet presAssocID="{02627304-94A7-48E0-8053-5109D9864D68}" presName="childText" presStyleLbl="revTx" presStyleIdx="1" presStyleCnt="2">
        <dgm:presLayoutVars>
          <dgm:bulletEnabled val="1"/>
        </dgm:presLayoutVars>
      </dgm:prSet>
      <dgm:spPr/>
      <dgm:t>
        <a:bodyPr/>
        <a:lstStyle/>
        <a:p>
          <a:endParaRPr lang="zh-CN" altLang="en-US"/>
        </a:p>
      </dgm:t>
    </dgm:pt>
  </dgm:ptLst>
  <dgm:cxnLst>
    <dgm:cxn modelId="{203F942D-287F-454B-B7DC-007CA6D6D080}" srcId="{9F9307AE-3003-493D-9F74-E9F811021A12}" destId="{FA74595B-F422-4558-8E98-407A4CBB8206}" srcOrd="0" destOrd="0" parTransId="{A9D8B064-73BC-41B2-985E-6233CA2FAC17}" sibTransId="{9A75D641-D95D-4CDA-A4D5-0F139D10C99E}"/>
    <dgm:cxn modelId="{B97038A1-F164-4863-9364-E2999E0B5FA5}" srcId="{FA74595B-F422-4558-8E98-407A4CBB8206}" destId="{33CD93F1-CC83-49CE-9D22-C36EFF9020CA}" srcOrd="0" destOrd="0" parTransId="{78344490-E844-4E02-96D2-6BD79C04348D}" sibTransId="{035DB91B-8C67-4981-AA72-5934EF19896B}"/>
    <dgm:cxn modelId="{56C02836-7C32-4480-A815-C3A195AAF6D7}" srcId="{FA74595B-F422-4558-8E98-407A4CBB8206}" destId="{DA89E82B-3DF2-4241-8838-ADC0DD611033}" srcOrd="1" destOrd="0" parTransId="{D0096746-DE38-4DEE-B3F3-6613396865D0}" sibTransId="{57DE3893-80B4-4BAE-B337-3E10860645FE}"/>
    <dgm:cxn modelId="{287EE6DF-EA3E-4223-95F7-369ED1554C4C}" srcId="{FA74595B-F422-4558-8E98-407A4CBB8206}" destId="{CA7E51D7-5AD4-4D10-99EC-38BCA194D42A}" srcOrd="2" destOrd="0" parTransId="{C6465EF4-CC1D-41DF-814C-B5B250AC0264}" sibTransId="{BA04B053-ACA2-4DFB-928A-77CE67B6C35B}"/>
    <dgm:cxn modelId="{83315677-DAE6-4F7E-8164-871D942661E7}" srcId="{FA74595B-F422-4558-8E98-407A4CBB8206}" destId="{59B55072-6C1C-4FD8-97F8-1ECDACA0877B}" srcOrd="3" destOrd="0" parTransId="{2FD9BC72-60A3-4757-B96C-F85DCED70598}" sibTransId="{4A483101-7B1D-43D5-BB98-83B747387FE1}"/>
    <dgm:cxn modelId="{FD041C4B-D6A4-4280-8C59-DE7CBF18CD65}" srcId="{FA74595B-F422-4558-8E98-407A4CBB8206}" destId="{43C2279E-8F9D-48D0-87B7-B58A05A74160}" srcOrd="4" destOrd="0" parTransId="{4B86591F-6456-4A67-A03C-E5E6C1660353}" sibTransId="{642D3999-57E7-4C9E-A818-2766BA605FA6}"/>
    <dgm:cxn modelId="{1371161D-1DDF-4895-9B49-C77A0E14CFAB}" srcId="{FA74595B-F422-4558-8E98-407A4CBB8206}" destId="{E6377837-45FA-4156-8C59-27997B720F16}" srcOrd="5" destOrd="0" parTransId="{646DF62E-5BB8-41CE-975D-8619E78FA41A}" sibTransId="{C35A6BFC-EB47-42A6-A6BF-5449D90C4EE5}"/>
    <dgm:cxn modelId="{3CBFCBA2-8B0B-43CC-B734-EF98EE9A787F}" srcId="{9F9307AE-3003-493D-9F74-E9F811021A12}" destId="{02627304-94A7-48E0-8053-5109D9864D68}" srcOrd="1" destOrd="0" parTransId="{659EC5ED-9F5C-482E-A2DB-EA40B716F2ED}" sibTransId="{56992D5D-97FA-479A-94B5-5D0DB39830F1}"/>
    <dgm:cxn modelId="{47649BC7-1AE2-4770-ABA5-8E3121D3B13B}" srcId="{02627304-94A7-48E0-8053-5109D9864D68}" destId="{49295A1D-6799-4781-A368-1148D4077A30}" srcOrd="0" destOrd="0" parTransId="{70CA76D3-28CE-429F-98B9-F77767B13A71}" sibTransId="{98BD1FAE-0931-4E74-887E-2C7151BF1810}"/>
    <dgm:cxn modelId="{F583DE70-70C9-45DF-964B-7E3D7152F13D}" srcId="{02627304-94A7-48E0-8053-5109D9864D68}" destId="{57FD3D73-ADFF-4183-AAFE-59ABE358F0C1}" srcOrd="1" destOrd="0" parTransId="{91A6406D-A8E7-4266-A09F-A05161C5A964}" sibTransId="{C2B5607E-6A2D-4B4C-9E38-584FC644E85C}"/>
    <dgm:cxn modelId="{9B481417-B12F-423B-BEB4-F5B0F62D5F58}" srcId="{57FD3D73-ADFF-4183-AAFE-59ABE358F0C1}" destId="{AA5DA629-2102-4573-B96A-7F64209D04C7}" srcOrd="0" destOrd="0" parTransId="{FCC4FB6E-CBB2-45A7-8C37-CD5150782C20}" sibTransId="{219AAA29-E574-464F-B97C-940BC3879DDC}"/>
    <dgm:cxn modelId="{3B93BDAE-DF6C-4C37-83D4-DD451E0D2174}" srcId="{02627304-94A7-48E0-8053-5109D9864D68}" destId="{C9C42910-7B6F-4C00-9F79-11DB8DEFBCEC}" srcOrd="2" destOrd="0" parTransId="{470F3A85-D551-4FA0-AB7B-F08FA130ACA6}" sibTransId="{23BF430D-96B5-4DCF-A5FA-F97F88B134EE}"/>
    <dgm:cxn modelId="{6E79537C-5A50-4EE1-A37B-3A1651F080AA}" srcId="{02627304-94A7-48E0-8053-5109D9864D68}" destId="{41E21463-0FF2-44DA-BDE8-29A76501D453}" srcOrd="3" destOrd="0" parTransId="{FB308473-CF0F-4E71-B3A1-EB70CC002E33}" sibTransId="{62672604-F7E9-443C-87B5-B9B36EA34352}"/>
    <dgm:cxn modelId="{9FBB571A-B463-4EA0-A8C2-58B00EE47AE2}" srcId="{02627304-94A7-48E0-8053-5109D9864D68}" destId="{55CC4F56-6191-41F6-AAC4-EF52D0AFBB86}" srcOrd="4" destOrd="0" parTransId="{6BF953BD-DC95-4F4C-855B-AF181F65CA57}" sibTransId="{C79443FF-5DF1-46E7-BE37-2830417FF0D3}"/>
    <dgm:cxn modelId="{ADAE9913-1848-4911-86E8-9ADE75C3EF2C}" srcId="{02627304-94A7-48E0-8053-5109D9864D68}" destId="{464E831D-87B4-4D06-9B3A-D1392B9A1631}" srcOrd="5" destOrd="0" parTransId="{B52E4CC0-B7FA-447A-B7FF-E8AB9297388E}" sibTransId="{7B324B6F-50B0-4CB2-82DF-BB810A9ABA46}"/>
    <dgm:cxn modelId="{38F5AEFD-0F9D-4863-8295-225E3E690C46}" srcId="{02627304-94A7-48E0-8053-5109D9864D68}" destId="{AA3CB9FE-A8FB-4B84-9F5A-F4BA9106A496}" srcOrd="6" destOrd="0" parTransId="{4C6E2E4B-6DAF-4D66-9F3D-736E9A961A6C}" sibTransId="{C383E0B0-FDF4-4D99-AD48-72E6225CBF68}"/>
    <dgm:cxn modelId="{D64B46FB-6825-4B3D-90EC-1CCD2B13D29B}" type="presOf" srcId="{9F9307AE-3003-493D-9F74-E9F811021A12}" destId="{9C4B3749-9517-43A4-9EB6-6A8896D1EF79}" srcOrd="0" destOrd="0" presId="urn:microsoft.com/office/officeart/2005/8/layout/vList2"/>
    <dgm:cxn modelId="{4FDCC18A-9A52-424F-9BA3-32B4978C408F}" type="presParOf" srcId="{9C4B3749-9517-43A4-9EB6-6A8896D1EF79}" destId="{B576E5EE-42EC-4EB0-A0D4-AD5B4E6A7D2B}" srcOrd="0" destOrd="0" presId="urn:microsoft.com/office/officeart/2005/8/layout/vList2"/>
    <dgm:cxn modelId="{81C34E09-7077-423B-9EA7-F15EE5BF6B06}" type="presOf" srcId="{FA74595B-F422-4558-8E98-407A4CBB8206}" destId="{B576E5EE-42EC-4EB0-A0D4-AD5B4E6A7D2B}" srcOrd="0" destOrd="0" presId="urn:microsoft.com/office/officeart/2005/8/layout/vList2"/>
    <dgm:cxn modelId="{8BB55F32-9956-4B5A-B3AC-45C9B34782B5}" type="presParOf" srcId="{9C4B3749-9517-43A4-9EB6-6A8896D1EF79}" destId="{4CFCF961-5184-41A4-83B5-0AFE55A6556D}" srcOrd="1" destOrd="0" presId="urn:microsoft.com/office/officeart/2005/8/layout/vList2"/>
    <dgm:cxn modelId="{E7F01036-FA91-4266-9743-247F54AA08B4}" type="presOf" srcId="{33CD93F1-CC83-49CE-9D22-C36EFF9020CA}" destId="{4CFCF961-5184-41A4-83B5-0AFE55A6556D}" srcOrd="0" destOrd="0" presId="urn:microsoft.com/office/officeart/2005/8/layout/vList2"/>
    <dgm:cxn modelId="{10ACFB94-7CB2-449B-9220-1FD0A189E468}" type="presOf" srcId="{DA89E82B-3DF2-4241-8838-ADC0DD611033}" destId="{4CFCF961-5184-41A4-83B5-0AFE55A6556D}" srcOrd="0" destOrd="1" presId="urn:microsoft.com/office/officeart/2005/8/layout/vList2"/>
    <dgm:cxn modelId="{2235D0FC-239B-4C70-B7A1-DA82AEA91C2A}" type="presOf" srcId="{CA7E51D7-5AD4-4D10-99EC-38BCA194D42A}" destId="{4CFCF961-5184-41A4-83B5-0AFE55A6556D}" srcOrd="0" destOrd="2" presId="urn:microsoft.com/office/officeart/2005/8/layout/vList2"/>
    <dgm:cxn modelId="{42F4EB1C-7DF8-4D4A-8216-97DF9BFB7E95}" type="presOf" srcId="{59B55072-6C1C-4FD8-97F8-1ECDACA0877B}" destId="{4CFCF961-5184-41A4-83B5-0AFE55A6556D}" srcOrd="0" destOrd="3" presId="urn:microsoft.com/office/officeart/2005/8/layout/vList2"/>
    <dgm:cxn modelId="{16D7F7DB-E3CD-46BC-9068-2AE28AF1F729}" type="presOf" srcId="{43C2279E-8F9D-48D0-87B7-B58A05A74160}" destId="{4CFCF961-5184-41A4-83B5-0AFE55A6556D}" srcOrd="0" destOrd="4" presId="urn:microsoft.com/office/officeart/2005/8/layout/vList2"/>
    <dgm:cxn modelId="{D84404B7-6FF9-40A9-A76C-BD5070C4C336}" type="presOf" srcId="{E6377837-45FA-4156-8C59-27997B720F16}" destId="{4CFCF961-5184-41A4-83B5-0AFE55A6556D}" srcOrd="0" destOrd="5" presId="urn:microsoft.com/office/officeart/2005/8/layout/vList2"/>
    <dgm:cxn modelId="{EFB3DFD7-5BD8-4ABE-9AE4-5899FDDD24C6}" type="presParOf" srcId="{9C4B3749-9517-43A4-9EB6-6A8896D1EF79}" destId="{D2ECE101-61CC-424A-A034-B928276BF905}" srcOrd="2" destOrd="0" presId="urn:microsoft.com/office/officeart/2005/8/layout/vList2"/>
    <dgm:cxn modelId="{D944251A-DF05-4DB7-B2BD-003A4E29A815}" type="presOf" srcId="{02627304-94A7-48E0-8053-5109D9864D68}" destId="{D2ECE101-61CC-424A-A034-B928276BF905}" srcOrd="0" destOrd="0" presId="urn:microsoft.com/office/officeart/2005/8/layout/vList2"/>
    <dgm:cxn modelId="{6CA173CD-1B89-4580-8180-F7C74B7E87FC}" type="presParOf" srcId="{9C4B3749-9517-43A4-9EB6-6A8896D1EF79}" destId="{CCB388A3-AABC-41E3-A665-469FD0ABFF59}" srcOrd="3" destOrd="0" presId="urn:microsoft.com/office/officeart/2005/8/layout/vList2"/>
    <dgm:cxn modelId="{82F0F698-9BC8-4140-ACCE-CEC8412E433E}" type="presOf" srcId="{49295A1D-6799-4781-A368-1148D4077A30}" destId="{CCB388A3-AABC-41E3-A665-469FD0ABFF59}" srcOrd="0" destOrd="0" presId="urn:microsoft.com/office/officeart/2005/8/layout/vList2"/>
    <dgm:cxn modelId="{878A855F-2D71-4D28-9572-97B32369D4A9}" type="presOf" srcId="{57FD3D73-ADFF-4183-AAFE-59ABE358F0C1}" destId="{CCB388A3-AABC-41E3-A665-469FD0ABFF59}" srcOrd="0" destOrd="1" presId="urn:microsoft.com/office/officeart/2005/8/layout/vList2"/>
    <dgm:cxn modelId="{351D8C40-6213-40B0-B25B-6621E876FC58}" type="presOf" srcId="{AA5DA629-2102-4573-B96A-7F64209D04C7}" destId="{CCB388A3-AABC-41E3-A665-469FD0ABFF59}" srcOrd="0" destOrd="2" presId="urn:microsoft.com/office/officeart/2005/8/layout/vList2"/>
    <dgm:cxn modelId="{E216FAED-94CE-4A68-8388-D4B60E564EFB}" type="presOf" srcId="{C9C42910-7B6F-4C00-9F79-11DB8DEFBCEC}" destId="{CCB388A3-AABC-41E3-A665-469FD0ABFF59}" srcOrd="0" destOrd="3" presId="urn:microsoft.com/office/officeart/2005/8/layout/vList2"/>
    <dgm:cxn modelId="{4C918BEF-FB90-4A39-A549-70CB5DB89A66}" type="presOf" srcId="{41E21463-0FF2-44DA-BDE8-29A76501D453}" destId="{CCB388A3-AABC-41E3-A665-469FD0ABFF59}" srcOrd="0" destOrd="4" presId="urn:microsoft.com/office/officeart/2005/8/layout/vList2"/>
    <dgm:cxn modelId="{B516D865-63F7-44F1-A783-5488008B9DB5}" type="presOf" srcId="{55CC4F56-6191-41F6-AAC4-EF52D0AFBB86}" destId="{CCB388A3-AABC-41E3-A665-469FD0ABFF59}" srcOrd="0" destOrd="5" presId="urn:microsoft.com/office/officeart/2005/8/layout/vList2"/>
    <dgm:cxn modelId="{0E3C2E10-4E29-453E-BFB8-28E57F7C821D}" type="presOf" srcId="{464E831D-87B4-4D06-9B3A-D1392B9A1631}" destId="{CCB388A3-AABC-41E3-A665-469FD0ABFF59}" srcOrd="0" destOrd="6" presId="urn:microsoft.com/office/officeart/2005/8/layout/vList2"/>
    <dgm:cxn modelId="{552BCF50-2616-47A3-B67B-DCF7F81E72B4}" type="presOf" srcId="{AA3CB9FE-A8FB-4B84-9F5A-F4BA9106A496}" destId="{CCB388A3-AABC-41E3-A665-469FD0ABFF59}" srcOrd="0" destOrd="7" presId="urn:microsoft.com/office/officeart/2005/8/layout/vList2"/>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6.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785583C-0BF1-4607-B7A8-5546702CFDD3}" type="doc">
      <dgm:prSet loTypeId="urn:microsoft.com/office/officeart/2005/8/layout/chevron1" loCatId="process" qsTypeId="urn:microsoft.com/office/officeart/2005/8/quickstyle/simple2" qsCatId="simple" csTypeId="urn:microsoft.com/office/officeart/2005/8/colors/accent5_2" csCatId="accent5" phldr="1"/>
      <dgm:spPr/>
      <dgm:t>
        <a:bodyPr/>
        <a:lstStyle/>
        <a:p/>
      </dgm:t>
    </dgm:pt>
    <dgm:pt modelId="{CB36290A-D570-4BAD-88AE-081867FE44DC}" type="parTrans" cxnId="{23061CDC-D91A-4FCC-B7F1-383C9E56B78E}">
      <dgm:prSet custT="1"/>
      <dgm:spPr/>
      <dgm:t>
        <a:bodyPr/>
        <a:lstStyle/>
        <a:p>
          <a:endParaRPr lang="zh-CN" altLang="en-US" sz="1200"/>
        </a:p>
      </dgm:t>
    </dgm:pt>
    <dgm:pt modelId="{B27AEBEC-EB20-45C0-AF77-29B3B82AEAC7}">
      <dgm:prSet phldrT="[Text]" custT="1"/>
      <dgm:spPr>
        <a:solidFill>
          <a:schemeClr val="accent5">
            <a:hueOff val="0"/>
            <a:satOff val="0"/>
            <a:lumOff val="0"/>
            <a:alphaOff val="0"/>
          </a:schemeClr>
        </a:solidFill>
        <a:ln w="38100" cap="flat" cmpd="sng" algn="ctr">
          <a:solidFill>
            <a:schemeClr val="lt1">
              <a:hueOff val="0"/>
              <a:satOff val="0"/>
              <a:lumOff val="0"/>
              <a:alphaOff val="0"/>
            </a:schemeClr>
          </a:solidFill>
          <a:prstDash val="solid"/>
        </a:ln>
      </dgm:spPr>
      <dgm:t>
        <a:bodyPr/>
        <a:lstStyle/>
        <a:p>
          <a:r>
            <a:rPr lang="zh-CN" altLang="en-US" sz="1200" smtClean="0"/>
            <a:t>产品战略</a:t>
          </a:r>
          <a:r>
            <a:rPr lang="en-US" altLang="en-US" sz="1200" smtClean="0"/>
            <a:t>/</a:t>
          </a:r>
          <a:r>
            <a:rPr lang="zh-CN" altLang="en-US" sz="1200" smtClean="0"/>
            <a:t>业务计划</a:t>
          </a:r>
          <a:endParaRPr lang="en-GB" altLang="en-US" sz="1200" smtClean="0"/>
        </a:p>
      </dgm:t>
    </dgm:pt>
    <dgm:pt modelId="{9E02ECF4-0616-4F2D-A0FA-B3469220C576}" type="sibTrans" cxnId="{23061CDC-D91A-4FCC-B7F1-383C9E56B78E}">
      <dgm:prSet custT="1"/>
      <dgm:spPr/>
      <dgm:t>
        <a:bodyPr/>
        <a:lstStyle/>
        <a:p>
          <a:endParaRPr lang="zh-CN" altLang="en-US" sz="1200"/>
        </a:p>
      </dgm:t>
    </dgm:pt>
    <dgm:pt modelId="{D71C6A1F-8E98-4247-B235-31025BF922E0}" type="pres">
      <dgm:prSet presAssocID="{6785583C-0BF1-4607-B7A8-5546702CFDD3}" presName="Name0">
        <dgm:presLayoutVars>
          <dgm:dir/>
          <dgm:animLvl val="lvl"/>
          <dgm:resizeHandles val="exact"/>
        </dgm:presLayoutVars>
      </dgm:prSet>
      <dgm:spPr/>
      <dgm:t>
        <a:bodyPr/>
        <a:lstStyle/>
        <a:p/>
      </dgm:t>
    </dgm:pt>
    <dgm:pt modelId="{ED8A01F5-6B16-4D37-9212-954AED5C802B}" type="pres">
      <dgm:prSet presAssocID="{B27AEBEC-EB20-45C0-AF77-29B3B82AEAC7}" presName="parTxOnly" presStyleLbl="node1" presStyleCnt="1">
        <dgm:presLayoutVars>
          <dgm:chMax val="0"/>
          <dgm:chPref val="0"/>
          <dgm:bulletEnabled val="1"/>
        </dgm:presLayoutVars>
      </dgm:prSet>
      <dgm:spPr/>
      <dgm:t>
        <a:bodyPr/>
        <a:lstStyle/>
        <a:p>
          <a:endParaRPr lang="zh-CN" altLang="en-US"/>
        </a:p>
      </dgm:t>
    </dgm:pt>
  </dgm:ptLst>
  <dgm:cxnLst>
    <dgm:cxn modelId="{23061CDC-D91A-4FCC-B7F1-383C9E56B78E}" srcId="{6785583C-0BF1-4607-B7A8-5546702CFDD3}" destId="{B27AEBEC-EB20-45C0-AF77-29B3B82AEAC7}" srcOrd="0" destOrd="0" parTransId="{CB36290A-D570-4BAD-88AE-081867FE44DC}" sibTransId="{9E02ECF4-0616-4F2D-A0FA-B3469220C576}"/>
    <dgm:cxn modelId="{37AD8D9B-B830-469C-B219-0B2883578960}" type="presOf" srcId="{6785583C-0BF1-4607-B7A8-5546702CFDD3}" destId="{D71C6A1F-8E98-4247-B235-31025BF922E0}" srcOrd="0" destOrd="0" presId="urn:microsoft.com/office/officeart/2005/8/layout/chevron1"/>
    <dgm:cxn modelId="{BAA80DE6-712D-459C-9428-F1BCA79218EF}" type="presParOf" srcId="{D71C6A1F-8E98-4247-B235-31025BF922E0}" destId="{ED8A01F5-6B16-4D37-9212-954AED5C802B}" srcOrd="0" destOrd="0" presId="urn:microsoft.com/office/officeart/2005/8/layout/chevron1"/>
    <dgm:cxn modelId="{EDFD3F2E-5D9E-42E7-BEB0-D9FD786EFBAA}" type="presOf" srcId="{B27AEBEC-EB20-45C0-AF77-29B3B82AEAC7}" destId="{ED8A01F5-6B16-4D37-9212-954AED5C802B}" srcOrd="0" destOrd="0" presId="urn:microsoft.com/office/officeart/2005/8/layout/chevron1"/>
  </dgm:cxnLst>
  <dgm:bg/>
  <dgm:whole/>
  <dgm:extLst>
    <a:ext uri="http://schemas.microsoft.com/office/drawing/2008/diagram">
      <dsp:dataModelExt xmlns:dsp="http://schemas.microsoft.com/office/drawing/2008/diagram" relId="rId14" minVer="http://schemas.openxmlformats.org/drawingml/2006/main"/>
    </a:ext>
  </dgm:extLst>
</dgm:dataModel>
</file>

<file path=ppt/diagrams/data7.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ED58145-88CB-4CEE-8C65-E768FD3F15C9}"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zh-CN" altLang="en-US"/>
        </a:p>
      </dgm:t>
    </dgm:pt>
    <dgm:pt modelId="{82B1A556-6638-48FC-9327-63DB83D22AC4}" type="parTrans" cxnId="{3D442E9D-4125-4BCC-9394-AD08DA0C961D}">
      <dgm:prSet/>
      <dgm:spPr/>
      <dgm:t>
        <a:bodyPr/>
        <a:lstStyle/>
        <a:p>
          <a:endParaRPr lang="zh-CN" altLang="en-US">
            <a:latin typeface="宋体" pitchFamily="2" charset="-122"/>
            <a:ea typeface="宋体" pitchFamily="2" charset="-122"/>
          </a:endParaRPr>
        </a:p>
      </dgm:t>
    </dgm:pt>
    <dgm:pt modelId="{3383A7DC-A6C0-4CBA-8BC6-8892A7BFEE7F}">
      <dgm:prSet custT="1"/>
      <dgm:spPr>
        <a:solidFill>
          <a:schemeClr val="accent6">
            <a:hueOff val="0"/>
            <a:satOff val="0"/>
            <a:lumOff val="0"/>
            <a:alphaOff val="0"/>
          </a:schemeClr>
        </a:solidFill>
        <a:ln w="25400" cap="flat" cmpd="sng" algn="ctr">
          <a:solidFill>
            <a:schemeClr val="lt1">
              <a:hueOff val="0"/>
              <a:satOff val="0"/>
              <a:lumOff val="0"/>
              <a:alphaOff val="0"/>
            </a:schemeClr>
          </a:solidFill>
          <a:prstDash val="solid"/>
        </a:ln>
      </dgm:spPr>
      <dgm:t>
        <a:bodyPr/>
        <a:lstStyle/>
        <a:p>
          <a:pPr rtl="0"/>
          <a:r>
            <a:rPr lang="zh-CN" sz="1400" b="1" smtClean="0">
              <a:latin typeface="宋体" pitchFamily="2" charset="-122"/>
              <a:ea typeface="宋体" pitchFamily="2" charset="-122"/>
            </a:rPr>
            <a:t>产品特征</a:t>
          </a:r>
          <a:endParaRPr lang="en-US" sz="1400" b="1">
            <a:latin typeface="宋体" pitchFamily="2" charset="-122"/>
            <a:ea typeface="宋体" pitchFamily="2" charset="-122"/>
          </a:endParaRPr>
        </a:p>
      </dgm:t>
    </dgm:pt>
    <dgm:pt modelId="{2256DDA3-E912-43AE-92E7-0EF69EA4C5C3}" type="parTrans" cxnId="{DA801021-398F-4603-BAC8-B3D41A7F0603}">
      <dgm:prSet/>
      <dgm:spPr/>
      <dgm:t>
        <a:bodyPr/>
        <a:lstStyle/>
        <a:p>
          <a:endParaRPr lang="en-GB">
            <a:latin typeface="宋体" pitchFamily="2" charset="-122"/>
            <a:ea typeface="宋体" pitchFamily="2" charset="-122"/>
          </a:endParaRPr>
        </a:p>
      </dgm:t>
    </dgm:pt>
    <dgm:pt modelId="{8BB963F1-1E8A-4181-9521-AAC1E1418EA8}">
      <dgm:prSet custT="1"/>
      <dgm:spPr>
        <a:noFill/>
        <a:ln>
          <a:noFill/>
        </a:ln>
      </dgm:spPr>
      <dgm:t>
        <a:bodyPr/>
        <a:lstStyle/>
        <a:p>
          <a:pPr rtl="0"/>
          <a:endParaRPr lang="en-US" sz="1500">
            <a:latin typeface="宋体" pitchFamily="2" charset="-122"/>
            <a:ea typeface="宋体" pitchFamily="2" charset="-122"/>
          </a:endParaRPr>
        </a:p>
      </dgm:t>
    </dgm:pt>
    <dgm:pt modelId="{53BC2005-A728-411C-9A95-3CAFA8505F33}" type="sibTrans" cxnId="{DA801021-398F-4603-BAC8-B3D41A7F0603}">
      <dgm:prSet/>
      <dgm:spPr/>
      <dgm:t>
        <a:bodyPr/>
        <a:lstStyle/>
        <a:p>
          <a:endParaRPr lang="en-GB">
            <a:latin typeface="宋体" pitchFamily="2" charset="-122"/>
            <a:ea typeface="宋体" pitchFamily="2" charset="-122"/>
          </a:endParaRPr>
        </a:p>
      </dgm:t>
    </dgm:pt>
    <dgm:pt modelId="{C67F6758-A8ED-458E-84E9-8747DF1AD72A}" type="parTrans" cxnId="{7CBDABF2-17E1-4840-B784-4B98B01946AE}">
      <dgm:prSet/>
      <dgm:spPr/>
      <dgm:t>
        <a:bodyPr/>
        <a:lstStyle/>
        <a:p>
          <a:endParaRPr lang="zh-CN" altLang="en-US">
            <a:latin typeface="宋体" pitchFamily="2" charset="-122"/>
            <a:ea typeface="宋体" pitchFamily="2" charset="-122"/>
          </a:endParaRPr>
        </a:p>
      </dgm:t>
    </dgm:pt>
    <dgm:pt modelId="{3EDD88BC-093D-412E-B474-94F960843749}">
      <dgm:prSet custT="1"/>
      <dgm:spPr>
        <a:noFill/>
        <a:ln>
          <a:noFill/>
        </a:ln>
      </dgm:spPr>
      <dgm:t>
        <a:bodyPr/>
        <a:lstStyle/>
        <a:p>
          <a:pPr rtl="0"/>
          <a:r>
            <a:rPr lang="zh-CN" altLang="en-US" sz="1200" smtClean="0">
              <a:latin typeface="宋体" pitchFamily="2" charset="-122"/>
              <a:ea typeface="宋体" pitchFamily="2" charset="-122"/>
            </a:rPr>
            <a:t>产品类型：传统两全</a:t>
          </a:r>
          <a:endParaRPr lang="en-US" sz="1200">
            <a:latin typeface="宋体" pitchFamily="2" charset="-122"/>
            <a:ea typeface="宋体" pitchFamily="2" charset="-122"/>
          </a:endParaRPr>
        </a:p>
      </dgm:t>
    </dgm:pt>
    <dgm:pt modelId="{EEE8C78B-D9C0-45CB-802F-6FB9EFFCAB4E}" type="sibTrans" cxnId="{7CBDABF2-17E1-4840-B784-4B98B01946AE}">
      <dgm:prSet/>
      <dgm:spPr/>
      <dgm:t>
        <a:bodyPr/>
        <a:lstStyle/>
        <a:p>
          <a:endParaRPr lang="zh-CN" altLang="en-US">
            <a:latin typeface="宋体" pitchFamily="2" charset="-122"/>
            <a:ea typeface="宋体" pitchFamily="2" charset="-122"/>
          </a:endParaRPr>
        </a:p>
      </dgm:t>
    </dgm:pt>
    <dgm:pt modelId="{1840651B-2FE4-4182-9D7B-13EC879CAD7B}" type="parTrans" cxnId="{B3AB842F-409F-4E0A-847D-EDFCEBEE440B}">
      <dgm:prSet/>
      <dgm:spPr/>
      <dgm:t>
        <a:bodyPr/>
        <a:lstStyle/>
        <a:p>
          <a:endParaRPr lang="en-GB">
            <a:latin typeface="宋体" pitchFamily="2" charset="-122"/>
            <a:ea typeface="宋体" pitchFamily="2" charset="-122"/>
          </a:endParaRPr>
        </a:p>
      </dgm:t>
    </dgm:pt>
    <dgm:pt modelId="{A03330D2-1488-4EBD-805A-EBA830908985}">
      <dgm:prSet custT="1"/>
      <dgm:spPr>
        <a:noFill/>
        <a:ln>
          <a:noFill/>
        </a:ln>
      </dgm:spPr>
      <dgm:t>
        <a:bodyPr/>
        <a:lstStyle/>
        <a:p>
          <a:pPr rtl="0"/>
          <a:r>
            <a:rPr lang="zh-CN" sz="1200" smtClean="0">
              <a:latin typeface="宋体" pitchFamily="2" charset="-122"/>
              <a:ea typeface="宋体" pitchFamily="2" charset="-122"/>
            </a:rPr>
            <a:t>缴费期：</a:t>
          </a:r>
          <a:r>
            <a:rPr lang="en-US" altLang="zh-CN" sz="1200" smtClean="0">
              <a:latin typeface="宋体" pitchFamily="2" charset="-122"/>
              <a:ea typeface="宋体" pitchFamily="2" charset="-122"/>
            </a:rPr>
            <a:t>5</a:t>
          </a:r>
          <a:r>
            <a:rPr lang="zh-CN" sz="1200" smtClean="0">
              <a:latin typeface="宋体" pitchFamily="2" charset="-122"/>
              <a:ea typeface="宋体" pitchFamily="2" charset="-122"/>
            </a:rPr>
            <a:t>年缴</a:t>
          </a:r>
          <a:endParaRPr lang="en-US" sz="1200">
            <a:latin typeface="宋体" pitchFamily="2" charset="-122"/>
            <a:ea typeface="宋体" pitchFamily="2" charset="-122"/>
          </a:endParaRPr>
        </a:p>
      </dgm:t>
    </dgm:pt>
    <dgm:pt modelId="{D812D48A-F25D-46E7-A478-759DC15BA8E8}" type="sibTrans" cxnId="{B3AB842F-409F-4E0A-847D-EDFCEBEE440B}">
      <dgm:prSet/>
      <dgm:spPr/>
      <dgm:t>
        <a:bodyPr/>
        <a:lstStyle/>
        <a:p>
          <a:endParaRPr lang="en-GB">
            <a:latin typeface="宋体" pitchFamily="2" charset="-122"/>
            <a:ea typeface="宋体" pitchFamily="2" charset="-122"/>
          </a:endParaRPr>
        </a:p>
      </dgm:t>
    </dgm:pt>
    <dgm:pt modelId="{A47E13A8-EE84-4CA7-9239-41B0A1F97712}" type="parTrans" cxnId="{5A4DBC90-CB77-41C2-825E-AEE524E0108E}">
      <dgm:prSet/>
      <dgm:spPr/>
      <dgm:t>
        <a:bodyPr/>
        <a:lstStyle/>
        <a:p>
          <a:endParaRPr lang="en-GB">
            <a:latin typeface="宋体" pitchFamily="2" charset="-122"/>
            <a:ea typeface="宋体" pitchFamily="2" charset="-122"/>
          </a:endParaRPr>
        </a:p>
      </dgm:t>
    </dgm:pt>
    <dgm:pt modelId="{9EBA9BCE-85C9-46AE-89CB-2ABF247E3CE5}">
      <dgm:prSet custT="1"/>
      <dgm:spPr>
        <a:noFill/>
        <a:ln>
          <a:noFill/>
        </a:ln>
      </dgm:spPr>
      <dgm:t>
        <a:bodyPr/>
        <a:lstStyle/>
        <a:p>
          <a:pPr rtl="0"/>
          <a:r>
            <a:rPr lang="zh-CN" sz="1200" smtClean="0">
              <a:latin typeface="宋体" pitchFamily="2" charset="-122"/>
              <a:ea typeface="宋体" pitchFamily="2" charset="-122"/>
            </a:rPr>
            <a:t>保险期限：</a:t>
          </a:r>
          <a:r>
            <a:rPr lang="en-US" altLang="zh-CN" sz="1200" smtClean="0">
              <a:latin typeface="宋体" pitchFamily="2" charset="-122"/>
              <a:ea typeface="宋体" pitchFamily="2" charset="-122"/>
            </a:rPr>
            <a:t>10</a:t>
          </a:r>
          <a:r>
            <a:rPr lang="zh-CN" altLang="en-US" sz="1200" smtClean="0">
              <a:latin typeface="宋体" pitchFamily="2" charset="-122"/>
              <a:ea typeface="宋体" pitchFamily="2" charset="-122"/>
            </a:rPr>
            <a:t>年</a:t>
          </a:r>
          <a:endParaRPr lang="en-US" sz="1200">
            <a:latin typeface="宋体" pitchFamily="2" charset="-122"/>
            <a:ea typeface="宋体" pitchFamily="2" charset="-122"/>
          </a:endParaRPr>
        </a:p>
      </dgm:t>
    </dgm:pt>
    <dgm:pt modelId="{19780ECB-7B9B-42BF-9EE3-3BD17C880CB7}" type="sibTrans" cxnId="{5A4DBC90-CB77-41C2-825E-AEE524E0108E}">
      <dgm:prSet/>
      <dgm:spPr/>
      <dgm:t>
        <a:bodyPr/>
        <a:lstStyle/>
        <a:p>
          <a:endParaRPr lang="en-GB">
            <a:latin typeface="宋体" pitchFamily="2" charset="-122"/>
            <a:ea typeface="宋体" pitchFamily="2" charset="-122"/>
          </a:endParaRPr>
        </a:p>
      </dgm:t>
    </dgm:pt>
    <dgm:pt modelId="{4D761733-01FC-47C6-BE5F-C33ADE3D4F09}" type="parTrans" cxnId="{5E7978FB-09C5-4124-9613-90E5D7B3B1B2}">
      <dgm:prSet/>
      <dgm:spPr/>
      <dgm:t>
        <a:bodyPr/>
        <a:lstStyle/>
        <a:p>
          <a:endParaRPr lang="en-GB">
            <a:latin typeface="宋体" pitchFamily="2" charset="-122"/>
            <a:ea typeface="宋体" pitchFamily="2" charset="-122"/>
          </a:endParaRPr>
        </a:p>
      </dgm:t>
    </dgm:pt>
    <dgm:pt modelId="{C2CBE70B-89B9-45C8-9FFA-07B85C02800A}">
      <dgm:prSet custT="1"/>
      <dgm:spPr>
        <a:noFill/>
        <a:ln>
          <a:noFill/>
        </a:ln>
      </dgm:spPr>
      <dgm:t>
        <a:bodyPr/>
        <a:lstStyle/>
        <a:p>
          <a:pPr rtl="0"/>
          <a:r>
            <a:rPr lang="zh-CN" sz="1200" smtClean="0">
              <a:latin typeface="宋体" pitchFamily="2" charset="-122"/>
              <a:ea typeface="宋体" pitchFamily="2" charset="-122"/>
            </a:rPr>
            <a:t>主要保障：身故</a:t>
          </a:r>
          <a:r>
            <a:rPr lang="zh-CN" altLang="en-US" sz="1200" smtClean="0">
              <a:latin typeface="宋体" pitchFamily="2" charset="-122"/>
              <a:ea typeface="宋体" pitchFamily="2" charset="-122"/>
            </a:rPr>
            <a:t>、满期</a:t>
          </a:r>
          <a:r>
            <a:rPr lang="zh-CN" sz="1200" smtClean="0">
              <a:latin typeface="宋体" pitchFamily="2" charset="-122"/>
              <a:ea typeface="宋体" pitchFamily="2" charset="-122"/>
            </a:rPr>
            <a:t>给付保险金额</a:t>
          </a:r>
          <a:endParaRPr lang="en-US" sz="1200">
            <a:latin typeface="宋体" pitchFamily="2" charset="-122"/>
            <a:ea typeface="宋体" pitchFamily="2" charset="-122"/>
          </a:endParaRPr>
        </a:p>
      </dgm:t>
    </dgm:pt>
    <dgm:pt modelId="{5A7FCA42-C4E0-48D3-BB9D-8EC5A2EA835A}" type="sibTrans" cxnId="{5E7978FB-09C5-4124-9613-90E5D7B3B1B2}">
      <dgm:prSet/>
      <dgm:spPr/>
      <dgm:t>
        <a:bodyPr/>
        <a:lstStyle/>
        <a:p>
          <a:endParaRPr lang="en-GB">
            <a:latin typeface="宋体" pitchFamily="2" charset="-122"/>
            <a:ea typeface="宋体" pitchFamily="2" charset="-122"/>
          </a:endParaRPr>
        </a:p>
      </dgm:t>
    </dgm:pt>
    <dgm:pt modelId="{42D97043-59A1-4294-A7C9-506A5D5F8C47}" type="parTrans" cxnId="{5DB06AEA-9936-445D-B087-8D8C473D09CE}">
      <dgm:prSet/>
      <dgm:spPr/>
      <dgm:t>
        <a:bodyPr/>
        <a:lstStyle/>
        <a:p>
          <a:endParaRPr lang="zh-CN" altLang="en-US">
            <a:latin typeface="宋体" pitchFamily="2" charset="-122"/>
            <a:ea typeface="宋体" pitchFamily="2" charset="-122"/>
          </a:endParaRPr>
        </a:p>
      </dgm:t>
    </dgm:pt>
    <dgm:pt modelId="{2A9B4EFA-11A6-4034-8D87-0930CB3F5131}">
      <dgm:prSet custT="1"/>
      <dgm:spPr>
        <a:noFill/>
        <a:ln>
          <a:noFill/>
        </a:ln>
      </dgm:spPr>
      <dgm:t>
        <a:bodyPr/>
        <a:lstStyle/>
        <a:p>
          <a:pPr rtl="0"/>
          <a:endParaRPr lang="en-US" sz="1500">
            <a:latin typeface="宋体" pitchFamily="2" charset="-122"/>
            <a:ea typeface="宋体" pitchFamily="2" charset="-122"/>
          </a:endParaRPr>
        </a:p>
      </dgm:t>
    </dgm:pt>
    <dgm:pt modelId="{E01A089B-6DC4-445C-ADF2-119311F70094}" type="sibTrans" cxnId="{5DB06AEA-9936-445D-B087-8D8C473D09CE}">
      <dgm:prSet/>
      <dgm:spPr/>
      <dgm:t>
        <a:bodyPr/>
        <a:lstStyle/>
        <a:p>
          <a:endParaRPr lang="zh-CN" altLang="en-US">
            <a:latin typeface="宋体" pitchFamily="2" charset="-122"/>
            <a:ea typeface="宋体" pitchFamily="2" charset="-122"/>
          </a:endParaRPr>
        </a:p>
      </dgm:t>
    </dgm:pt>
    <dgm:pt modelId="{19AF5285-6606-45BA-8A60-B465B1869263}" type="sibTrans" cxnId="{3D442E9D-4125-4BCC-9394-AD08DA0C961D}">
      <dgm:prSet/>
      <dgm:spPr/>
      <dgm:t>
        <a:bodyPr/>
        <a:lstStyle/>
        <a:p>
          <a:endParaRPr lang="zh-CN" altLang="en-US">
            <a:latin typeface="宋体" pitchFamily="2" charset="-122"/>
            <a:ea typeface="宋体" pitchFamily="2" charset="-122"/>
          </a:endParaRPr>
        </a:p>
      </dgm:t>
    </dgm:pt>
    <dgm:pt modelId="{BE2776FF-95EB-42F5-8947-7C6F3CF55F7C}" type="parTrans" cxnId="{6300CA2E-7DD6-47CE-A13C-06EB25EDA70E}">
      <dgm:prSet/>
      <dgm:spPr/>
      <dgm:t>
        <a:bodyPr/>
        <a:lstStyle/>
        <a:p>
          <a:endParaRPr lang="zh-CN" altLang="en-US">
            <a:latin typeface="宋体" pitchFamily="2" charset="-122"/>
            <a:ea typeface="宋体" pitchFamily="2" charset="-122"/>
          </a:endParaRPr>
        </a:p>
      </dgm:t>
    </dgm:pt>
    <dgm:pt modelId="{6A6CB12C-4285-47C1-B02E-4B56F38C5374}">
      <dgm:prSet custT="1"/>
      <dgm:spPr>
        <a:solidFill>
          <a:schemeClr val="accent6">
            <a:hueOff val="0"/>
            <a:satOff val="0"/>
            <a:lumOff val="0"/>
            <a:alphaOff val="0"/>
          </a:schemeClr>
        </a:solidFill>
        <a:ln w="25400" cap="flat" cmpd="sng" algn="ctr">
          <a:solidFill>
            <a:schemeClr val="lt1">
              <a:hueOff val="0"/>
              <a:satOff val="0"/>
              <a:lumOff val="0"/>
              <a:alphaOff val="0"/>
            </a:schemeClr>
          </a:solidFill>
          <a:prstDash val="solid"/>
        </a:ln>
      </dgm:spPr>
      <dgm:t>
        <a:bodyPr/>
        <a:lstStyle/>
        <a:p>
          <a:pPr rtl="0"/>
          <a:r>
            <a:rPr lang="zh-CN" altLang="en-US" sz="1400" b="1" smtClean="0">
              <a:latin typeface="宋体" pitchFamily="2" charset="-122"/>
              <a:ea typeface="宋体" pitchFamily="2" charset="-122"/>
            </a:rPr>
            <a:t>不同定价利率的比较</a:t>
          </a:r>
          <a:endParaRPr lang="en-US" sz="1400" b="1">
            <a:latin typeface="宋体" pitchFamily="2" charset="-122"/>
            <a:ea typeface="宋体" pitchFamily="2" charset="-122"/>
          </a:endParaRPr>
        </a:p>
      </dgm:t>
    </dgm:pt>
    <dgm:pt modelId="{370F14D3-DB14-46D5-8337-A6D800D486A3}" type="parTrans" cxnId="{C7B11CB8-0488-4401-A23E-8937D7473FC1}">
      <dgm:prSet/>
      <dgm:spPr/>
      <dgm:t>
        <a:bodyPr/>
        <a:lstStyle/>
        <a:p>
          <a:endParaRPr lang="zh-CN" altLang="en-US">
            <a:latin typeface="宋体" pitchFamily="2" charset="-122"/>
            <a:ea typeface="宋体" pitchFamily="2" charset="-122"/>
          </a:endParaRPr>
        </a:p>
      </dgm:t>
    </dgm:pt>
    <dgm:pt modelId="{19F2BEE5-4733-406A-B1AE-A32E091F4C88}">
      <dgm:prSet custT="1"/>
      <dgm:spPr>
        <a:noFill/>
        <a:ln>
          <a:noFill/>
        </a:ln>
      </dgm:spPr>
      <dgm:t>
        <a:bodyPr/>
        <a:lstStyle/>
        <a:p>
          <a:pPr rtl="0"/>
          <a:endParaRPr lang="en-US" sz="1200">
            <a:solidFill>
              <a:schemeClr val="tx1"/>
            </a:solidFill>
            <a:latin typeface="宋体" pitchFamily="2" charset="-122"/>
            <a:ea typeface="宋体" pitchFamily="2" charset="-122"/>
          </a:endParaRPr>
        </a:p>
      </dgm:t>
    </dgm:pt>
    <dgm:pt modelId="{82AECB8A-7381-4572-9812-4D18143EB63E}" type="sibTrans" cxnId="{C7B11CB8-0488-4401-A23E-8937D7473FC1}">
      <dgm:prSet/>
      <dgm:spPr/>
      <dgm:t>
        <a:bodyPr/>
        <a:lstStyle/>
        <a:p>
          <a:endParaRPr lang="zh-CN" altLang="en-US">
            <a:latin typeface="宋体" pitchFamily="2" charset="-122"/>
            <a:ea typeface="宋体" pitchFamily="2" charset="-122"/>
          </a:endParaRPr>
        </a:p>
      </dgm:t>
    </dgm:pt>
    <dgm:pt modelId="{BD17EF25-5875-4B89-84B2-03064F8711DF}" type="parTrans" cxnId="{DFA0A8CF-E055-429A-8EC1-0CB59EE494DC}">
      <dgm:prSet/>
      <dgm:spPr/>
      <dgm:t>
        <a:bodyPr/>
        <a:lstStyle/>
        <a:p>
          <a:endParaRPr lang="zh-CN" altLang="en-US">
            <a:latin typeface="宋体" pitchFamily="2" charset="-122"/>
            <a:ea typeface="宋体" pitchFamily="2" charset="-122"/>
          </a:endParaRPr>
        </a:p>
      </dgm:t>
    </dgm:pt>
    <dgm:pt modelId="{6D4E24FB-21AC-4CE3-BB27-8C9B03C91E13}">
      <dgm:prSet custT="1"/>
      <dgm:spPr>
        <a:noFill/>
        <a:ln>
          <a:noFill/>
        </a:ln>
      </dgm:spPr>
      <dgm:t>
        <a:bodyPr/>
        <a:lstStyle/>
        <a:p>
          <a:pPr rtl="0"/>
          <a:r>
            <a:rPr lang="zh-CN" altLang="en-US" sz="1200" b="1" smtClean="0">
              <a:solidFill>
                <a:schemeClr val="tx1"/>
              </a:solidFill>
              <a:latin typeface="宋体" pitchFamily="2" charset="-122"/>
              <a:ea typeface="宋体" pitchFamily="2" charset="-122"/>
            </a:rPr>
            <a:t>保单负债：</a:t>
          </a:r>
          <a:r>
            <a:rPr lang="zh-CN" altLang="en-US" sz="1200" b="0" smtClean="0">
              <a:solidFill>
                <a:schemeClr val="tx1"/>
              </a:solidFill>
              <a:latin typeface="宋体" pitchFamily="2" charset="-122"/>
              <a:ea typeface="宋体" pitchFamily="2" charset="-122"/>
            </a:rPr>
            <a:t>现行偿付能力体系下，定价（评估）利率上升，保单负债下降；而在偿二代体系下，由于所赚取的利差益下降，定价（评估）利率上升，保单负债上升。</a:t>
          </a:r>
          <a:endParaRPr lang="en-US" sz="1200">
            <a:solidFill>
              <a:schemeClr val="tx1"/>
            </a:solidFill>
            <a:latin typeface="宋体" pitchFamily="2" charset="-122"/>
            <a:ea typeface="宋体" pitchFamily="2" charset="-122"/>
          </a:endParaRPr>
        </a:p>
      </dgm:t>
    </dgm:pt>
    <dgm:pt modelId="{5A2983F0-8C38-4866-8CBD-E80800F915EB}" type="sibTrans" cxnId="{DFA0A8CF-E055-429A-8EC1-0CB59EE494DC}">
      <dgm:prSet/>
      <dgm:spPr/>
      <dgm:t>
        <a:bodyPr/>
        <a:lstStyle/>
        <a:p>
          <a:endParaRPr lang="zh-CN" altLang="en-US">
            <a:latin typeface="宋体" pitchFamily="2" charset="-122"/>
            <a:ea typeface="宋体" pitchFamily="2" charset="-122"/>
          </a:endParaRPr>
        </a:p>
      </dgm:t>
    </dgm:pt>
    <dgm:pt modelId="{F1E70C92-F165-432B-BDEA-9BFBBFF8F99C}" type="parTrans" cxnId="{34B6201B-5334-4D49-8262-E5125EE03AA6}">
      <dgm:prSet/>
      <dgm:spPr/>
      <dgm:t>
        <a:bodyPr/>
        <a:lstStyle/>
        <a:p>
          <a:endParaRPr lang="zh-CN" altLang="en-US">
            <a:latin typeface="宋体" pitchFamily="2" charset="-122"/>
            <a:ea typeface="宋体" pitchFamily="2" charset="-122"/>
          </a:endParaRPr>
        </a:p>
      </dgm:t>
    </dgm:pt>
    <dgm:pt modelId="{C1A57729-B373-4AB3-9C15-561490226F17}">
      <dgm:prSet custT="1"/>
      <dgm:spPr>
        <a:noFill/>
        <a:ln>
          <a:noFill/>
        </a:ln>
      </dgm:spPr>
      <dgm:t>
        <a:bodyPr/>
        <a:lstStyle/>
        <a:p>
          <a:pPr rtl="0"/>
          <a:endParaRPr lang="en-US" sz="1200">
            <a:solidFill>
              <a:schemeClr val="tx1"/>
            </a:solidFill>
            <a:latin typeface="宋体" pitchFamily="2" charset="-122"/>
            <a:ea typeface="宋体" pitchFamily="2" charset="-122"/>
          </a:endParaRPr>
        </a:p>
      </dgm:t>
    </dgm:pt>
    <dgm:pt modelId="{278BCDBE-07FD-49B3-9F32-DE824EB9CED7}" type="sibTrans" cxnId="{34B6201B-5334-4D49-8262-E5125EE03AA6}">
      <dgm:prSet/>
      <dgm:spPr/>
      <dgm:t>
        <a:bodyPr/>
        <a:lstStyle/>
        <a:p>
          <a:endParaRPr lang="zh-CN" altLang="en-US">
            <a:latin typeface="宋体" pitchFamily="2" charset="-122"/>
            <a:ea typeface="宋体" pitchFamily="2" charset="-122"/>
          </a:endParaRPr>
        </a:p>
      </dgm:t>
    </dgm:pt>
    <dgm:pt modelId="{5E324779-0639-4B04-B51A-FF059A60331E}" type="parTrans" cxnId="{184BA2B9-EDCB-49E0-82E2-8DBB2021A03B}">
      <dgm:prSet/>
      <dgm:spPr/>
      <dgm:t>
        <a:bodyPr/>
        <a:lstStyle/>
        <a:p>
          <a:endParaRPr lang="zh-CN" altLang="en-US">
            <a:latin typeface="宋体" pitchFamily="2" charset="-122"/>
            <a:ea typeface="宋体" pitchFamily="2" charset="-122"/>
          </a:endParaRPr>
        </a:p>
      </dgm:t>
    </dgm:pt>
    <dgm:pt modelId="{B3872ABF-00CE-4B67-A540-36B5AECCD670}">
      <dgm:prSet custT="1"/>
      <dgm:spPr>
        <a:noFill/>
        <a:ln>
          <a:noFill/>
        </a:ln>
      </dgm:spPr>
      <dgm:t>
        <a:bodyPr/>
        <a:lstStyle/>
        <a:p>
          <a:pPr rtl="0"/>
          <a:r>
            <a:rPr lang="zh-CN" altLang="en-US" sz="1200" b="1" smtClean="0">
              <a:solidFill>
                <a:schemeClr val="tx1"/>
              </a:solidFill>
              <a:latin typeface="宋体" pitchFamily="2" charset="-122"/>
              <a:ea typeface="宋体" pitchFamily="2" charset="-122"/>
            </a:rPr>
            <a:t>资本要求：</a:t>
          </a:r>
          <a:r>
            <a:rPr lang="zh-CN" altLang="en-US" sz="1200" b="0" smtClean="0">
              <a:solidFill>
                <a:schemeClr val="tx1"/>
              </a:solidFill>
              <a:latin typeface="宋体" pitchFamily="2" charset="-122"/>
              <a:ea typeface="宋体" pitchFamily="2" charset="-122"/>
            </a:rPr>
            <a:t>现行偿付能力体系下，定价（评估）利率上升，资本要求下降。</a:t>
          </a:r>
          <a:endParaRPr lang="en-US" sz="1200" b="0">
            <a:solidFill>
              <a:schemeClr val="tx1"/>
            </a:solidFill>
            <a:latin typeface="宋体" pitchFamily="2" charset="-122"/>
            <a:ea typeface="宋体" pitchFamily="2" charset="-122"/>
          </a:endParaRPr>
        </a:p>
      </dgm:t>
    </dgm:pt>
    <dgm:pt modelId="{60C458EF-FAAA-43BB-A4A9-DD43CE708355}" type="sibTrans" cxnId="{184BA2B9-EDCB-49E0-82E2-8DBB2021A03B}">
      <dgm:prSet/>
      <dgm:spPr/>
      <dgm:t>
        <a:bodyPr/>
        <a:lstStyle/>
        <a:p>
          <a:endParaRPr lang="zh-CN" altLang="en-US">
            <a:latin typeface="宋体" pitchFamily="2" charset="-122"/>
            <a:ea typeface="宋体" pitchFamily="2" charset="-122"/>
          </a:endParaRPr>
        </a:p>
      </dgm:t>
    </dgm:pt>
    <dgm:pt modelId="{E5A9E989-8C3F-4E32-845B-1E1B868DB4F5}" type="parTrans" cxnId="{33849C01-5721-4CCD-821A-3AF482401404}">
      <dgm:prSet/>
      <dgm:spPr/>
      <dgm:t>
        <a:bodyPr/>
        <a:lstStyle/>
        <a:p>
          <a:endParaRPr lang="zh-CN" altLang="en-US">
            <a:latin typeface="宋体" pitchFamily="2" charset="-122"/>
            <a:ea typeface="宋体" pitchFamily="2" charset="-122"/>
          </a:endParaRPr>
        </a:p>
      </dgm:t>
    </dgm:pt>
    <dgm:pt modelId="{569C04F7-E0FF-4E38-AD7B-11EF8853A053}">
      <dgm:prSet custT="1"/>
      <dgm:spPr>
        <a:noFill/>
        <a:ln>
          <a:noFill/>
        </a:ln>
      </dgm:spPr>
      <dgm:t>
        <a:bodyPr/>
        <a:lstStyle/>
        <a:p>
          <a:pPr rtl="0"/>
          <a:endParaRPr lang="en-US" sz="1200" b="0">
            <a:solidFill>
              <a:schemeClr val="tx1"/>
            </a:solidFill>
            <a:latin typeface="宋体" pitchFamily="2" charset="-122"/>
            <a:ea typeface="宋体" pitchFamily="2" charset="-122"/>
          </a:endParaRPr>
        </a:p>
      </dgm:t>
    </dgm:pt>
    <dgm:pt modelId="{5A0458E0-F2BC-414B-B86B-CB158712ACDF}" type="sibTrans" cxnId="{33849C01-5721-4CCD-821A-3AF482401404}">
      <dgm:prSet/>
      <dgm:spPr/>
      <dgm:t>
        <a:bodyPr/>
        <a:lstStyle/>
        <a:p>
          <a:endParaRPr lang="zh-CN" altLang="en-US">
            <a:latin typeface="宋体" pitchFamily="2" charset="-122"/>
            <a:ea typeface="宋体" pitchFamily="2" charset="-122"/>
          </a:endParaRPr>
        </a:p>
      </dgm:t>
    </dgm:pt>
    <dgm:pt modelId="{C362BA36-0637-4435-B743-AF636E442F0C}" type="parTrans" cxnId="{30591A06-A01B-4745-9FEE-19CE944E59B8}">
      <dgm:prSet/>
      <dgm:spPr/>
      <dgm:t>
        <a:bodyPr/>
        <a:lstStyle/>
        <a:p>
          <a:endParaRPr lang="zh-CN" altLang="en-US">
            <a:latin typeface="宋体" pitchFamily="2" charset="-122"/>
            <a:ea typeface="宋体" pitchFamily="2" charset="-122"/>
          </a:endParaRPr>
        </a:p>
      </dgm:t>
    </dgm:pt>
    <dgm:pt modelId="{EB86B6BC-5321-4E4D-88E3-2958C09D6088}">
      <dgm:prSet custT="1"/>
      <dgm:spPr>
        <a:noFill/>
        <a:ln>
          <a:noFill/>
        </a:ln>
      </dgm:spPr>
      <dgm:t>
        <a:bodyPr/>
        <a:lstStyle/>
        <a:p>
          <a:pPr rtl="0"/>
          <a:endParaRPr lang="en-US" sz="1200">
            <a:solidFill>
              <a:schemeClr val="tx1"/>
            </a:solidFill>
            <a:latin typeface="宋体" pitchFamily="2" charset="-122"/>
            <a:ea typeface="宋体" pitchFamily="2" charset="-122"/>
          </a:endParaRPr>
        </a:p>
      </dgm:t>
    </dgm:pt>
    <dgm:pt modelId="{7B060B94-327E-4874-9D29-99BB56AC0C04}" type="sibTrans" cxnId="{30591A06-A01B-4745-9FEE-19CE944E59B8}">
      <dgm:prSet/>
      <dgm:spPr/>
      <dgm:t>
        <a:bodyPr/>
        <a:lstStyle/>
        <a:p>
          <a:endParaRPr lang="zh-CN" altLang="en-US">
            <a:latin typeface="宋体" pitchFamily="2" charset="-122"/>
            <a:ea typeface="宋体" pitchFamily="2" charset="-122"/>
          </a:endParaRPr>
        </a:p>
      </dgm:t>
    </dgm:pt>
    <dgm:pt modelId="{126F91BA-2A84-4956-B071-179D73614B3D}" type="parTrans" cxnId="{515F495A-DDA5-461D-9887-5EF159408551}">
      <dgm:prSet/>
      <dgm:spPr/>
      <dgm:t>
        <a:bodyPr/>
        <a:lstStyle/>
        <a:p>
          <a:endParaRPr lang="zh-CN" altLang="en-US">
            <a:latin typeface="宋体" pitchFamily="2" charset="-122"/>
            <a:ea typeface="宋体" pitchFamily="2" charset="-122"/>
          </a:endParaRPr>
        </a:p>
      </dgm:t>
    </dgm:pt>
    <dgm:pt modelId="{45155816-20EB-473A-AD78-5B82BF200398}">
      <dgm:prSet custT="1"/>
      <dgm:spPr>
        <a:noFill/>
        <a:ln>
          <a:noFill/>
        </a:ln>
      </dgm:spPr>
      <dgm:t>
        <a:bodyPr/>
        <a:lstStyle/>
        <a:p>
          <a:pPr rtl="0"/>
          <a:endParaRPr lang="en-US" sz="1200">
            <a:latin typeface="宋体" pitchFamily="2" charset="-122"/>
            <a:ea typeface="宋体" pitchFamily="2" charset="-122"/>
          </a:endParaRPr>
        </a:p>
      </dgm:t>
    </dgm:pt>
    <dgm:pt modelId="{A2D9F08F-8A47-4FC8-AA4C-536F8ABDE613}" type="sibTrans" cxnId="{515F495A-DDA5-461D-9887-5EF159408551}">
      <dgm:prSet/>
      <dgm:spPr/>
      <dgm:t>
        <a:bodyPr/>
        <a:lstStyle/>
        <a:p>
          <a:endParaRPr lang="zh-CN" altLang="en-US">
            <a:latin typeface="宋体" pitchFamily="2" charset="-122"/>
            <a:ea typeface="宋体" pitchFamily="2" charset="-122"/>
          </a:endParaRPr>
        </a:p>
      </dgm:t>
    </dgm:pt>
    <dgm:pt modelId="{D43AC969-ED23-491A-A0AB-28F38CEB984B}" type="sibTrans" cxnId="{6300CA2E-7DD6-47CE-A13C-06EB25EDA70E}">
      <dgm:prSet/>
      <dgm:spPr/>
      <dgm:t>
        <a:bodyPr/>
        <a:lstStyle/>
        <a:p>
          <a:endParaRPr lang="zh-CN" altLang="en-US">
            <a:latin typeface="宋体" pitchFamily="2" charset="-122"/>
            <a:ea typeface="宋体" pitchFamily="2" charset="-122"/>
          </a:endParaRPr>
        </a:p>
      </dgm:t>
    </dgm:pt>
    <dgm:pt modelId="{3338705C-F8DE-429B-8542-DF73E3E2B044}" type="pres">
      <dgm:prSet presAssocID="{6ED58145-88CB-4CEE-8C65-E768FD3F15C9}" presName="linear">
        <dgm:presLayoutVars>
          <dgm:animLvl val="lvl"/>
          <dgm:resizeHandles val="exact"/>
        </dgm:presLayoutVars>
      </dgm:prSet>
      <dgm:spPr/>
      <dgm:t>
        <a:bodyPr/>
        <a:lstStyle/>
        <a:p>
          <a:endParaRPr lang="zh-CN" altLang="en-US"/>
        </a:p>
      </dgm:t>
    </dgm:pt>
    <dgm:pt modelId="{91038D69-E7CE-4CC7-A2DE-E5FA92E66CCE}" type="pres">
      <dgm:prSet presAssocID="{3383A7DC-A6C0-4CBA-8BC6-8892A7BFEE7F}" presName="parentText" presStyleLbl="node1" presStyleCnt="2" custScaleY="30658">
        <dgm:presLayoutVars>
          <dgm:chMax val="0"/>
          <dgm:bulletEnabled val="1"/>
        </dgm:presLayoutVars>
      </dgm:prSet>
      <dgm:spPr/>
      <dgm:t>
        <a:bodyPr/>
        <a:lstStyle/>
        <a:p>
          <a:endParaRPr lang="zh-CN" altLang="en-US"/>
        </a:p>
      </dgm:t>
    </dgm:pt>
    <dgm:pt modelId="{F0193414-B9E7-4482-8C7B-74444747C9E8}" type="pres">
      <dgm:prSet presAssocID="{3383A7DC-A6C0-4CBA-8BC6-8892A7BFEE7F}" presName="childText" presStyleLbl="revTx" presStyleCnt="2">
        <dgm:presLayoutVars>
          <dgm:bulletEnabled val="1"/>
        </dgm:presLayoutVars>
      </dgm:prSet>
      <dgm:spPr/>
      <dgm:t>
        <a:bodyPr/>
        <a:lstStyle/>
        <a:p>
          <a:endParaRPr lang="zh-CN" altLang="en-US"/>
        </a:p>
      </dgm:t>
    </dgm:pt>
    <dgm:pt modelId="{9471AECF-D2AF-497D-B6CC-B41B8EDD6D0A}" type="pres">
      <dgm:prSet presAssocID="{6A6CB12C-4285-47C1-B02E-4B56F38C5374}" presName="parentText" presStyleLbl="node1" presStyleIdx="1" presStyleCnt="2" custScaleY="29137">
        <dgm:presLayoutVars>
          <dgm:chMax val="0"/>
          <dgm:bulletEnabled val="1"/>
        </dgm:presLayoutVars>
      </dgm:prSet>
      <dgm:spPr/>
      <dgm:t>
        <a:bodyPr/>
        <a:lstStyle/>
        <a:p>
          <a:endParaRPr lang="zh-CN" altLang="en-US"/>
        </a:p>
      </dgm:t>
    </dgm:pt>
    <dgm:pt modelId="{4790250A-F365-4BA4-A939-A6DD36BC1D32}" type="pres">
      <dgm:prSet presAssocID="{6A6CB12C-4285-47C1-B02E-4B56F38C5374}" presName="childText" presStyleLbl="revTx" presStyleIdx="1" presStyleCnt="2">
        <dgm:presLayoutVars>
          <dgm:bulletEnabled val="1"/>
        </dgm:presLayoutVars>
      </dgm:prSet>
      <dgm:spPr/>
      <dgm:t>
        <a:bodyPr/>
        <a:lstStyle/>
        <a:p>
          <a:endParaRPr lang="zh-CN" altLang="en-US"/>
        </a:p>
      </dgm:t>
    </dgm:pt>
  </dgm:ptLst>
  <dgm:cxnLst>
    <dgm:cxn modelId="{3D442E9D-4125-4BCC-9394-AD08DA0C961D}" srcId="{6ED58145-88CB-4CEE-8C65-E768FD3F15C9}" destId="{3383A7DC-A6C0-4CBA-8BC6-8892A7BFEE7F}" srcOrd="0" destOrd="0" parTransId="{82B1A556-6638-48FC-9327-63DB83D22AC4}" sibTransId="{19AF5285-6606-45BA-8A60-B465B1869263}"/>
    <dgm:cxn modelId="{DA801021-398F-4603-BAC8-B3D41A7F0603}" srcId="{3383A7DC-A6C0-4CBA-8BC6-8892A7BFEE7F}" destId="{8BB963F1-1E8A-4181-9521-AAC1E1418EA8}" srcOrd="0" destOrd="0" parTransId="{2256DDA3-E912-43AE-92E7-0EF69EA4C5C3}" sibTransId="{53BC2005-A728-411C-9A95-3CAFA8505F33}"/>
    <dgm:cxn modelId="{7CBDABF2-17E1-4840-B784-4B98B01946AE}" srcId="{3383A7DC-A6C0-4CBA-8BC6-8892A7BFEE7F}" destId="{3EDD88BC-093D-412E-B474-94F960843749}" srcOrd="1" destOrd="0" parTransId="{C67F6758-A8ED-458E-84E9-8747DF1AD72A}" sibTransId="{EEE8C78B-D9C0-45CB-802F-6FB9EFFCAB4E}"/>
    <dgm:cxn modelId="{B3AB842F-409F-4E0A-847D-EDFCEBEE440B}" srcId="{3383A7DC-A6C0-4CBA-8BC6-8892A7BFEE7F}" destId="{A03330D2-1488-4EBD-805A-EBA830908985}" srcOrd="2" destOrd="0" parTransId="{1840651B-2FE4-4182-9D7B-13EC879CAD7B}" sibTransId="{D812D48A-F25D-46E7-A478-759DC15BA8E8}"/>
    <dgm:cxn modelId="{5A4DBC90-CB77-41C2-825E-AEE524E0108E}" srcId="{3383A7DC-A6C0-4CBA-8BC6-8892A7BFEE7F}" destId="{9EBA9BCE-85C9-46AE-89CB-2ABF247E3CE5}" srcOrd="3" destOrd="0" parTransId="{A47E13A8-EE84-4CA7-9239-41B0A1F97712}" sibTransId="{19780ECB-7B9B-42BF-9EE3-3BD17C880CB7}"/>
    <dgm:cxn modelId="{5E7978FB-09C5-4124-9613-90E5D7B3B1B2}" srcId="{3383A7DC-A6C0-4CBA-8BC6-8892A7BFEE7F}" destId="{C2CBE70B-89B9-45C8-9FFA-07B85C02800A}" srcOrd="4" destOrd="0" parTransId="{4D761733-01FC-47C6-BE5F-C33ADE3D4F09}" sibTransId="{5A7FCA42-C4E0-48D3-BB9D-8EC5A2EA835A}"/>
    <dgm:cxn modelId="{5DB06AEA-9936-445D-B087-8D8C473D09CE}" srcId="{3383A7DC-A6C0-4CBA-8BC6-8892A7BFEE7F}" destId="{2A9B4EFA-11A6-4034-8D87-0930CB3F5131}" srcOrd="5" destOrd="0" parTransId="{42D97043-59A1-4294-A7C9-506A5D5F8C47}" sibTransId="{E01A089B-6DC4-445C-ADF2-119311F70094}"/>
    <dgm:cxn modelId="{6300CA2E-7DD6-47CE-A13C-06EB25EDA70E}" srcId="{6ED58145-88CB-4CEE-8C65-E768FD3F15C9}" destId="{6A6CB12C-4285-47C1-B02E-4B56F38C5374}" srcOrd="1" destOrd="0" parTransId="{BE2776FF-95EB-42F5-8947-7C6F3CF55F7C}" sibTransId="{D43AC969-ED23-491A-A0AB-28F38CEB984B}"/>
    <dgm:cxn modelId="{C7B11CB8-0488-4401-A23E-8937D7473FC1}" srcId="{6A6CB12C-4285-47C1-B02E-4B56F38C5374}" destId="{19F2BEE5-4733-406A-B1AE-A32E091F4C88}" srcOrd="0" destOrd="0" parTransId="{370F14D3-DB14-46D5-8337-A6D800D486A3}" sibTransId="{82AECB8A-7381-4572-9812-4D18143EB63E}"/>
    <dgm:cxn modelId="{DFA0A8CF-E055-429A-8EC1-0CB59EE494DC}" srcId="{6A6CB12C-4285-47C1-B02E-4B56F38C5374}" destId="{6D4E24FB-21AC-4CE3-BB27-8C9B03C91E13}" srcOrd="1" destOrd="0" parTransId="{BD17EF25-5875-4B89-84B2-03064F8711DF}" sibTransId="{5A2983F0-8C38-4866-8CBD-E80800F915EB}"/>
    <dgm:cxn modelId="{34B6201B-5334-4D49-8262-E5125EE03AA6}" srcId="{6A6CB12C-4285-47C1-B02E-4B56F38C5374}" destId="{C1A57729-B373-4AB3-9C15-561490226F17}" srcOrd="2" destOrd="0" parTransId="{F1E70C92-F165-432B-BDEA-9BFBBFF8F99C}" sibTransId="{278BCDBE-07FD-49B3-9F32-DE824EB9CED7}"/>
    <dgm:cxn modelId="{184BA2B9-EDCB-49E0-82E2-8DBB2021A03B}" srcId="{6A6CB12C-4285-47C1-B02E-4B56F38C5374}" destId="{B3872ABF-00CE-4B67-A540-36B5AECCD670}" srcOrd="3" destOrd="0" parTransId="{5E324779-0639-4B04-B51A-FF059A60331E}" sibTransId="{60C458EF-FAAA-43BB-A4A9-DD43CE708355}"/>
    <dgm:cxn modelId="{33849C01-5721-4CCD-821A-3AF482401404}" srcId="{6A6CB12C-4285-47C1-B02E-4B56F38C5374}" destId="{569C04F7-E0FF-4E38-AD7B-11EF8853A053}" srcOrd="4" destOrd="0" parTransId="{E5A9E989-8C3F-4E32-845B-1E1B868DB4F5}" sibTransId="{5A0458E0-F2BC-414B-B86B-CB158712ACDF}"/>
    <dgm:cxn modelId="{30591A06-A01B-4745-9FEE-19CE944E59B8}" srcId="{6A6CB12C-4285-47C1-B02E-4B56F38C5374}" destId="{EB86B6BC-5321-4E4D-88E3-2958C09D6088}" srcOrd="5" destOrd="0" parTransId="{C362BA36-0637-4435-B743-AF636E442F0C}" sibTransId="{7B060B94-327E-4874-9D29-99BB56AC0C04}"/>
    <dgm:cxn modelId="{515F495A-DDA5-461D-9887-5EF159408551}" srcId="{6A6CB12C-4285-47C1-B02E-4B56F38C5374}" destId="{45155816-20EB-473A-AD78-5B82BF200398}" srcOrd="6" destOrd="0" parTransId="{126F91BA-2A84-4956-B071-179D73614B3D}" sibTransId="{A2D9F08F-8A47-4FC8-AA4C-536F8ABDE613}"/>
    <dgm:cxn modelId="{E9D89B0C-DB31-404E-B7A8-CACE31B13238}" type="presOf" srcId="{6ED58145-88CB-4CEE-8C65-E768FD3F15C9}" destId="{3338705C-F8DE-429B-8542-DF73E3E2B044}" srcOrd="0" destOrd="0" presId="urn:microsoft.com/office/officeart/2005/8/layout/vList2"/>
    <dgm:cxn modelId="{98E96987-148D-44B5-BCEA-D82D0EFA326C}" type="presParOf" srcId="{3338705C-F8DE-429B-8542-DF73E3E2B044}" destId="{91038D69-E7CE-4CC7-A2DE-E5FA92E66CCE}" srcOrd="0" destOrd="0" presId="urn:microsoft.com/office/officeart/2005/8/layout/vList2"/>
    <dgm:cxn modelId="{444F567E-43F9-4EA0-ABB9-2646409DCFDB}" type="presOf" srcId="{3383A7DC-A6C0-4CBA-8BC6-8892A7BFEE7F}" destId="{91038D69-E7CE-4CC7-A2DE-E5FA92E66CCE}" srcOrd="0" destOrd="0" presId="urn:microsoft.com/office/officeart/2005/8/layout/vList2"/>
    <dgm:cxn modelId="{17E1088D-96E7-4A13-848F-F7038E72747D}" type="presParOf" srcId="{3338705C-F8DE-429B-8542-DF73E3E2B044}" destId="{F0193414-B9E7-4482-8C7B-74444747C9E8}" srcOrd="1" destOrd="0" presId="urn:microsoft.com/office/officeart/2005/8/layout/vList2"/>
    <dgm:cxn modelId="{558CF9B0-9A7B-46FA-8E21-43384ACC80D2}" type="presOf" srcId="{8BB963F1-1E8A-4181-9521-AAC1E1418EA8}" destId="{F0193414-B9E7-4482-8C7B-74444747C9E8}" srcOrd="0" destOrd="0" presId="urn:microsoft.com/office/officeart/2005/8/layout/vList2"/>
    <dgm:cxn modelId="{85E9F047-60C6-421D-A1C6-A3CC964EE430}" type="presOf" srcId="{3EDD88BC-093D-412E-B474-94F960843749}" destId="{F0193414-B9E7-4482-8C7B-74444747C9E8}" srcOrd="0" destOrd="1" presId="urn:microsoft.com/office/officeart/2005/8/layout/vList2"/>
    <dgm:cxn modelId="{B0A03E8F-425B-4BD8-8332-065B150C246A}" type="presOf" srcId="{A03330D2-1488-4EBD-805A-EBA830908985}" destId="{F0193414-B9E7-4482-8C7B-74444747C9E8}" srcOrd="0" destOrd="2" presId="urn:microsoft.com/office/officeart/2005/8/layout/vList2"/>
    <dgm:cxn modelId="{A73896F8-5C46-4EE4-8DEB-956C39EC204D}" type="presOf" srcId="{9EBA9BCE-85C9-46AE-89CB-2ABF247E3CE5}" destId="{F0193414-B9E7-4482-8C7B-74444747C9E8}" srcOrd="0" destOrd="3" presId="urn:microsoft.com/office/officeart/2005/8/layout/vList2"/>
    <dgm:cxn modelId="{50737C6B-8493-4728-8CE4-00A7703B5E05}" type="presOf" srcId="{C2CBE70B-89B9-45C8-9FFA-07B85C02800A}" destId="{F0193414-B9E7-4482-8C7B-74444747C9E8}" srcOrd="0" destOrd="4" presId="urn:microsoft.com/office/officeart/2005/8/layout/vList2"/>
    <dgm:cxn modelId="{B4F613EB-448D-4CE8-84E6-2FD1054F007C}" type="presOf" srcId="{2A9B4EFA-11A6-4034-8D87-0930CB3F5131}" destId="{F0193414-B9E7-4482-8C7B-74444747C9E8}" srcOrd="0" destOrd="5" presId="urn:microsoft.com/office/officeart/2005/8/layout/vList2"/>
    <dgm:cxn modelId="{2E4ADF2C-4EF9-4D4D-9E9C-6C3318152A2E}" type="presParOf" srcId="{3338705C-F8DE-429B-8542-DF73E3E2B044}" destId="{9471AECF-D2AF-497D-B6CC-B41B8EDD6D0A}" srcOrd="2" destOrd="0" presId="urn:microsoft.com/office/officeart/2005/8/layout/vList2"/>
    <dgm:cxn modelId="{D50E3BD3-BD6C-4899-8646-318DCAD3BCF5}" type="presOf" srcId="{6A6CB12C-4285-47C1-B02E-4B56F38C5374}" destId="{9471AECF-D2AF-497D-B6CC-B41B8EDD6D0A}" srcOrd="0" destOrd="0" presId="urn:microsoft.com/office/officeart/2005/8/layout/vList2"/>
    <dgm:cxn modelId="{9EAB5AAC-1CF8-4AB7-9117-AD809EDA577F}" type="presParOf" srcId="{3338705C-F8DE-429B-8542-DF73E3E2B044}" destId="{4790250A-F365-4BA4-A939-A6DD36BC1D32}" srcOrd="3" destOrd="0" presId="urn:microsoft.com/office/officeart/2005/8/layout/vList2"/>
    <dgm:cxn modelId="{0675BC26-3023-451C-9180-49CCACF3E3CE}" type="presOf" srcId="{19F2BEE5-4733-406A-B1AE-A32E091F4C88}" destId="{4790250A-F365-4BA4-A939-A6DD36BC1D32}" srcOrd="0" destOrd="0" presId="urn:microsoft.com/office/officeart/2005/8/layout/vList2"/>
    <dgm:cxn modelId="{3B3BB1AF-4267-4FE8-A77B-646688EDA1DD}" type="presOf" srcId="{6D4E24FB-21AC-4CE3-BB27-8C9B03C91E13}" destId="{4790250A-F365-4BA4-A939-A6DD36BC1D32}" srcOrd="0" destOrd="1" presId="urn:microsoft.com/office/officeart/2005/8/layout/vList2"/>
    <dgm:cxn modelId="{FA353774-432C-4D59-8417-233D0942B632}" type="presOf" srcId="{C1A57729-B373-4AB3-9C15-561490226F17}" destId="{4790250A-F365-4BA4-A939-A6DD36BC1D32}" srcOrd="0" destOrd="2" presId="urn:microsoft.com/office/officeart/2005/8/layout/vList2"/>
    <dgm:cxn modelId="{104A4424-8C32-4423-994F-71A47C630E24}" type="presOf" srcId="{B3872ABF-00CE-4B67-A540-36B5AECCD670}" destId="{4790250A-F365-4BA4-A939-A6DD36BC1D32}" srcOrd="0" destOrd="3" presId="urn:microsoft.com/office/officeart/2005/8/layout/vList2"/>
    <dgm:cxn modelId="{2376EB0F-FD9F-4C13-A3AB-3D5AD90F850B}" type="presOf" srcId="{569C04F7-E0FF-4E38-AD7B-11EF8853A053}" destId="{4790250A-F365-4BA4-A939-A6DD36BC1D32}" srcOrd="0" destOrd="4" presId="urn:microsoft.com/office/officeart/2005/8/layout/vList2"/>
    <dgm:cxn modelId="{9E7F289A-0137-426B-B7E2-5E2804E34C22}" type="presOf" srcId="{EB86B6BC-5321-4E4D-88E3-2958C09D6088}" destId="{4790250A-F365-4BA4-A939-A6DD36BC1D32}" srcOrd="0" destOrd="5" presId="urn:microsoft.com/office/officeart/2005/8/layout/vList2"/>
    <dgm:cxn modelId="{EA87979C-6522-4FF8-A9ED-6385935C7C2A}" type="presOf" srcId="{45155816-20EB-473A-AD78-5B82BF200398}" destId="{4790250A-F365-4BA4-A939-A6DD36BC1D32}" srcOrd="0" destOrd="6" presId="urn:microsoft.com/office/officeart/2005/8/layout/vList2"/>
  </dgm:cxnLst>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4" minVer="http://schemas.openxmlformats.org/drawingml/2006/main"/>
    </a:ext>
  </dgm:extLst>
</dgm:dataModel>
</file>

<file path=ppt/diagrams/data8.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785583C-0BF1-4607-B7A8-5546702CFDD3}" type="doc">
      <dgm:prSet loTypeId="urn:microsoft.com/office/officeart/2005/8/layout/chevron1" loCatId="process" qsTypeId="urn:microsoft.com/office/officeart/2005/8/quickstyle/simple2" qsCatId="simple" csTypeId="urn:microsoft.com/office/officeart/2005/8/colors/accent5_2" csCatId="accent5" phldr="1"/>
      <dgm:spPr/>
      <dgm:t>
        <a:bodyPr/>
        <a:lstStyle/>
        <a:p/>
      </dgm:t>
    </dgm:pt>
    <dgm:pt modelId="{CB36290A-D570-4BAD-88AE-081867FE44DC}" type="parTrans" cxnId="{C74DF887-9F38-4AEC-A629-0C55E118F754}">
      <dgm:prSet custT="1"/>
      <dgm:spPr/>
      <dgm:t>
        <a:bodyPr/>
        <a:lstStyle/>
        <a:p>
          <a:endParaRPr lang="zh-CN" altLang="en-US" sz="1200"/>
        </a:p>
      </dgm:t>
    </dgm:pt>
    <dgm:pt modelId="{B27AEBEC-EB20-45C0-AF77-29B3B82AEAC7}">
      <dgm:prSet phldrT="[Text]" custT="1"/>
      <dgm:spPr>
        <a:solidFill>
          <a:schemeClr val="accent5">
            <a:hueOff val="0"/>
            <a:satOff val="0"/>
            <a:lumOff val="0"/>
            <a:alphaOff val="0"/>
          </a:schemeClr>
        </a:solidFill>
        <a:ln w="38100" cap="flat" cmpd="sng" algn="ctr">
          <a:solidFill>
            <a:schemeClr val="lt1">
              <a:hueOff val="0"/>
              <a:satOff val="0"/>
              <a:lumOff val="0"/>
              <a:alphaOff val="0"/>
            </a:schemeClr>
          </a:solidFill>
          <a:prstDash val="solid"/>
        </a:ln>
      </dgm:spPr>
      <dgm:t>
        <a:bodyPr/>
        <a:lstStyle/>
        <a:p>
          <a:r>
            <a:rPr lang="zh-CN" altLang="en-US" sz="1200" smtClean="0"/>
            <a:t>产品战略</a:t>
          </a:r>
          <a:r>
            <a:rPr lang="en-US" altLang="en-US" sz="1200" smtClean="0"/>
            <a:t>/</a:t>
          </a:r>
          <a:r>
            <a:rPr lang="zh-CN" altLang="en-US" sz="1200" smtClean="0"/>
            <a:t>业务计划</a:t>
          </a:r>
          <a:endParaRPr lang="en-GB" altLang="en-US" sz="1200" smtClean="0"/>
        </a:p>
      </dgm:t>
    </dgm:pt>
    <dgm:pt modelId="{9E02ECF4-0616-4F2D-A0FA-B3469220C576}" type="sibTrans" cxnId="{C74DF887-9F38-4AEC-A629-0C55E118F754}">
      <dgm:prSet custT="1"/>
      <dgm:spPr/>
      <dgm:t>
        <a:bodyPr/>
        <a:lstStyle/>
        <a:p>
          <a:endParaRPr lang="zh-CN" altLang="en-US" sz="1200"/>
        </a:p>
      </dgm:t>
    </dgm:pt>
    <dgm:pt modelId="{D71C6A1F-8E98-4247-B235-31025BF922E0}" type="pres">
      <dgm:prSet presAssocID="{6785583C-0BF1-4607-B7A8-5546702CFDD3}" presName="Name0">
        <dgm:presLayoutVars>
          <dgm:dir/>
          <dgm:animLvl val="lvl"/>
          <dgm:resizeHandles val="exact"/>
        </dgm:presLayoutVars>
      </dgm:prSet>
      <dgm:spPr/>
      <dgm:t>
        <a:bodyPr/>
        <a:lstStyle/>
        <a:p/>
      </dgm:t>
    </dgm:pt>
    <dgm:pt modelId="{ED8A01F5-6B16-4D37-9212-954AED5C802B}" type="pres">
      <dgm:prSet presAssocID="{B27AEBEC-EB20-45C0-AF77-29B3B82AEAC7}" presName="parTxOnly" presStyleLbl="node1" presStyleCnt="1">
        <dgm:presLayoutVars>
          <dgm:chMax val="0"/>
          <dgm:chPref val="0"/>
          <dgm:bulletEnabled val="1"/>
        </dgm:presLayoutVars>
      </dgm:prSet>
      <dgm:spPr/>
      <dgm:t>
        <a:bodyPr/>
        <a:lstStyle/>
        <a:p>
          <a:endParaRPr lang="zh-CN" altLang="en-US"/>
        </a:p>
      </dgm:t>
    </dgm:pt>
  </dgm:ptLst>
  <dgm:cxnLst>
    <dgm:cxn modelId="{C74DF887-9F38-4AEC-A629-0C55E118F754}" srcId="{6785583C-0BF1-4607-B7A8-5546702CFDD3}" destId="{B27AEBEC-EB20-45C0-AF77-29B3B82AEAC7}" srcOrd="0" destOrd="0" parTransId="{CB36290A-D570-4BAD-88AE-081867FE44DC}" sibTransId="{9E02ECF4-0616-4F2D-A0FA-B3469220C576}"/>
    <dgm:cxn modelId="{E0941181-8EF9-4A1F-81C9-C94EAE401915}" type="presOf" srcId="{6785583C-0BF1-4607-B7A8-5546702CFDD3}" destId="{D71C6A1F-8E98-4247-B235-31025BF922E0}" srcOrd="0" destOrd="0" presId="urn:microsoft.com/office/officeart/2005/8/layout/chevron1"/>
    <dgm:cxn modelId="{0BEB492F-A771-4201-A345-EF2484509D57}" type="presParOf" srcId="{D71C6A1F-8E98-4247-B235-31025BF922E0}" destId="{ED8A01F5-6B16-4D37-9212-954AED5C802B}" srcOrd="0" destOrd="0" presId="urn:microsoft.com/office/officeart/2005/8/layout/chevron1"/>
    <dgm:cxn modelId="{E9628C12-58FB-4F5B-86C0-8B40A3A681F9}" type="presOf" srcId="{B27AEBEC-EB20-45C0-AF77-29B3B82AEAC7}" destId="{ED8A01F5-6B16-4D37-9212-954AED5C802B}" srcOrd="0" destOrd="0" presId="urn:microsoft.com/office/officeart/2005/8/layout/chevron1"/>
  </dgm:cxnLst>
  <dgm:bg/>
  <dgm:whole/>
  <dgm:extLst>
    <a:ext uri="http://schemas.microsoft.com/office/drawing/2008/diagram">
      <dsp:dataModelExt xmlns:dsp="http://schemas.microsoft.com/office/drawing/2008/diagram" relId="rId13" minVer="http://schemas.openxmlformats.org/drawingml/2006/main"/>
    </a:ext>
  </dgm:extLst>
</dgm:dataModel>
</file>

<file path=ppt/diagrams/data9.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F5521A87-86A8-4B0B-A1BE-DD8BB34254A7}" type="doc">
      <dgm:prSet loTypeId="urn:microsoft.com/office/officeart/2005/8/layout/hChevron3" loCatId="process" qsTypeId="urn:microsoft.com/office/officeart/2005/8/quickstyle/simple3" qsCatId="simple" csTypeId="urn:microsoft.com/office/officeart/2005/8/colors/accent2_4" csCatId="accent2" phldr="1"/>
      <dgm:spPr/>
      <dgm:t>
        <a:bodyPr/>
        <a:lstStyle/>
        <a:p/>
      </dgm:t>
    </dgm:pt>
    <dgm:pt modelId="{6BD6E51D-BEC2-46DF-A035-3556744329B2}" type="parTrans" cxnId="{896BDDE9-2AA5-4BDD-8F88-AC997074EAB4}">
      <dgm:prSet/>
      <dgm:spPr/>
      <dgm:t>
        <a:bodyPr/>
        <a:lstStyle/>
        <a:p>
          <a:endParaRPr lang="en-US">
            <a:latin typeface="宋体" pitchFamily="2" charset="-122"/>
            <a:ea typeface="宋体" pitchFamily="2" charset="-122"/>
          </a:endParaRPr>
        </a:p>
      </dgm:t>
    </dgm:pt>
    <dgm:pt modelId="{5FA9576C-4CF5-46A2-9380-C83461F37CE5}">
      <dgm:prSet phldrT="[Text]" custT="1"/>
      <dgm:spPr>
        <a:solidFill>
          <a:schemeClr val="accent6">
            <a:lumMod val="20000"/>
            <a:lumOff val="80000"/>
          </a:schemeClr>
        </a:solidFill>
        <a:ln>
          <a:noFill/>
        </a:ln>
        <a:scene3d>
          <a:camera prst="orthographicFront"/>
          <a:lightRig rig="flat" dir="t"/>
        </a:scene3d>
        <a:sp3d prstMaterial="dkEdge">
          <a:bevelT w="8200" h="38100"/>
        </a:sp3d>
      </dgm:spPr>
      <dgm:t>
        <a:bodyPr/>
        <a:lstStyle/>
        <a:p>
          <a:r>
            <a:rPr lang="zh-CN" altLang="en-US" sz="1600" smtClean="0">
              <a:latin typeface="宋体" pitchFamily="2" charset="-122"/>
              <a:ea typeface="宋体" pitchFamily="2" charset="-122"/>
            </a:rPr>
            <a:t>负债现金流</a:t>
          </a:r>
          <a:endParaRPr lang="en-US" sz="1600">
            <a:latin typeface="宋体" pitchFamily="2" charset="-122"/>
            <a:ea typeface="宋体" pitchFamily="2" charset="-122"/>
          </a:endParaRPr>
        </a:p>
      </dgm:t>
    </dgm:pt>
    <dgm:pt modelId="{1C5C180F-F557-4F68-9830-727C1FFABCF0}" type="sibTrans" cxnId="{896BDDE9-2AA5-4BDD-8F88-AC997074EAB4}">
      <dgm:prSet/>
      <dgm:spPr/>
      <dgm:t>
        <a:bodyPr/>
        <a:lstStyle/>
        <a:p>
          <a:endParaRPr lang="en-US">
            <a:latin typeface="宋体" pitchFamily="2" charset="-122"/>
            <a:ea typeface="宋体" pitchFamily="2" charset="-122"/>
          </a:endParaRPr>
        </a:p>
      </dgm:t>
    </dgm:pt>
    <dgm:pt modelId="{350E0E4B-5E06-4F2D-826B-FE753CFB1C09}" type="parTrans" cxnId="{7E0B1581-EDD7-4A52-A274-45D3B5E0AF2D}">
      <dgm:prSet/>
      <dgm:spPr/>
      <dgm:t>
        <a:bodyPr/>
        <a:lstStyle/>
        <a:p>
          <a:endParaRPr lang="en-US">
            <a:latin typeface="宋体" pitchFamily="2" charset="-122"/>
            <a:ea typeface="宋体" pitchFamily="2" charset="-122"/>
          </a:endParaRPr>
        </a:p>
      </dgm:t>
    </dgm:pt>
    <dgm:pt modelId="{7736F372-6E22-4DF4-B266-9D1E94F412FF}">
      <dgm:prSet phldrT="[Text]" custT="1"/>
      <dgm:spPr>
        <a:solidFill>
          <a:schemeClr val="accent6">
            <a:lumMod val="20000"/>
            <a:lumOff val="80000"/>
          </a:schemeClr>
        </a:solidFill>
        <a:ln>
          <a:noFill/>
        </a:ln>
        <a:scene3d>
          <a:camera prst="orthographicFront"/>
          <a:lightRig rig="flat" dir="t"/>
        </a:scene3d>
        <a:sp3d prstMaterial="dkEdge">
          <a:bevelT w="8200" h="38100"/>
        </a:sp3d>
      </dgm:spPr>
      <dgm:t>
        <a:bodyPr/>
        <a:lstStyle/>
        <a:p>
          <a:r>
            <a:rPr lang="zh-CN" altLang="en-US" sz="1600" smtClean="0">
              <a:latin typeface="宋体" pitchFamily="2" charset="-122"/>
              <a:ea typeface="宋体" pitchFamily="2" charset="-122"/>
            </a:rPr>
            <a:t>战略资产配置</a:t>
          </a:r>
          <a:endParaRPr lang="en-US" sz="1600">
            <a:latin typeface="宋体" pitchFamily="2" charset="-122"/>
            <a:ea typeface="宋体" pitchFamily="2" charset="-122"/>
          </a:endParaRPr>
        </a:p>
      </dgm:t>
    </dgm:pt>
    <dgm:pt modelId="{4B44D064-BBBA-45C1-B024-BB4C2E1702AA}" type="sibTrans" cxnId="{7E0B1581-EDD7-4A52-A274-45D3B5E0AF2D}">
      <dgm:prSet/>
      <dgm:spPr/>
      <dgm:t>
        <a:bodyPr/>
        <a:lstStyle/>
        <a:p>
          <a:endParaRPr lang="en-US">
            <a:latin typeface="宋体" pitchFamily="2" charset="-122"/>
            <a:ea typeface="宋体" pitchFamily="2" charset="-122"/>
          </a:endParaRPr>
        </a:p>
      </dgm:t>
    </dgm:pt>
    <dgm:pt modelId="{C168B463-2E24-41D9-96A1-CF977F3E766F}" type="parTrans" cxnId="{61E31FE4-A8A9-49C9-A8B1-89055228C9E9}">
      <dgm:prSet/>
      <dgm:spPr/>
      <dgm:t>
        <a:bodyPr/>
        <a:lstStyle/>
        <a:p>
          <a:endParaRPr lang="en-US">
            <a:latin typeface="宋体" pitchFamily="2" charset="-122"/>
            <a:ea typeface="宋体" pitchFamily="2" charset="-122"/>
          </a:endParaRPr>
        </a:p>
      </dgm:t>
    </dgm:pt>
    <dgm:pt modelId="{A0A921AB-D970-42EA-A6F2-6CEE3EA1371F}">
      <dgm:prSet phldrT="[Text]" custT="1"/>
      <dgm:spPr>
        <a:solidFill>
          <a:schemeClr val="accent6">
            <a:lumMod val="20000"/>
            <a:lumOff val="80000"/>
          </a:schemeClr>
        </a:solidFill>
        <a:ln>
          <a:noFill/>
        </a:ln>
        <a:scene3d>
          <a:camera prst="orthographicFront"/>
          <a:lightRig rig="flat" dir="t"/>
        </a:scene3d>
        <a:sp3d prstMaterial="dkEdge">
          <a:bevelT w="8200" h="38100"/>
        </a:sp3d>
      </dgm:spPr>
      <dgm:t>
        <a:bodyPr/>
        <a:lstStyle/>
        <a:p>
          <a:r>
            <a:rPr lang="zh-CN" altLang="en-US" sz="1600" smtClean="0">
              <a:latin typeface="宋体" pitchFamily="2" charset="-122"/>
              <a:ea typeface="宋体" pitchFamily="2" charset="-122"/>
            </a:rPr>
            <a:t>战术资产配置</a:t>
          </a:r>
          <a:endParaRPr lang="en-US" sz="1600" smtClean="0">
            <a:latin typeface="宋体" pitchFamily="2" charset="-122"/>
            <a:ea typeface="宋体" pitchFamily="2" charset="-122"/>
          </a:endParaRPr>
        </a:p>
      </dgm:t>
    </dgm:pt>
    <dgm:pt modelId="{23E05636-4925-4DAA-B61A-C9DA883F65B5}" type="sibTrans" cxnId="{61E31FE4-A8A9-49C9-A8B1-89055228C9E9}">
      <dgm:prSet/>
      <dgm:spPr/>
      <dgm:t>
        <a:bodyPr/>
        <a:lstStyle/>
        <a:p>
          <a:endParaRPr lang="en-US">
            <a:latin typeface="宋体" pitchFamily="2" charset="-122"/>
            <a:ea typeface="宋体" pitchFamily="2" charset="-122"/>
          </a:endParaRPr>
        </a:p>
      </dgm:t>
    </dgm:pt>
    <dgm:pt modelId="{0F2B3076-2A07-4818-A905-59A0D668A224}" type="parTrans" cxnId="{FFF29CE4-B199-4DC3-8716-A61B8780EB6D}">
      <dgm:prSet/>
      <dgm:spPr/>
      <dgm:t>
        <a:bodyPr/>
        <a:lstStyle/>
        <a:p>
          <a:endParaRPr lang="en-US">
            <a:latin typeface="宋体" pitchFamily="2" charset="-122"/>
            <a:ea typeface="宋体" pitchFamily="2" charset="-122"/>
          </a:endParaRPr>
        </a:p>
      </dgm:t>
    </dgm:pt>
    <dgm:pt modelId="{76DB27E2-BDAA-4AA8-988B-A01F00446589}">
      <dgm:prSet custT="1"/>
      <dgm:spPr>
        <a:solidFill>
          <a:schemeClr val="accent6">
            <a:lumMod val="20000"/>
            <a:lumOff val="80000"/>
          </a:schemeClr>
        </a:solidFill>
        <a:ln>
          <a:noFill/>
        </a:ln>
        <a:scene3d>
          <a:camera prst="orthographicFront"/>
          <a:lightRig rig="flat" dir="t"/>
        </a:scene3d>
        <a:sp3d prstMaterial="dkEdge">
          <a:bevelT w="8200" h="38100"/>
        </a:sp3d>
      </dgm:spPr>
      <dgm:t>
        <a:bodyPr/>
        <a:lstStyle/>
        <a:p>
          <a:r>
            <a:rPr lang="zh-CN" altLang="en-US" sz="1600" smtClean="0">
              <a:latin typeface="宋体" pitchFamily="2" charset="-122"/>
              <a:ea typeface="宋体" pitchFamily="2" charset="-122"/>
            </a:rPr>
            <a:t>投资经理人选择</a:t>
          </a:r>
          <a:endParaRPr lang="en-US" sz="1600">
            <a:latin typeface="宋体" pitchFamily="2" charset="-122"/>
            <a:ea typeface="宋体" pitchFamily="2" charset="-122"/>
          </a:endParaRPr>
        </a:p>
      </dgm:t>
    </dgm:pt>
    <dgm:pt modelId="{E4843C4B-D73B-4CB9-80D8-2DA40669E88E}" type="sibTrans" cxnId="{FFF29CE4-B199-4DC3-8716-A61B8780EB6D}">
      <dgm:prSet/>
      <dgm:spPr/>
      <dgm:t>
        <a:bodyPr/>
        <a:lstStyle/>
        <a:p>
          <a:endParaRPr lang="en-US">
            <a:latin typeface="宋体" pitchFamily="2" charset="-122"/>
            <a:ea typeface="宋体" pitchFamily="2" charset="-122"/>
          </a:endParaRPr>
        </a:p>
      </dgm:t>
    </dgm:pt>
    <dgm:pt modelId="{2C336FD6-EC18-4804-99D8-C7563FAC25E1}" type="parTrans" cxnId="{7E1B7F3C-DBC7-477D-904D-F2130534F351}">
      <dgm:prSet/>
      <dgm:spPr/>
      <dgm:t>
        <a:bodyPr/>
        <a:lstStyle/>
        <a:p>
          <a:endParaRPr lang="en-US">
            <a:latin typeface="宋体" pitchFamily="2" charset="-122"/>
            <a:ea typeface="宋体" pitchFamily="2" charset="-122"/>
          </a:endParaRPr>
        </a:p>
      </dgm:t>
    </dgm:pt>
    <dgm:pt modelId="{37D519F1-A31C-4ED8-9D47-14160EA5177D}">
      <dgm:prSet custT="1"/>
      <dgm:spPr>
        <a:solidFill>
          <a:schemeClr val="accent6">
            <a:lumMod val="20000"/>
            <a:lumOff val="80000"/>
          </a:schemeClr>
        </a:solidFill>
        <a:ln>
          <a:noFill/>
        </a:ln>
        <a:scene3d>
          <a:camera prst="orthographicFront"/>
          <a:lightRig rig="flat" dir="t"/>
        </a:scene3d>
        <a:sp3d prstMaterial="dkEdge">
          <a:bevelT w="8200" h="38100"/>
        </a:sp3d>
      </dgm:spPr>
      <dgm:t>
        <a:bodyPr/>
        <a:lstStyle/>
        <a:p>
          <a:r>
            <a:rPr lang="zh-CN" altLang="en-US" sz="1600" smtClean="0">
              <a:latin typeface="宋体" pitchFamily="2" charset="-122"/>
              <a:ea typeface="宋体" pitchFamily="2" charset="-122"/>
            </a:rPr>
            <a:t>资产重新配置</a:t>
          </a:r>
          <a:endParaRPr lang="en-US" sz="1600">
            <a:latin typeface="宋体" pitchFamily="2" charset="-122"/>
            <a:ea typeface="宋体" pitchFamily="2" charset="-122"/>
          </a:endParaRPr>
        </a:p>
      </dgm:t>
    </dgm:pt>
    <dgm:pt modelId="{B5523240-5077-4FFB-93DC-EB509B17D5D5}" type="sibTrans" cxnId="{7E1B7F3C-DBC7-477D-904D-F2130534F351}">
      <dgm:prSet/>
      <dgm:spPr/>
      <dgm:t>
        <a:bodyPr/>
        <a:lstStyle/>
        <a:p>
          <a:endParaRPr lang="en-US">
            <a:latin typeface="宋体" pitchFamily="2" charset="-122"/>
            <a:ea typeface="宋体" pitchFamily="2" charset="-122"/>
          </a:endParaRPr>
        </a:p>
      </dgm:t>
    </dgm:pt>
    <dgm:pt modelId="{B876B946-92C2-4FAC-991C-9070EE1B5651}" type="pres">
      <dgm:prSet presAssocID="{F5521A87-86A8-4B0B-A1BE-DD8BB34254A7}" presName="Name0">
        <dgm:presLayoutVars>
          <dgm:dir/>
          <dgm:resizeHandles val="exact"/>
        </dgm:presLayoutVars>
      </dgm:prSet>
      <dgm:spPr/>
      <dgm:t>
        <a:bodyPr/>
        <a:lstStyle/>
        <a:p/>
      </dgm:t>
    </dgm:pt>
    <dgm:pt modelId="{276AD522-2937-4AF0-AAA2-2E3E55C1EEC0}" type="pres">
      <dgm:prSet presAssocID="{5FA9576C-4CF5-46A2-9380-C83461F37CE5}" presName="parTxOnly" presStyleLbl="node1" presStyleCnt="5">
        <dgm:presLayoutVars>
          <dgm:bulletEnabled val="1"/>
        </dgm:presLayoutVars>
      </dgm:prSet>
      <dgm:spPr/>
      <dgm:t>
        <a:bodyPr/>
        <a:lstStyle/>
        <a:p>
          <a:endParaRPr lang="en-US"/>
        </a:p>
      </dgm:t>
    </dgm:pt>
    <dgm:pt modelId="{6BAEBA1B-25EC-46B7-8F09-65C625A2D121}" type="pres">
      <dgm:prSet presAssocID="{1C5C180F-F557-4F68-9830-727C1FFABCF0}" presName="parSpace"/>
      <dgm:spPr/>
      <dgm:t>
        <a:bodyPr/>
        <a:lstStyle/>
        <a:p/>
      </dgm:t>
    </dgm:pt>
    <dgm:pt modelId="{6635E9DC-3667-4E32-85E2-26229EF0769C}" type="pres">
      <dgm:prSet presAssocID="{7736F372-6E22-4DF4-B266-9D1E94F412FF}" presName="parTxOnly" presStyleLbl="node1" presStyleIdx="1" presStyleCnt="5">
        <dgm:presLayoutVars>
          <dgm:bulletEnabled val="1"/>
        </dgm:presLayoutVars>
      </dgm:prSet>
      <dgm:spPr/>
      <dgm:t>
        <a:bodyPr/>
        <a:lstStyle/>
        <a:p>
          <a:endParaRPr lang="zh-CN" altLang="en-US"/>
        </a:p>
      </dgm:t>
    </dgm:pt>
    <dgm:pt modelId="{D309CD22-12E4-44DF-B5A0-123D61376F8C}" type="pres">
      <dgm:prSet presAssocID="{4B44D064-BBBA-45C1-B024-BB4C2E1702AA}" presName="parSpace"/>
      <dgm:spPr/>
      <dgm:t>
        <a:bodyPr/>
        <a:lstStyle/>
        <a:p/>
      </dgm:t>
    </dgm:pt>
    <dgm:pt modelId="{2B51D703-58C8-42C6-88FF-FDF8A6B5D37B}" type="pres">
      <dgm:prSet presAssocID="{A0A921AB-D970-42EA-A6F2-6CEE3EA1371F}" presName="parTxOnly" presStyleLbl="node1" presStyleIdx="2" presStyleCnt="5">
        <dgm:presLayoutVars>
          <dgm:bulletEnabled val="1"/>
        </dgm:presLayoutVars>
      </dgm:prSet>
      <dgm:spPr/>
      <dgm:t>
        <a:bodyPr/>
        <a:lstStyle/>
        <a:p>
          <a:endParaRPr lang="en-US"/>
        </a:p>
      </dgm:t>
    </dgm:pt>
    <dgm:pt modelId="{0BC5DE7E-5916-4FE0-B86B-8BD017AF7C0A}" type="pres">
      <dgm:prSet presAssocID="{23E05636-4925-4DAA-B61A-C9DA883F65B5}" presName="parSpace"/>
      <dgm:spPr/>
      <dgm:t>
        <a:bodyPr/>
        <a:lstStyle/>
        <a:p/>
      </dgm:t>
    </dgm:pt>
    <dgm:pt modelId="{5799B98F-6A56-4B0D-A64D-682A14849062}" type="pres">
      <dgm:prSet presAssocID="{76DB27E2-BDAA-4AA8-988B-A01F00446589}" presName="parTxOnly" presStyleLbl="node1" presStyleIdx="3" presStyleCnt="5">
        <dgm:presLayoutVars>
          <dgm:bulletEnabled val="1"/>
        </dgm:presLayoutVars>
      </dgm:prSet>
      <dgm:spPr/>
      <dgm:t>
        <a:bodyPr/>
        <a:lstStyle/>
        <a:p>
          <a:endParaRPr lang="zh-CN" altLang="en-US"/>
        </a:p>
      </dgm:t>
    </dgm:pt>
    <dgm:pt modelId="{E2B9524E-B562-4216-A4A4-832E55FE5AA4}" type="pres">
      <dgm:prSet presAssocID="{E4843C4B-D73B-4CB9-80D8-2DA40669E88E}" presName="parSpace"/>
      <dgm:spPr/>
      <dgm:t>
        <a:bodyPr/>
        <a:lstStyle/>
        <a:p/>
      </dgm:t>
    </dgm:pt>
    <dgm:pt modelId="{A6A2AC1F-CECA-4F53-8F9D-0FD1A346375F}" type="pres">
      <dgm:prSet presAssocID="{37D519F1-A31C-4ED8-9D47-14160EA5177D}" presName="parTxOnly" presStyleLbl="node1" presStyleIdx="4" presStyleCnt="5">
        <dgm:presLayoutVars>
          <dgm:bulletEnabled val="1"/>
        </dgm:presLayoutVars>
      </dgm:prSet>
      <dgm:spPr/>
      <dgm:t>
        <a:bodyPr/>
        <a:lstStyle/>
        <a:p>
          <a:endParaRPr lang="zh-CN" altLang="en-US"/>
        </a:p>
      </dgm:t>
    </dgm:pt>
  </dgm:ptLst>
  <dgm:cxnLst>
    <dgm:cxn modelId="{896BDDE9-2AA5-4BDD-8F88-AC997074EAB4}" srcId="{F5521A87-86A8-4B0B-A1BE-DD8BB34254A7}" destId="{5FA9576C-4CF5-46A2-9380-C83461F37CE5}" srcOrd="0" destOrd="0" parTransId="{6BD6E51D-BEC2-46DF-A035-3556744329B2}" sibTransId="{1C5C180F-F557-4F68-9830-727C1FFABCF0}"/>
    <dgm:cxn modelId="{7E0B1581-EDD7-4A52-A274-45D3B5E0AF2D}" srcId="{F5521A87-86A8-4B0B-A1BE-DD8BB34254A7}" destId="{7736F372-6E22-4DF4-B266-9D1E94F412FF}" srcOrd="1" destOrd="0" parTransId="{350E0E4B-5E06-4F2D-826B-FE753CFB1C09}" sibTransId="{4B44D064-BBBA-45C1-B024-BB4C2E1702AA}"/>
    <dgm:cxn modelId="{61E31FE4-A8A9-49C9-A8B1-89055228C9E9}" srcId="{F5521A87-86A8-4B0B-A1BE-DD8BB34254A7}" destId="{A0A921AB-D970-42EA-A6F2-6CEE3EA1371F}" srcOrd="2" destOrd="0" parTransId="{C168B463-2E24-41D9-96A1-CF977F3E766F}" sibTransId="{23E05636-4925-4DAA-B61A-C9DA883F65B5}"/>
    <dgm:cxn modelId="{FFF29CE4-B199-4DC3-8716-A61B8780EB6D}" srcId="{F5521A87-86A8-4B0B-A1BE-DD8BB34254A7}" destId="{76DB27E2-BDAA-4AA8-988B-A01F00446589}" srcOrd="3" destOrd="0" parTransId="{0F2B3076-2A07-4818-A905-59A0D668A224}" sibTransId="{E4843C4B-D73B-4CB9-80D8-2DA40669E88E}"/>
    <dgm:cxn modelId="{7E1B7F3C-DBC7-477D-904D-F2130534F351}" srcId="{F5521A87-86A8-4B0B-A1BE-DD8BB34254A7}" destId="{37D519F1-A31C-4ED8-9D47-14160EA5177D}" srcOrd="4" destOrd="0" parTransId="{2C336FD6-EC18-4804-99D8-C7563FAC25E1}" sibTransId="{B5523240-5077-4FFB-93DC-EB509B17D5D5}"/>
    <dgm:cxn modelId="{4CE42958-2B36-4FF2-BC2C-CDBEB48118CB}" type="presOf" srcId="{F5521A87-86A8-4B0B-A1BE-DD8BB34254A7}" destId="{B876B946-92C2-4FAC-991C-9070EE1B5651}" srcOrd="0" destOrd="0" presId="urn:microsoft.com/office/officeart/2005/8/layout/hChevron3"/>
    <dgm:cxn modelId="{AABCEE45-2070-4746-9082-6CB2F74AD903}" type="presParOf" srcId="{B876B946-92C2-4FAC-991C-9070EE1B5651}" destId="{276AD522-2937-4AF0-AAA2-2E3E55C1EEC0}" srcOrd="0" destOrd="0" presId="urn:microsoft.com/office/officeart/2005/8/layout/hChevron3"/>
    <dgm:cxn modelId="{2F64EC91-918D-455E-8C2B-8AA39CDB66BD}" type="presOf" srcId="{5FA9576C-4CF5-46A2-9380-C83461F37CE5}" destId="{276AD522-2937-4AF0-AAA2-2E3E55C1EEC0}" srcOrd="0" destOrd="0" presId="urn:microsoft.com/office/officeart/2005/8/layout/hChevron3"/>
    <dgm:cxn modelId="{4B2C3AB3-747F-4B59-B148-3DB2CC57B86C}" type="presParOf" srcId="{B876B946-92C2-4FAC-991C-9070EE1B5651}" destId="{6BAEBA1B-25EC-46B7-8F09-65C625A2D121}" srcOrd="1" destOrd="0" presId="urn:microsoft.com/office/officeart/2005/8/layout/hChevron3"/>
    <dgm:cxn modelId="{A98F5F67-1C75-4905-8E5E-A82CECA5837C}" type="presParOf" srcId="{B876B946-92C2-4FAC-991C-9070EE1B5651}" destId="{6635E9DC-3667-4E32-85E2-26229EF0769C}" srcOrd="2" destOrd="0" presId="urn:microsoft.com/office/officeart/2005/8/layout/hChevron3"/>
    <dgm:cxn modelId="{D7DAE54F-B119-4C92-9082-D463A2BCB619}" type="presOf" srcId="{7736F372-6E22-4DF4-B266-9D1E94F412FF}" destId="{6635E9DC-3667-4E32-85E2-26229EF0769C}" srcOrd="0" destOrd="0" presId="urn:microsoft.com/office/officeart/2005/8/layout/hChevron3"/>
    <dgm:cxn modelId="{AA23B631-8246-4174-89E8-698284BF8F42}" type="presParOf" srcId="{B876B946-92C2-4FAC-991C-9070EE1B5651}" destId="{D309CD22-12E4-44DF-B5A0-123D61376F8C}" srcOrd="3" destOrd="0" presId="urn:microsoft.com/office/officeart/2005/8/layout/hChevron3"/>
    <dgm:cxn modelId="{D29111EB-06A2-4A34-9E40-DC6257B01336}" type="presParOf" srcId="{B876B946-92C2-4FAC-991C-9070EE1B5651}" destId="{2B51D703-58C8-42C6-88FF-FDF8A6B5D37B}" srcOrd="4" destOrd="0" presId="urn:microsoft.com/office/officeart/2005/8/layout/hChevron3"/>
    <dgm:cxn modelId="{02EF02F1-2398-4419-BDBC-9C6F2D3F66E3}" type="presOf" srcId="{A0A921AB-D970-42EA-A6F2-6CEE3EA1371F}" destId="{2B51D703-58C8-42C6-88FF-FDF8A6B5D37B}" srcOrd="0" destOrd="0" presId="urn:microsoft.com/office/officeart/2005/8/layout/hChevron3"/>
    <dgm:cxn modelId="{DC19DB1B-0CFF-4065-9494-7BB790B6B7E4}" type="presParOf" srcId="{B876B946-92C2-4FAC-991C-9070EE1B5651}" destId="{0BC5DE7E-5916-4FE0-B86B-8BD017AF7C0A}" srcOrd="5" destOrd="0" presId="urn:microsoft.com/office/officeart/2005/8/layout/hChevron3"/>
    <dgm:cxn modelId="{E894F1D8-B929-4A08-B7D5-B0F99AA3E804}" type="presParOf" srcId="{B876B946-92C2-4FAC-991C-9070EE1B5651}" destId="{5799B98F-6A56-4B0D-A64D-682A14849062}" srcOrd="6" destOrd="0" presId="urn:microsoft.com/office/officeart/2005/8/layout/hChevron3"/>
    <dgm:cxn modelId="{E08E07F7-C537-4D75-9274-C4155CA9E10A}" type="presOf" srcId="{76DB27E2-BDAA-4AA8-988B-A01F00446589}" destId="{5799B98F-6A56-4B0D-A64D-682A14849062}" srcOrd="0" destOrd="0" presId="urn:microsoft.com/office/officeart/2005/8/layout/hChevron3"/>
    <dgm:cxn modelId="{772D5544-0EE7-4BE3-8813-D309E9B85149}" type="presParOf" srcId="{B876B946-92C2-4FAC-991C-9070EE1B5651}" destId="{E2B9524E-B562-4216-A4A4-832E55FE5AA4}" srcOrd="7" destOrd="0" presId="urn:microsoft.com/office/officeart/2005/8/layout/hChevron3"/>
    <dgm:cxn modelId="{6F0E1D0D-2CED-4E9A-9A74-BEA252646889}" type="presParOf" srcId="{B876B946-92C2-4FAC-991C-9070EE1B5651}" destId="{A6A2AC1F-CECA-4F53-8F9D-0FD1A346375F}" srcOrd="8" destOrd="0" presId="urn:microsoft.com/office/officeart/2005/8/layout/hChevron3"/>
    <dgm:cxn modelId="{358FFAFA-03B9-4F5F-8F81-85396A4CB21E}" type="presOf" srcId="{37D519F1-A31C-4ED8-9D47-14160EA5177D}" destId="{A6A2AC1F-CECA-4F53-8F9D-0FD1A346375F}" srcOrd="0" destOrd="0" presId="urn:microsoft.com/office/officeart/2005/8/layout/hChevron3"/>
  </dgm:cxnLst>
  <dgm:bg/>
  <dgm:whole/>
  <dgm:extLst>
    <a:ext uri="http://schemas.microsoft.com/office/drawing/2008/diagram">
      <dsp:dataModelExt xmlns:dsp="http://schemas.microsoft.com/office/drawing/2008/diagram" relId="rId4" minVer="http://schemas.openxmlformats.org/drawingml/2006/main"/>
    </a:ext>
  </dgm:extLst>
</dgm:dataModel>
</file>

<file path=ppt/diagrams/data10.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785583C-0BF1-4607-B7A8-5546702CFDD3}" type="doc">
      <dgm:prSet loTypeId="urn:microsoft.com/office/officeart/2005/8/layout/chevron1" loCatId="process" qsTypeId="urn:microsoft.com/office/officeart/2005/8/quickstyle/simple2" qsCatId="simple" csTypeId="urn:microsoft.com/office/officeart/2005/8/colors/accent5_2" csCatId="accent5" phldr="1"/>
      <dgm:spPr/>
      <dgm:t>
        <a:bodyPr/>
        <a:lstStyle/>
        <a:p/>
      </dgm:t>
    </dgm:pt>
    <dgm:pt modelId="{CB36290A-D570-4BAD-88AE-081867FE44DC}" type="parTrans" cxnId="{13BB8765-8C50-4FB9-839B-FC8D328E7EA3}">
      <dgm:prSet custT="1"/>
      <dgm:spPr/>
      <dgm:t>
        <a:bodyPr/>
        <a:lstStyle/>
        <a:p>
          <a:endParaRPr lang="zh-CN" altLang="en-US" sz="1200"/>
        </a:p>
      </dgm:t>
    </dgm:pt>
    <dgm:pt modelId="{B27AEBEC-EB20-45C0-AF77-29B3B82AEAC7}">
      <dgm:prSet phldrT="[Text]" custT="1"/>
      <dgm:spPr>
        <a:solidFill>
          <a:schemeClr val="accent5">
            <a:hueOff val="0"/>
            <a:satOff val="0"/>
            <a:lumOff val="0"/>
            <a:alphaOff val="0"/>
          </a:schemeClr>
        </a:solidFill>
        <a:ln w="38100" cap="flat" cmpd="sng" algn="ctr">
          <a:solidFill>
            <a:schemeClr val="lt1">
              <a:hueOff val="0"/>
              <a:satOff val="0"/>
              <a:lumOff val="0"/>
              <a:alphaOff val="0"/>
            </a:schemeClr>
          </a:solidFill>
          <a:prstDash val="solid"/>
        </a:ln>
      </dgm:spPr>
      <dgm:t>
        <a:bodyPr/>
        <a:lstStyle/>
        <a:p>
          <a:r>
            <a:rPr lang="zh-CN" altLang="en-US" sz="1200" smtClean="0"/>
            <a:t>投资策略</a:t>
          </a:r>
          <a:endParaRPr lang="en-GB" altLang="en-US" sz="1200" smtClean="0"/>
        </a:p>
      </dgm:t>
    </dgm:pt>
    <dgm:pt modelId="{9E02ECF4-0616-4F2D-A0FA-B3469220C576}" type="sibTrans" cxnId="{13BB8765-8C50-4FB9-839B-FC8D328E7EA3}">
      <dgm:prSet custT="1"/>
      <dgm:spPr/>
      <dgm:t>
        <a:bodyPr/>
        <a:lstStyle/>
        <a:p>
          <a:endParaRPr lang="zh-CN" altLang="en-US" sz="1200"/>
        </a:p>
      </dgm:t>
    </dgm:pt>
    <dgm:pt modelId="{D71C6A1F-8E98-4247-B235-31025BF922E0}" type="pres">
      <dgm:prSet presAssocID="{6785583C-0BF1-4607-B7A8-5546702CFDD3}" presName="Name0">
        <dgm:presLayoutVars>
          <dgm:dir/>
          <dgm:animLvl val="lvl"/>
          <dgm:resizeHandles val="exact"/>
        </dgm:presLayoutVars>
      </dgm:prSet>
      <dgm:spPr/>
      <dgm:t>
        <a:bodyPr/>
        <a:lstStyle/>
        <a:p/>
      </dgm:t>
    </dgm:pt>
    <dgm:pt modelId="{ED8A01F5-6B16-4D37-9212-954AED5C802B}" type="pres">
      <dgm:prSet presAssocID="{B27AEBEC-EB20-45C0-AF77-29B3B82AEAC7}" presName="parTxOnly" presStyleLbl="node1" presStyleCnt="1">
        <dgm:presLayoutVars>
          <dgm:chMax val="0"/>
          <dgm:chPref val="0"/>
          <dgm:bulletEnabled val="1"/>
        </dgm:presLayoutVars>
      </dgm:prSet>
      <dgm:spPr/>
      <dgm:t>
        <a:bodyPr/>
        <a:lstStyle/>
        <a:p>
          <a:endParaRPr lang="zh-CN" altLang="en-US"/>
        </a:p>
      </dgm:t>
    </dgm:pt>
  </dgm:ptLst>
  <dgm:cxnLst>
    <dgm:cxn modelId="{13BB8765-8C50-4FB9-839B-FC8D328E7EA3}" srcId="{6785583C-0BF1-4607-B7A8-5546702CFDD3}" destId="{B27AEBEC-EB20-45C0-AF77-29B3B82AEAC7}" srcOrd="0" destOrd="0" parTransId="{CB36290A-D570-4BAD-88AE-081867FE44DC}" sibTransId="{9E02ECF4-0616-4F2D-A0FA-B3469220C576}"/>
    <dgm:cxn modelId="{589F6BC8-B18F-4786-873A-E8817BF20019}" type="presOf" srcId="{6785583C-0BF1-4607-B7A8-5546702CFDD3}" destId="{D71C6A1F-8E98-4247-B235-31025BF922E0}" srcOrd="0" destOrd="0" presId="urn:microsoft.com/office/officeart/2005/8/layout/chevron1"/>
    <dgm:cxn modelId="{4A21D96F-4482-4CE0-B053-64A695D23F1E}" type="presParOf" srcId="{D71C6A1F-8E98-4247-B235-31025BF922E0}" destId="{ED8A01F5-6B16-4D37-9212-954AED5C802B}" srcOrd="0" destOrd="0" presId="urn:microsoft.com/office/officeart/2005/8/layout/chevron1"/>
    <dgm:cxn modelId="{0C71B478-5DDE-4CBA-9E41-BB0E33793158}" type="presOf" srcId="{B27AEBEC-EB20-45C0-AF77-29B3B82AEAC7}" destId="{ED8A01F5-6B16-4D37-9212-954AED5C802B}" srcOrd="0" destOrd="0" presId="urn:microsoft.com/office/officeart/2005/8/layout/chevron1"/>
  </dgm:cxnLst>
  <dgm:bg/>
  <dgm:whole/>
  <dgm:extLst>
    <a:ext uri="http://schemas.microsoft.com/office/drawing/2008/diagram">
      <dsp:dataModelExt xmlns:dsp="http://schemas.microsoft.com/office/drawing/2008/diagram" relId="rId13" minVer="http://schemas.openxmlformats.org/drawingml/2006/main"/>
    </a:ext>
  </dgm:extLst>
</dgm:dataModel>
</file>

<file path=ppt/diagrams/data1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A4638FB7-E226-4426-B530-E1D1E80FD5B8}" type="doc">
      <dgm:prSet loTypeId="urn:microsoft.com/office/officeart/2005/8/layout/cycle7" loCatId="cycle" qsTypeId="urn:microsoft.com/office/officeart/2005/8/quickstyle/simple1" qsCatId="simple" csTypeId="urn:microsoft.com/office/officeart/2005/8/colors/colorful2" csCatId="colorful" phldr="1"/>
      <dgm:spPr/>
      <dgm:t>
        <a:bodyPr/>
        <a:lstStyle/>
        <a:p>
          <a:endParaRPr lang="en-US"/>
        </a:p>
      </dgm:t>
    </dgm:pt>
    <dgm:pt modelId="{220DADCA-7D13-4EE1-B9DC-266DDCD309DB}" type="parTrans" cxnId="{B510E818-7832-4643-9C45-0CABAC35A5B5}">
      <dgm:prSet/>
      <dgm:spPr/>
      <dgm:t>
        <a:bodyPr/>
        <a:lstStyle/>
        <a:p>
          <a:endParaRPr lang="en-US"/>
        </a:p>
      </dgm:t>
    </dgm:pt>
    <dgm:pt modelId="{FA50A94F-902A-4091-AEE8-69BABA643AEF}">
      <dgm:prSet phldrT="[Text]"/>
      <dgm:spPr>
        <a:solidFill>
          <a:srgbClr val="602320"/>
        </a:solidFill>
        <a:ln w="25400" cap="flat" cmpd="sng" algn="ctr">
          <a:solidFill>
            <a:schemeClr val="lt1">
              <a:hueOff val="0"/>
              <a:satOff val="0"/>
              <a:lumOff val="0"/>
              <a:alphaOff val="0"/>
            </a:schemeClr>
          </a:solidFill>
          <a:prstDash val="solid"/>
        </a:ln>
      </dgm:spPr>
      <dgm:t>
        <a:bodyPr/>
        <a:lstStyle/>
        <a:p>
          <a:r>
            <a:rPr lang="zh-CN" altLang="en-US" smtClean="0"/>
            <a:t>财务利润</a:t>
          </a:r>
          <a:endParaRPr lang="en-US"/>
        </a:p>
      </dgm:t>
    </dgm:pt>
    <dgm:pt modelId="{6CB1D34A-B880-4BE0-A926-906D91B22436}" type="sibTrans" cxnId="{B510E818-7832-4643-9C45-0CABAC35A5B5}">
      <dgm:prSet/>
      <dgm:spPr>
        <a:solidFill>
          <a:schemeClr val="accent2">
            <a:hueOff val="0"/>
            <a:satOff val="0"/>
            <a:lumOff val="0"/>
            <a:alphaOff val="0"/>
          </a:schemeClr>
        </a:solidFill>
        <a:ln>
          <a:noFill/>
        </a:ln>
      </dgm:spPr>
      <dgm:t>
        <a:bodyPr/>
        <a:lstStyle/>
        <a:p>
          <a:endParaRPr lang="en-US"/>
        </a:p>
      </dgm:t>
    </dgm:pt>
    <dgm:pt modelId="{2B8F5DA7-EB97-46A8-953F-4BAD5E0F8410}" type="parTrans" cxnId="{E0637915-2FC0-446D-9BC5-AFBC9B264F61}">
      <dgm:prSet/>
      <dgm:spPr/>
      <dgm:t>
        <a:bodyPr/>
        <a:lstStyle/>
        <a:p>
          <a:endParaRPr lang="en-US"/>
        </a:p>
      </dgm:t>
    </dgm:pt>
    <dgm:pt modelId="{FFDA6B5F-E2BF-4105-9022-FBB75A22D481}">
      <dgm:prSet phldrT="[Text]"/>
      <dgm:spPr>
        <a:solidFill>
          <a:srgbClr val="DC6900"/>
        </a:solidFill>
        <a:ln w="25400" cap="flat" cmpd="sng" algn="ctr">
          <a:solidFill>
            <a:schemeClr val="lt1">
              <a:hueOff val="0"/>
              <a:satOff val="0"/>
              <a:lumOff val="0"/>
              <a:alphaOff val="0"/>
            </a:schemeClr>
          </a:solidFill>
          <a:prstDash val="solid"/>
        </a:ln>
      </dgm:spPr>
      <dgm:t>
        <a:bodyPr/>
        <a:lstStyle/>
        <a:p>
          <a:r>
            <a:rPr lang="zh-CN" altLang="en-US" smtClean="0"/>
            <a:t>业务价值</a:t>
          </a:r>
          <a:endParaRPr lang="en-US"/>
        </a:p>
      </dgm:t>
    </dgm:pt>
    <dgm:pt modelId="{2A9F9062-D0CB-406F-AE61-876668A38D4A}" type="sibTrans" cxnId="{E0637915-2FC0-446D-9BC5-AFBC9B264F61}">
      <dgm:prSet/>
      <dgm:spPr>
        <a:solidFill>
          <a:srgbClr val="DC6900"/>
        </a:solidFill>
        <a:ln>
          <a:noFill/>
        </a:ln>
      </dgm:spPr>
      <dgm:t>
        <a:bodyPr/>
        <a:lstStyle/>
        <a:p>
          <a:endParaRPr lang="en-US"/>
        </a:p>
      </dgm:t>
    </dgm:pt>
    <dgm:pt modelId="{01D1EC65-7B01-4E04-8D2F-CE99CDCE4AC8}" type="parTrans" cxnId="{70B4F862-E095-45E2-B30A-269EC31C1700}">
      <dgm:prSet/>
      <dgm:spPr/>
      <dgm:t>
        <a:bodyPr/>
        <a:lstStyle/>
        <a:p>
          <a:endParaRPr lang="en-US"/>
        </a:p>
      </dgm:t>
    </dgm:pt>
    <dgm:pt modelId="{66BC5F88-76F7-4ADD-B8EC-ED72A71FCE0F}">
      <dgm:prSet phldrT="[Text]"/>
      <dgm:spPr>
        <a:solidFill>
          <a:srgbClr val="7D1A2B"/>
        </a:solidFill>
        <a:ln w="25400" cap="flat" cmpd="sng" algn="ctr">
          <a:solidFill>
            <a:schemeClr val="lt1">
              <a:hueOff val="0"/>
              <a:satOff val="0"/>
              <a:lumOff val="0"/>
              <a:alphaOff val="0"/>
            </a:schemeClr>
          </a:solidFill>
          <a:prstDash val="solid"/>
        </a:ln>
      </dgm:spPr>
      <dgm:t>
        <a:bodyPr/>
        <a:lstStyle/>
        <a:p>
          <a:r>
            <a:rPr lang="zh-CN" altLang="en-US" smtClean="0"/>
            <a:t>资本要求</a:t>
          </a:r>
          <a:endParaRPr lang="en-US"/>
        </a:p>
      </dgm:t>
    </dgm:pt>
    <dgm:pt modelId="{AC6CD259-7064-4B68-AF1F-EF25A9DACEB5}" type="sibTrans" cxnId="{70B4F862-E095-45E2-B30A-269EC31C1700}">
      <dgm:prSet/>
      <dgm:spPr>
        <a:solidFill>
          <a:srgbClr val="7D1A2B"/>
        </a:solidFill>
        <a:ln>
          <a:solidFill>
            <a:srgbClr val="7D1A2B"/>
          </a:solidFill>
        </a:ln>
      </dgm:spPr>
      <dgm:t>
        <a:bodyPr/>
        <a:lstStyle/>
        <a:p>
          <a:endParaRPr lang="en-US"/>
        </a:p>
      </dgm:t>
    </dgm:pt>
    <dgm:pt modelId="{1BE22CF5-2776-4365-B74D-9C542606CCAD}" type="pres">
      <dgm:prSet presAssocID="{A4638FB7-E226-4426-B530-E1D1E80FD5B8}" presName="Name0">
        <dgm:presLayoutVars>
          <dgm:dir/>
          <dgm:resizeHandles val="exact"/>
        </dgm:presLayoutVars>
      </dgm:prSet>
      <dgm:spPr/>
      <dgm:t>
        <a:bodyPr/>
        <a:lstStyle/>
        <a:p>
          <a:endParaRPr lang="en-US"/>
        </a:p>
      </dgm:t>
    </dgm:pt>
    <dgm:pt modelId="{063D85FF-DC6E-4669-A467-2938D07C80E0}" type="pres">
      <dgm:prSet presAssocID="{FA50A94F-902A-4091-AEE8-69BABA643AEF}" presName="node" presStyleLbl="node1" presStyleCnt="3">
        <dgm:presLayoutVars>
          <dgm:bulletEnabled val="1"/>
        </dgm:presLayoutVars>
      </dgm:prSet>
      <dgm:spPr/>
      <dgm:t>
        <a:bodyPr/>
        <a:lstStyle/>
        <a:p>
          <a:endParaRPr lang="en-US"/>
        </a:p>
      </dgm:t>
    </dgm:pt>
    <dgm:pt modelId="{13C97537-98BC-4E86-9FE8-ED2E1A5EB6E9}" type="pres">
      <dgm:prSet presAssocID="{6CB1D34A-B880-4BE0-A926-906D91B22436}" presName="sibTrans" presStyleLbl="sibTrans2D1" presStyleCnt="3"/>
      <dgm:spPr/>
      <dgm:t>
        <a:bodyPr/>
        <a:lstStyle/>
        <a:p>
          <a:endParaRPr lang="en-US"/>
        </a:p>
      </dgm:t>
    </dgm:pt>
    <dgm:pt modelId="{06500DB8-127D-4CA9-842F-C2A858C37531}" type="pres">
      <dgm:prSet presAssocID="{6CB1D34A-B880-4BE0-A926-906D91B22436}" presName="connectorText" presStyleLbl="sibTrans2D1" presStyleCnt="3"/>
      <dgm:spPr/>
      <dgm:t>
        <a:bodyPr/>
        <a:lstStyle/>
        <a:p>
          <a:endParaRPr lang="en-US"/>
        </a:p>
      </dgm:t>
    </dgm:pt>
    <dgm:pt modelId="{36A7F36C-293B-4E24-A015-4CCFB04C66EA}" type="pres">
      <dgm:prSet presAssocID="{FFDA6B5F-E2BF-4105-9022-FBB75A22D481}" presName="node" presStyleLbl="node1" presStyleIdx="1" presStyleCnt="3">
        <dgm:presLayoutVars>
          <dgm:bulletEnabled val="1"/>
        </dgm:presLayoutVars>
      </dgm:prSet>
      <dgm:spPr/>
      <dgm:t>
        <a:bodyPr/>
        <a:lstStyle/>
        <a:p>
          <a:endParaRPr lang="en-US"/>
        </a:p>
      </dgm:t>
    </dgm:pt>
    <dgm:pt modelId="{3041646F-9B3A-45A5-BC37-F78D4A18B228}" type="pres">
      <dgm:prSet presAssocID="{2A9F9062-D0CB-406F-AE61-876668A38D4A}" presName="sibTrans" presStyleLbl="sibTrans2D1" presStyleIdx="1" presStyleCnt="3"/>
      <dgm:spPr/>
      <dgm:t>
        <a:bodyPr/>
        <a:lstStyle/>
        <a:p>
          <a:endParaRPr lang="en-US"/>
        </a:p>
      </dgm:t>
    </dgm:pt>
    <dgm:pt modelId="{ACBF92EF-E230-4B44-B244-18DB3BDA9E5A}" type="pres">
      <dgm:prSet presAssocID="{2A9F9062-D0CB-406F-AE61-876668A38D4A}" presName="connectorText" presStyleLbl="sibTrans2D1" presStyleIdx="1" presStyleCnt="3"/>
      <dgm:spPr/>
      <dgm:t>
        <a:bodyPr/>
        <a:lstStyle/>
        <a:p>
          <a:endParaRPr lang="en-US"/>
        </a:p>
      </dgm:t>
    </dgm:pt>
    <dgm:pt modelId="{36098F61-24DA-4914-91BE-558C0394139E}" type="pres">
      <dgm:prSet presAssocID="{66BC5F88-76F7-4ADD-B8EC-ED72A71FCE0F}" presName="node" presStyleLbl="node1" presStyleIdx="2" presStyleCnt="3">
        <dgm:presLayoutVars>
          <dgm:bulletEnabled val="1"/>
        </dgm:presLayoutVars>
      </dgm:prSet>
      <dgm:spPr/>
      <dgm:t>
        <a:bodyPr/>
        <a:lstStyle/>
        <a:p>
          <a:endParaRPr lang="en-US"/>
        </a:p>
      </dgm:t>
    </dgm:pt>
    <dgm:pt modelId="{8D5BFAAF-C3CD-4296-B6F2-D6305F669721}" type="pres">
      <dgm:prSet presAssocID="{AC6CD259-7064-4B68-AF1F-EF25A9DACEB5}" presName="sibTrans" presStyleLbl="sibTrans2D1" presStyleIdx="2" presStyleCnt="3"/>
      <dgm:spPr/>
      <dgm:t>
        <a:bodyPr/>
        <a:lstStyle/>
        <a:p>
          <a:endParaRPr lang="en-US"/>
        </a:p>
      </dgm:t>
    </dgm:pt>
    <dgm:pt modelId="{36275024-79ED-4694-B60A-9B46C715B97E}" type="pres">
      <dgm:prSet presAssocID="{AC6CD259-7064-4B68-AF1F-EF25A9DACEB5}" presName="connectorText" presStyleLbl="sibTrans2D1" presStyleIdx="2" presStyleCnt="3"/>
      <dgm:spPr/>
      <dgm:t>
        <a:bodyPr/>
        <a:lstStyle/>
        <a:p>
          <a:endParaRPr lang="en-US"/>
        </a:p>
      </dgm:t>
    </dgm:pt>
  </dgm:ptLst>
  <dgm:cxnLst>
    <dgm:cxn modelId="{B510E818-7832-4643-9C45-0CABAC35A5B5}" srcId="{A4638FB7-E226-4426-B530-E1D1E80FD5B8}" destId="{FA50A94F-902A-4091-AEE8-69BABA643AEF}" srcOrd="0" destOrd="0" parTransId="{220DADCA-7D13-4EE1-B9DC-266DDCD309DB}" sibTransId="{6CB1D34A-B880-4BE0-A926-906D91B22436}"/>
    <dgm:cxn modelId="{E0637915-2FC0-446D-9BC5-AFBC9B264F61}" srcId="{A4638FB7-E226-4426-B530-E1D1E80FD5B8}" destId="{FFDA6B5F-E2BF-4105-9022-FBB75A22D481}" srcOrd="1" destOrd="0" parTransId="{2B8F5DA7-EB97-46A8-953F-4BAD5E0F8410}" sibTransId="{2A9F9062-D0CB-406F-AE61-876668A38D4A}"/>
    <dgm:cxn modelId="{70B4F862-E095-45E2-B30A-269EC31C1700}" srcId="{A4638FB7-E226-4426-B530-E1D1E80FD5B8}" destId="{66BC5F88-76F7-4ADD-B8EC-ED72A71FCE0F}" srcOrd="2" destOrd="0" parTransId="{01D1EC65-7B01-4E04-8D2F-CE99CDCE4AC8}" sibTransId="{AC6CD259-7064-4B68-AF1F-EF25A9DACEB5}"/>
    <dgm:cxn modelId="{ED4363F6-7698-4C46-842E-FAB17A13BB8D}" type="presOf" srcId="{A4638FB7-E226-4426-B530-E1D1E80FD5B8}" destId="{1BE22CF5-2776-4365-B74D-9C542606CCAD}" srcOrd="0" destOrd="0" presId="urn:microsoft.com/office/officeart/2005/8/layout/cycle7"/>
    <dgm:cxn modelId="{72B80036-2F10-43DC-A40D-B16EF40E67DD}" type="presParOf" srcId="{1BE22CF5-2776-4365-B74D-9C542606CCAD}" destId="{063D85FF-DC6E-4669-A467-2938D07C80E0}" srcOrd="0" destOrd="0" presId="urn:microsoft.com/office/officeart/2005/8/layout/cycle7"/>
    <dgm:cxn modelId="{5FF70924-E4FB-43FE-BC05-9163AEA38F4C}" type="presOf" srcId="{FA50A94F-902A-4091-AEE8-69BABA643AEF}" destId="{063D85FF-DC6E-4669-A467-2938D07C80E0}" srcOrd="0" destOrd="0" presId="urn:microsoft.com/office/officeart/2005/8/layout/cycle7"/>
    <dgm:cxn modelId="{5591998F-8A48-49B6-AC01-D269FD1EF00A}" type="presParOf" srcId="{1BE22CF5-2776-4365-B74D-9C542606CCAD}" destId="{13C97537-98BC-4E86-9FE8-ED2E1A5EB6E9}" srcOrd="1" destOrd="0" presId="urn:microsoft.com/office/officeart/2005/8/layout/cycle7"/>
    <dgm:cxn modelId="{2D6DA5FE-1F39-45E0-89C7-CED0CE931E3F}" type="presOf" srcId="{6CB1D34A-B880-4BE0-A926-906D91B22436}" destId="{13C97537-98BC-4E86-9FE8-ED2E1A5EB6E9}" srcOrd="0" destOrd="0" presId="urn:microsoft.com/office/officeart/2005/8/layout/cycle7"/>
    <dgm:cxn modelId="{87E91746-476B-41B6-99EF-A0A160869792}" type="presParOf" srcId="{13C97537-98BC-4E86-9FE8-ED2E1A5EB6E9}" destId="{06500DB8-127D-4CA9-842F-C2A858C37531}" srcOrd="0" destOrd="0" presId="urn:microsoft.com/office/officeart/2005/8/layout/cycle7"/>
    <dgm:cxn modelId="{D49C6459-BFBA-478B-AF43-29B0D23D0B4B}" type="presOf" srcId="{6CB1D34A-B880-4BE0-A926-906D91B22436}" destId="{06500DB8-127D-4CA9-842F-C2A858C37531}" srcOrd="1" destOrd="0" presId="urn:microsoft.com/office/officeart/2005/8/layout/cycle7"/>
    <dgm:cxn modelId="{E8637E46-9D47-4D97-94BD-BFFFEBD3DD7D}" type="presParOf" srcId="{1BE22CF5-2776-4365-B74D-9C542606CCAD}" destId="{36A7F36C-293B-4E24-A015-4CCFB04C66EA}" srcOrd="2" destOrd="0" presId="urn:microsoft.com/office/officeart/2005/8/layout/cycle7"/>
    <dgm:cxn modelId="{11A8F682-1346-4BA1-A76B-343414545833}" type="presOf" srcId="{FFDA6B5F-E2BF-4105-9022-FBB75A22D481}" destId="{36A7F36C-293B-4E24-A015-4CCFB04C66EA}" srcOrd="0" destOrd="0" presId="urn:microsoft.com/office/officeart/2005/8/layout/cycle7"/>
    <dgm:cxn modelId="{28246795-3D7C-4CAD-B0C9-9601524035AC}" type="presParOf" srcId="{1BE22CF5-2776-4365-B74D-9C542606CCAD}" destId="{3041646F-9B3A-45A5-BC37-F78D4A18B228}" srcOrd="3" destOrd="0" presId="urn:microsoft.com/office/officeart/2005/8/layout/cycle7"/>
    <dgm:cxn modelId="{92A9AADA-05FF-4007-AA3E-77EDBE2BF5C7}" type="presOf" srcId="{2A9F9062-D0CB-406F-AE61-876668A38D4A}" destId="{3041646F-9B3A-45A5-BC37-F78D4A18B228}" srcOrd="0" destOrd="0" presId="urn:microsoft.com/office/officeart/2005/8/layout/cycle7"/>
    <dgm:cxn modelId="{040CA037-9331-41D2-AE69-8AFC5A85EC76}" type="presParOf" srcId="{3041646F-9B3A-45A5-BC37-F78D4A18B228}" destId="{ACBF92EF-E230-4B44-B244-18DB3BDA9E5A}" srcOrd="0" destOrd="0" presId="urn:microsoft.com/office/officeart/2005/8/layout/cycle7"/>
    <dgm:cxn modelId="{175072DF-F8DE-4BAD-88B0-B2F4D4ECDE08}" type="presOf" srcId="{2A9F9062-D0CB-406F-AE61-876668A38D4A}" destId="{ACBF92EF-E230-4B44-B244-18DB3BDA9E5A}" srcOrd="1" destOrd="0" presId="urn:microsoft.com/office/officeart/2005/8/layout/cycle7"/>
    <dgm:cxn modelId="{3167976C-BD26-49B8-BA5D-1834F1F33BED}" type="presParOf" srcId="{1BE22CF5-2776-4365-B74D-9C542606CCAD}" destId="{36098F61-24DA-4914-91BE-558C0394139E}" srcOrd="4" destOrd="0" presId="urn:microsoft.com/office/officeart/2005/8/layout/cycle7"/>
    <dgm:cxn modelId="{2368CA2F-EBA1-417A-9782-6E2A5C14072C}" type="presOf" srcId="{66BC5F88-76F7-4ADD-B8EC-ED72A71FCE0F}" destId="{36098F61-24DA-4914-91BE-558C0394139E}" srcOrd="0" destOrd="0" presId="urn:microsoft.com/office/officeart/2005/8/layout/cycle7"/>
    <dgm:cxn modelId="{8FF49B91-67C6-4387-8533-88C21949C64E}" type="presParOf" srcId="{1BE22CF5-2776-4365-B74D-9C542606CCAD}" destId="{8D5BFAAF-C3CD-4296-B6F2-D6305F669721}" srcOrd="5" destOrd="0" presId="urn:microsoft.com/office/officeart/2005/8/layout/cycle7"/>
    <dgm:cxn modelId="{94AAA065-B570-47C9-BFF9-C7199CF76CF0}" type="presOf" srcId="{AC6CD259-7064-4B68-AF1F-EF25A9DACEB5}" destId="{8D5BFAAF-C3CD-4296-B6F2-D6305F669721}" srcOrd="0" destOrd="0" presId="urn:microsoft.com/office/officeart/2005/8/layout/cycle7"/>
    <dgm:cxn modelId="{93C96519-CEA7-418E-BF19-B99E81564FB1}" type="presParOf" srcId="{8D5BFAAF-C3CD-4296-B6F2-D6305F669721}" destId="{36275024-79ED-4694-B60A-9B46C715B97E}" srcOrd="0" destOrd="0" presId="urn:microsoft.com/office/officeart/2005/8/layout/cycle7"/>
    <dgm:cxn modelId="{BC5E5EEA-8619-4569-8E02-6D20B8250629}" type="presOf" srcId="{AC6CD259-7064-4B68-AF1F-EF25A9DACEB5}" destId="{36275024-79ED-4694-B60A-9B46C715B97E}" srcOrd="1" destOrd="0" presId="urn:microsoft.com/office/officeart/2005/8/layout/cycle7"/>
  </dgm:cxnLst>
  <dgm:bg/>
  <dgm:whole/>
  <dgm:extLst>
    <a:ext uri="http://schemas.microsoft.com/office/drawing/2008/diagram">
      <dsp:dataModelExt xmlns:dsp="http://schemas.microsoft.com/office/drawing/2008/diagram" relId="rId4" minVer="http://schemas.openxmlformats.org/drawingml/2006/main"/>
    </a:ext>
  </dgm:extLst>
</dgm:dataModel>
</file>

<file path=ppt/diagrams/data1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785583C-0BF1-4607-B7A8-5546702CFDD3}" type="doc">
      <dgm:prSet loTypeId="urn:microsoft.com/office/officeart/2005/8/layout/chevron1" loCatId="process" qsTypeId="urn:microsoft.com/office/officeart/2005/8/quickstyle/simple2" qsCatId="simple" csTypeId="urn:microsoft.com/office/officeart/2005/8/colors/accent5_2" csCatId="accent5" phldr="1"/>
      <dgm:spPr/>
      <dgm:t>
        <a:bodyPr/>
        <a:lstStyle/>
        <a:p/>
      </dgm:t>
    </dgm:pt>
    <dgm:pt modelId="{CB36290A-D570-4BAD-88AE-081867FE44DC}" type="parTrans" cxnId="{08968DBC-285A-45CD-9317-5154B371F247}">
      <dgm:prSet custT="1"/>
      <dgm:spPr/>
      <dgm:t>
        <a:bodyPr/>
        <a:lstStyle/>
        <a:p>
          <a:endParaRPr lang="zh-CN" altLang="en-US" sz="1200"/>
        </a:p>
      </dgm:t>
    </dgm:pt>
    <dgm:pt modelId="{B27AEBEC-EB20-45C0-AF77-29B3B82AEAC7}">
      <dgm:prSet phldrT="[Text]" custT="1"/>
      <dgm:spPr>
        <a:solidFill>
          <a:schemeClr val="accent5">
            <a:hueOff val="0"/>
            <a:satOff val="0"/>
            <a:lumOff val="0"/>
            <a:alphaOff val="0"/>
          </a:schemeClr>
        </a:solidFill>
        <a:ln w="38100" cap="flat" cmpd="sng" algn="ctr">
          <a:solidFill>
            <a:schemeClr val="lt1">
              <a:hueOff val="0"/>
              <a:satOff val="0"/>
              <a:lumOff val="0"/>
              <a:alphaOff val="0"/>
            </a:schemeClr>
          </a:solidFill>
          <a:prstDash val="solid"/>
        </a:ln>
      </dgm:spPr>
      <dgm:t>
        <a:bodyPr/>
        <a:lstStyle/>
        <a:p>
          <a:r>
            <a:rPr lang="zh-CN" altLang="en-US" sz="1200" smtClean="0"/>
            <a:t>投资策略</a:t>
          </a:r>
          <a:endParaRPr lang="en-GB" altLang="en-US" sz="1200" smtClean="0"/>
        </a:p>
      </dgm:t>
    </dgm:pt>
    <dgm:pt modelId="{9E02ECF4-0616-4F2D-A0FA-B3469220C576}" type="sibTrans" cxnId="{08968DBC-285A-45CD-9317-5154B371F247}">
      <dgm:prSet custT="1"/>
      <dgm:spPr/>
      <dgm:t>
        <a:bodyPr/>
        <a:lstStyle/>
        <a:p>
          <a:endParaRPr lang="zh-CN" altLang="en-US" sz="1200"/>
        </a:p>
      </dgm:t>
    </dgm:pt>
    <dgm:pt modelId="{D71C6A1F-8E98-4247-B235-31025BF922E0}" type="pres">
      <dgm:prSet presAssocID="{6785583C-0BF1-4607-B7A8-5546702CFDD3}" presName="Name0">
        <dgm:presLayoutVars>
          <dgm:dir/>
          <dgm:animLvl val="lvl"/>
          <dgm:resizeHandles val="exact"/>
        </dgm:presLayoutVars>
      </dgm:prSet>
      <dgm:spPr/>
      <dgm:t>
        <a:bodyPr/>
        <a:lstStyle/>
        <a:p/>
      </dgm:t>
    </dgm:pt>
    <dgm:pt modelId="{ED8A01F5-6B16-4D37-9212-954AED5C802B}" type="pres">
      <dgm:prSet presAssocID="{B27AEBEC-EB20-45C0-AF77-29B3B82AEAC7}" presName="parTxOnly" presStyleLbl="node1" presStyleCnt="1">
        <dgm:presLayoutVars>
          <dgm:chMax val="0"/>
          <dgm:chPref val="0"/>
          <dgm:bulletEnabled val="1"/>
        </dgm:presLayoutVars>
      </dgm:prSet>
      <dgm:spPr/>
      <dgm:t>
        <a:bodyPr/>
        <a:lstStyle/>
        <a:p>
          <a:endParaRPr lang="zh-CN" altLang="en-US"/>
        </a:p>
      </dgm:t>
    </dgm:pt>
  </dgm:ptLst>
  <dgm:cxnLst>
    <dgm:cxn modelId="{08968DBC-285A-45CD-9317-5154B371F247}" srcId="{6785583C-0BF1-4607-B7A8-5546702CFDD3}" destId="{B27AEBEC-EB20-45C0-AF77-29B3B82AEAC7}" srcOrd="0" destOrd="0" parTransId="{CB36290A-D570-4BAD-88AE-081867FE44DC}" sibTransId="{9E02ECF4-0616-4F2D-A0FA-B3469220C576}"/>
    <dgm:cxn modelId="{5EBCB953-F0D0-4341-B1E8-07BCD7D8AD1B}" type="presOf" srcId="{6785583C-0BF1-4607-B7A8-5546702CFDD3}" destId="{D71C6A1F-8E98-4247-B235-31025BF922E0}" srcOrd="0" destOrd="0" presId="urn:microsoft.com/office/officeart/2005/8/layout/chevron1"/>
    <dgm:cxn modelId="{D2CB7622-3E93-425C-A26C-912632C1E272}" type="presParOf" srcId="{D71C6A1F-8E98-4247-B235-31025BF922E0}" destId="{ED8A01F5-6B16-4D37-9212-954AED5C802B}" srcOrd="0" destOrd="0" presId="urn:microsoft.com/office/officeart/2005/8/layout/chevron1"/>
    <dgm:cxn modelId="{3C057488-0B38-4DEF-9271-53507D3F31E9}" type="presOf" srcId="{B27AEBEC-EB20-45C0-AF77-29B3B82AEAC7}" destId="{ED8A01F5-6B16-4D37-9212-954AED5C802B}" srcOrd="0" destOrd="0" presId="urn:microsoft.com/office/officeart/2005/8/layout/chevron1"/>
  </dgm:cxnLst>
  <dgm:bg/>
  <dgm:whole/>
  <dgm:extLst>
    <a:ext uri="http://schemas.microsoft.com/office/drawing/2008/diagram">
      <dsp:dataModelExt xmlns:dsp="http://schemas.microsoft.com/office/drawing/2008/diagram" relId="rId13" minVer="http://schemas.openxmlformats.org/drawingml/2006/main"/>
    </a:ext>
  </dgm:extLst>
</dgm:dataModel>
</file>

<file path=ppt/diagrams/data1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785583C-0BF1-4607-B7A8-5546702CFDD3}" type="doc">
      <dgm:prSet loTypeId="urn:microsoft.com/office/officeart/2005/8/layout/chevron1" loCatId="process" qsTypeId="urn:microsoft.com/office/officeart/2005/8/quickstyle/simple2" qsCatId="simple" csTypeId="urn:microsoft.com/office/officeart/2005/8/colors/accent5_2" csCatId="accent5" phldr="1"/>
      <dgm:spPr/>
      <dgm:t>
        <a:bodyPr/>
        <a:lstStyle/>
        <a:p/>
      </dgm:t>
    </dgm:pt>
    <dgm:pt modelId="{CB36290A-D570-4BAD-88AE-081867FE44DC}" type="parTrans" cxnId="{3EBE9387-E543-4CA5-BF13-C1784EDC843C}">
      <dgm:prSet custT="1"/>
      <dgm:spPr/>
      <dgm:t>
        <a:bodyPr/>
        <a:lstStyle/>
        <a:p>
          <a:endParaRPr lang="zh-CN" altLang="en-US" sz="1200"/>
        </a:p>
      </dgm:t>
    </dgm:pt>
    <dgm:pt modelId="{B27AEBEC-EB20-45C0-AF77-29B3B82AEAC7}">
      <dgm:prSet phldrT="[Text]" custT="1"/>
      <dgm:spPr>
        <a:solidFill>
          <a:schemeClr val="accent5">
            <a:hueOff val="0"/>
            <a:satOff val="0"/>
            <a:lumOff val="0"/>
            <a:alphaOff val="0"/>
          </a:schemeClr>
        </a:solidFill>
        <a:ln w="38100" cap="flat" cmpd="sng" algn="ctr">
          <a:solidFill>
            <a:schemeClr val="lt1">
              <a:hueOff val="0"/>
              <a:satOff val="0"/>
              <a:lumOff val="0"/>
              <a:alphaOff val="0"/>
            </a:schemeClr>
          </a:solidFill>
          <a:prstDash val="solid"/>
        </a:ln>
      </dgm:spPr>
      <dgm:t>
        <a:bodyPr/>
        <a:lstStyle/>
        <a:p>
          <a:r>
            <a:rPr lang="zh-CN" altLang="en-US" sz="1200" smtClean="0"/>
            <a:t>投资策略</a:t>
          </a:r>
          <a:endParaRPr lang="en-GB" altLang="en-US" sz="1200" smtClean="0"/>
        </a:p>
      </dgm:t>
    </dgm:pt>
    <dgm:pt modelId="{9E02ECF4-0616-4F2D-A0FA-B3469220C576}" type="sibTrans" cxnId="{3EBE9387-E543-4CA5-BF13-C1784EDC843C}">
      <dgm:prSet custT="1"/>
      <dgm:spPr/>
      <dgm:t>
        <a:bodyPr/>
        <a:lstStyle/>
        <a:p>
          <a:endParaRPr lang="zh-CN" altLang="en-US" sz="1200"/>
        </a:p>
      </dgm:t>
    </dgm:pt>
    <dgm:pt modelId="{D71C6A1F-8E98-4247-B235-31025BF922E0}" type="pres">
      <dgm:prSet presAssocID="{6785583C-0BF1-4607-B7A8-5546702CFDD3}" presName="Name0">
        <dgm:presLayoutVars>
          <dgm:dir/>
          <dgm:animLvl val="lvl"/>
          <dgm:resizeHandles val="exact"/>
        </dgm:presLayoutVars>
      </dgm:prSet>
      <dgm:spPr/>
      <dgm:t>
        <a:bodyPr/>
        <a:lstStyle/>
        <a:p/>
      </dgm:t>
    </dgm:pt>
    <dgm:pt modelId="{ED8A01F5-6B16-4D37-9212-954AED5C802B}" type="pres">
      <dgm:prSet presAssocID="{B27AEBEC-EB20-45C0-AF77-29B3B82AEAC7}" presName="parTxOnly" presStyleLbl="node1" presStyleCnt="1">
        <dgm:presLayoutVars>
          <dgm:chMax val="0"/>
          <dgm:chPref val="0"/>
          <dgm:bulletEnabled val="1"/>
        </dgm:presLayoutVars>
      </dgm:prSet>
      <dgm:spPr/>
      <dgm:t>
        <a:bodyPr/>
        <a:lstStyle/>
        <a:p>
          <a:endParaRPr lang="zh-CN" altLang="en-US"/>
        </a:p>
      </dgm:t>
    </dgm:pt>
  </dgm:ptLst>
  <dgm:cxnLst>
    <dgm:cxn modelId="{3EBE9387-E543-4CA5-BF13-C1784EDC843C}" srcId="{6785583C-0BF1-4607-B7A8-5546702CFDD3}" destId="{B27AEBEC-EB20-45C0-AF77-29B3B82AEAC7}" srcOrd="0" destOrd="0" parTransId="{CB36290A-D570-4BAD-88AE-081867FE44DC}" sibTransId="{9E02ECF4-0616-4F2D-A0FA-B3469220C576}"/>
    <dgm:cxn modelId="{481F5771-EDC1-4DCA-9C65-0E862468C220}" type="presOf" srcId="{6785583C-0BF1-4607-B7A8-5546702CFDD3}" destId="{D71C6A1F-8E98-4247-B235-31025BF922E0}" srcOrd="0" destOrd="0" presId="urn:microsoft.com/office/officeart/2005/8/layout/chevron1"/>
    <dgm:cxn modelId="{354F98F0-979B-40D4-BBBC-7F722E7107D5}" type="presParOf" srcId="{D71C6A1F-8E98-4247-B235-31025BF922E0}" destId="{ED8A01F5-6B16-4D37-9212-954AED5C802B}" srcOrd="0" destOrd="0" presId="urn:microsoft.com/office/officeart/2005/8/layout/chevron1"/>
    <dgm:cxn modelId="{0FEC2E57-AE45-4DC0-902B-548971A29F6C}" type="presOf" srcId="{B27AEBEC-EB20-45C0-AF77-29B3B82AEAC7}" destId="{ED8A01F5-6B16-4D37-9212-954AED5C802B}" srcOrd="0" destOrd="0" presId="urn:microsoft.com/office/officeart/2005/8/layout/chevron1"/>
  </dgm:cxnLst>
  <dgm:bg/>
  <dgm:whole/>
  <dgm:extLst>
    <a:ext uri="http://schemas.microsoft.com/office/drawing/2008/diagram">
      <dsp:dataModelExt xmlns:dsp="http://schemas.microsoft.com/office/drawing/2008/diagram" relId="rId11" minVer="http://schemas.openxmlformats.org/drawingml/2006/main"/>
    </a:ext>
  </dgm:extLst>
</dgm:dataModel>
</file>

<file path=ppt/diagrams/data14.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8F925402-925F-4FAD-92F4-D6AE4B1F560C}"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zh-CN" altLang="en-US"/>
        </a:p>
      </dgm:t>
    </dgm:pt>
    <dgm:pt modelId="{D355E998-623E-4685-9DD8-0C2B9E470637}" type="parTrans" cxnId="{6C2A6E4D-BBB7-491D-892A-87D0907A9F31}">
      <dgm:prSet/>
      <dgm:spPr/>
      <dgm:t>
        <a:bodyPr/>
        <a:lstStyle/>
        <a:p>
          <a:endParaRPr lang="zh-CN" altLang="en-US"/>
        </a:p>
      </dgm:t>
    </dgm:pt>
    <dgm:pt modelId="{EB7F792B-2E83-4C3E-9F4D-A96C711CCB14}">
      <dgm:prSet phldrT="[Text]" custT="1"/>
      <dgm:spPr>
        <a:solidFill>
          <a:schemeClr val="accent4">
            <a:hueOff val="0"/>
            <a:satOff val="0"/>
            <a:lumOff val="0"/>
            <a:alphaOff val="0"/>
          </a:schemeClr>
        </a:solidFill>
        <a:ln w="25400" cap="flat" cmpd="sng" algn="ctr">
          <a:solidFill>
            <a:schemeClr val="lt1">
              <a:hueOff val="0"/>
              <a:satOff val="0"/>
              <a:lumOff val="0"/>
              <a:alphaOff val="0"/>
            </a:schemeClr>
          </a:solidFill>
          <a:prstDash val="solid"/>
        </a:ln>
      </dgm:spPr>
      <dgm:t>
        <a:bodyPr/>
        <a:lstStyle/>
        <a:p>
          <a:r>
            <a:rPr lang="zh-CN" altLang="en-US" sz="1800" b="1" smtClean="0">
              <a:latin typeface="宋体" pitchFamily="2" charset="-122"/>
              <a:ea typeface="宋体" pitchFamily="2" charset="-122"/>
            </a:rPr>
            <a:t>融资方案的选择</a:t>
          </a:r>
          <a:endParaRPr lang="zh-CN" altLang="en-US" sz="1800" b="1">
            <a:latin typeface="宋体" pitchFamily="2" charset="-122"/>
            <a:ea typeface="宋体" pitchFamily="2" charset="-122"/>
          </a:endParaRPr>
        </a:p>
      </dgm:t>
    </dgm:pt>
    <dgm:pt modelId="{EEAB8A4F-7089-4EBD-B2FD-6E0C5400C3B6}" type="parTrans" cxnId="{3FBAC697-0C5B-4526-BE83-15DB11A7B3E8}">
      <dgm:prSet/>
      <dgm:spPr/>
      <dgm:t>
        <a:bodyPr/>
        <a:lstStyle/>
        <a:p>
          <a:endParaRPr lang="zh-CN" altLang="en-US"/>
        </a:p>
      </dgm:t>
    </dgm:pt>
    <dgm:pt modelId="{1FD9E221-8CBC-472F-855F-11E8E7A1684A}">
      <dgm:prSet phldrT="[Text]" custT="1"/>
      <dgm:spPr>
        <a:noFill/>
        <a:ln>
          <a:noFill/>
        </a:ln>
      </dgm:spPr>
      <dgm:t>
        <a:bodyPr/>
        <a:lstStyle/>
        <a:p>
          <a:r>
            <a:rPr lang="zh-CN" altLang="en-US" sz="1800" smtClean="0">
              <a:latin typeface="宋体" pitchFamily="2" charset="-122"/>
              <a:ea typeface="宋体" pitchFamily="2" charset="-122"/>
            </a:rPr>
            <a:t>偿一代的再保方案（修正共保等），是否仍适用，再保人的选择将对信用产生较大影响；</a:t>
          </a:r>
          <a:endParaRPr lang="zh-CN" altLang="en-US" sz="1800">
            <a:latin typeface="宋体" pitchFamily="2" charset="-122"/>
            <a:ea typeface="宋体" pitchFamily="2" charset="-122"/>
          </a:endParaRPr>
        </a:p>
      </dgm:t>
    </dgm:pt>
    <dgm:pt modelId="{93D35846-481C-4509-8240-4550E3C55CC9}" type="sibTrans" cxnId="{3FBAC697-0C5B-4526-BE83-15DB11A7B3E8}">
      <dgm:prSet/>
      <dgm:spPr/>
      <dgm:t>
        <a:bodyPr/>
        <a:lstStyle/>
        <a:p>
          <a:endParaRPr lang="zh-CN" altLang="en-US"/>
        </a:p>
      </dgm:t>
    </dgm:pt>
    <dgm:pt modelId="{2540B9F9-0011-453C-AEED-4FE9E41880B5}" type="parTrans" cxnId="{2181E9C5-E0EF-4FB4-A627-8202E59658BD}">
      <dgm:prSet/>
      <dgm:spPr/>
      <dgm:t>
        <a:bodyPr/>
        <a:lstStyle/>
        <a:p>
          <a:endParaRPr lang="zh-CN" altLang="en-US"/>
        </a:p>
      </dgm:t>
    </dgm:pt>
    <dgm:pt modelId="{088A202F-4A7B-4348-86C4-37B8A741AD8D}">
      <dgm:prSet phldrT="[Text]" custT="1"/>
      <dgm:spPr>
        <a:noFill/>
        <a:ln>
          <a:noFill/>
        </a:ln>
      </dgm:spPr>
      <dgm:t>
        <a:bodyPr/>
        <a:lstStyle/>
        <a:p>
          <a:r>
            <a:rPr lang="zh-CN" altLang="en-US" sz="1800" smtClean="0">
              <a:latin typeface="宋体" pitchFamily="2" charset="-122"/>
              <a:ea typeface="宋体" pitchFamily="2" charset="-122"/>
            </a:rPr>
            <a:t>通过发行次级债是偿一代的主要融资方案之一，偿二代下是否仍能缓解偿付能力？</a:t>
          </a:r>
          <a:endParaRPr lang="zh-CN" altLang="en-US" sz="1800">
            <a:latin typeface="宋体" pitchFamily="2" charset="-122"/>
            <a:ea typeface="宋体" pitchFamily="2" charset="-122"/>
          </a:endParaRPr>
        </a:p>
      </dgm:t>
    </dgm:pt>
    <dgm:pt modelId="{DD17DDD4-4DAA-45F3-BFE0-4E6F8D70714E}" type="sibTrans" cxnId="{2181E9C5-E0EF-4FB4-A627-8202E59658BD}">
      <dgm:prSet/>
      <dgm:spPr/>
      <dgm:t>
        <a:bodyPr/>
        <a:lstStyle/>
        <a:p>
          <a:endParaRPr lang="zh-CN" altLang="en-US"/>
        </a:p>
      </dgm:t>
    </dgm:pt>
    <dgm:pt modelId="{128C4C73-B4C7-4C60-8188-055C81D06098}" type="parTrans" cxnId="{1D125ABB-954B-47AD-968B-F728ED0CB4B0}">
      <dgm:prSet/>
      <dgm:spPr/>
      <dgm:t>
        <a:bodyPr/>
        <a:lstStyle/>
        <a:p>
          <a:endParaRPr lang="zh-CN" altLang="en-US"/>
        </a:p>
      </dgm:t>
    </dgm:pt>
    <dgm:pt modelId="{739B96D7-7258-4995-B421-D920C04C63CA}">
      <dgm:prSet phldrT="[Text]" custT="1"/>
      <dgm:spPr>
        <a:noFill/>
        <a:ln>
          <a:noFill/>
        </a:ln>
      </dgm:spPr>
      <dgm:t>
        <a:bodyPr/>
        <a:lstStyle/>
        <a:p>
          <a:r>
            <a:rPr lang="zh-CN" altLang="en-US" sz="1800" smtClean="0">
              <a:latin typeface="宋体" pitchFamily="2" charset="-122"/>
              <a:ea typeface="宋体" pitchFamily="2" charset="-122"/>
            </a:rPr>
            <a:t>其它融资方案的测试，如卖出回购和买入返售的选择？</a:t>
          </a:r>
          <a:endParaRPr lang="zh-CN" altLang="en-US" sz="1800">
            <a:latin typeface="宋体" pitchFamily="2" charset="-122"/>
            <a:ea typeface="宋体" pitchFamily="2" charset="-122"/>
          </a:endParaRPr>
        </a:p>
      </dgm:t>
    </dgm:pt>
    <dgm:pt modelId="{E632B472-750A-438D-A98C-23DAD42AFDC7}" type="sibTrans" cxnId="{1D125ABB-954B-47AD-968B-F728ED0CB4B0}">
      <dgm:prSet/>
      <dgm:spPr/>
      <dgm:t>
        <a:bodyPr/>
        <a:lstStyle/>
        <a:p>
          <a:endParaRPr lang="zh-CN" altLang="en-US"/>
        </a:p>
      </dgm:t>
    </dgm:pt>
    <dgm:pt modelId="{FFC49AB8-1D0E-4462-BDE2-D497A2C13D29}" type="parTrans" cxnId="{D0466F32-7031-4EA7-9915-DBFCB9606609}">
      <dgm:prSet/>
      <dgm:spPr/>
      <dgm:t>
        <a:bodyPr/>
        <a:lstStyle/>
        <a:p>
          <a:endParaRPr lang="en-GB"/>
        </a:p>
      </dgm:t>
    </dgm:pt>
    <dgm:pt modelId="{87DC48D8-0FC9-4FC5-8C52-C290F00537D5}">
      <dgm:prSet phldrT="[Text]" custT="1"/>
      <dgm:spPr>
        <a:noFill/>
        <a:ln>
          <a:noFill/>
        </a:ln>
      </dgm:spPr>
      <dgm:t>
        <a:bodyPr/>
        <a:lstStyle/>
        <a:p>
          <a:endParaRPr lang="zh-CN" altLang="en-US" sz="1800">
            <a:latin typeface="宋体" pitchFamily="2" charset="-122"/>
            <a:ea typeface="宋体" pitchFamily="2" charset="-122"/>
          </a:endParaRPr>
        </a:p>
      </dgm:t>
    </dgm:pt>
    <dgm:pt modelId="{B205679F-D9D5-4ADF-8421-AB46A73B70B9}" type="sibTrans" cxnId="{D0466F32-7031-4EA7-9915-DBFCB9606609}">
      <dgm:prSet/>
      <dgm:spPr/>
      <dgm:t>
        <a:bodyPr/>
        <a:lstStyle/>
        <a:p>
          <a:endParaRPr lang="en-GB"/>
        </a:p>
      </dgm:t>
    </dgm:pt>
    <dgm:pt modelId="{0F1B3033-F595-47F6-A324-598E29EB2211}" type="parTrans" cxnId="{BA484212-696A-4D9A-8568-C170E2DFC38E}">
      <dgm:prSet/>
      <dgm:spPr/>
      <dgm:t>
        <a:bodyPr/>
        <a:lstStyle/>
        <a:p>
          <a:endParaRPr lang="en-GB"/>
        </a:p>
      </dgm:t>
    </dgm:pt>
    <dgm:pt modelId="{3810D09B-49FE-4408-9EEE-98E4024750FA}">
      <dgm:prSet phldrT="[Text]" custT="1"/>
      <dgm:spPr>
        <a:noFill/>
        <a:ln>
          <a:noFill/>
        </a:ln>
      </dgm:spPr>
      <dgm:t>
        <a:bodyPr/>
        <a:lstStyle/>
        <a:p>
          <a:endParaRPr lang="zh-CN" altLang="en-US" sz="1800">
            <a:latin typeface="宋体" pitchFamily="2" charset="-122"/>
            <a:ea typeface="宋体" pitchFamily="2" charset="-122"/>
          </a:endParaRPr>
        </a:p>
      </dgm:t>
    </dgm:pt>
    <dgm:pt modelId="{2B342EC2-A8CC-4A64-9F3D-DFACC072F802}" type="sibTrans" cxnId="{BA484212-696A-4D9A-8568-C170E2DFC38E}">
      <dgm:prSet/>
      <dgm:spPr/>
      <dgm:t>
        <a:bodyPr/>
        <a:lstStyle/>
        <a:p>
          <a:endParaRPr lang="en-GB"/>
        </a:p>
      </dgm:t>
    </dgm:pt>
    <dgm:pt modelId="{F0C16F65-7D6A-4E45-8D35-268C7E79AED6}" type="sibTrans" cxnId="{6C2A6E4D-BBB7-491D-892A-87D0907A9F31}">
      <dgm:prSet/>
      <dgm:spPr/>
      <dgm:t>
        <a:bodyPr/>
        <a:lstStyle/>
        <a:p>
          <a:endParaRPr lang="zh-CN" altLang="en-US"/>
        </a:p>
      </dgm:t>
    </dgm:pt>
    <dgm:pt modelId="{4E5A7BB5-B4A8-4BA2-9969-384B4D13C1D0}" type="parTrans" cxnId="{359E6964-8D75-4214-B3C6-F9DF7CAC7002}">
      <dgm:prSet/>
      <dgm:spPr/>
      <dgm:t>
        <a:bodyPr/>
        <a:lstStyle/>
        <a:p>
          <a:endParaRPr lang="zh-CN" altLang="en-US"/>
        </a:p>
      </dgm:t>
    </dgm:pt>
    <dgm:pt modelId="{D27CAEDA-7C79-4D81-9B3B-A24FC9E7D333}">
      <dgm:prSet phldrT="[Text]" custT="1"/>
      <dgm:spPr>
        <a:solidFill>
          <a:srgbClr val="DC6900"/>
        </a:solidFill>
        <a:ln w="25400" cap="flat" cmpd="sng" algn="ctr">
          <a:solidFill>
            <a:schemeClr val="lt1">
              <a:hueOff val="0"/>
              <a:satOff val="0"/>
              <a:lumOff val="0"/>
              <a:alphaOff val="0"/>
            </a:schemeClr>
          </a:solidFill>
          <a:prstDash val="solid"/>
        </a:ln>
      </dgm:spPr>
      <dgm:t>
        <a:bodyPr/>
        <a:lstStyle/>
        <a:p>
          <a:r>
            <a:rPr lang="zh-CN" altLang="en-US" sz="1800" b="1" smtClean="0"/>
            <a:t>资本结构优化方案</a:t>
          </a:r>
          <a:endParaRPr lang="zh-CN" altLang="en-US" sz="1800" b="1"/>
        </a:p>
      </dgm:t>
    </dgm:pt>
    <dgm:pt modelId="{61E8FDFF-1FF9-4258-B740-F6C3BD2CC3DC}" type="parTrans" cxnId="{C6187C82-4565-407A-BFA1-EBB7757998F3}">
      <dgm:prSet/>
      <dgm:spPr/>
      <dgm:t>
        <a:bodyPr/>
        <a:lstStyle/>
        <a:p>
          <a:endParaRPr lang="zh-CN" altLang="en-US"/>
        </a:p>
      </dgm:t>
    </dgm:pt>
    <dgm:pt modelId="{23C1597A-0E19-4D4A-A9C0-7BEBC3C95C50}">
      <dgm:prSet phldrT="[Text]" custT="1"/>
      <dgm:spPr>
        <a:noFill/>
        <a:ln>
          <a:noFill/>
        </a:ln>
      </dgm:spPr>
      <dgm:t>
        <a:bodyPr/>
        <a:lstStyle/>
        <a:p>
          <a:r>
            <a:rPr lang="zh-CN" altLang="en-US" sz="1800" smtClean="0"/>
            <a:t>对监管资本进行各维度的分配，协助管理层了解资本来源，制定资本管理的方案</a:t>
          </a:r>
          <a:endParaRPr lang="zh-CN" altLang="en-US" sz="1800"/>
        </a:p>
      </dgm:t>
    </dgm:pt>
    <dgm:pt modelId="{98740C4D-F0FB-424A-AA10-7C4AAFC4CF4E}" type="sibTrans" cxnId="{C6187C82-4565-407A-BFA1-EBB7757998F3}">
      <dgm:prSet/>
      <dgm:spPr/>
      <dgm:t>
        <a:bodyPr/>
        <a:lstStyle/>
        <a:p>
          <a:endParaRPr lang="zh-CN" altLang="en-US"/>
        </a:p>
      </dgm:t>
    </dgm:pt>
    <dgm:pt modelId="{4E14F11E-9884-4632-9616-4F9AA3D41458}" type="sibTrans" cxnId="{359E6964-8D75-4214-B3C6-F9DF7CAC7002}">
      <dgm:prSet/>
      <dgm:spPr/>
      <dgm:t>
        <a:bodyPr/>
        <a:lstStyle/>
        <a:p>
          <a:endParaRPr lang="zh-CN" altLang="en-US"/>
        </a:p>
      </dgm:t>
    </dgm:pt>
    <dgm:pt modelId="{29FAB481-5A9F-489B-BD38-3C7DCCEAA3FE}" type="pres">
      <dgm:prSet presAssocID="{8F925402-925F-4FAD-92F4-D6AE4B1F560C}" presName="linear">
        <dgm:presLayoutVars>
          <dgm:animLvl val="lvl"/>
          <dgm:resizeHandles val="exact"/>
        </dgm:presLayoutVars>
      </dgm:prSet>
      <dgm:spPr/>
      <dgm:t>
        <a:bodyPr/>
        <a:lstStyle/>
        <a:p>
          <a:endParaRPr lang="zh-CN" altLang="en-US"/>
        </a:p>
      </dgm:t>
    </dgm:pt>
    <dgm:pt modelId="{8BD0E75C-4AC6-4882-AA19-73FF1F2E15EA}" type="pres">
      <dgm:prSet presAssocID="{EB7F792B-2E83-4C3E-9F4D-A96C711CCB14}" presName="parentText" presStyleLbl="node1" presStyleCnt="2" custScaleY="53495">
        <dgm:presLayoutVars>
          <dgm:chMax val="0"/>
          <dgm:bulletEnabled val="1"/>
        </dgm:presLayoutVars>
      </dgm:prSet>
      <dgm:spPr/>
      <dgm:t>
        <a:bodyPr/>
        <a:lstStyle/>
        <a:p>
          <a:endParaRPr lang="zh-CN" altLang="en-US"/>
        </a:p>
      </dgm:t>
    </dgm:pt>
    <dgm:pt modelId="{174BD653-A2B4-4151-BDCE-7008D50EAEB6}" type="pres">
      <dgm:prSet presAssocID="{EB7F792B-2E83-4C3E-9F4D-A96C711CCB14}" presName="childText" presStyleLbl="revTx" presStyleCnt="2">
        <dgm:presLayoutVars>
          <dgm:bulletEnabled val="1"/>
        </dgm:presLayoutVars>
      </dgm:prSet>
      <dgm:spPr/>
      <dgm:t>
        <a:bodyPr/>
        <a:lstStyle/>
        <a:p>
          <a:endParaRPr lang="zh-CN" altLang="en-US"/>
        </a:p>
      </dgm:t>
    </dgm:pt>
    <dgm:pt modelId="{7F9A2E84-AE96-4231-9047-F5F7B3532C4A}" type="pres">
      <dgm:prSet presAssocID="{D27CAEDA-7C79-4D81-9B3B-A24FC9E7D333}" presName="parentText" presStyleLbl="node1" presStyleIdx="1" presStyleCnt="2" custScaleY="44649">
        <dgm:presLayoutVars>
          <dgm:chMax val="0"/>
          <dgm:bulletEnabled val="1"/>
        </dgm:presLayoutVars>
      </dgm:prSet>
      <dgm:spPr/>
      <dgm:t>
        <a:bodyPr/>
        <a:lstStyle/>
        <a:p>
          <a:endParaRPr lang="zh-CN" altLang="en-US"/>
        </a:p>
      </dgm:t>
    </dgm:pt>
    <dgm:pt modelId="{86D04C2D-A4ED-4D56-9370-7DD750FA288E}" type="pres">
      <dgm:prSet presAssocID="{D27CAEDA-7C79-4D81-9B3B-A24FC9E7D333}" presName="childText" presStyleLbl="revTx" presStyleIdx="1" presStyleCnt="2">
        <dgm:presLayoutVars>
          <dgm:bulletEnabled val="1"/>
        </dgm:presLayoutVars>
      </dgm:prSet>
      <dgm:spPr/>
      <dgm:t>
        <a:bodyPr/>
        <a:lstStyle/>
        <a:p>
          <a:endParaRPr lang="zh-CN" altLang="en-US"/>
        </a:p>
      </dgm:t>
    </dgm:pt>
  </dgm:ptLst>
  <dgm:cxnLst>
    <dgm:cxn modelId="{6C2A6E4D-BBB7-491D-892A-87D0907A9F31}" srcId="{8F925402-925F-4FAD-92F4-D6AE4B1F560C}" destId="{EB7F792B-2E83-4C3E-9F4D-A96C711CCB14}" srcOrd="0" destOrd="0" parTransId="{D355E998-623E-4685-9DD8-0C2B9E470637}" sibTransId="{F0C16F65-7D6A-4E45-8D35-268C7E79AED6}"/>
    <dgm:cxn modelId="{3FBAC697-0C5B-4526-BE83-15DB11A7B3E8}" srcId="{EB7F792B-2E83-4C3E-9F4D-A96C711CCB14}" destId="{1FD9E221-8CBC-472F-855F-11E8E7A1684A}" srcOrd="0" destOrd="0" parTransId="{EEAB8A4F-7089-4EBD-B2FD-6E0C5400C3B6}" sibTransId="{93D35846-481C-4509-8240-4550E3C55CC9}"/>
    <dgm:cxn modelId="{2181E9C5-E0EF-4FB4-A627-8202E59658BD}" srcId="{EB7F792B-2E83-4C3E-9F4D-A96C711CCB14}" destId="{088A202F-4A7B-4348-86C4-37B8A741AD8D}" srcOrd="1" destOrd="0" parTransId="{2540B9F9-0011-453C-AEED-4FE9E41880B5}" sibTransId="{DD17DDD4-4DAA-45F3-BFE0-4E6F8D70714E}"/>
    <dgm:cxn modelId="{1D125ABB-954B-47AD-968B-F728ED0CB4B0}" srcId="{EB7F792B-2E83-4C3E-9F4D-A96C711CCB14}" destId="{739B96D7-7258-4995-B421-D920C04C63CA}" srcOrd="2" destOrd="0" parTransId="{128C4C73-B4C7-4C60-8188-055C81D06098}" sibTransId="{E632B472-750A-438D-A98C-23DAD42AFDC7}"/>
    <dgm:cxn modelId="{D0466F32-7031-4EA7-9915-DBFCB9606609}" srcId="{EB7F792B-2E83-4C3E-9F4D-A96C711CCB14}" destId="{87DC48D8-0FC9-4FC5-8C52-C290F00537D5}" srcOrd="3" destOrd="0" parTransId="{FFC49AB8-1D0E-4462-BDE2-D497A2C13D29}" sibTransId="{B205679F-D9D5-4ADF-8421-AB46A73B70B9}"/>
    <dgm:cxn modelId="{BA484212-696A-4D9A-8568-C170E2DFC38E}" srcId="{EB7F792B-2E83-4C3E-9F4D-A96C711CCB14}" destId="{3810D09B-49FE-4408-9EEE-98E4024750FA}" srcOrd="4" destOrd="0" parTransId="{0F1B3033-F595-47F6-A324-598E29EB2211}" sibTransId="{2B342EC2-A8CC-4A64-9F3D-DFACC072F802}"/>
    <dgm:cxn modelId="{359E6964-8D75-4214-B3C6-F9DF7CAC7002}" srcId="{8F925402-925F-4FAD-92F4-D6AE4B1F560C}" destId="{D27CAEDA-7C79-4D81-9B3B-A24FC9E7D333}" srcOrd="1" destOrd="0" parTransId="{4E5A7BB5-B4A8-4BA2-9969-384B4D13C1D0}" sibTransId="{4E14F11E-9884-4632-9616-4F9AA3D41458}"/>
    <dgm:cxn modelId="{C6187C82-4565-407A-BFA1-EBB7757998F3}" srcId="{D27CAEDA-7C79-4D81-9B3B-A24FC9E7D333}" destId="{23C1597A-0E19-4D4A-A9C0-7BEBC3C95C50}" srcOrd="0" destOrd="0" parTransId="{61E8FDFF-1FF9-4258-B740-F6C3BD2CC3DC}" sibTransId="{98740C4D-F0FB-424A-AA10-7C4AAFC4CF4E}"/>
    <dgm:cxn modelId="{D11E463F-D9BE-491B-835A-560B1C8DE029}" type="presOf" srcId="{8F925402-925F-4FAD-92F4-D6AE4B1F560C}" destId="{29FAB481-5A9F-489B-BD38-3C7DCCEAA3FE}" srcOrd="0" destOrd="0" presId="urn:microsoft.com/office/officeart/2005/8/layout/vList2"/>
    <dgm:cxn modelId="{B1891BD0-7C02-439D-8BFD-F898F2F75488}" type="presParOf" srcId="{29FAB481-5A9F-489B-BD38-3C7DCCEAA3FE}" destId="{8BD0E75C-4AC6-4882-AA19-73FF1F2E15EA}" srcOrd="0" destOrd="0" presId="urn:microsoft.com/office/officeart/2005/8/layout/vList2"/>
    <dgm:cxn modelId="{893C2B79-647A-4EAB-90EF-0C63FFE4F4C3}" type="presOf" srcId="{EB7F792B-2E83-4C3E-9F4D-A96C711CCB14}" destId="{8BD0E75C-4AC6-4882-AA19-73FF1F2E15EA}" srcOrd="0" destOrd="0" presId="urn:microsoft.com/office/officeart/2005/8/layout/vList2"/>
    <dgm:cxn modelId="{9BBB18AD-6974-4708-8A0E-A145D741C824}" type="presParOf" srcId="{29FAB481-5A9F-489B-BD38-3C7DCCEAA3FE}" destId="{174BD653-A2B4-4151-BDCE-7008D50EAEB6}" srcOrd="1" destOrd="0" presId="urn:microsoft.com/office/officeart/2005/8/layout/vList2"/>
    <dgm:cxn modelId="{F49D29F3-E043-45AE-BD71-999A0AE79280}" type="presOf" srcId="{1FD9E221-8CBC-472F-855F-11E8E7A1684A}" destId="{174BD653-A2B4-4151-BDCE-7008D50EAEB6}" srcOrd="0" destOrd="0" presId="urn:microsoft.com/office/officeart/2005/8/layout/vList2"/>
    <dgm:cxn modelId="{B276DE55-F97F-456E-B97B-A827A418EB2C}" type="presOf" srcId="{088A202F-4A7B-4348-86C4-37B8A741AD8D}" destId="{174BD653-A2B4-4151-BDCE-7008D50EAEB6}" srcOrd="0" destOrd="1" presId="urn:microsoft.com/office/officeart/2005/8/layout/vList2"/>
    <dgm:cxn modelId="{703EFF04-0EE2-4E81-A3C6-CB396C2B3C81}" type="presOf" srcId="{739B96D7-7258-4995-B421-D920C04C63CA}" destId="{174BD653-A2B4-4151-BDCE-7008D50EAEB6}" srcOrd="0" destOrd="2" presId="urn:microsoft.com/office/officeart/2005/8/layout/vList2"/>
    <dgm:cxn modelId="{5BD35938-F201-4CFE-AD91-5AA4824BA472}" type="presOf" srcId="{87DC48D8-0FC9-4FC5-8C52-C290F00537D5}" destId="{174BD653-A2B4-4151-BDCE-7008D50EAEB6}" srcOrd="0" destOrd="3" presId="urn:microsoft.com/office/officeart/2005/8/layout/vList2"/>
    <dgm:cxn modelId="{93573900-0F1B-4D12-936D-229ABEC21074}" type="presOf" srcId="{3810D09B-49FE-4408-9EEE-98E4024750FA}" destId="{174BD653-A2B4-4151-BDCE-7008D50EAEB6}" srcOrd="0" destOrd="4" presId="urn:microsoft.com/office/officeart/2005/8/layout/vList2"/>
    <dgm:cxn modelId="{5FE0C7A0-56EA-4E25-9CB6-C09E6FE41314}" type="presParOf" srcId="{29FAB481-5A9F-489B-BD38-3C7DCCEAA3FE}" destId="{7F9A2E84-AE96-4231-9047-F5F7B3532C4A}" srcOrd="2" destOrd="0" presId="urn:microsoft.com/office/officeart/2005/8/layout/vList2"/>
    <dgm:cxn modelId="{A7E9ECBC-75EE-4998-AAF7-5E1B3AE812A9}" type="presOf" srcId="{D27CAEDA-7C79-4D81-9B3B-A24FC9E7D333}" destId="{7F9A2E84-AE96-4231-9047-F5F7B3532C4A}" srcOrd="0" destOrd="0" presId="urn:microsoft.com/office/officeart/2005/8/layout/vList2"/>
    <dgm:cxn modelId="{9241FD30-B322-4B67-99BD-7F04A26F590F}" type="presParOf" srcId="{29FAB481-5A9F-489B-BD38-3C7DCCEAA3FE}" destId="{86D04C2D-A4ED-4D56-9370-7DD750FA288E}" srcOrd="3" destOrd="0" presId="urn:microsoft.com/office/officeart/2005/8/layout/vList2"/>
    <dgm:cxn modelId="{D60E0391-A774-4024-989D-BF108D729FDD}" type="presOf" srcId="{23C1597A-0E19-4D4A-A9C0-7BEBC3C95C50}" destId="{86D04C2D-A4ED-4D56-9370-7DD750FA288E}" srcOrd="0" destOrd="0" presId="urn:microsoft.com/office/officeart/2005/8/layout/vList2"/>
  </dgm:cxnLst>
  <dgm:bg/>
  <dgm:whole/>
  <dgm:extLst>
    <a:ext uri="http://schemas.microsoft.com/office/drawing/2008/diagram">
      <dsp:dataModelExt xmlns:dsp="http://schemas.microsoft.com/office/drawing/2008/diagram" relId="rId4" minVer="http://schemas.openxmlformats.org/drawingml/2006/main"/>
    </a:ext>
  </dgm:extLst>
</dgm:dataModel>
</file>

<file path=ppt/diagrams/data15.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785583C-0BF1-4607-B7A8-5546702CFDD3}" type="doc">
      <dgm:prSet loTypeId="urn:microsoft.com/office/officeart/2005/8/layout/chevron1" loCatId="process" qsTypeId="urn:microsoft.com/office/officeart/2005/8/quickstyle/simple2" qsCatId="simple" csTypeId="urn:microsoft.com/office/officeart/2005/8/colors/accent5_2" csCatId="accent5" phldr="1"/>
      <dgm:spPr/>
      <dgm:t>
        <a:bodyPr/>
        <a:lstStyle/>
        <a:p/>
      </dgm:t>
    </dgm:pt>
    <dgm:pt modelId="{CB36290A-D570-4BAD-88AE-081867FE44DC}" type="parTrans" cxnId="{F8978B0D-A8BC-43FF-8194-3638CB626534}">
      <dgm:prSet custT="1"/>
      <dgm:spPr/>
      <dgm:t>
        <a:bodyPr/>
        <a:lstStyle/>
        <a:p>
          <a:endParaRPr lang="zh-CN" altLang="en-US" sz="1200"/>
        </a:p>
      </dgm:t>
    </dgm:pt>
    <dgm:pt modelId="{B27AEBEC-EB20-45C0-AF77-29B3B82AEAC7}">
      <dgm:prSet phldrT="[Text]" custT="1"/>
      <dgm:spPr>
        <a:solidFill>
          <a:schemeClr val="accent5">
            <a:hueOff val="0"/>
            <a:satOff val="0"/>
            <a:lumOff val="0"/>
            <a:alphaOff val="0"/>
          </a:schemeClr>
        </a:solidFill>
        <a:ln w="38100" cap="flat" cmpd="sng" algn="ctr">
          <a:solidFill>
            <a:schemeClr val="lt1">
              <a:hueOff val="0"/>
              <a:satOff val="0"/>
              <a:lumOff val="0"/>
              <a:alphaOff val="0"/>
            </a:schemeClr>
          </a:solidFill>
          <a:prstDash val="solid"/>
        </a:ln>
      </dgm:spPr>
      <dgm:t>
        <a:bodyPr/>
        <a:lstStyle/>
        <a:p>
          <a:r>
            <a:rPr lang="zh-CN" altLang="en-US" sz="1200" smtClean="0"/>
            <a:t>资本管理</a:t>
          </a:r>
          <a:endParaRPr lang="en-GB" altLang="en-US" sz="1200" smtClean="0"/>
        </a:p>
      </dgm:t>
    </dgm:pt>
    <dgm:pt modelId="{9E02ECF4-0616-4F2D-A0FA-B3469220C576}" type="sibTrans" cxnId="{F8978B0D-A8BC-43FF-8194-3638CB626534}">
      <dgm:prSet custT="1"/>
      <dgm:spPr/>
      <dgm:t>
        <a:bodyPr/>
        <a:lstStyle/>
        <a:p>
          <a:endParaRPr lang="zh-CN" altLang="en-US" sz="1200"/>
        </a:p>
      </dgm:t>
    </dgm:pt>
    <dgm:pt modelId="{D71C6A1F-8E98-4247-B235-31025BF922E0}" type="pres">
      <dgm:prSet presAssocID="{6785583C-0BF1-4607-B7A8-5546702CFDD3}" presName="Name0">
        <dgm:presLayoutVars>
          <dgm:dir/>
          <dgm:animLvl val="lvl"/>
          <dgm:resizeHandles val="exact"/>
        </dgm:presLayoutVars>
      </dgm:prSet>
      <dgm:spPr/>
      <dgm:t>
        <a:bodyPr/>
        <a:lstStyle/>
        <a:p/>
      </dgm:t>
    </dgm:pt>
    <dgm:pt modelId="{ED8A01F5-6B16-4D37-9212-954AED5C802B}" type="pres">
      <dgm:prSet presAssocID="{B27AEBEC-EB20-45C0-AF77-29B3B82AEAC7}" presName="parTxOnly" presStyleLbl="node1" presStyleCnt="1">
        <dgm:presLayoutVars>
          <dgm:chMax val="0"/>
          <dgm:chPref val="0"/>
          <dgm:bulletEnabled val="1"/>
        </dgm:presLayoutVars>
      </dgm:prSet>
      <dgm:spPr/>
      <dgm:t>
        <a:bodyPr/>
        <a:lstStyle/>
        <a:p>
          <a:endParaRPr lang="zh-CN" altLang="en-US"/>
        </a:p>
      </dgm:t>
    </dgm:pt>
  </dgm:ptLst>
  <dgm:cxnLst>
    <dgm:cxn modelId="{F8978B0D-A8BC-43FF-8194-3638CB626534}" srcId="{6785583C-0BF1-4607-B7A8-5546702CFDD3}" destId="{B27AEBEC-EB20-45C0-AF77-29B3B82AEAC7}" srcOrd="0" destOrd="0" parTransId="{CB36290A-D570-4BAD-88AE-081867FE44DC}" sibTransId="{9E02ECF4-0616-4F2D-A0FA-B3469220C576}"/>
    <dgm:cxn modelId="{D45E329A-D2CD-4FA9-B51F-51F18261AEB0}" type="presOf" srcId="{6785583C-0BF1-4607-B7A8-5546702CFDD3}" destId="{D71C6A1F-8E98-4247-B235-31025BF922E0}" srcOrd="0" destOrd="0" presId="urn:microsoft.com/office/officeart/2005/8/layout/chevron1"/>
    <dgm:cxn modelId="{4981D2DA-EB27-49FC-BC50-B641F09D810F}" type="presParOf" srcId="{D71C6A1F-8E98-4247-B235-31025BF922E0}" destId="{ED8A01F5-6B16-4D37-9212-954AED5C802B}" srcOrd="0" destOrd="0" presId="urn:microsoft.com/office/officeart/2005/8/layout/chevron1"/>
    <dgm:cxn modelId="{10D2926C-D6E8-4320-9759-27573E927C4B}" type="presOf" srcId="{B27AEBEC-EB20-45C0-AF77-29B3B82AEAC7}" destId="{ED8A01F5-6B16-4D37-9212-954AED5C802B}" srcOrd="0" destOrd="0" presId="urn:microsoft.com/office/officeart/2005/8/layout/chevron1"/>
  </dgm:cxnLst>
  <dgm:bg/>
  <dgm:whole/>
  <dgm:extLst>
    <a:ext uri="http://schemas.microsoft.com/office/drawing/2008/diagram">
      <dsp:dataModelExt xmlns:dsp="http://schemas.microsoft.com/office/drawing/2008/diagram" relId="rId13" minVer="http://schemas.openxmlformats.org/drawingml/2006/main"/>
    </a:ext>
  </dgm:extLst>
</dgm:dataModel>
</file>

<file path=ppt/diagrams/data16.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785583C-0BF1-4607-B7A8-5546702CFDD3}" type="doc">
      <dgm:prSet loTypeId="urn:microsoft.com/office/officeart/2005/8/layout/chevron1" loCatId="process" qsTypeId="urn:microsoft.com/office/officeart/2005/8/quickstyle/simple2" qsCatId="simple" csTypeId="urn:microsoft.com/office/officeart/2005/8/colors/accent5_2" csCatId="accent5" phldr="1"/>
      <dgm:spPr/>
      <dgm:t>
        <a:bodyPr/>
        <a:lstStyle/>
        <a:p/>
      </dgm:t>
    </dgm:pt>
    <dgm:pt modelId="{CB36290A-D570-4BAD-88AE-081867FE44DC}" type="parTrans" cxnId="{DE7674AE-CE00-450F-ADD1-5EE6E6FF6294}">
      <dgm:prSet custT="1"/>
      <dgm:spPr/>
      <dgm:t>
        <a:bodyPr/>
        <a:lstStyle/>
        <a:p>
          <a:endParaRPr lang="zh-CN" altLang="en-US" sz="1200"/>
        </a:p>
      </dgm:t>
    </dgm:pt>
    <dgm:pt modelId="{B27AEBEC-EB20-45C0-AF77-29B3B82AEAC7}">
      <dgm:prSet phldrT="[Text]" custT="1"/>
      <dgm:spPr>
        <a:solidFill>
          <a:schemeClr val="accent5">
            <a:hueOff val="0"/>
            <a:satOff val="0"/>
            <a:lumOff val="0"/>
            <a:alphaOff val="0"/>
          </a:schemeClr>
        </a:solidFill>
        <a:ln w="38100" cap="flat" cmpd="sng" algn="ctr">
          <a:solidFill>
            <a:schemeClr val="lt1">
              <a:hueOff val="0"/>
              <a:satOff val="0"/>
              <a:lumOff val="0"/>
              <a:alphaOff val="0"/>
            </a:schemeClr>
          </a:solidFill>
          <a:prstDash val="solid"/>
        </a:ln>
      </dgm:spPr>
      <dgm:t>
        <a:bodyPr/>
        <a:lstStyle/>
        <a:p>
          <a:r>
            <a:rPr lang="zh-CN" altLang="en-US" sz="1200" smtClean="0"/>
            <a:t>资本管理</a:t>
          </a:r>
          <a:endParaRPr lang="en-GB" altLang="en-US" sz="1200" smtClean="0"/>
        </a:p>
      </dgm:t>
    </dgm:pt>
    <dgm:pt modelId="{9E02ECF4-0616-4F2D-A0FA-B3469220C576}" type="sibTrans" cxnId="{DE7674AE-CE00-450F-ADD1-5EE6E6FF6294}">
      <dgm:prSet custT="1"/>
      <dgm:spPr/>
      <dgm:t>
        <a:bodyPr/>
        <a:lstStyle/>
        <a:p>
          <a:endParaRPr lang="zh-CN" altLang="en-US" sz="1200"/>
        </a:p>
      </dgm:t>
    </dgm:pt>
    <dgm:pt modelId="{D71C6A1F-8E98-4247-B235-31025BF922E0}" type="pres">
      <dgm:prSet presAssocID="{6785583C-0BF1-4607-B7A8-5546702CFDD3}" presName="Name0">
        <dgm:presLayoutVars>
          <dgm:dir/>
          <dgm:animLvl val="lvl"/>
          <dgm:resizeHandles val="exact"/>
        </dgm:presLayoutVars>
      </dgm:prSet>
      <dgm:spPr/>
      <dgm:t>
        <a:bodyPr/>
        <a:lstStyle/>
        <a:p/>
      </dgm:t>
    </dgm:pt>
    <dgm:pt modelId="{ED8A01F5-6B16-4D37-9212-954AED5C802B}" type="pres">
      <dgm:prSet presAssocID="{B27AEBEC-EB20-45C0-AF77-29B3B82AEAC7}" presName="parTxOnly" presStyleLbl="node1" presStyleCnt="1">
        <dgm:presLayoutVars>
          <dgm:chMax val="0"/>
          <dgm:chPref val="0"/>
          <dgm:bulletEnabled val="1"/>
        </dgm:presLayoutVars>
      </dgm:prSet>
      <dgm:spPr/>
      <dgm:t>
        <a:bodyPr/>
        <a:lstStyle/>
        <a:p>
          <a:endParaRPr lang="zh-CN" altLang="en-US"/>
        </a:p>
      </dgm:t>
    </dgm:pt>
  </dgm:ptLst>
  <dgm:cxnLst>
    <dgm:cxn modelId="{DE7674AE-CE00-450F-ADD1-5EE6E6FF6294}" srcId="{6785583C-0BF1-4607-B7A8-5546702CFDD3}" destId="{B27AEBEC-EB20-45C0-AF77-29B3B82AEAC7}" srcOrd="0" destOrd="0" parTransId="{CB36290A-D570-4BAD-88AE-081867FE44DC}" sibTransId="{9E02ECF4-0616-4F2D-A0FA-B3469220C576}"/>
    <dgm:cxn modelId="{732C1D13-3E57-43CB-AE53-C2F7DCF55922}" type="presOf" srcId="{6785583C-0BF1-4607-B7A8-5546702CFDD3}" destId="{D71C6A1F-8E98-4247-B235-31025BF922E0}" srcOrd="0" destOrd="0" presId="urn:microsoft.com/office/officeart/2005/8/layout/chevron1"/>
    <dgm:cxn modelId="{2941D972-1EF3-4637-A43F-0D041CEAE512}" type="presParOf" srcId="{D71C6A1F-8E98-4247-B235-31025BF922E0}" destId="{ED8A01F5-6B16-4D37-9212-954AED5C802B}" srcOrd="0" destOrd="0" presId="urn:microsoft.com/office/officeart/2005/8/layout/chevron1"/>
    <dgm:cxn modelId="{C6F0A8D6-83E3-410D-B980-BC0AAC6A7E3D}" type="presOf" srcId="{B27AEBEC-EB20-45C0-AF77-29B3B82AEAC7}" destId="{ED8A01F5-6B16-4D37-9212-954AED5C802B}" srcOrd="0"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main"/>
    </a:ext>
  </dgm:extLst>
</dgm:dataModel>
</file>

<file path=ppt/diagrams/data17.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785583C-0BF1-4607-B7A8-5546702CFDD3}" type="doc">
      <dgm:prSet loTypeId="urn:microsoft.com/office/officeart/2005/8/layout/chevron1" loCatId="process" qsTypeId="urn:microsoft.com/office/officeart/2005/8/quickstyle/simple2" qsCatId="simple" csTypeId="urn:microsoft.com/office/officeart/2005/8/colors/accent5_2" csCatId="accent5" phldr="1"/>
      <dgm:spPr/>
      <dgm:t>
        <a:bodyPr/>
        <a:lstStyle/>
        <a:p/>
      </dgm:t>
    </dgm:pt>
    <dgm:pt modelId="{CB36290A-D570-4BAD-88AE-081867FE44DC}" type="parTrans" cxnId="{580A6EA2-D65C-41F3-85D6-22E3DAEC650A}">
      <dgm:prSet custT="1"/>
      <dgm:spPr/>
      <dgm:t>
        <a:bodyPr/>
        <a:lstStyle/>
        <a:p>
          <a:endParaRPr lang="zh-CN" altLang="en-US" sz="1200"/>
        </a:p>
      </dgm:t>
    </dgm:pt>
    <dgm:pt modelId="{B27AEBEC-EB20-45C0-AF77-29B3B82AEAC7}">
      <dgm:prSet phldrT="[Text]" custT="1"/>
      <dgm:spPr>
        <a:solidFill>
          <a:schemeClr val="accent5">
            <a:hueOff val="0"/>
            <a:satOff val="0"/>
            <a:lumOff val="0"/>
            <a:alphaOff val="0"/>
          </a:schemeClr>
        </a:solidFill>
        <a:ln w="38100" cap="flat" cmpd="sng" algn="ctr">
          <a:solidFill>
            <a:schemeClr val="lt1">
              <a:hueOff val="0"/>
              <a:satOff val="0"/>
              <a:lumOff val="0"/>
              <a:alphaOff val="0"/>
            </a:schemeClr>
          </a:solidFill>
          <a:prstDash val="solid"/>
        </a:ln>
      </dgm:spPr>
      <dgm:t>
        <a:bodyPr/>
        <a:lstStyle/>
        <a:p>
          <a:r>
            <a:rPr lang="zh-CN" altLang="en-US" sz="1200" smtClean="0"/>
            <a:t>资本管理</a:t>
          </a:r>
          <a:endParaRPr lang="en-GB" altLang="en-US" sz="1200" smtClean="0"/>
        </a:p>
      </dgm:t>
    </dgm:pt>
    <dgm:pt modelId="{9E02ECF4-0616-4F2D-A0FA-B3469220C576}" type="sibTrans" cxnId="{580A6EA2-D65C-41F3-85D6-22E3DAEC650A}">
      <dgm:prSet custT="1"/>
      <dgm:spPr/>
      <dgm:t>
        <a:bodyPr/>
        <a:lstStyle/>
        <a:p>
          <a:endParaRPr lang="zh-CN" altLang="en-US" sz="1200"/>
        </a:p>
      </dgm:t>
    </dgm:pt>
    <dgm:pt modelId="{D71C6A1F-8E98-4247-B235-31025BF922E0}" type="pres">
      <dgm:prSet presAssocID="{6785583C-0BF1-4607-B7A8-5546702CFDD3}" presName="Name0">
        <dgm:presLayoutVars>
          <dgm:dir/>
          <dgm:animLvl val="lvl"/>
          <dgm:resizeHandles val="exact"/>
        </dgm:presLayoutVars>
      </dgm:prSet>
      <dgm:spPr/>
      <dgm:t>
        <a:bodyPr/>
        <a:lstStyle/>
        <a:p/>
      </dgm:t>
    </dgm:pt>
    <dgm:pt modelId="{ED8A01F5-6B16-4D37-9212-954AED5C802B}" type="pres">
      <dgm:prSet presAssocID="{B27AEBEC-EB20-45C0-AF77-29B3B82AEAC7}" presName="parTxOnly" presStyleLbl="node1" presStyleCnt="1">
        <dgm:presLayoutVars>
          <dgm:chMax val="0"/>
          <dgm:chPref val="0"/>
          <dgm:bulletEnabled val="1"/>
        </dgm:presLayoutVars>
      </dgm:prSet>
      <dgm:spPr/>
      <dgm:t>
        <a:bodyPr/>
        <a:lstStyle/>
        <a:p>
          <a:endParaRPr lang="zh-CN" altLang="en-US"/>
        </a:p>
      </dgm:t>
    </dgm:pt>
  </dgm:ptLst>
  <dgm:cxnLst>
    <dgm:cxn modelId="{580A6EA2-D65C-41F3-85D6-22E3DAEC650A}" srcId="{6785583C-0BF1-4607-B7A8-5546702CFDD3}" destId="{B27AEBEC-EB20-45C0-AF77-29B3B82AEAC7}" srcOrd="0" destOrd="0" parTransId="{CB36290A-D570-4BAD-88AE-081867FE44DC}" sibTransId="{9E02ECF4-0616-4F2D-A0FA-B3469220C576}"/>
    <dgm:cxn modelId="{ECFA10EF-D47D-45A2-A4D1-506A5A6691AA}" type="presOf" srcId="{6785583C-0BF1-4607-B7A8-5546702CFDD3}" destId="{D71C6A1F-8E98-4247-B235-31025BF922E0}" srcOrd="0" destOrd="0" presId="urn:microsoft.com/office/officeart/2005/8/layout/chevron1"/>
    <dgm:cxn modelId="{AC5C7110-B3B6-44DA-94CF-F51A1D474FFA}" type="presParOf" srcId="{D71C6A1F-8E98-4247-B235-31025BF922E0}" destId="{ED8A01F5-6B16-4D37-9212-954AED5C802B}" srcOrd="0" destOrd="0" presId="urn:microsoft.com/office/officeart/2005/8/layout/chevron1"/>
    <dgm:cxn modelId="{47DDD214-0165-4DDB-AB85-E18F7D7838E0}" type="presOf" srcId="{B27AEBEC-EB20-45C0-AF77-29B3B82AEAC7}" destId="{ED8A01F5-6B16-4D37-9212-954AED5C802B}" srcOrd="0" destOrd="0" presId="urn:microsoft.com/office/officeart/2005/8/layout/chevron1"/>
  </dgm:cxnLst>
  <dgm:bg/>
  <dgm:whole/>
  <dgm:extLst>
    <a:ext uri="http://schemas.microsoft.com/office/drawing/2008/diagram">
      <dsp:dataModelExt xmlns:dsp="http://schemas.microsoft.com/office/drawing/2008/diagram" relId="rId18" minVer="http://schemas.openxmlformats.org/drawingml/2006/main"/>
    </a:ext>
  </dgm:extLst>
</dgm:dataModel>
</file>

<file path=ppt/diagrams/data18.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785583C-0BF1-4607-B7A8-5546702CFDD3}" type="doc">
      <dgm:prSet loTypeId="urn:microsoft.com/office/officeart/2005/8/layout/chevron1" loCatId="process" qsTypeId="urn:microsoft.com/office/officeart/2005/8/quickstyle/simple2" qsCatId="simple" csTypeId="urn:microsoft.com/office/officeart/2005/8/colors/accent5_2" csCatId="accent5" phldr="1"/>
      <dgm:spPr/>
      <dgm:t>
        <a:bodyPr/>
        <a:lstStyle/>
        <a:p/>
      </dgm:t>
    </dgm:pt>
    <dgm:pt modelId="{CB36290A-D570-4BAD-88AE-081867FE44DC}" type="parTrans" cxnId="{51CA32B4-C132-4180-B8AB-3DD8D6B03679}">
      <dgm:prSet custT="1"/>
      <dgm:spPr/>
      <dgm:t>
        <a:bodyPr/>
        <a:lstStyle/>
        <a:p>
          <a:endParaRPr lang="zh-CN" altLang="en-US" sz="1200"/>
        </a:p>
      </dgm:t>
    </dgm:pt>
    <dgm:pt modelId="{B27AEBEC-EB20-45C0-AF77-29B3B82AEAC7}">
      <dgm:prSet phldrT="[Text]" custT="1"/>
      <dgm:spPr>
        <a:solidFill>
          <a:schemeClr val="accent5">
            <a:hueOff val="0"/>
            <a:satOff val="0"/>
            <a:lumOff val="0"/>
            <a:alphaOff val="0"/>
          </a:schemeClr>
        </a:solidFill>
        <a:ln w="38100" cap="flat" cmpd="sng" algn="ctr">
          <a:solidFill>
            <a:schemeClr val="lt1">
              <a:hueOff val="0"/>
              <a:satOff val="0"/>
              <a:lumOff val="0"/>
              <a:alphaOff val="0"/>
            </a:schemeClr>
          </a:solidFill>
          <a:prstDash val="solid"/>
        </a:ln>
      </dgm:spPr>
      <dgm:t>
        <a:bodyPr/>
        <a:lstStyle/>
        <a:p>
          <a:r>
            <a:rPr lang="zh-CN" altLang="en-US" sz="1200" smtClean="0"/>
            <a:t>会计策略</a:t>
          </a:r>
          <a:endParaRPr lang="en-GB" altLang="en-US" sz="1200" smtClean="0"/>
        </a:p>
      </dgm:t>
    </dgm:pt>
    <dgm:pt modelId="{9E02ECF4-0616-4F2D-A0FA-B3469220C576}" type="sibTrans" cxnId="{51CA32B4-C132-4180-B8AB-3DD8D6B03679}">
      <dgm:prSet custT="1"/>
      <dgm:spPr/>
      <dgm:t>
        <a:bodyPr/>
        <a:lstStyle/>
        <a:p>
          <a:endParaRPr lang="zh-CN" altLang="en-US" sz="1200"/>
        </a:p>
      </dgm:t>
    </dgm:pt>
    <dgm:pt modelId="{D71C6A1F-8E98-4247-B235-31025BF922E0}" type="pres">
      <dgm:prSet presAssocID="{6785583C-0BF1-4607-B7A8-5546702CFDD3}" presName="Name0">
        <dgm:presLayoutVars>
          <dgm:dir/>
          <dgm:animLvl val="lvl"/>
          <dgm:resizeHandles val="exact"/>
        </dgm:presLayoutVars>
      </dgm:prSet>
      <dgm:spPr/>
      <dgm:t>
        <a:bodyPr/>
        <a:lstStyle/>
        <a:p/>
      </dgm:t>
    </dgm:pt>
    <dgm:pt modelId="{ED8A01F5-6B16-4D37-9212-954AED5C802B}" type="pres">
      <dgm:prSet presAssocID="{B27AEBEC-EB20-45C0-AF77-29B3B82AEAC7}" presName="parTxOnly" presStyleLbl="node1" presStyleCnt="1">
        <dgm:presLayoutVars>
          <dgm:chMax val="0"/>
          <dgm:chPref val="0"/>
          <dgm:bulletEnabled val="1"/>
        </dgm:presLayoutVars>
      </dgm:prSet>
      <dgm:spPr/>
      <dgm:t>
        <a:bodyPr/>
        <a:lstStyle/>
        <a:p>
          <a:endParaRPr lang="zh-CN" altLang="en-US"/>
        </a:p>
      </dgm:t>
    </dgm:pt>
  </dgm:ptLst>
  <dgm:cxnLst>
    <dgm:cxn modelId="{51CA32B4-C132-4180-B8AB-3DD8D6B03679}" srcId="{6785583C-0BF1-4607-B7A8-5546702CFDD3}" destId="{B27AEBEC-EB20-45C0-AF77-29B3B82AEAC7}" srcOrd="0" destOrd="0" parTransId="{CB36290A-D570-4BAD-88AE-081867FE44DC}" sibTransId="{9E02ECF4-0616-4F2D-A0FA-B3469220C576}"/>
    <dgm:cxn modelId="{80A9CD4B-C6B6-4290-A80B-6EDEF76505D7}" type="presOf" srcId="{6785583C-0BF1-4607-B7A8-5546702CFDD3}" destId="{D71C6A1F-8E98-4247-B235-31025BF922E0}" srcOrd="0" destOrd="0" presId="urn:microsoft.com/office/officeart/2005/8/layout/chevron1"/>
    <dgm:cxn modelId="{4EB484DF-B410-4B24-A763-7A6B8683BEA4}" type="presParOf" srcId="{D71C6A1F-8E98-4247-B235-31025BF922E0}" destId="{ED8A01F5-6B16-4D37-9212-954AED5C802B}" srcOrd="0" destOrd="0" presId="urn:microsoft.com/office/officeart/2005/8/layout/chevron1"/>
    <dgm:cxn modelId="{4CE89430-4D5B-4610-A17A-059227C90B04}" type="presOf" srcId="{B27AEBEC-EB20-45C0-AF77-29B3B82AEAC7}" destId="{ED8A01F5-6B16-4D37-9212-954AED5C802B}" srcOrd="0" destOrd="0" presId="urn:microsoft.com/office/officeart/2005/8/layout/chevron1"/>
  </dgm:cxnLst>
  <dgm:bg/>
  <dgm:whole/>
  <dgm:extLst>
    <a:ext uri="http://schemas.microsoft.com/office/drawing/2008/diagram">
      <dsp:dataModelExt xmlns:dsp="http://schemas.microsoft.com/office/drawing/2008/diagram" relId="rId9" minVer="http://schemas.openxmlformats.org/drawingml/2006/main"/>
    </a:ext>
  </dgm:extLst>
</dgm:dataModel>
</file>

<file path=ppt/diagrams/data19.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ED58145-88CB-4CEE-8C65-E768FD3F15C9}"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zh-CN" altLang="en-US"/>
        </a:p>
      </dgm:t>
    </dgm:pt>
    <dgm:pt modelId="{82B1A556-6638-48FC-9327-63DB83D22AC4}" type="parTrans" cxnId="{0CBE81EB-EE68-4AD2-A3DE-F7284FF44422}">
      <dgm:prSet custT="1"/>
      <dgm:spPr/>
      <dgm:t>
        <a:bodyPr/>
        <a:lstStyle/>
        <a:p>
          <a:endParaRPr lang="zh-CN" altLang="en-US" sz="1400"/>
        </a:p>
      </dgm:t>
    </dgm:pt>
    <dgm:pt modelId="{3383A7DC-A6C0-4CBA-8BC6-8892A7BFEE7F}">
      <dgm:prSet custT="1"/>
      <dgm:spPr>
        <a:solidFill>
          <a:srgbClr val="DC6900"/>
        </a:solidFill>
        <a:ln>
          <a:solidFill>
            <a:srgbClr val="DC6900"/>
          </a:solidFill>
        </a:ln>
      </dgm:spPr>
      <dgm:t>
        <a:bodyPr/>
        <a:lstStyle/>
        <a:p>
          <a:pPr rtl="0"/>
          <a:r>
            <a:rPr lang="zh-CN" altLang="en-US" sz="1400" b="1" smtClean="0"/>
            <a:t>情景描述</a:t>
          </a:r>
          <a:endParaRPr lang="en-US" sz="1400" b="1"/>
        </a:p>
      </dgm:t>
    </dgm:pt>
    <dgm:pt modelId="{38B8D403-D0C9-434E-8AC4-B83C029833C3}" type="parTrans" cxnId="{09B743D9-3EFA-4F05-91F9-4AF9C7570475}">
      <dgm:prSet custT="1"/>
      <dgm:spPr/>
      <dgm:t>
        <a:bodyPr/>
        <a:lstStyle/>
        <a:p>
          <a:endParaRPr lang="zh-CN" altLang="en-US" sz="1400"/>
        </a:p>
      </dgm:t>
    </dgm:pt>
    <dgm:pt modelId="{221729D5-5963-4C23-A599-49456C1B40CD}">
      <dgm:prSet custT="1"/>
      <dgm:spPr>
        <a:noFill/>
        <a:ln>
          <a:noFill/>
        </a:ln>
      </dgm:spPr>
      <dgm:t>
        <a:bodyPr/>
        <a:lstStyle/>
        <a:p>
          <a:pPr indent="-108000" rtl="0">
            <a:lnSpc>
              <a:spcPct val="100000"/>
            </a:lnSpc>
          </a:pPr>
          <a:r>
            <a:rPr lang="zh-CN" altLang="en-US" sz="1400" smtClean="0">
              <a:latin typeface="+mj-lt"/>
            </a:rPr>
            <a:t>情景一：以公允价值法计量的资产</a:t>
          </a:r>
          <a:r>
            <a:rPr lang="en-US" altLang="zh-CN" sz="1400" smtClean="0">
              <a:latin typeface="+mj-lt"/>
            </a:rPr>
            <a:t>25%/</a:t>
          </a:r>
          <a:r>
            <a:rPr lang="zh-CN" altLang="en-US" sz="1400" smtClean="0">
              <a:latin typeface="+mj-lt"/>
            </a:rPr>
            <a:t>以成本法计量的资产</a:t>
          </a:r>
          <a:r>
            <a:rPr lang="en-US" altLang="zh-CN" sz="1400" smtClean="0">
              <a:latin typeface="+mj-lt"/>
            </a:rPr>
            <a:t>75%</a:t>
          </a:r>
          <a:endParaRPr lang="en-US" sz="1400">
            <a:latin typeface="+mj-lt"/>
          </a:endParaRPr>
        </a:p>
      </dgm:t>
    </dgm:pt>
    <dgm:pt modelId="{20FEB50B-194D-4B7C-AEDD-EAA7E68E3240}" type="sibTrans" cxnId="{09B743D9-3EFA-4F05-91F9-4AF9C7570475}">
      <dgm:prSet custT="1"/>
      <dgm:spPr/>
      <dgm:t>
        <a:bodyPr/>
        <a:lstStyle/>
        <a:p>
          <a:endParaRPr lang="zh-CN" altLang="en-US" sz="1400"/>
        </a:p>
      </dgm:t>
    </dgm:pt>
    <dgm:pt modelId="{42D97043-59A1-4294-A7C9-506A5D5F8C47}" type="parTrans" cxnId="{E008ECB1-AC59-45E0-AFA2-D8C48EBC45C6}">
      <dgm:prSet custT="1"/>
      <dgm:spPr/>
      <dgm:t>
        <a:bodyPr/>
        <a:lstStyle/>
        <a:p>
          <a:endParaRPr lang="zh-CN" altLang="en-US" sz="1400"/>
        </a:p>
      </dgm:t>
    </dgm:pt>
    <dgm:pt modelId="{2A9B4EFA-11A6-4034-8D87-0930CB3F5131}">
      <dgm:prSet custT="1"/>
      <dgm:spPr>
        <a:noFill/>
        <a:ln>
          <a:noFill/>
        </a:ln>
      </dgm:spPr>
      <dgm:t>
        <a:bodyPr/>
        <a:lstStyle/>
        <a:p>
          <a:pPr indent="-108000" rtl="0">
            <a:lnSpc>
              <a:spcPct val="100000"/>
            </a:lnSpc>
          </a:pPr>
          <a:r>
            <a:rPr lang="zh-CN" altLang="en-US" sz="1400" smtClean="0">
              <a:latin typeface="+mj-lt"/>
            </a:rPr>
            <a:t>情景二：以公允价值法计量的资产</a:t>
          </a:r>
          <a:r>
            <a:rPr lang="en-US" altLang="zh-CN" sz="1400" smtClean="0">
              <a:latin typeface="+mj-lt"/>
            </a:rPr>
            <a:t>50%/</a:t>
          </a:r>
          <a:r>
            <a:rPr lang="zh-CN" altLang="en-US" sz="1400" smtClean="0">
              <a:latin typeface="+mj-lt"/>
            </a:rPr>
            <a:t>以成本法计量的资产</a:t>
          </a:r>
          <a:r>
            <a:rPr lang="en-US" altLang="zh-CN" sz="1400" smtClean="0">
              <a:latin typeface="+mj-lt"/>
            </a:rPr>
            <a:t>50%</a:t>
          </a:r>
          <a:endParaRPr lang="en-US" sz="1400">
            <a:latin typeface="+mj-lt"/>
          </a:endParaRPr>
        </a:p>
      </dgm:t>
    </dgm:pt>
    <dgm:pt modelId="{E01A089B-6DC4-445C-ADF2-119311F70094}" type="sibTrans" cxnId="{E008ECB1-AC59-45E0-AFA2-D8C48EBC45C6}">
      <dgm:prSet custT="1"/>
      <dgm:spPr/>
      <dgm:t>
        <a:bodyPr/>
        <a:lstStyle/>
        <a:p>
          <a:endParaRPr lang="zh-CN" altLang="en-US" sz="1400"/>
        </a:p>
      </dgm:t>
    </dgm:pt>
    <dgm:pt modelId="{C7754689-9AC1-4270-B3A7-BA5245C005B7}" type="parTrans" cxnId="{CFA40487-0D19-4CE5-A2D3-14C38DE4A5B8}">
      <dgm:prSet custT="1"/>
      <dgm:spPr/>
      <dgm:t>
        <a:bodyPr/>
        <a:lstStyle/>
        <a:p>
          <a:endParaRPr lang="en-GB" sz="1400"/>
        </a:p>
      </dgm:t>
    </dgm:pt>
    <dgm:pt modelId="{2BA388FD-68FE-4FFA-AB6C-7EBD4AFE57B1}">
      <dgm:prSet custT="1"/>
      <dgm:spPr>
        <a:noFill/>
        <a:ln>
          <a:noFill/>
        </a:ln>
      </dgm:spPr>
      <dgm:t>
        <a:bodyPr/>
        <a:lstStyle/>
        <a:p>
          <a:pPr indent="-108000" rtl="0">
            <a:lnSpc>
              <a:spcPct val="100000"/>
            </a:lnSpc>
          </a:pPr>
          <a:r>
            <a:rPr lang="zh-CN" altLang="en-US" sz="1400" smtClean="0">
              <a:latin typeface="+mj-lt"/>
            </a:rPr>
            <a:t>情景三：以公允价值法计量的资产</a:t>
          </a:r>
          <a:r>
            <a:rPr lang="en-US" altLang="zh-CN" sz="1400" smtClean="0">
              <a:latin typeface="+mj-lt"/>
            </a:rPr>
            <a:t>75%/</a:t>
          </a:r>
          <a:r>
            <a:rPr lang="zh-CN" altLang="en-US" sz="1400" smtClean="0">
              <a:latin typeface="+mj-lt"/>
            </a:rPr>
            <a:t>以成本法计量的资产</a:t>
          </a:r>
          <a:r>
            <a:rPr lang="en-US" altLang="zh-CN" sz="1400" smtClean="0">
              <a:latin typeface="+mj-lt"/>
            </a:rPr>
            <a:t>25%</a:t>
          </a:r>
          <a:endParaRPr lang="en-US" sz="1400">
            <a:latin typeface="+mj-lt"/>
          </a:endParaRPr>
        </a:p>
      </dgm:t>
    </dgm:pt>
    <dgm:pt modelId="{EB722E7D-870D-44DF-B65F-3C7C947E1648}" type="sibTrans" cxnId="{CFA40487-0D19-4CE5-A2D3-14C38DE4A5B8}">
      <dgm:prSet custT="1"/>
      <dgm:spPr/>
      <dgm:t>
        <a:bodyPr/>
        <a:lstStyle/>
        <a:p>
          <a:endParaRPr lang="en-GB" sz="1400"/>
        </a:p>
      </dgm:t>
    </dgm:pt>
    <dgm:pt modelId="{24288DF0-DC16-48B4-8FE7-7EAF282B3AA3}" type="parTrans" cxnId="{73D751A3-F799-4C07-BAC0-F79951B27AB8}">
      <dgm:prSet/>
      <dgm:spPr/>
      <dgm:t>
        <a:bodyPr/>
        <a:lstStyle/>
        <a:p>
          <a:endParaRPr lang="en-GB"/>
        </a:p>
      </dgm:t>
    </dgm:pt>
    <dgm:pt modelId="{FA96D0AC-7B1B-4B66-9C66-0078C8717C75}">
      <dgm:prSet custT="1"/>
      <dgm:spPr>
        <a:noFill/>
        <a:ln>
          <a:noFill/>
        </a:ln>
      </dgm:spPr>
      <dgm:t>
        <a:bodyPr/>
        <a:lstStyle/>
        <a:p>
          <a:pPr indent="-108000" rtl="0">
            <a:lnSpc>
              <a:spcPct val="100000"/>
            </a:lnSpc>
          </a:pPr>
          <a:endParaRPr lang="en-US" sz="1400">
            <a:latin typeface="+mj-lt"/>
          </a:endParaRPr>
        </a:p>
      </dgm:t>
    </dgm:pt>
    <dgm:pt modelId="{6FDA2A7A-0F92-4509-A197-9F52131487AA}" type="sibTrans" cxnId="{73D751A3-F799-4C07-BAC0-F79951B27AB8}">
      <dgm:prSet/>
      <dgm:spPr/>
      <dgm:t>
        <a:bodyPr/>
        <a:lstStyle/>
        <a:p>
          <a:endParaRPr lang="en-GB"/>
        </a:p>
      </dgm:t>
    </dgm:pt>
    <dgm:pt modelId="{19AF5285-6606-45BA-8A60-B465B1869263}" type="sibTrans" cxnId="{0CBE81EB-EE68-4AD2-A3DE-F7284FF44422}">
      <dgm:prSet custT="1"/>
      <dgm:spPr/>
      <dgm:t>
        <a:bodyPr/>
        <a:lstStyle/>
        <a:p>
          <a:endParaRPr lang="zh-CN" altLang="en-US" sz="1400"/>
        </a:p>
      </dgm:t>
    </dgm:pt>
    <dgm:pt modelId="{BE2776FF-95EB-42F5-8947-7C6F3CF55F7C}" type="parTrans" cxnId="{A8153B31-3841-4B97-9214-0C05DD8CA9CC}">
      <dgm:prSet custT="1"/>
      <dgm:spPr/>
      <dgm:t>
        <a:bodyPr/>
        <a:lstStyle/>
        <a:p>
          <a:endParaRPr lang="zh-CN" altLang="en-US" sz="1400"/>
        </a:p>
      </dgm:t>
    </dgm:pt>
    <dgm:pt modelId="{6A6CB12C-4285-47C1-B02E-4B56F38C5374}">
      <dgm:prSet custT="1"/>
      <dgm:spPr>
        <a:solidFill>
          <a:srgbClr val="DC6900"/>
        </a:solidFill>
        <a:ln>
          <a:solidFill>
            <a:srgbClr val="DC6900"/>
          </a:solidFill>
        </a:ln>
      </dgm:spPr>
      <dgm:t>
        <a:bodyPr/>
        <a:lstStyle/>
        <a:p>
          <a:pPr rtl="0"/>
          <a:r>
            <a:rPr lang="zh-CN" altLang="en-US" sz="1400" b="1" smtClean="0"/>
            <a:t>测试结果</a:t>
          </a:r>
          <a:endParaRPr lang="en-US" sz="1400" b="1"/>
        </a:p>
      </dgm:t>
    </dgm:pt>
    <dgm:pt modelId="{29146397-2E3A-44D3-9562-69C2A354C810}" type="parTrans" cxnId="{D3933FE8-A7B3-4C18-9A26-61C8E408042E}">
      <dgm:prSet/>
      <dgm:spPr/>
      <dgm:t>
        <a:bodyPr/>
        <a:lstStyle/>
        <a:p>
          <a:endParaRPr lang="en-GB"/>
        </a:p>
      </dgm:t>
    </dgm:pt>
    <dgm:pt modelId="{636FBEB7-728D-4A27-8A2E-11B895F35EA7}">
      <dgm:prSet custT="1"/>
      <dgm:spPr>
        <a:noFill/>
        <a:ln>
          <a:noFill/>
        </a:ln>
      </dgm:spPr>
      <dgm:t>
        <a:bodyPr/>
        <a:lstStyle/>
        <a:p>
          <a:pPr indent="-108000" rtl="0">
            <a:lnSpc>
              <a:spcPct val="100000"/>
            </a:lnSpc>
          </a:pPr>
          <a:r>
            <a:rPr lang="zh-CN" altLang="en-US" sz="1400" smtClean="0">
              <a:latin typeface="+mj-lt"/>
            </a:rPr>
            <a:t>在总资产保持不变的前提下，以成本法计量的资产占比稳步下降时，总体信用风险资本要求会上升，这主要是由于绝大多数资产的违约风险因子相对利差风险因子较低；</a:t>
          </a:r>
          <a:endParaRPr lang="en-US" sz="1400">
            <a:latin typeface="+mj-lt"/>
          </a:endParaRPr>
        </a:p>
      </dgm:t>
    </dgm:pt>
    <dgm:pt modelId="{66594FAD-289C-496F-92B7-69DAB36BF02F}" type="sibTrans" cxnId="{D3933FE8-A7B3-4C18-9A26-61C8E408042E}">
      <dgm:prSet/>
      <dgm:spPr/>
      <dgm:t>
        <a:bodyPr/>
        <a:lstStyle/>
        <a:p>
          <a:endParaRPr lang="en-GB"/>
        </a:p>
      </dgm:t>
    </dgm:pt>
    <dgm:pt modelId="{BD17EF25-5875-4B89-84B2-03064F8711DF}" type="parTrans" cxnId="{099605F3-C453-4167-BC02-5DCC0F215D8C}">
      <dgm:prSet custT="1"/>
      <dgm:spPr/>
      <dgm:t>
        <a:bodyPr/>
        <a:lstStyle/>
        <a:p>
          <a:endParaRPr lang="zh-CN" altLang="en-US" sz="1400"/>
        </a:p>
      </dgm:t>
    </dgm:pt>
    <dgm:pt modelId="{6D4E24FB-21AC-4CE3-BB27-8C9B03C91E13}">
      <dgm:prSet custT="1"/>
      <dgm:spPr>
        <a:noFill/>
        <a:ln>
          <a:noFill/>
        </a:ln>
      </dgm:spPr>
      <dgm:t>
        <a:bodyPr/>
        <a:lstStyle/>
        <a:p>
          <a:pPr indent="-108000" rtl="0">
            <a:lnSpc>
              <a:spcPct val="100000"/>
            </a:lnSpc>
          </a:pPr>
          <a:r>
            <a:rPr lang="zh-CN" altLang="en-US" sz="1400" smtClean="0">
              <a:latin typeface="+mj-lt"/>
            </a:rPr>
            <a:t>资产会计分类对利率风险的影响还有赖于资产、负债久期的差异以及最终的测试方案的确定。</a:t>
          </a:r>
          <a:endParaRPr lang="en-US" sz="1400">
            <a:latin typeface="+mj-lt"/>
          </a:endParaRPr>
        </a:p>
      </dgm:t>
    </dgm:pt>
    <dgm:pt modelId="{5A2983F0-8C38-4866-8CBD-E80800F915EB}" type="sibTrans" cxnId="{099605F3-C453-4167-BC02-5DCC0F215D8C}">
      <dgm:prSet custT="1"/>
      <dgm:spPr/>
      <dgm:t>
        <a:bodyPr/>
        <a:lstStyle/>
        <a:p>
          <a:endParaRPr lang="zh-CN" altLang="en-US" sz="1400"/>
        </a:p>
      </dgm:t>
    </dgm:pt>
    <dgm:pt modelId="{D43AC969-ED23-491A-A0AB-28F38CEB984B}" type="sibTrans" cxnId="{A8153B31-3841-4B97-9214-0C05DD8CA9CC}">
      <dgm:prSet custT="1"/>
      <dgm:spPr/>
      <dgm:t>
        <a:bodyPr/>
        <a:lstStyle/>
        <a:p>
          <a:endParaRPr lang="zh-CN" altLang="en-US" sz="1400"/>
        </a:p>
      </dgm:t>
    </dgm:pt>
    <dgm:pt modelId="{3338705C-F8DE-429B-8542-DF73E3E2B044}" type="pres">
      <dgm:prSet presAssocID="{6ED58145-88CB-4CEE-8C65-E768FD3F15C9}" presName="linear">
        <dgm:presLayoutVars>
          <dgm:animLvl val="lvl"/>
          <dgm:resizeHandles val="exact"/>
        </dgm:presLayoutVars>
      </dgm:prSet>
      <dgm:spPr/>
      <dgm:t>
        <a:bodyPr/>
        <a:lstStyle/>
        <a:p>
          <a:endParaRPr lang="zh-CN" altLang="en-US"/>
        </a:p>
      </dgm:t>
    </dgm:pt>
    <dgm:pt modelId="{91038D69-E7CE-4CC7-A2DE-E5FA92E66CCE}" type="pres">
      <dgm:prSet presAssocID="{3383A7DC-A6C0-4CBA-8BC6-8892A7BFEE7F}" presName="parentText" presStyleLbl="node1" presStyleCnt="2" custScaleY="25903">
        <dgm:presLayoutVars>
          <dgm:chMax val="0"/>
          <dgm:bulletEnabled val="1"/>
        </dgm:presLayoutVars>
      </dgm:prSet>
      <dgm:spPr/>
      <dgm:t>
        <a:bodyPr/>
        <a:lstStyle/>
        <a:p>
          <a:endParaRPr lang="zh-CN" altLang="en-US"/>
        </a:p>
      </dgm:t>
    </dgm:pt>
    <dgm:pt modelId="{F0193414-B9E7-4482-8C7B-74444747C9E8}" type="pres">
      <dgm:prSet presAssocID="{3383A7DC-A6C0-4CBA-8BC6-8892A7BFEE7F}" presName="childText" presStyleLbl="revTx" presStyleCnt="2">
        <dgm:presLayoutVars>
          <dgm:bulletEnabled val="1"/>
        </dgm:presLayoutVars>
      </dgm:prSet>
      <dgm:spPr/>
      <dgm:t>
        <a:bodyPr/>
        <a:lstStyle/>
        <a:p>
          <a:endParaRPr lang="zh-CN" altLang="en-US"/>
        </a:p>
      </dgm:t>
    </dgm:pt>
    <dgm:pt modelId="{9471AECF-D2AF-497D-B6CC-B41B8EDD6D0A}" type="pres">
      <dgm:prSet presAssocID="{6A6CB12C-4285-47C1-B02E-4B56F38C5374}" presName="parentText" presStyleLbl="node1" presStyleIdx="1" presStyleCnt="2" custScaleY="22214">
        <dgm:presLayoutVars>
          <dgm:chMax val="0"/>
          <dgm:bulletEnabled val="1"/>
        </dgm:presLayoutVars>
      </dgm:prSet>
      <dgm:spPr/>
      <dgm:t>
        <a:bodyPr/>
        <a:lstStyle/>
        <a:p>
          <a:endParaRPr lang="zh-CN" altLang="en-US"/>
        </a:p>
      </dgm:t>
    </dgm:pt>
    <dgm:pt modelId="{4790250A-F365-4BA4-A939-A6DD36BC1D32}" type="pres">
      <dgm:prSet presAssocID="{6A6CB12C-4285-47C1-B02E-4B56F38C5374}" presName="childText" presStyleLbl="revTx" presStyleIdx="1" presStyleCnt="2">
        <dgm:presLayoutVars>
          <dgm:bulletEnabled val="1"/>
        </dgm:presLayoutVars>
      </dgm:prSet>
      <dgm:spPr/>
      <dgm:t>
        <a:bodyPr/>
        <a:lstStyle/>
        <a:p>
          <a:endParaRPr lang="zh-CN" altLang="en-US"/>
        </a:p>
      </dgm:t>
    </dgm:pt>
  </dgm:ptLst>
  <dgm:cxnLst>
    <dgm:cxn modelId="{0CBE81EB-EE68-4AD2-A3DE-F7284FF44422}" srcId="{6ED58145-88CB-4CEE-8C65-E768FD3F15C9}" destId="{3383A7DC-A6C0-4CBA-8BC6-8892A7BFEE7F}" srcOrd="0" destOrd="0" parTransId="{82B1A556-6638-48FC-9327-63DB83D22AC4}" sibTransId="{19AF5285-6606-45BA-8A60-B465B1869263}"/>
    <dgm:cxn modelId="{09B743D9-3EFA-4F05-91F9-4AF9C7570475}" srcId="{3383A7DC-A6C0-4CBA-8BC6-8892A7BFEE7F}" destId="{221729D5-5963-4C23-A599-49456C1B40CD}" srcOrd="0" destOrd="0" parTransId="{38B8D403-D0C9-434E-8AC4-B83C029833C3}" sibTransId="{20FEB50B-194D-4B7C-AEDD-EAA7E68E3240}"/>
    <dgm:cxn modelId="{E008ECB1-AC59-45E0-AFA2-D8C48EBC45C6}" srcId="{3383A7DC-A6C0-4CBA-8BC6-8892A7BFEE7F}" destId="{2A9B4EFA-11A6-4034-8D87-0930CB3F5131}" srcOrd="1" destOrd="0" parTransId="{42D97043-59A1-4294-A7C9-506A5D5F8C47}" sibTransId="{E01A089B-6DC4-445C-ADF2-119311F70094}"/>
    <dgm:cxn modelId="{CFA40487-0D19-4CE5-A2D3-14C38DE4A5B8}" srcId="{3383A7DC-A6C0-4CBA-8BC6-8892A7BFEE7F}" destId="{2BA388FD-68FE-4FFA-AB6C-7EBD4AFE57B1}" srcOrd="2" destOrd="0" parTransId="{C7754689-9AC1-4270-B3A7-BA5245C005B7}" sibTransId="{EB722E7D-870D-44DF-B65F-3C7C947E1648}"/>
    <dgm:cxn modelId="{73D751A3-F799-4C07-BAC0-F79951B27AB8}" srcId="{3383A7DC-A6C0-4CBA-8BC6-8892A7BFEE7F}" destId="{FA96D0AC-7B1B-4B66-9C66-0078C8717C75}" srcOrd="3" destOrd="0" parTransId="{24288DF0-DC16-48B4-8FE7-7EAF282B3AA3}" sibTransId="{6FDA2A7A-0F92-4509-A197-9F52131487AA}"/>
    <dgm:cxn modelId="{A8153B31-3841-4B97-9214-0C05DD8CA9CC}" srcId="{6ED58145-88CB-4CEE-8C65-E768FD3F15C9}" destId="{6A6CB12C-4285-47C1-B02E-4B56F38C5374}" srcOrd="1" destOrd="0" parTransId="{BE2776FF-95EB-42F5-8947-7C6F3CF55F7C}" sibTransId="{D43AC969-ED23-491A-A0AB-28F38CEB984B}"/>
    <dgm:cxn modelId="{D3933FE8-A7B3-4C18-9A26-61C8E408042E}" srcId="{6A6CB12C-4285-47C1-B02E-4B56F38C5374}" destId="{636FBEB7-728D-4A27-8A2E-11B895F35EA7}" srcOrd="0" destOrd="0" parTransId="{29146397-2E3A-44D3-9562-69C2A354C810}" sibTransId="{66594FAD-289C-496F-92B7-69DAB36BF02F}"/>
    <dgm:cxn modelId="{099605F3-C453-4167-BC02-5DCC0F215D8C}" srcId="{6A6CB12C-4285-47C1-B02E-4B56F38C5374}" destId="{6D4E24FB-21AC-4CE3-BB27-8C9B03C91E13}" srcOrd="1" destOrd="0" parTransId="{BD17EF25-5875-4B89-84B2-03064F8711DF}" sibTransId="{5A2983F0-8C38-4866-8CBD-E80800F915EB}"/>
    <dgm:cxn modelId="{289FBDD4-4C45-40E6-8F8A-9521689AFAF6}" type="presOf" srcId="{6ED58145-88CB-4CEE-8C65-E768FD3F15C9}" destId="{3338705C-F8DE-429B-8542-DF73E3E2B044}" srcOrd="0" destOrd="0" presId="urn:microsoft.com/office/officeart/2005/8/layout/vList2"/>
    <dgm:cxn modelId="{5DF344D4-AA10-4C22-96DB-0F3114913297}" type="presParOf" srcId="{3338705C-F8DE-429B-8542-DF73E3E2B044}" destId="{91038D69-E7CE-4CC7-A2DE-E5FA92E66CCE}" srcOrd="0" destOrd="0" presId="urn:microsoft.com/office/officeart/2005/8/layout/vList2"/>
    <dgm:cxn modelId="{D0CC069D-50C3-4F7B-8584-3B2B629E29D6}" type="presOf" srcId="{3383A7DC-A6C0-4CBA-8BC6-8892A7BFEE7F}" destId="{91038D69-E7CE-4CC7-A2DE-E5FA92E66CCE}" srcOrd="0" destOrd="0" presId="urn:microsoft.com/office/officeart/2005/8/layout/vList2"/>
    <dgm:cxn modelId="{94490E3E-BD13-42D8-BD90-C185A75B2353}" type="presParOf" srcId="{3338705C-F8DE-429B-8542-DF73E3E2B044}" destId="{F0193414-B9E7-4482-8C7B-74444747C9E8}" srcOrd="1" destOrd="0" presId="urn:microsoft.com/office/officeart/2005/8/layout/vList2"/>
    <dgm:cxn modelId="{7E1218EF-D774-48A2-B035-7434E6EA00E4}" type="presOf" srcId="{221729D5-5963-4C23-A599-49456C1B40CD}" destId="{F0193414-B9E7-4482-8C7B-74444747C9E8}" srcOrd="0" destOrd="0" presId="urn:microsoft.com/office/officeart/2005/8/layout/vList2"/>
    <dgm:cxn modelId="{FEDF6143-3839-4D0E-A776-4A8F3F395AB9}" type="presOf" srcId="{2A9B4EFA-11A6-4034-8D87-0930CB3F5131}" destId="{F0193414-B9E7-4482-8C7B-74444747C9E8}" srcOrd="0" destOrd="1" presId="urn:microsoft.com/office/officeart/2005/8/layout/vList2"/>
    <dgm:cxn modelId="{04B1DC54-6750-4155-A6FD-9CB66502E16A}" type="presOf" srcId="{2BA388FD-68FE-4FFA-AB6C-7EBD4AFE57B1}" destId="{F0193414-B9E7-4482-8C7B-74444747C9E8}" srcOrd="0" destOrd="2" presId="urn:microsoft.com/office/officeart/2005/8/layout/vList2"/>
    <dgm:cxn modelId="{49EDD17D-5755-4D37-8FAE-7415E856BE9A}" type="presOf" srcId="{FA96D0AC-7B1B-4B66-9C66-0078C8717C75}" destId="{F0193414-B9E7-4482-8C7B-74444747C9E8}" srcOrd="0" destOrd="3" presId="urn:microsoft.com/office/officeart/2005/8/layout/vList2"/>
    <dgm:cxn modelId="{E24E536F-B99B-452C-B315-BD6417382A66}" type="presParOf" srcId="{3338705C-F8DE-429B-8542-DF73E3E2B044}" destId="{9471AECF-D2AF-497D-B6CC-B41B8EDD6D0A}" srcOrd="2" destOrd="0" presId="urn:microsoft.com/office/officeart/2005/8/layout/vList2"/>
    <dgm:cxn modelId="{17BE2E9D-0090-424D-BBF8-51B5CFA7487A}" type="presOf" srcId="{6A6CB12C-4285-47C1-B02E-4B56F38C5374}" destId="{9471AECF-D2AF-497D-B6CC-B41B8EDD6D0A}" srcOrd="0" destOrd="0" presId="urn:microsoft.com/office/officeart/2005/8/layout/vList2"/>
    <dgm:cxn modelId="{A4D8B74F-88ED-4F59-AD90-02A97CFF61CE}" type="presParOf" srcId="{3338705C-F8DE-429B-8542-DF73E3E2B044}" destId="{4790250A-F365-4BA4-A939-A6DD36BC1D32}" srcOrd="3" destOrd="0" presId="urn:microsoft.com/office/officeart/2005/8/layout/vList2"/>
    <dgm:cxn modelId="{A8FE24A7-2FF0-44E9-8155-D8F76F443E7C}" type="presOf" srcId="{636FBEB7-728D-4A27-8A2E-11B895F35EA7}" destId="{4790250A-F365-4BA4-A939-A6DD36BC1D32}" srcOrd="0" destOrd="0" presId="urn:microsoft.com/office/officeart/2005/8/layout/vList2"/>
    <dgm:cxn modelId="{EDDAC016-5DD6-4CBF-8F40-43B60CB07851}" type="presOf" srcId="{6D4E24FB-21AC-4CE3-BB27-8C9B03C91E13}" destId="{4790250A-F365-4BA4-A939-A6DD36BC1D32}" srcOrd="0" destOrd="1" presId="urn:microsoft.com/office/officeart/2005/8/layout/vList2"/>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20.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6785583C-0BF1-4607-B7A8-5546702CFDD3}" type="doc">
      <dgm:prSet loTypeId="urn:microsoft.com/office/officeart/2005/8/layout/chevron1" loCatId="process" qsTypeId="urn:microsoft.com/office/officeart/2005/8/quickstyle/simple2" qsCatId="simple" csTypeId="urn:microsoft.com/office/officeart/2005/8/colors/accent5_2" csCatId="accent5" phldr="1"/>
      <dgm:spPr/>
      <dgm:t>
        <a:bodyPr/>
        <a:lstStyle/>
        <a:p/>
      </dgm:t>
    </dgm:pt>
    <dgm:pt modelId="{CB36290A-D570-4BAD-88AE-081867FE44DC}" type="parTrans" cxnId="{DA45EB44-C8E3-4F1C-9455-9560725A3DA9}">
      <dgm:prSet custT="1"/>
      <dgm:spPr/>
      <dgm:t>
        <a:bodyPr/>
        <a:lstStyle/>
        <a:p>
          <a:endParaRPr lang="zh-CN" altLang="en-US" sz="1200"/>
        </a:p>
      </dgm:t>
    </dgm:pt>
    <dgm:pt modelId="{B27AEBEC-EB20-45C0-AF77-29B3B82AEAC7}">
      <dgm:prSet phldrT="[Text]" custT="1"/>
      <dgm:spPr>
        <a:solidFill>
          <a:schemeClr val="accent5">
            <a:hueOff val="0"/>
            <a:satOff val="0"/>
            <a:lumOff val="0"/>
            <a:alphaOff val="0"/>
          </a:schemeClr>
        </a:solidFill>
        <a:ln w="38100" cap="flat" cmpd="sng" algn="ctr">
          <a:solidFill>
            <a:schemeClr val="lt1">
              <a:hueOff val="0"/>
              <a:satOff val="0"/>
              <a:lumOff val="0"/>
              <a:alphaOff val="0"/>
            </a:schemeClr>
          </a:solidFill>
          <a:prstDash val="solid"/>
        </a:ln>
      </dgm:spPr>
      <dgm:t>
        <a:bodyPr/>
        <a:lstStyle/>
        <a:p>
          <a:r>
            <a:rPr lang="zh-CN" altLang="en-US" sz="1200" smtClean="0"/>
            <a:t>会计策略</a:t>
          </a:r>
          <a:endParaRPr lang="en-GB" altLang="en-US" sz="1200" smtClean="0"/>
        </a:p>
      </dgm:t>
    </dgm:pt>
    <dgm:pt modelId="{9E02ECF4-0616-4F2D-A0FA-B3469220C576}" type="sibTrans" cxnId="{DA45EB44-C8E3-4F1C-9455-9560725A3DA9}">
      <dgm:prSet custT="1"/>
      <dgm:spPr/>
      <dgm:t>
        <a:bodyPr/>
        <a:lstStyle/>
        <a:p>
          <a:endParaRPr lang="zh-CN" altLang="en-US" sz="1200"/>
        </a:p>
      </dgm:t>
    </dgm:pt>
    <dgm:pt modelId="{D71C6A1F-8E98-4247-B235-31025BF922E0}" type="pres">
      <dgm:prSet presAssocID="{6785583C-0BF1-4607-B7A8-5546702CFDD3}" presName="Name0">
        <dgm:presLayoutVars>
          <dgm:dir/>
          <dgm:animLvl val="lvl"/>
          <dgm:resizeHandles val="exact"/>
        </dgm:presLayoutVars>
      </dgm:prSet>
      <dgm:spPr/>
      <dgm:t>
        <a:bodyPr/>
        <a:lstStyle/>
        <a:p/>
      </dgm:t>
    </dgm:pt>
    <dgm:pt modelId="{ED8A01F5-6B16-4D37-9212-954AED5C802B}" type="pres">
      <dgm:prSet presAssocID="{B27AEBEC-EB20-45C0-AF77-29B3B82AEAC7}" presName="parTxOnly" presStyleLbl="node1" presStyleCnt="1">
        <dgm:presLayoutVars>
          <dgm:chMax val="0"/>
          <dgm:chPref val="0"/>
          <dgm:bulletEnabled val="1"/>
        </dgm:presLayoutVars>
      </dgm:prSet>
      <dgm:spPr/>
      <dgm:t>
        <a:bodyPr/>
        <a:lstStyle/>
        <a:p>
          <a:endParaRPr lang="zh-CN" altLang="en-US"/>
        </a:p>
      </dgm:t>
    </dgm:pt>
  </dgm:ptLst>
  <dgm:cxnLst>
    <dgm:cxn modelId="{DA45EB44-C8E3-4F1C-9455-9560725A3DA9}" srcId="{6785583C-0BF1-4607-B7A8-5546702CFDD3}" destId="{B27AEBEC-EB20-45C0-AF77-29B3B82AEAC7}" srcOrd="0" destOrd="0" parTransId="{CB36290A-D570-4BAD-88AE-081867FE44DC}" sibTransId="{9E02ECF4-0616-4F2D-A0FA-B3469220C576}"/>
    <dgm:cxn modelId="{DC2CBFFD-EF12-4B91-A685-7536443AD389}" type="presOf" srcId="{6785583C-0BF1-4607-B7A8-5546702CFDD3}" destId="{D71C6A1F-8E98-4247-B235-31025BF922E0}" srcOrd="0" destOrd="0" presId="urn:microsoft.com/office/officeart/2005/8/layout/chevron1"/>
    <dgm:cxn modelId="{E7C0A723-55E5-48BC-BA3A-4E732DBF8027}" type="presParOf" srcId="{D71C6A1F-8E98-4247-B235-31025BF922E0}" destId="{ED8A01F5-6B16-4D37-9212-954AED5C802B}" srcOrd="0" destOrd="0" presId="urn:microsoft.com/office/officeart/2005/8/layout/chevron1"/>
    <dgm:cxn modelId="{20B638B8-54CB-48C6-A05E-879E00FA5B1D}" type="presOf" srcId="{B27AEBEC-EB20-45C0-AF77-29B3B82AEAC7}" destId="{ED8A01F5-6B16-4D37-9212-954AED5C802B}" srcOrd="0" destOrd="0" presId="urn:microsoft.com/office/officeart/2005/8/layout/chevron1"/>
  </dgm:cxnLst>
  <dgm:bg/>
  <dgm:whole/>
  <dgm:extLst>
    <a:ext uri="http://schemas.microsoft.com/office/drawing/2008/diagram">
      <dsp:dataModelExt xmlns:dsp="http://schemas.microsoft.com/office/drawing/2008/diagram" relId="rId13"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59" name=""/>
      <dsp:cNvGrpSpPr/>
    </dsp:nvGrpSpPr>
    <dsp:grpSpPr/>
    <dsp:sp modelId="{B70CE92C-47E3-46B2-A391-CB28DBF02F9E}">
      <dsp:nvSpPr>
        <dsp:cNvPr id="60" name=""/>
        <dsp:cNvSpPr/>
      </dsp:nvSpPr>
      <dsp:spPr>
        <a:xfrm>
          <a:off x="0" y="0"/>
          <a:ext cx="8130539" cy="60266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zh-CN" altLang="en-US" sz="1600" b="1" kern="1200" smtClean="0">
              <a:latin typeface="宋体" pitchFamily="2" charset="-122"/>
              <a:ea typeface="宋体" pitchFamily="2" charset="-122"/>
            </a:rPr>
            <a:t>优点</a:t>
          </a:r>
          <a:endParaRPr lang="en-US" sz="1600" b="1" kern="1200">
            <a:latin typeface="宋体" pitchFamily="2" charset="-122"/>
            <a:ea typeface="宋体" pitchFamily="2" charset="-122"/>
          </a:endParaRPr>
        </a:p>
      </dsp:txBody>
      <dsp:txXfrm>
        <a:off x="29420" y="29420"/>
        <a:ext cx="8071700" cy="543828"/>
      </dsp:txXfrm>
    </dsp:sp>
    <dsp:sp modelId="{03103D57-DC55-4B21-819F-1789F192C01A}">
      <dsp:nvSpPr>
        <dsp:cNvPr id="61" name=""/>
        <dsp:cNvSpPr/>
      </dsp:nvSpPr>
      <dsp:spPr>
        <a:xfrm>
          <a:off x="0" y="696480"/>
          <a:ext cx="8130539" cy="1076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145" tIns="20320" rIns="113792" bIns="20320" numCol="1" spcCol="1270" anchor="t" anchorCtr="0">
          <a:noAutofit/>
        </a:bodyPr>
        <a:lstStyle/>
        <a:p>
          <a:pPr marL="171450" lvl="1" indent="-171450" algn="l" defTabSz="711200">
            <a:lnSpc>
              <a:spcPct val="90000"/>
            </a:lnSpc>
            <a:spcBef>
              <a:spcPct val="0"/>
            </a:spcBef>
            <a:spcAft>
              <a:spcPct val="20000"/>
            </a:spcAft>
            <a:buChar char="••"/>
          </a:pPr>
          <a:endParaRPr lang="en-US" sz="1600" kern="1200">
            <a:latin typeface="宋体" pitchFamily="2" charset="-122"/>
            <a:ea typeface="宋体" pitchFamily="2" charset="-122"/>
          </a:endParaRPr>
        </a:p>
        <a:p>
          <a:pPr marL="171450" lvl="1" indent="-171450" algn="l" defTabSz="711200">
            <a:lnSpc>
              <a:spcPct val="90000"/>
            </a:lnSpc>
            <a:spcBef>
              <a:spcPct val="0"/>
            </a:spcBef>
            <a:spcAft>
              <a:spcPct val="20000"/>
            </a:spcAft>
            <a:buChar char="••"/>
          </a:pPr>
          <a:r>
            <a:rPr lang="zh-CN" altLang="en-US" sz="1600" kern="1200" smtClean="0">
              <a:latin typeface="宋体" pitchFamily="2" charset="-122"/>
              <a:ea typeface="宋体" pitchFamily="2" charset="-122"/>
            </a:rPr>
            <a:t>简单易行，适合保险业初级发展阶段的监管要求；</a:t>
          </a:r>
          <a:endParaRPr lang="en-US" sz="1600" kern="1200">
            <a:latin typeface="宋体" pitchFamily="2" charset="-122"/>
            <a:ea typeface="宋体" pitchFamily="2" charset="-122"/>
          </a:endParaRPr>
        </a:p>
        <a:p>
          <a:pPr marL="171450" lvl="1" indent="-171450" algn="l" defTabSz="711200">
            <a:lnSpc>
              <a:spcPct val="90000"/>
            </a:lnSpc>
            <a:spcBef>
              <a:spcPct val="0"/>
            </a:spcBef>
            <a:spcAft>
              <a:spcPct val="20000"/>
            </a:spcAft>
            <a:buChar char="••"/>
          </a:pPr>
          <a:r>
            <a:rPr lang="zh-CN" altLang="en-US" sz="1600" kern="1200" smtClean="0">
              <a:latin typeface="宋体" pitchFamily="2" charset="-122"/>
              <a:ea typeface="宋体" pitchFamily="2" charset="-122"/>
            </a:rPr>
            <a:t>具有风险预警作用；</a:t>
          </a:r>
          <a:endParaRPr lang="en-US" altLang="zh-CN" sz="1600" kern="1200" smtClean="0">
            <a:latin typeface="宋体" pitchFamily="2" charset="-122"/>
            <a:ea typeface="宋体" pitchFamily="2" charset="-122"/>
          </a:endParaRPr>
        </a:p>
      </dsp:txBody>
      <dsp:txXfrm>
        <a:off x="0" y="696480"/>
        <a:ext cx="8130539" cy="1076400"/>
      </dsp:txXfrm>
    </dsp:sp>
    <dsp:sp modelId="{8C77E036-7DBC-49C5-AEC7-E9E174B0D4A2}">
      <dsp:nvSpPr>
        <dsp:cNvPr id="62" name=""/>
        <dsp:cNvSpPr/>
      </dsp:nvSpPr>
      <dsp:spPr>
        <a:xfrm>
          <a:off x="0" y="1772880"/>
          <a:ext cx="8130539" cy="63941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zh-CN" altLang="en-US" sz="1600" b="1" kern="1200" smtClean="0">
              <a:latin typeface="宋体" pitchFamily="2" charset="-122"/>
              <a:ea typeface="宋体" pitchFamily="2" charset="-122"/>
            </a:rPr>
            <a:t>待完善</a:t>
          </a:r>
          <a:endParaRPr lang="en-US" sz="1600" b="1" kern="1200">
            <a:latin typeface="宋体" pitchFamily="2" charset="-122"/>
            <a:ea typeface="宋体" pitchFamily="2" charset="-122"/>
          </a:endParaRPr>
        </a:p>
      </dsp:txBody>
      <dsp:txXfrm>
        <a:off x="31214" y="1804094"/>
        <a:ext cx="8068112" cy="576989"/>
      </dsp:txXfrm>
    </dsp:sp>
    <dsp:sp modelId="{5C8959EA-714C-43DE-ADF4-39C911EF5A9D}">
      <dsp:nvSpPr>
        <dsp:cNvPr id="63" name=""/>
        <dsp:cNvSpPr/>
      </dsp:nvSpPr>
      <dsp:spPr>
        <a:xfrm>
          <a:off x="0" y="2412296"/>
          <a:ext cx="8130539" cy="1984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145" tIns="20320" rIns="113792" bIns="20320" numCol="1" spcCol="1270" anchor="t" anchorCtr="0">
          <a:noAutofit/>
        </a:bodyPr>
        <a:lstStyle/>
        <a:p>
          <a:pPr marL="171450" lvl="1" indent="-171450" algn="l" defTabSz="711200">
            <a:lnSpc>
              <a:spcPct val="90000"/>
            </a:lnSpc>
            <a:spcBef>
              <a:spcPct val="0"/>
            </a:spcBef>
            <a:spcAft>
              <a:spcPct val="20000"/>
            </a:spcAft>
            <a:buChar char="••"/>
          </a:pPr>
          <a:endParaRPr lang="en-US" sz="1600" kern="1200">
            <a:latin typeface="宋体" pitchFamily="2" charset="-122"/>
            <a:ea typeface="宋体" pitchFamily="2" charset="-122"/>
          </a:endParaRPr>
        </a:p>
        <a:p>
          <a:pPr marL="171450" lvl="1" indent="-171450" algn="l" defTabSz="711200">
            <a:lnSpc>
              <a:spcPct val="90000"/>
            </a:lnSpc>
            <a:spcBef>
              <a:spcPct val="0"/>
            </a:spcBef>
            <a:spcAft>
              <a:spcPct val="20000"/>
            </a:spcAft>
            <a:buChar char="••"/>
          </a:pPr>
          <a:r>
            <a:rPr lang="zh-CN" altLang="en-US" sz="1600" kern="1200" smtClean="0">
              <a:latin typeface="宋体" pitchFamily="2" charset="-122"/>
              <a:ea typeface="宋体" pitchFamily="2" charset="-122"/>
            </a:rPr>
            <a:t>侧重于定量监管要求，定性监管要求不足</a:t>
          </a:r>
          <a:endParaRPr lang="en-US" sz="1600" kern="1200">
            <a:latin typeface="宋体" pitchFamily="2" charset="-122"/>
            <a:ea typeface="宋体" pitchFamily="2" charset="-122"/>
          </a:endParaRPr>
        </a:p>
        <a:p>
          <a:pPr marL="171450" lvl="1" indent="-171450" algn="l" defTabSz="711200">
            <a:lnSpc>
              <a:spcPct val="90000"/>
            </a:lnSpc>
            <a:spcBef>
              <a:spcPct val="0"/>
            </a:spcBef>
            <a:spcAft>
              <a:spcPct val="20000"/>
            </a:spcAft>
            <a:buChar char="••"/>
          </a:pPr>
          <a:r>
            <a:rPr lang="zh-CN" altLang="en-US" sz="1600" kern="1200" smtClean="0">
              <a:latin typeface="宋体" pitchFamily="2" charset="-122"/>
              <a:ea typeface="宋体" pitchFamily="2" charset="-122"/>
            </a:rPr>
            <a:t>未考虑不同业务风险差异；</a:t>
          </a:r>
          <a:endParaRPr lang="en-US" altLang="zh-CN" sz="1600" kern="1200" smtClean="0">
            <a:latin typeface="宋体" pitchFamily="2" charset="-122"/>
            <a:ea typeface="宋体" pitchFamily="2" charset="-122"/>
          </a:endParaRPr>
        </a:p>
        <a:p>
          <a:pPr marL="171450" lvl="1" indent="-171450" algn="l" defTabSz="711200">
            <a:lnSpc>
              <a:spcPct val="90000"/>
            </a:lnSpc>
            <a:spcBef>
              <a:spcPct val="0"/>
            </a:spcBef>
            <a:spcAft>
              <a:spcPct val="20000"/>
            </a:spcAft>
            <a:buChar char="••"/>
          </a:pPr>
          <a:r>
            <a:rPr lang="zh-CN" altLang="en-US" sz="1600" kern="1200" smtClean="0">
              <a:latin typeface="宋体" pitchFamily="2" charset="-122"/>
              <a:ea typeface="宋体" pitchFamily="2" charset="-122"/>
            </a:rPr>
            <a:t>认可资产比例无法明确量化各类资产的风险额度，如利率风险、股权风险、信用风险等；</a:t>
          </a:r>
          <a:endParaRPr lang="en-US" altLang="zh-CN" sz="1600" kern="1200" smtClean="0">
            <a:latin typeface="宋体" pitchFamily="2" charset="-122"/>
            <a:ea typeface="宋体" pitchFamily="2" charset="-122"/>
          </a:endParaRPr>
        </a:p>
        <a:p>
          <a:pPr marL="171450" lvl="1" indent="-171450" algn="l" defTabSz="711200">
            <a:lnSpc>
              <a:spcPct val="90000"/>
            </a:lnSpc>
            <a:spcBef>
              <a:spcPct val="0"/>
            </a:spcBef>
            <a:spcAft>
              <a:spcPct val="20000"/>
            </a:spcAft>
            <a:buChar char="••"/>
          </a:pPr>
          <a:r>
            <a:rPr lang="zh-CN" altLang="en-US" sz="1600" kern="1200" smtClean="0">
              <a:latin typeface="宋体" pitchFamily="2" charset="-122"/>
              <a:ea typeface="宋体" pitchFamily="2" charset="-122"/>
            </a:rPr>
            <a:t>法定准备金无法显性反映不同业务的风险实质；</a:t>
          </a:r>
          <a:endParaRPr lang="en-US" altLang="zh-CN" sz="1600" kern="1200" smtClean="0">
            <a:latin typeface="宋体" pitchFamily="2" charset="-122"/>
            <a:ea typeface="宋体" pitchFamily="2" charset="-122"/>
          </a:endParaRPr>
        </a:p>
        <a:p>
          <a:pPr marL="171450" lvl="1" indent="-171450" algn="l" defTabSz="711200">
            <a:lnSpc>
              <a:spcPct val="90000"/>
            </a:lnSpc>
            <a:spcBef>
              <a:spcPct val="0"/>
            </a:spcBef>
            <a:spcAft>
              <a:spcPct val="20000"/>
            </a:spcAft>
            <a:buChar char="••"/>
          </a:pPr>
          <a:r>
            <a:rPr lang="zh-CN" altLang="en-US" sz="1600" kern="1200" smtClean="0">
              <a:latin typeface="宋体" pitchFamily="2" charset="-122"/>
              <a:ea typeface="宋体" pitchFamily="2" charset="-122"/>
            </a:rPr>
            <a:t>未纳入操作风险，流动性风险等；</a:t>
          </a:r>
          <a:endParaRPr lang="en-US" altLang="zh-CN" sz="1600" kern="1200" smtClean="0">
            <a:latin typeface="宋体" pitchFamily="2" charset="-122"/>
            <a:ea typeface="宋体" pitchFamily="2" charset="-122"/>
          </a:endParaRPr>
        </a:p>
      </dsp:txBody>
      <dsp:txXfrm>
        <a:off x="0" y="2412296"/>
        <a:ext cx="8130539" cy="1984612"/>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83" name=""/>
      <dsp:cNvGrpSpPr/>
    </dsp:nvGrpSpPr>
    <dsp:grpSpPr/>
    <dsp:sp modelId="{ED8A01F5-6B16-4D37-9212-954AED5C802B}">
      <dsp:nvSpPr>
        <dsp:cNvPr id="84" name=""/>
        <dsp:cNvSpPr/>
      </dsp:nvSpPr>
      <dsp:spPr>
        <a:xfrm>
          <a:off x="1087" y="0"/>
          <a:ext cx="2225568" cy="359277"/>
        </a:xfrm>
        <a:prstGeom prst="chevron">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zh-CN" altLang="en-US" sz="1200" kern="1200" smtClean="0"/>
            <a:t>产品战略</a:t>
          </a:r>
          <a:r>
            <a:rPr lang="en-US" altLang="en-US" sz="1200" kern="1200" smtClean="0"/>
            <a:t>/</a:t>
          </a:r>
          <a:r>
            <a:rPr lang="zh-CN" altLang="en-US" sz="1200" kern="1200" smtClean="0"/>
            <a:t>业务计划</a:t>
          </a:r>
          <a:endParaRPr lang="en-GB" altLang="en-US" sz="1200" kern="1200" smtClean="0"/>
        </a:p>
      </dsp:txBody>
      <dsp:txXfrm>
        <a:off x="180725" y="0"/>
        <a:ext cx="1866291" cy="359277"/>
      </dsp:txXfrm>
    </dsp:sp>
  </dsp:spTree>
</dsp:drawing>
</file>

<file path=ppt/diagrams/drawing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4" name=""/>
      <dsp:cNvGrpSpPr/>
    </dsp:nvGrpSpPr>
    <dsp:grpSpPr/>
    <dsp:sp modelId="{91038D69-E7CE-4CC7-A2DE-E5FA92E66CCE}">
      <dsp:nvSpPr>
        <dsp:cNvPr id="65" name=""/>
        <dsp:cNvSpPr/>
      </dsp:nvSpPr>
      <dsp:spPr>
        <a:xfrm>
          <a:off x="0" y="0"/>
          <a:ext cx="4363251" cy="341753"/>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zh-CN" sz="1400" b="1" kern="1200" smtClean="0">
              <a:latin typeface="宋体" pitchFamily="2" charset="-122"/>
              <a:ea typeface="宋体" pitchFamily="2" charset="-122"/>
            </a:rPr>
            <a:t>产品特征</a:t>
          </a:r>
          <a:endParaRPr lang="en-US" sz="1400" b="1" kern="1200">
            <a:latin typeface="宋体" pitchFamily="2" charset="-122"/>
            <a:ea typeface="宋体" pitchFamily="2" charset="-122"/>
          </a:endParaRPr>
        </a:p>
      </dsp:txBody>
      <dsp:txXfrm>
        <a:off x="16683" y="16683"/>
        <a:ext cx="4329885" cy="308387"/>
      </dsp:txXfrm>
    </dsp:sp>
    <dsp:sp modelId="{F0193414-B9E7-4482-8C7B-74444747C9E8}">
      <dsp:nvSpPr>
        <dsp:cNvPr id="66" name=""/>
        <dsp:cNvSpPr/>
      </dsp:nvSpPr>
      <dsp:spPr>
        <a:xfrm>
          <a:off x="0" y="283993"/>
          <a:ext cx="4363251" cy="1269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533" tIns="15240" rIns="85344" bIns="15240" numCol="1" spcCol="1270" anchor="t" anchorCtr="0">
          <a:noAutofit/>
        </a:bodyPr>
        <a:lstStyle/>
        <a:p>
          <a:pPr marL="114300" lvl="1" indent="-114300" algn="l" defTabSz="533400" rtl="0">
            <a:lnSpc>
              <a:spcPct val="90000"/>
            </a:lnSpc>
            <a:spcBef>
              <a:spcPct val="0"/>
            </a:spcBef>
            <a:spcAft>
              <a:spcPct val="20000"/>
            </a:spcAft>
            <a:buChar char="••"/>
          </a:pP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sz="1200" kern="1200" smtClean="0">
              <a:latin typeface="宋体" pitchFamily="2" charset="-122"/>
              <a:ea typeface="宋体" pitchFamily="2" charset="-122"/>
            </a:rPr>
            <a:t>缴费期：趸缴</a:t>
          </a:r>
          <a:r>
            <a:rPr lang="en-GB" sz="1200" kern="1200" smtClean="0">
              <a:latin typeface="宋体" pitchFamily="2" charset="-122"/>
              <a:ea typeface="宋体" pitchFamily="2" charset="-122"/>
            </a:rPr>
            <a:t>3</a:t>
          </a:r>
          <a:r>
            <a:rPr lang="en-US" sz="1200" kern="1200" smtClean="0">
              <a:latin typeface="宋体" pitchFamily="2" charset="-122"/>
              <a:ea typeface="宋体" pitchFamily="2" charset="-122"/>
            </a:rPr>
            <a:t>,5,10,20</a:t>
          </a:r>
          <a:r>
            <a:rPr lang="zh-CN" sz="1200" kern="1200" smtClean="0">
              <a:latin typeface="宋体" pitchFamily="2" charset="-122"/>
              <a:ea typeface="宋体" pitchFamily="2" charset="-122"/>
            </a:rPr>
            <a:t>年缴</a:t>
          </a: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sz="1200" kern="1200" smtClean="0">
              <a:latin typeface="宋体" pitchFamily="2" charset="-122"/>
              <a:ea typeface="宋体" pitchFamily="2" charset="-122"/>
            </a:rPr>
            <a:t>保险期限：终身</a:t>
          </a: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sz="1200" kern="1200" smtClean="0">
              <a:latin typeface="宋体" pitchFamily="2" charset="-122"/>
              <a:ea typeface="宋体" pitchFamily="2" charset="-122"/>
            </a:rPr>
            <a:t>主要保障：每两年</a:t>
          </a:r>
          <a:r>
            <a:rPr lang="en-US" sz="1200" kern="1200" smtClean="0">
              <a:latin typeface="宋体" pitchFamily="2" charset="-122"/>
              <a:ea typeface="宋体" pitchFamily="2" charset="-122"/>
            </a:rPr>
            <a:t>/</a:t>
          </a:r>
          <a:r>
            <a:rPr lang="zh-CN" sz="1200" kern="1200" smtClean="0">
              <a:latin typeface="宋体" pitchFamily="2" charset="-122"/>
              <a:ea typeface="宋体" pitchFamily="2" charset="-122"/>
            </a:rPr>
            <a:t>五年给付生存金；身故给付保险金额</a:t>
          </a: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sz="1200" kern="1200" smtClean="0">
              <a:latin typeface="宋体" pitchFamily="2" charset="-122"/>
              <a:ea typeface="宋体" pitchFamily="2" charset="-122"/>
            </a:rPr>
            <a:t>定价利率：</a:t>
          </a:r>
          <a:r>
            <a:rPr lang="en-US" sz="1200" kern="1200" smtClean="0">
              <a:latin typeface="宋体" pitchFamily="2" charset="-122"/>
              <a:ea typeface="宋体" pitchFamily="2" charset="-122"/>
            </a:rPr>
            <a:t>2.5%</a:t>
          </a: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endParaRPr lang="en-US" sz="1200" kern="1200">
            <a:latin typeface="宋体" pitchFamily="2" charset="-122"/>
            <a:ea typeface="宋体" pitchFamily="2" charset="-122"/>
          </a:endParaRPr>
        </a:p>
      </dsp:txBody>
      <dsp:txXfrm>
        <a:off x="0" y="283993"/>
        <a:ext cx="4363251" cy="1269746"/>
      </dsp:txXfrm>
    </dsp:sp>
    <dsp:sp modelId="{9471AECF-D2AF-497D-B6CC-B41B8EDD6D0A}">
      <dsp:nvSpPr>
        <dsp:cNvPr id="67" name=""/>
        <dsp:cNvSpPr/>
      </dsp:nvSpPr>
      <dsp:spPr>
        <a:xfrm>
          <a:off x="0" y="1614883"/>
          <a:ext cx="4363251" cy="341753"/>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zh-CN" sz="1400" b="1" kern="1200" smtClean="0">
              <a:latin typeface="宋体" pitchFamily="2" charset="-122"/>
              <a:ea typeface="宋体" pitchFamily="2" charset="-122"/>
            </a:rPr>
            <a:t>偿二代测试和现行偿付能力的主要差异</a:t>
          </a:r>
          <a:endParaRPr lang="en-US" sz="1400" b="1" kern="1200">
            <a:latin typeface="宋体" pitchFamily="2" charset="-122"/>
            <a:ea typeface="宋体" pitchFamily="2" charset="-122"/>
          </a:endParaRPr>
        </a:p>
      </dsp:txBody>
      <dsp:txXfrm>
        <a:off x="16683" y="1631566"/>
        <a:ext cx="4329885" cy="308387"/>
      </dsp:txXfrm>
    </dsp:sp>
    <dsp:sp modelId="{4790250A-F365-4BA4-A939-A6DD36BC1D32}">
      <dsp:nvSpPr>
        <dsp:cNvPr id="68" name=""/>
        <dsp:cNvSpPr/>
      </dsp:nvSpPr>
      <dsp:spPr>
        <a:xfrm>
          <a:off x="0" y="1956637"/>
          <a:ext cx="4363251" cy="2539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533" tIns="15240" rIns="85344" bIns="15240" numCol="1" spcCol="1270" anchor="t" anchorCtr="0">
          <a:noAutofit/>
        </a:bodyPr>
        <a:lstStyle/>
        <a:p>
          <a:pPr marL="114300" lvl="1" indent="-114300" algn="l" defTabSz="533400" rtl="0">
            <a:lnSpc>
              <a:spcPct val="90000"/>
            </a:lnSpc>
            <a:spcBef>
              <a:spcPct val="0"/>
            </a:spcBef>
            <a:spcAft>
              <a:spcPct val="20000"/>
            </a:spcAft>
            <a:buChar char="••"/>
          </a:pP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altLang="en-US" sz="1200" b="1" kern="1200" smtClean="0">
              <a:latin typeface="宋体" pitchFamily="2" charset="-122"/>
              <a:ea typeface="宋体" pitchFamily="2" charset="-122"/>
            </a:rPr>
            <a:t>保单负债（最佳估计</a:t>
          </a:r>
          <a:r>
            <a:rPr lang="en-US" altLang="zh-CN" sz="1200" b="1" kern="1200" smtClean="0">
              <a:latin typeface="宋体" pitchFamily="2" charset="-122"/>
              <a:ea typeface="宋体" pitchFamily="2" charset="-122"/>
            </a:rPr>
            <a:t>+</a:t>
          </a:r>
          <a:r>
            <a:rPr lang="zh-CN" altLang="en-US" sz="1200" b="1" kern="1200" smtClean="0">
              <a:latin typeface="宋体" pitchFamily="2" charset="-122"/>
              <a:ea typeface="宋体" pitchFamily="2" charset="-122"/>
            </a:rPr>
            <a:t>风险边际）：</a:t>
          </a:r>
          <a:r>
            <a:rPr lang="zh-CN" altLang="en-US" sz="1200" b="0" kern="1200" smtClean="0">
              <a:latin typeface="宋体" pitchFamily="2" charset="-122"/>
              <a:ea typeface="宋体" pitchFamily="2" charset="-122"/>
            </a:rPr>
            <a:t>终身产品利润率较高，</a:t>
          </a:r>
          <a:r>
            <a:rPr lang="zh-CN" altLang="en-US" sz="1200" kern="1200" smtClean="0">
              <a:latin typeface="宋体" pitchFamily="2" charset="-122"/>
              <a:ea typeface="宋体" pitchFamily="2" charset="-122"/>
            </a:rPr>
            <a:t>保单负债在偿二代测试中有较大幅度下降</a:t>
          </a: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altLang="en-US" sz="1200" b="1" kern="1200" smtClean="0">
              <a:latin typeface="宋体" pitchFamily="2" charset="-122"/>
              <a:ea typeface="宋体" pitchFamily="2" charset="-122"/>
            </a:rPr>
            <a:t>利率风险：</a:t>
          </a:r>
          <a:r>
            <a:rPr lang="zh-CN" altLang="en-US" sz="1200" b="0" kern="1200" smtClean="0">
              <a:latin typeface="宋体" pitchFamily="2" charset="-122"/>
              <a:ea typeface="宋体" pitchFamily="2" charset="-122"/>
            </a:rPr>
            <a:t>现行体系下这类分红储蓄型产品的准备金较高，所以风险资本也较高。而在偿二代测试框架下，由于分红险的分红吸收效应，负债对于利率变动相对不敏感，所以利率风险相对较低；</a:t>
          </a:r>
          <a:endParaRPr lang="en-US" sz="1200" b="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endParaRPr lang="en-US" sz="1200" b="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altLang="en-US" sz="1200" b="1" kern="1200" smtClean="0">
              <a:latin typeface="宋体" pitchFamily="2" charset="-122"/>
              <a:ea typeface="宋体" pitchFamily="2" charset="-122"/>
            </a:rPr>
            <a:t>承保风险：</a:t>
          </a:r>
          <a:r>
            <a:rPr lang="zh-CN" sz="1200" kern="1200" smtClean="0">
              <a:latin typeface="宋体" pitchFamily="2" charset="-122"/>
              <a:ea typeface="宋体" pitchFamily="2" charset="-122"/>
            </a:rPr>
            <a:t>偿二代下承保风险显著高于现行体系（即</a:t>
          </a:r>
          <a:r>
            <a:rPr lang="en-US" sz="1200" kern="1200" smtClean="0">
              <a:latin typeface="宋体" pitchFamily="2" charset="-122"/>
              <a:ea typeface="宋体" pitchFamily="2" charset="-122"/>
            </a:rPr>
            <a:t>0.3%</a:t>
          </a:r>
          <a:r>
            <a:rPr lang="zh-CN" sz="1200" kern="1200" smtClean="0">
              <a:latin typeface="宋体" pitchFamily="2" charset="-122"/>
              <a:ea typeface="宋体" pitchFamily="2" charset="-122"/>
            </a:rPr>
            <a:t>的风险保额）</a:t>
          </a:r>
          <a:r>
            <a:rPr lang="zh-CN" altLang="en-US" sz="1200" kern="1200" smtClean="0">
              <a:latin typeface="宋体" pitchFamily="2" charset="-122"/>
              <a:ea typeface="宋体" pitchFamily="2" charset="-122"/>
            </a:rPr>
            <a:t>：对于利润较高的产品，偿二代测试的</a:t>
          </a:r>
          <a:r>
            <a:rPr lang="zh-CN" sz="1200" kern="1200" smtClean="0">
              <a:latin typeface="宋体" pitchFamily="2" charset="-122"/>
              <a:ea typeface="宋体" pitchFamily="2" charset="-122"/>
            </a:rPr>
            <a:t>退保</a:t>
          </a:r>
          <a:r>
            <a:rPr lang="zh-CN" altLang="en-US" sz="1200" kern="1200" smtClean="0">
              <a:latin typeface="宋体" pitchFamily="2" charset="-122"/>
              <a:ea typeface="宋体" pitchFamily="2" charset="-122"/>
            </a:rPr>
            <a:t>风险较高；</a:t>
          </a: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endParaRPr lang="en-US" sz="1200" kern="1200">
            <a:latin typeface="宋体" pitchFamily="2" charset="-122"/>
            <a:ea typeface="宋体" pitchFamily="2" charset="-122"/>
          </a:endParaRPr>
        </a:p>
      </dsp:txBody>
      <dsp:txXfrm>
        <a:off x="0" y="1956637"/>
        <a:ext cx="4363251" cy="2539493"/>
      </dsp:txXfrm>
    </dsp:sp>
  </dsp:spTree>
</dsp:drawing>
</file>

<file path=ppt/diagrams/drawing4.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9" name=""/>
      <dsp:cNvGrpSpPr/>
    </dsp:nvGrpSpPr>
    <dsp:grpSpPr/>
    <dsp:sp modelId="{ED8A01F5-6B16-4D37-9212-954AED5C802B}">
      <dsp:nvSpPr>
        <dsp:cNvPr id="70" name=""/>
        <dsp:cNvSpPr/>
      </dsp:nvSpPr>
      <dsp:spPr>
        <a:xfrm>
          <a:off x="1087" y="0"/>
          <a:ext cx="2225568" cy="359277"/>
        </a:xfrm>
        <a:prstGeom prst="chevron">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zh-CN" altLang="en-US" sz="1200" kern="1200" smtClean="0"/>
            <a:t>产品战略</a:t>
          </a:r>
          <a:r>
            <a:rPr lang="en-US" altLang="en-US" sz="1200" kern="1200" smtClean="0"/>
            <a:t>/</a:t>
          </a:r>
          <a:r>
            <a:rPr lang="zh-CN" altLang="en-US" sz="1200" kern="1200" smtClean="0"/>
            <a:t>业务计划</a:t>
          </a:r>
          <a:endParaRPr lang="en-GB" altLang="en-US" sz="1200" kern="1200" smtClean="0"/>
        </a:p>
      </dsp:txBody>
      <dsp:txXfrm>
        <a:off x="180725" y="0"/>
        <a:ext cx="1866291" cy="359277"/>
      </dsp:txXfrm>
    </dsp:sp>
  </dsp:spTree>
</dsp:drawing>
</file>

<file path=ppt/diagrams/drawing5.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7" name=""/>
      <dsp:cNvGrpSpPr/>
    </dsp:nvGrpSpPr>
    <dsp:grpSpPr/>
    <dsp:sp modelId="{B576E5EE-42EC-4EB0-A0D4-AD5B4E6A7D2B}">
      <dsp:nvSpPr>
        <dsp:cNvPr id="68" name=""/>
        <dsp:cNvSpPr/>
      </dsp:nvSpPr>
      <dsp:spPr>
        <a:xfrm>
          <a:off x="0" y="0"/>
          <a:ext cx="4367305" cy="342438"/>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zh-CN" sz="1400" b="1" kern="1200" smtClean="0">
              <a:latin typeface="宋体" pitchFamily="2" charset="-122"/>
              <a:ea typeface="宋体" pitchFamily="2" charset="-122"/>
            </a:rPr>
            <a:t>产品特征</a:t>
          </a:r>
          <a:endParaRPr lang="en-US" sz="1400" b="1" kern="1200">
            <a:latin typeface="宋体" pitchFamily="2" charset="-122"/>
            <a:ea typeface="宋体" pitchFamily="2" charset="-122"/>
          </a:endParaRPr>
        </a:p>
      </dsp:txBody>
      <dsp:txXfrm>
        <a:off x="16716" y="16716"/>
        <a:ext cx="4333872" cy="309005"/>
      </dsp:txXfrm>
    </dsp:sp>
    <dsp:sp modelId="{4CFCF961-5184-41A4-83B5-0AFE55A6556D}">
      <dsp:nvSpPr>
        <dsp:cNvPr id="69" name=""/>
        <dsp:cNvSpPr/>
      </dsp:nvSpPr>
      <dsp:spPr>
        <a:xfrm>
          <a:off x="0" y="346577"/>
          <a:ext cx="4367305" cy="1272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62" tIns="15240" rIns="85344" bIns="15240" numCol="1" spcCol="1270" anchor="t" anchorCtr="0">
          <a:noAutofit/>
        </a:bodyPr>
        <a:lstStyle/>
        <a:p>
          <a:pPr marL="114300" lvl="1" indent="-114300" algn="l" defTabSz="533400" rtl="0">
            <a:lnSpc>
              <a:spcPct val="90000"/>
            </a:lnSpc>
            <a:spcBef>
              <a:spcPct val="0"/>
            </a:spcBef>
            <a:spcAft>
              <a:spcPct val="20000"/>
            </a:spcAft>
            <a:buChar char="••"/>
          </a:pP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sz="1200" kern="1200" smtClean="0">
              <a:latin typeface="宋体" pitchFamily="2" charset="-122"/>
              <a:ea typeface="宋体" pitchFamily="2" charset="-122"/>
            </a:rPr>
            <a:t>缴费期：趸缴</a:t>
          </a: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sz="1200" kern="1200" smtClean="0">
              <a:latin typeface="宋体" pitchFamily="2" charset="-122"/>
              <a:ea typeface="宋体" pitchFamily="2" charset="-122"/>
            </a:rPr>
            <a:t>保险期限：</a:t>
          </a:r>
          <a:r>
            <a:rPr lang="en-US" sz="1200" kern="1200" smtClean="0">
              <a:latin typeface="宋体" pitchFamily="2" charset="-122"/>
              <a:ea typeface="宋体" pitchFamily="2" charset="-122"/>
            </a:rPr>
            <a:t>5</a:t>
          </a:r>
          <a:r>
            <a:rPr lang="zh-CN" sz="1200" kern="1200" smtClean="0">
              <a:latin typeface="宋体" pitchFamily="2" charset="-122"/>
              <a:ea typeface="宋体" pitchFamily="2" charset="-122"/>
            </a:rPr>
            <a:t>年</a:t>
          </a: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sz="1200" kern="1200" smtClean="0">
              <a:latin typeface="宋体" pitchFamily="2" charset="-122"/>
              <a:ea typeface="宋体" pitchFamily="2" charset="-122"/>
            </a:rPr>
            <a:t>主要保障：死亡和满期金</a:t>
          </a: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sz="1200" kern="1200" smtClean="0">
              <a:latin typeface="宋体" pitchFamily="2" charset="-122"/>
              <a:ea typeface="宋体" pitchFamily="2" charset="-122"/>
            </a:rPr>
            <a:t>定价利率：</a:t>
          </a:r>
          <a:r>
            <a:rPr lang="en-US" sz="1200" kern="1200" smtClean="0">
              <a:latin typeface="宋体" pitchFamily="2" charset="-122"/>
              <a:ea typeface="宋体" pitchFamily="2" charset="-122"/>
            </a:rPr>
            <a:t>2.5%</a:t>
          </a: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endParaRPr lang="en-US" sz="1200" kern="1200">
            <a:latin typeface="宋体" pitchFamily="2" charset="-122"/>
            <a:ea typeface="宋体" pitchFamily="2" charset="-122"/>
          </a:endParaRPr>
        </a:p>
      </dsp:txBody>
      <dsp:txXfrm>
        <a:off x="0" y="346577"/>
        <a:ext cx="4367305" cy="1272291"/>
      </dsp:txXfrm>
    </dsp:sp>
    <dsp:sp modelId="{D2ECE101-61CC-424A-A034-B928276BF905}">
      <dsp:nvSpPr>
        <dsp:cNvPr id="70" name=""/>
        <dsp:cNvSpPr/>
      </dsp:nvSpPr>
      <dsp:spPr>
        <a:xfrm>
          <a:off x="0" y="1618868"/>
          <a:ext cx="4367305" cy="342438"/>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zh-CN" sz="1400" b="1" kern="1200" smtClean="0">
              <a:latin typeface="宋体" pitchFamily="2" charset="-122"/>
              <a:ea typeface="宋体" pitchFamily="2" charset="-122"/>
            </a:rPr>
            <a:t>偿二代测试和现行偿付能力的主要差异</a:t>
          </a:r>
          <a:endParaRPr lang="en-US" sz="1400" b="1" kern="1200">
            <a:latin typeface="宋体" pitchFamily="2" charset="-122"/>
            <a:ea typeface="宋体" pitchFamily="2" charset="-122"/>
          </a:endParaRPr>
        </a:p>
      </dsp:txBody>
      <dsp:txXfrm>
        <a:off x="16716" y="1635584"/>
        <a:ext cx="4333872" cy="309005"/>
      </dsp:txXfrm>
    </dsp:sp>
    <dsp:sp modelId="{CCB388A3-AABC-41E3-A665-469FD0ABFF59}">
      <dsp:nvSpPr>
        <dsp:cNvPr id="71" name=""/>
        <dsp:cNvSpPr/>
      </dsp:nvSpPr>
      <dsp:spPr>
        <a:xfrm>
          <a:off x="0" y="1961307"/>
          <a:ext cx="4367305" cy="2746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62" tIns="15240" rIns="85344" bIns="15240" numCol="1" spcCol="1270" anchor="t" anchorCtr="0">
          <a:noAutofit/>
        </a:bodyPr>
        <a:lstStyle/>
        <a:p>
          <a:pPr marL="114300" lvl="1" indent="-114300" algn="l" defTabSz="533400" rtl="0">
            <a:lnSpc>
              <a:spcPct val="90000"/>
            </a:lnSpc>
            <a:spcBef>
              <a:spcPct val="0"/>
            </a:spcBef>
            <a:spcAft>
              <a:spcPct val="20000"/>
            </a:spcAft>
            <a:buChar char="••"/>
          </a:pPr>
          <a:endParaRPr lang="en-US" sz="1200" b="1"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altLang="en-US" sz="1200" b="1" kern="1200" smtClean="0">
              <a:latin typeface="宋体" pitchFamily="2" charset="-122"/>
              <a:ea typeface="宋体" pitchFamily="2" charset="-122"/>
            </a:rPr>
            <a:t>保单负债（最佳估计</a:t>
          </a:r>
          <a:r>
            <a:rPr lang="en-US" altLang="zh-CN" sz="1200" b="1" kern="1200" smtClean="0">
              <a:latin typeface="宋体" pitchFamily="2" charset="-122"/>
              <a:ea typeface="宋体" pitchFamily="2" charset="-122"/>
            </a:rPr>
            <a:t>+</a:t>
          </a:r>
          <a:r>
            <a:rPr lang="zh-CN" altLang="en-US" sz="1200" b="1" kern="1200" smtClean="0">
              <a:latin typeface="宋体" pitchFamily="2" charset="-122"/>
              <a:ea typeface="宋体" pitchFamily="2" charset="-122"/>
            </a:rPr>
            <a:t>风险边际）：由于银行产品</a:t>
          </a:r>
          <a:r>
            <a:rPr lang="zh-CN" altLang="en-US" sz="1200" kern="1200" smtClean="0">
              <a:latin typeface="宋体" pitchFamily="2" charset="-122"/>
              <a:ea typeface="宋体" pitchFamily="2" charset="-122"/>
            </a:rPr>
            <a:t>利差较低，因此偿二代负债较高，</a:t>
          </a:r>
          <a:r>
            <a:rPr lang="zh-CN" sz="1200" kern="1200" smtClean="0">
              <a:latin typeface="宋体" pitchFamily="2" charset="-122"/>
              <a:ea typeface="宋体" pitchFamily="2" charset="-122"/>
            </a:rPr>
            <a:t>而现行的法准备金不考虑未来的分红支出和费用支出，所以负债相对较低；</a:t>
          </a:r>
          <a:endParaRPr lang="en-US" sz="1200" b="1" kern="1200">
            <a:latin typeface="宋体" pitchFamily="2" charset="-122"/>
            <a:ea typeface="宋体" pitchFamily="2" charset="-122"/>
          </a:endParaRPr>
        </a:p>
        <a:p>
          <a:pPr marL="228600" lvl="2" indent="-114300" algn="l" defTabSz="533400" rtl="0">
            <a:lnSpc>
              <a:spcPct val="90000"/>
            </a:lnSpc>
            <a:spcBef>
              <a:spcPct val="0"/>
            </a:spcBef>
            <a:spcAft>
              <a:spcPct val="20000"/>
            </a:spcAft>
            <a:buChar char="••"/>
          </a:pP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altLang="en-US" sz="1200" b="1" kern="1200" smtClean="0">
              <a:latin typeface="宋体" pitchFamily="2" charset="-122"/>
              <a:ea typeface="宋体" pitchFamily="2" charset="-122"/>
            </a:rPr>
            <a:t>利率风险：</a:t>
          </a:r>
          <a:r>
            <a:rPr lang="zh-CN" altLang="en-US" sz="1200" kern="1200" smtClean="0">
              <a:latin typeface="宋体" pitchFamily="2" charset="-122"/>
              <a:ea typeface="宋体" pitchFamily="2" charset="-122"/>
            </a:rPr>
            <a:t>由于银行趸缴分红产品的期限相对较短，负债对于利率变化不敏感，而资产相对更敏感，故产生较大的利率风险；</a:t>
          </a: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altLang="en-US" sz="1200" b="1" kern="1200" smtClean="0">
              <a:latin typeface="宋体" pitchFamily="2" charset="-122"/>
              <a:ea typeface="宋体" pitchFamily="2" charset="-122"/>
            </a:rPr>
            <a:t>承保风险：</a:t>
          </a:r>
          <a:r>
            <a:rPr lang="en-US" altLang="zh-CN" sz="1200" b="0" kern="1200" smtClean="0">
              <a:latin typeface="宋体" pitchFamily="2" charset="-122"/>
              <a:ea typeface="宋体" pitchFamily="2" charset="-122"/>
            </a:rPr>
            <a:t>1</a:t>
          </a:r>
          <a:r>
            <a:rPr lang="zh-CN" altLang="en-US" sz="1200" b="0" kern="1200" smtClean="0">
              <a:latin typeface="宋体" pitchFamily="2" charset="-122"/>
              <a:ea typeface="宋体" pitchFamily="2" charset="-122"/>
            </a:rPr>
            <a:t>）银</a:t>
          </a:r>
          <a:r>
            <a:rPr lang="zh-CN" sz="1200" kern="1200" smtClean="0">
              <a:latin typeface="宋体" pitchFamily="2" charset="-122"/>
              <a:ea typeface="宋体" pitchFamily="2" charset="-122"/>
            </a:rPr>
            <a:t>行趸缴产品保障成份较低，所以两个体系下死亡风险均很低；</a:t>
          </a:r>
          <a:r>
            <a:rPr lang="en-US" altLang="zh-CN" sz="1200" kern="1200" smtClean="0">
              <a:latin typeface="宋体" pitchFamily="2" charset="-122"/>
              <a:ea typeface="宋体" pitchFamily="2" charset="-122"/>
            </a:rPr>
            <a:t>2</a:t>
          </a:r>
          <a:r>
            <a:rPr lang="zh-CN" altLang="en-US" sz="1200" kern="1200" smtClean="0">
              <a:latin typeface="宋体" pitchFamily="2" charset="-122"/>
              <a:ea typeface="宋体" pitchFamily="2" charset="-122"/>
            </a:rPr>
            <a:t>）</a:t>
          </a:r>
          <a:r>
            <a:rPr lang="zh-CN" sz="1200" kern="1200" smtClean="0">
              <a:latin typeface="宋体" pitchFamily="2" charset="-122"/>
              <a:ea typeface="宋体" pitchFamily="2" charset="-122"/>
            </a:rPr>
            <a:t>现行体系下承保风险中不明确考虑费用风险，而偿二代测试中明确考虑费用风险。</a:t>
          </a: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endParaRPr lang="en-US" sz="1200" kern="1200">
            <a:latin typeface="宋体" pitchFamily="2" charset="-122"/>
            <a:ea typeface="宋体" pitchFamily="2" charset="-122"/>
          </a:endParaRPr>
        </a:p>
      </dsp:txBody>
      <dsp:txXfrm>
        <a:off x="0" y="1961307"/>
        <a:ext cx="4367305" cy="2746533"/>
      </dsp:txXfrm>
    </dsp:sp>
  </dsp:spTree>
</dsp:drawing>
</file>

<file path=ppt/diagrams/drawing6.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72" name=""/>
      <dsp:cNvGrpSpPr/>
    </dsp:nvGrpSpPr>
    <dsp:grpSpPr/>
    <dsp:sp modelId="{ED8A01F5-6B16-4D37-9212-954AED5C802B}">
      <dsp:nvSpPr>
        <dsp:cNvPr id="73" name=""/>
        <dsp:cNvSpPr/>
      </dsp:nvSpPr>
      <dsp:spPr>
        <a:xfrm>
          <a:off x="1087" y="0"/>
          <a:ext cx="2225568" cy="359277"/>
        </a:xfrm>
        <a:prstGeom prst="chevron">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zh-CN" altLang="en-US" sz="1200" kern="1200" smtClean="0"/>
            <a:t>产品战略</a:t>
          </a:r>
          <a:r>
            <a:rPr lang="en-US" altLang="en-US" sz="1200" kern="1200" smtClean="0"/>
            <a:t>/</a:t>
          </a:r>
          <a:r>
            <a:rPr lang="zh-CN" altLang="en-US" sz="1200" kern="1200" smtClean="0"/>
            <a:t>业务计划</a:t>
          </a:r>
          <a:endParaRPr lang="en-GB" altLang="en-US" sz="1200" kern="1200" smtClean="0"/>
        </a:p>
      </dsp:txBody>
      <dsp:txXfrm>
        <a:off x="180725" y="0"/>
        <a:ext cx="1866291" cy="359277"/>
      </dsp:txXfrm>
    </dsp:sp>
  </dsp:spTree>
</dsp:drawing>
</file>

<file path=ppt/diagrams/drawing7.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7" name=""/>
      <dsp:cNvGrpSpPr/>
    </dsp:nvGrpSpPr>
    <dsp:grpSpPr/>
    <dsp:sp modelId="{91038D69-E7CE-4CC7-A2DE-E5FA92E66CCE}">
      <dsp:nvSpPr>
        <dsp:cNvPr id="68" name=""/>
        <dsp:cNvSpPr/>
      </dsp:nvSpPr>
      <dsp:spPr>
        <a:xfrm>
          <a:off x="0" y="317280"/>
          <a:ext cx="4194979" cy="373046"/>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zh-CN" sz="1400" b="1" kern="1200" smtClean="0">
              <a:latin typeface="宋体" pitchFamily="2" charset="-122"/>
              <a:ea typeface="宋体" pitchFamily="2" charset="-122"/>
            </a:rPr>
            <a:t>产品特征</a:t>
          </a:r>
          <a:endParaRPr lang="en-US" sz="1400" b="1" kern="1200">
            <a:latin typeface="宋体" pitchFamily="2" charset="-122"/>
            <a:ea typeface="宋体" pitchFamily="2" charset="-122"/>
          </a:endParaRPr>
        </a:p>
      </dsp:txBody>
      <dsp:txXfrm>
        <a:off x="18211" y="335491"/>
        <a:ext cx="4158558" cy="336625"/>
      </dsp:txXfrm>
    </dsp:sp>
    <dsp:sp modelId="{F0193414-B9E7-4482-8C7B-74444747C9E8}">
      <dsp:nvSpPr>
        <dsp:cNvPr id="69" name=""/>
        <dsp:cNvSpPr/>
      </dsp:nvSpPr>
      <dsp:spPr>
        <a:xfrm>
          <a:off x="0" y="690326"/>
          <a:ext cx="4194979" cy="1412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191" tIns="15240" rIns="85344" bIns="15240" numCol="1" spcCol="1270" anchor="t" anchorCtr="0">
          <a:noAutofit/>
        </a:bodyPr>
        <a:lstStyle/>
        <a:p>
          <a:pPr marL="114300" lvl="1" indent="-114300" algn="l" defTabSz="666750" rtl="0">
            <a:lnSpc>
              <a:spcPct val="90000"/>
            </a:lnSpc>
            <a:spcBef>
              <a:spcPct val="0"/>
            </a:spcBef>
            <a:spcAft>
              <a:spcPct val="20000"/>
            </a:spcAft>
            <a:buChar char="••"/>
          </a:pPr>
          <a:endParaRPr lang="en-US" sz="15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altLang="en-US" sz="1200" kern="1200" smtClean="0">
              <a:latin typeface="宋体" pitchFamily="2" charset="-122"/>
              <a:ea typeface="宋体" pitchFamily="2" charset="-122"/>
            </a:rPr>
            <a:t>产品类型：传统两全</a:t>
          </a: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sz="1200" kern="1200" smtClean="0">
              <a:latin typeface="宋体" pitchFamily="2" charset="-122"/>
              <a:ea typeface="宋体" pitchFamily="2" charset="-122"/>
            </a:rPr>
            <a:t>缴费期：</a:t>
          </a:r>
          <a:r>
            <a:rPr lang="en-US" altLang="zh-CN" sz="1200" kern="1200" smtClean="0">
              <a:latin typeface="宋体" pitchFamily="2" charset="-122"/>
              <a:ea typeface="宋体" pitchFamily="2" charset="-122"/>
            </a:rPr>
            <a:t>5</a:t>
          </a:r>
          <a:r>
            <a:rPr lang="zh-CN" sz="1200" kern="1200" smtClean="0">
              <a:latin typeface="宋体" pitchFamily="2" charset="-122"/>
              <a:ea typeface="宋体" pitchFamily="2" charset="-122"/>
            </a:rPr>
            <a:t>年缴</a:t>
          </a: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sz="1200" kern="1200" smtClean="0">
              <a:latin typeface="宋体" pitchFamily="2" charset="-122"/>
              <a:ea typeface="宋体" pitchFamily="2" charset="-122"/>
            </a:rPr>
            <a:t>保险期限：</a:t>
          </a:r>
          <a:r>
            <a:rPr lang="en-US" altLang="zh-CN" sz="1200" kern="1200" smtClean="0">
              <a:latin typeface="宋体" pitchFamily="2" charset="-122"/>
              <a:ea typeface="宋体" pitchFamily="2" charset="-122"/>
            </a:rPr>
            <a:t>10</a:t>
          </a:r>
          <a:r>
            <a:rPr lang="zh-CN" altLang="en-US" sz="1200" kern="1200" smtClean="0">
              <a:latin typeface="宋体" pitchFamily="2" charset="-122"/>
              <a:ea typeface="宋体" pitchFamily="2" charset="-122"/>
            </a:rPr>
            <a:t>年</a:t>
          </a:r>
          <a:endParaRPr lang="en-US" sz="1200" kern="1200">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sz="1200" kern="1200" smtClean="0">
              <a:latin typeface="宋体" pitchFamily="2" charset="-122"/>
              <a:ea typeface="宋体" pitchFamily="2" charset="-122"/>
            </a:rPr>
            <a:t>主要保障：身故</a:t>
          </a:r>
          <a:r>
            <a:rPr lang="zh-CN" altLang="en-US" sz="1200" kern="1200" smtClean="0">
              <a:latin typeface="宋体" pitchFamily="2" charset="-122"/>
              <a:ea typeface="宋体" pitchFamily="2" charset="-122"/>
            </a:rPr>
            <a:t>、满期</a:t>
          </a:r>
          <a:r>
            <a:rPr lang="zh-CN" sz="1200" kern="1200" smtClean="0">
              <a:latin typeface="宋体" pitchFamily="2" charset="-122"/>
              <a:ea typeface="宋体" pitchFamily="2" charset="-122"/>
            </a:rPr>
            <a:t>给付保险金额</a:t>
          </a:r>
          <a:endParaRPr lang="en-US" sz="1200" kern="1200">
            <a:latin typeface="宋体" pitchFamily="2" charset="-122"/>
            <a:ea typeface="宋体" pitchFamily="2" charset="-122"/>
          </a:endParaRPr>
        </a:p>
        <a:p>
          <a:pPr marL="114300" lvl="1" indent="-114300" algn="l" defTabSz="666750" rtl="0">
            <a:lnSpc>
              <a:spcPct val="90000"/>
            </a:lnSpc>
            <a:spcBef>
              <a:spcPct val="0"/>
            </a:spcBef>
            <a:spcAft>
              <a:spcPct val="20000"/>
            </a:spcAft>
            <a:buChar char="••"/>
          </a:pPr>
          <a:endParaRPr lang="en-US" sz="1500" kern="1200">
            <a:latin typeface="宋体" pitchFamily="2" charset="-122"/>
            <a:ea typeface="宋体" pitchFamily="2" charset="-122"/>
          </a:endParaRPr>
        </a:p>
      </dsp:txBody>
      <dsp:txXfrm>
        <a:off x="0" y="690326"/>
        <a:ext cx="4194979" cy="1412774"/>
      </dsp:txXfrm>
    </dsp:sp>
    <dsp:sp modelId="{9471AECF-D2AF-497D-B6CC-B41B8EDD6D0A}">
      <dsp:nvSpPr>
        <dsp:cNvPr id="70" name=""/>
        <dsp:cNvSpPr/>
      </dsp:nvSpPr>
      <dsp:spPr>
        <a:xfrm>
          <a:off x="0" y="2103101"/>
          <a:ext cx="4194979" cy="354539"/>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zh-CN" altLang="en-US" sz="1400" b="1" kern="1200" smtClean="0">
              <a:latin typeface="宋体" pitchFamily="2" charset="-122"/>
              <a:ea typeface="宋体" pitchFamily="2" charset="-122"/>
            </a:rPr>
            <a:t>不同定价利率的比较</a:t>
          </a:r>
          <a:endParaRPr lang="en-US" sz="1400" b="1" kern="1200">
            <a:latin typeface="宋体" pitchFamily="2" charset="-122"/>
            <a:ea typeface="宋体" pitchFamily="2" charset="-122"/>
          </a:endParaRPr>
        </a:p>
      </dsp:txBody>
      <dsp:txXfrm>
        <a:off x="17307" y="2120408"/>
        <a:ext cx="4160365" cy="319925"/>
      </dsp:txXfrm>
    </dsp:sp>
    <dsp:sp modelId="{4790250A-F365-4BA4-A939-A6DD36BC1D32}">
      <dsp:nvSpPr>
        <dsp:cNvPr id="71" name=""/>
        <dsp:cNvSpPr/>
      </dsp:nvSpPr>
      <dsp:spPr>
        <a:xfrm>
          <a:off x="0" y="2457640"/>
          <a:ext cx="4194979" cy="208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191" tIns="15240" rIns="85344" bIns="15240" numCol="1" spcCol="1270" anchor="t" anchorCtr="0">
          <a:noAutofit/>
        </a:bodyPr>
        <a:lstStyle/>
        <a:p>
          <a:pPr marL="114300" lvl="1" indent="-114300" algn="l" defTabSz="533400" rtl="0">
            <a:lnSpc>
              <a:spcPct val="90000"/>
            </a:lnSpc>
            <a:spcBef>
              <a:spcPct val="0"/>
            </a:spcBef>
            <a:spcAft>
              <a:spcPct val="20000"/>
            </a:spcAft>
            <a:buChar char="••"/>
          </a:pPr>
          <a:endParaRPr lang="en-US" sz="1200" kern="1200">
            <a:solidFill>
              <a:schemeClr val="tx1"/>
            </a:solidFill>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altLang="en-US" sz="1200" b="1" kern="1200" smtClean="0">
              <a:solidFill>
                <a:schemeClr val="tx1"/>
              </a:solidFill>
              <a:latin typeface="宋体" pitchFamily="2" charset="-122"/>
              <a:ea typeface="宋体" pitchFamily="2" charset="-122"/>
            </a:rPr>
            <a:t>保单负债：</a:t>
          </a:r>
          <a:r>
            <a:rPr lang="zh-CN" altLang="en-US" sz="1200" b="0" kern="1200" smtClean="0">
              <a:solidFill>
                <a:schemeClr val="tx1"/>
              </a:solidFill>
              <a:latin typeface="宋体" pitchFamily="2" charset="-122"/>
              <a:ea typeface="宋体" pitchFamily="2" charset="-122"/>
            </a:rPr>
            <a:t>现行偿付能力体系下，定价（评估）利率上升，保单负债下降；而在偿二代体系下，由于所赚取的利差益下降，定价（评估）利率上升，保单负债上升。</a:t>
          </a:r>
          <a:endParaRPr lang="en-US" sz="1200" kern="1200">
            <a:solidFill>
              <a:schemeClr val="tx1"/>
            </a:solidFill>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endParaRPr lang="en-US" sz="1200" kern="1200">
            <a:solidFill>
              <a:schemeClr val="tx1"/>
            </a:solidFill>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r>
            <a:rPr lang="zh-CN" altLang="en-US" sz="1200" b="1" kern="1200" smtClean="0">
              <a:solidFill>
                <a:schemeClr val="tx1"/>
              </a:solidFill>
              <a:latin typeface="宋体" pitchFamily="2" charset="-122"/>
              <a:ea typeface="宋体" pitchFamily="2" charset="-122"/>
            </a:rPr>
            <a:t>资本要求：</a:t>
          </a:r>
          <a:r>
            <a:rPr lang="zh-CN" altLang="en-US" sz="1200" b="0" kern="1200" smtClean="0">
              <a:solidFill>
                <a:schemeClr val="tx1"/>
              </a:solidFill>
              <a:latin typeface="宋体" pitchFamily="2" charset="-122"/>
              <a:ea typeface="宋体" pitchFamily="2" charset="-122"/>
            </a:rPr>
            <a:t>现行偿付能力体系下，定价（评估）利率上升，资本要求下降。</a:t>
          </a:r>
          <a:endParaRPr lang="en-US" sz="1200" b="0" kern="1200">
            <a:solidFill>
              <a:schemeClr val="tx1"/>
            </a:solidFill>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endParaRPr lang="en-US" sz="1200" b="0" kern="1200">
            <a:solidFill>
              <a:schemeClr val="tx1"/>
            </a:solidFill>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endParaRPr lang="en-US" sz="1200" kern="1200">
            <a:solidFill>
              <a:schemeClr val="tx1"/>
            </a:solidFill>
            <a:latin typeface="宋体" pitchFamily="2" charset="-122"/>
            <a:ea typeface="宋体" pitchFamily="2" charset="-122"/>
          </a:endParaRPr>
        </a:p>
        <a:p>
          <a:pPr marL="114300" lvl="1" indent="-114300" algn="l" defTabSz="533400" rtl="0">
            <a:lnSpc>
              <a:spcPct val="90000"/>
            </a:lnSpc>
            <a:spcBef>
              <a:spcPct val="0"/>
            </a:spcBef>
            <a:spcAft>
              <a:spcPct val="20000"/>
            </a:spcAft>
            <a:buChar char="••"/>
          </a:pPr>
          <a:endParaRPr lang="en-US" sz="1200" kern="1200">
            <a:latin typeface="宋体" pitchFamily="2" charset="-122"/>
            <a:ea typeface="宋体" pitchFamily="2" charset="-122"/>
          </a:endParaRPr>
        </a:p>
      </dsp:txBody>
      <dsp:txXfrm>
        <a:off x="0" y="2457640"/>
        <a:ext cx="4194979" cy="2085524"/>
      </dsp:txXfrm>
    </dsp:sp>
  </dsp:spTree>
</dsp:drawing>
</file>

<file path=ppt/diagrams/drawing8.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72" name=""/>
      <dsp:cNvGrpSpPr/>
    </dsp:nvGrpSpPr>
    <dsp:grpSpPr/>
    <dsp:sp modelId="{ED8A01F5-6B16-4D37-9212-954AED5C802B}">
      <dsp:nvSpPr>
        <dsp:cNvPr id="73" name=""/>
        <dsp:cNvSpPr/>
      </dsp:nvSpPr>
      <dsp:spPr>
        <a:xfrm>
          <a:off x="1087" y="0"/>
          <a:ext cx="2225568" cy="359277"/>
        </a:xfrm>
        <a:prstGeom prst="chevron">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zh-CN" altLang="en-US" sz="1200" kern="1200" smtClean="0"/>
            <a:t>产品战略</a:t>
          </a:r>
          <a:r>
            <a:rPr lang="en-US" altLang="en-US" sz="1200" kern="1200" smtClean="0"/>
            <a:t>/</a:t>
          </a:r>
          <a:r>
            <a:rPr lang="zh-CN" altLang="en-US" sz="1200" kern="1200" smtClean="0"/>
            <a:t>业务计划</a:t>
          </a:r>
          <a:endParaRPr lang="en-GB" altLang="en-US" sz="1200" kern="1200" smtClean="0"/>
        </a:p>
      </dsp:txBody>
      <dsp:txXfrm>
        <a:off x="180725" y="0"/>
        <a:ext cx="1866291" cy="359277"/>
      </dsp:txXfrm>
    </dsp:sp>
  </dsp:spTree>
</dsp:drawing>
</file>

<file path=ppt/diagrams/drawing9.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08" name=""/>
      <dsp:cNvGrpSpPr/>
    </dsp:nvGrpSpPr>
    <dsp:grpSpPr/>
    <dsp:sp modelId="{276AD522-2937-4AF0-AAA2-2E3E55C1EEC0}">
      <dsp:nvSpPr>
        <dsp:cNvPr id="109" name=""/>
        <dsp:cNvSpPr/>
      </dsp:nvSpPr>
      <dsp:spPr>
        <a:xfrm>
          <a:off x="875" y="130109"/>
          <a:ext cx="1706672" cy="682669"/>
        </a:xfrm>
        <a:prstGeom prst="homePlate">
          <a:avLst/>
        </a:prstGeom>
        <a:solidFill>
          <a:schemeClr val="accent6">
            <a:lumMod val="20000"/>
            <a:lumOff val="80000"/>
          </a:schemeClr>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5344" tIns="42672" rIns="21336" bIns="42672" numCol="1" spcCol="1270" anchor="ctr" anchorCtr="0">
          <a:noAutofit/>
        </a:bodyPr>
        <a:lstStyle/>
        <a:p>
          <a:pPr lvl="0" algn="ctr" defTabSz="711200">
            <a:lnSpc>
              <a:spcPct val="90000"/>
            </a:lnSpc>
            <a:spcBef>
              <a:spcPct val="0"/>
            </a:spcBef>
            <a:spcAft>
              <a:spcPct val="35000"/>
            </a:spcAft>
          </a:pPr>
          <a:r>
            <a:rPr lang="zh-CN" altLang="en-US" sz="1600" kern="1200" smtClean="0">
              <a:latin typeface="宋体" pitchFamily="2" charset="-122"/>
              <a:ea typeface="宋体" pitchFamily="2" charset="-122"/>
            </a:rPr>
            <a:t>负债现金流</a:t>
          </a:r>
          <a:endParaRPr lang="en-US" sz="1600" kern="1200">
            <a:latin typeface="宋体" pitchFamily="2" charset="-122"/>
            <a:ea typeface="宋体" pitchFamily="2" charset="-122"/>
          </a:endParaRPr>
        </a:p>
      </dsp:txBody>
      <dsp:txXfrm>
        <a:off x="875" y="130109"/>
        <a:ext cx="1536005" cy="682669"/>
      </dsp:txXfrm>
    </dsp:sp>
    <dsp:sp modelId="{6635E9DC-3667-4E32-85E2-26229EF0769C}">
      <dsp:nvSpPr>
        <dsp:cNvPr id="110" name=""/>
        <dsp:cNvSpPr/>
      </dsp:nvSpPr>
      <dsp:spPr>
        <a:xfrm>
          <a:off x="1366213" y="130109"/>
          <a:ext cx="1706672" cy="682669"/>
        </a:xfrm>
        <a:prstGeom prst="chevron">
          <a:avLst/>
        </a:prstGeom>
        <a:solidFill>
          <a:schemeClr val="accent6">
            <a:lumMod val="20000"/>
            <a:lumOff val="80000"/>
          </a:schemeClr>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008" tIns="42672" rIns="21336" bIns="42672" numCol="1" spcCol="1270" anchor="ctr" anchorCtr="0">
          <a:noAutofit/>
        </a:bodyPr>
        <a:lstStyle/>
        <a:p>
          <a:pPr lvl="0" algn="ctr" defTabSz="711200">
            <a:lnSpc>
              <a:spcPct val="90000"/>
            </a:lnSpc>
            <a:spcBef>
              <a:spcPct val="0"/>
            </a:spcBef>
            <a:spcAft>
              <a:spcPct val="35000"/>
            </a:spcAft>
          </a:pPr>
          <a:r>
            <a:rPr lang="zh-CN" altLang="en-US" sz="1600" kern="1200" smtClean="0">
              <a:latin typeface="宋体" pitchFamily="2" charset="-122"/>
              <a:ea typeface="宋体" pitchFamily="2" charset="-122"/>
            </a:rPr>
            <a:t>战略资产配置</a:t>
          </a:r>
          <a:endParaRPr lang="en-US" sz="1600" kern="1200">
            <a:latin typeface="宋体" pitchFamily="2" charset="-122"/>
            <a:ea typeface="宋体" pitchFamily="2" charset="-122"/>
          </a:endParaRPr>
        </a:p>
      </dsp:txBody>
      <dsp:txXfrm>
        <a:off x="1707548" y="130109"/>
        <a:ext cx="1024003" cy="682669"/>
      </dsp:txXfrm>
    </dsp:sp>
    <dsp:sp modelId="{2B51D703-58C8-42C6-88FF-FDF8A6B5D37B}">
      <dsp:nvSpPr>
        <dsp:cNvPr id="111" name=""/>
        <dsp:cNvSpPr/>
      </dsp:nvSpPr>
      <dsp:spPr>
        <a:xfrm>
          <a:off x="2731552" y="130109"/>
          <a:ext cx="1706672" cy="682669"/>
        </a:xfrm>
        <a:prstGeom prst="chevron">
          <a:avLst/>
        </a:prstGeom>
        <a:solidFill>
          <a:schemeClr val="accent6">
            <a:lumMod val="20000"/>
            <a:lumOff val="80000"/>
          </a:schemeClr>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008" tIns="42672" rIns="21336" bIns="42672" numCol="1" spcCol="1270" anchor="ctr" anchorCtr="0">
          <a:noAutofit/>
        </a:bodyPr>
        <a:lstStyle/>
        <a:p>
          <a:pPr lvl="0" algn="ctr" defTabSz="711200">
            <a:lnSpc>
              <a:spcPct val="90000"/>
            </a:lnSpc>
            <a:spcBef>
              <a:spcPct val="0"/>
            </a:spcBef>
            <a:spcAft>
              <a:spcPct val="35000"/>
            </a:spcAft>
          </a:pPr>
          <a:r>
            <a:rPr lang="zh-CN" altLang="en-US" sz="1600" kern="1200" smtClean="0">
              <a:latin typeface="宋体" pitchFamily="2" charset="-122"/>
              <a:ea typeface="宋体" pitchFamily="2" charset="-122"/>
            </a:rPr>
            <a:t>战术资产配置</a:t>
          </a:r>
          <a:endParaRPr lang="en-US" sz="1600" kern="1200" smtClean="0">
            <a:latin typeface="宋体" pitchFamily="2" charset="-122"/>
            <a:ea typeface="宋体" pitchFamily="2" charset="-122"/>
          </a:endParaRPr>
        </a:p>
      </dsp:txBody>
      <dsp:txXfrm>
        <a:off x="3072887" y="130109"/>
        <a:ext cx="1024003" cy="682669"/>
      </dsp:txXfrm>
    </dsp:sp>
    <dsp:sp modelId="{5799B98F-6A56-4B0D-A64D-682A14849062}">
      <dsp:nvSpPr>
        <dsp:cNvPr id="112" name=""/>
        <dsp:cNvSpPr/>
      </dsp:nvSpPr>
      <dsp:spPr>
        <a:xfrm>
          <a:off x="4096890" y="130109"/>
          <a:ext cx="1706672" cy="682669"/>
        </a:xfrm>
        <a:prstGeom prst="chevron">
          <a:avLst/>
        </a:prstGeom>
        <a:solidFill>
          <a:schemeClr val="accent6">
            <a:lumMod val="20000"/>
            <a:lumOff val="80000"/>
          </a:schemeClr>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008" tIns="42672" rIns="21336" bIns="42672" numCol="1" spcCol="1270" anchor="ctr" anchorCtr="0">
          <a:noAutofit/>
        </a:bodyPr>
        <a:lstStyle/>
        <a:p>
          <a:pPr lvl="0" algn="ctr" defTabSz="711200">
            <a:lnSpc>
              <a:spcPct val="90000"/>
            </a:lnSpc>
            <a:spcBef>
              <a:spcPct val="0"/>
            </a:spcBef>
            <a:spcAft>
              <a:spcPct val="35000"/>
            </a:spcAft>
          </a:pPr>
          <a:r>
            <a:rPr lang="zh-CN" altLang="en-US" sz="1600" kern="1200" smtClean="0">
              <a:latin typeface="宋体" pitchFamily="2" charset="-122"/>
              <a:ea typeface="宋体" pitchFamily="2" charset="-122"/>
            </a:rPr>
            <a:t>投资经理人选择</a:t>
          </a:r>
          <a:endParaRPr lang="en-US" sz="1600" kern="1200">
            <a:latin typeface="宋体" pitchFamily="2" charset="-122"/>
            <a:ea typeface="宋体" pitchFamily="2" charset="-122"/>
          </a:endParaRPr>
        </a:p>
      </dsp:txBody>
      <dsp:txXfrm>
        <a:off x="4438225" y="130109"/>
        <a:ext cx="1024003" cy="682669"/>
      </dsp:txXfrm>
    </dsp:sp>
    <dsp:sp modelId="{A6A2AC1F-CECA-4F53-8F9D-0FD1A346375F}">
      <dsp:nvSpPr>
        <dsp:cNvPr id="113" name=""/>
        <dsp:cNvSpPr/>
      </dsp:nvSpPr>
      <dsp:spPr>
        <a:xfrm>
          <a:off x="5462228" y="130109"/>
          <a:ext cx="1706672" cy="682669"/>
        </a:xfrm>
        <a:prstGeom prst="chevron">
          <a:avLst/>
        </a:prstGeom>
        <a:solidFill>
          <a:schemeClr val="accent6">
            <a:lumMod val="20000"/>
            <a:lumOff val="80000"/>
          </a:schemeClr>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008" tIns="42672" rIns="21336" bIns="42672" numCol="1" spcCol="1270" anchor="ctr" anchorCtr="0">
          <a:noAutofit/>
        </a:bodyPr>
        <a:lstStyle/>
        <a:p>
          <a:pPr lvl="0" algn="ctr" defTabSz="711200">
            <a:lnSpc>
              <a:spcPct val="90000"/>
            </a:lnSpc>
            <a:spcBef>
              <a:spcPct val="0"/>
            </a:spcBef>
            <a:spcAft>
              <a:spcPct val="35000"/>
            </a:spcAft>
          </a:pPr>
          <a:r>
            <a:rPr lang="zh-CN" altLang="en-US" sz="1600" kern="1200" smtClean="0">
              <a:latin typeface="宋体" pitchFamily="2" charset="-122"/>
              <a:ea typeface="宋体" pitchFamily="2" charset="-122"/>
            </a:rPr>
            <a:t>资产重新配置</a:t>
          </a:r>
          <a:endParaRPr lang="en-US" sz="1600" kern="1200">
            <a:latin typeface="宋体" pitchFamily="2" charset="-122"/>
            <a:ea typeface="宋体" pitchFamily="2" charset="-122"/>
          </a:endParaRPr>
        </a:p>
      </dsp:txBody>
      <dsp:txXfrm>
        <a:off x="5803563" y="130109"/>
        <a:ext cx="1024003" cy="682669"/>
      </dsp:txXfrm>
    </dsp:sp>
  </dsp:spTree>
</dsp:drawing>
</file>

<file path=ppt/diagrams/drawing10.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14" name=""/>
      <dsp:cNvGrpSpPr/>
    </dsp:nvGrpSpPr>
    <dsp:grpSpPr/>
    <dsp:sp modelId="{ED8A01F5-6B16-4D37-9212-954AED5C802B}">
      <dsp:nvSpPr>
        <dsp:cNvPr id="115" name=""/>
        <dsp:cNvSpPr/>
      </dsp:nvSpPr>
      <dsp:spPr>
        <a:xfrm>
          <a:off x="1087" y="0"/>
          <a:ext cx="2225568" cy="359277"/>
        </a:xfrm>
        <a:prstGeom prst="chevron">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zh-CN" altLang="en-US" sz="1200" kern="1200" smtClean="0"/>
            <a:t>投资策略</a:t>
          </a:r>
          <a:endParaRPr lang="en-GB" altLang="en-US" sz="1200" kern="1200" smtClean="0"/>
        </a:p>
      </dsp:txBody>
      <dsp:txXfrm>
        <a:off x="180725" y="0"/>
        <a:ext cx="1866291" cy="359277"/>
      </dsp:txXfrm>
    </dsp:sp>
  </dsp:spTree>
</dsp:drawing>
</file>

<file path=ppt/diagrams/drawing1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92" name=""/>
      <dsp:cNvGrpSpPr/>
    </dsp:nvGrpSpPr>
    <dsp:grpSpPr/>
    <dsp:sp modelId="{063D85FF-DC6E-4669-A467-2938D07C80E0}">
      <dsp:nvSpPr>
        <dsp:cNvPr id="93" name=""/>
        <dsp:cNvSpPr/>
      </dsp:nvSpPr>
      <dsp:spPr>
        <a:xfrm>
          <a:off x="1923635" y="634"/>
          <a:ext cx="1476519" cy="738259"/>
        </a:xfrm>
        <a:prstGeom prst="roundRect">
          <a:avLst>
            <a:gd name="adj" fmla="val 10000"/>
          </a:avLst>
        </a:prstGeom>
        <a:solidFill>
          <a:srgbClr val="60232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zh-CN" altLang="en-US" sz="2400" kern="1200" smtClean="0"/>
            <a:t>财务利润</a:t>
          </a:r>
          <a:endParaRPr lang="en-US" sz="2400" kern="1200"/>
        </a:p>
      </dsp:txBody>
      <dsp:txXfrm>
        <a:off x="1945258" y="22257"/>
        <a:ext cx="1433273" cy="695013"/>
      </dsp:txXfrm>
    </dsp:sp>
    <dsp:sp modelId="{13C97537-98BC-4E86-9FE8-ED2E1A5EB6E9}">
      <dsp:nvSpPr>
        <dsp:cNvPr id="94" name=""/>
        <dsp:cNvSpPr/>
      </dsp:nvSpPr>
      <dsp:spPr>
        <a:xfrm rot="3600000">
          <a:off x="2886958" y="1295805"/>
          <a:ext cx="768355" cy="258390"/>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2964475" y="1347483"/>
        <a:ext cx="613321" cy="155034"/>
      </dsp:txXfrm>
    </dsp:sp>
    <dsp:sp modelId="{36A7F36C-293B-4E24-A015-4CCFB04C66EA}">
      <dsp:nvSpPr>
        <dsp:cNvPr id="95" name=""/>
        <dsp:cNvSpPr/>
      </dsp:nvSpPr>
      <dsp:spPr>
        <a:xfrm>
          <a:off x="3142117" y="2111107"/>
          <a:ext cx="1476519" cy="738259"/>
        </a:xfrm>
        <a:prstGeom prst="roundRect">
          <a:avLst>
            <a:gd name="adj" fmla="val 10000"/>
          </a:avLst>
        </a:prstGeom>
        <a:solidFill>
          <a:srgbClr val="DC69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zh-CN" altLang="en-US" sz="2400" kern="1200" smtClean="0"/>
            <a:t>业务价值</a:t>
          </a:r>
          <a:endParaRPr lang="en-US" sz="2400" kern="1200"/>
        </a:p>
      </dsp:txBody>
      <dsp:txXfrm>
        <a:off x="3163740" y="2132730"/>
        <a:ext cx="1433273" cy="695013"/>
      </dsp:txXfrm>
    </dsp:sp>
    <dsp:sp modelId="{3041646F-9B3A-45A5-BC37-F78D4A18B228}">
      <dsp:nvSpPr>
        <dsp:cNvPr id="96" name=""/>
        <dsp:cNvSpPr/>
      </dsp:nvSpPr>
      <dsp:spPr>
        <a:xfrm rot="10800000">
          <a:off x="2277717" y="2351042"/>
          <a:ext cx="768355" cy="258390"/>
        </a:xfrm>
        <a:prstGeom prst="leftRightArrow">
          <a:avLst>
            <a:gd name="adj1" fmla="val 60000"/>
            <a:gd name="adj2" fmla="val 50000"/>
          </a:avLst>
        </a:prstGeom>
        <a:solidFill>
          <a:srgbClr val="DC690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rot="10800000">
        <a:off x="2355234" y="2402720"/>
        <a:ext cx="613321" cy="155034"/>
      </dsp:txXfrm>
    </dsp:sp>
    <dsp:sp modelId="{36098F61-24DA-4914-91BE-558C0394139E}">
      <dsp:nvSpPr>
        <dsp:cNvPr id="97" name=""/>
        <dsp:cNvSpPr/>
      </dsp:nvSpPr>
      <dsp:spPr>
        <a:xfrm>
          <a:off x="705152" y="2111107"/>
          <a:ext cx="1476519" cy="738259"/>
        </a:xfrm>
        <a:prstGeom prst="roundRect">
          <a:avLst>
            <a:gd name="adj" fmla="val 10000"/>
          </a:avLst>
        </a:prstGeom>
        <a:solidFill>
          <a:srgbClr val="7D1A2B"/>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zh-CN" altLang="en-US" sz="2400" kern="1200" smtClean="0"/>
            <a:t>资本要求</a:t>
          </a:r>
          <a:endParaRPr lang="en-US" sz="2400" kern="1200"/>
        </a:p>
      </dsp:txBody>
      <dsp:txXfrm>
        <a:off x="726775" y="2132730"/>
        <a:ext cx="1433273" cy="695013"/>
      </dsp:txXfrm>
    </dsp:sp>
    <dsp:sp modelId="{8D5BFAAF-C3CD-4296-B6F2-D6305F669721}">
      <dsp:nvSpPr>
        <dsp:cNvPr id="98" name=""/>
        <dsp:cNvSpPr/>
      </dsp:nvSpPr>
      <dsp:spPr>
        <a:xfrm rot="18000000">
          <a:off x="1668476" y="1295805"/>
          <a:ext cx="768355" cy="258390"/>
        </a:xfrm>
        <a:prstGeom prst="leftRightArrow">
          <a:avLst>
            <a:gd name="adj1" fmla="val 60000"/>
            <a:gd name="adj2" fmla="val 50000"/>
          </a:avLst>
        </a:prstGeom>
        <a:solidFill>
          <a:srgbClr val="7D1A2B"/>
        </a:solidFill>
        <a:ln>
          <a:solidFill>
            <a:srgbClr val="7D1A2B"/>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1745993" y="1347483"/>
        <a:ext cx="613321" cy="155034"/>
      </dsp:txXfrm>
    </dsp:sp>
  </dsp:spTree>
</dsp:drawing>
</file>

<file path=ppt/diagrams/drawing1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99" name=""/>
      <dsp:cNvGrpSpPr/>
    </dsp:nvGrpSpPr>
    <dsp:grpSpPr/>
    <dsp:sp modelId="{ED8A01F5-6B16-4D37-9212-954AED5C802B}">
      <dsp:nvSpPr>
        <dsp:cNvPr id="100" name=""/>
        <dsp:cNvSpPr/>
      </dsp:nvSpPr>
      <dsp:spPr>
        <a:xfrm>
          <a:off x="1087" y="0"/>
          <a:ext cx="2225568" cy="359277"/>
        </a:xfrm>
        <a:prstGeom prst="chevron">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zh-CN" altLang="en-US" sz="1200" kern="1200" smtClean="0"/>
            <a:t>投资策略</a:t>
          </a:r>
          <a:endParaRPr lang="en-GB" altLang="en-US" sz="1200" kern="1200" smtClean="0"/>
        </a:p>
      </dsp:txBody>
      <dsp:txXfrm>
        <a:off x="180725" y="0"/>
        <a:ext cx="1866291" cy="359277"/>
      </dsp:txXfrm>
    </dsp:sp>
  </dsp:spTree>
</dsp:drawing>
</file>

<file path=ppt/diagrams/drawing1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83" name=""/>
      <dsp:cNvGrpSpPr/>
    </dsp:nvGrpSpPr>
    <dsp:grpSpPr/>
    <dsp:sp modelId="{ED8A01F5-6B16-4D37-9212-954AED5C802B}">
      <dsp:nvSpPr>
        <dsp:cNvPr id="184" name=""/>
        <dsp:cNvSpPr/>
      </dsp:nvSpPr>
      <dsp:spPr>
        <a:xfrm>
          <a:off x="1087" y="0"/>
          <a:ext cx="2225568" cy="359277"/>
        </a:xfrm>
        <a:prstGeom prst="chevron">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zh-CN" altLang="en-US" sz="1200" kern="1200" smtClean="0"/>
            <a:t>投资策略</a:t>
          </a:r>
          <a:endParaRPr lang="en-GB" altLang="en-US" sz="1200" kern="1200" smtClean="0"/>
        </a:p>
      </dsp:txBody>
      <dsp:txXfrm>
        <a:off x="180725" y="0"/>
        <a:ext cx="1866291" cy="359277"/>
      </dsp:txXfrm>
    </dsp:sp>
  </dsp:spTree>
</dsp:drawing>
</file>

<file path=ppt/diagrams/drawing14.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59" name=""/>
      <dsp:cNvGrpSpPr/>
    </dsp:nvGrpSpPr>
    <dsp:grpSpPr/>
    <dsp:sp modelId="{8BD0E75C-4AC6-4882-AA19-73FF1F2E15EA}">
      <dsp:nvSpPr>
        <dsp:cNvPr id="60" name=""/>
        <dsp:cNvSpPr/>
      </dsp:nvSpPr>
      <dsp:spPr>
        <a:xfrm>
          <a:off x="0" y="201520"/>
          <a:ext cx="8633459" cy="65092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zh-CN" altLang="en-US" sz="1800" b="1" kern="1200" smtClean="0">
              <a:latin typeface="宋体" pitchFamily="2" charset="-122"/>
              <a:ea typeface="宋体" pitchFamily="2" charset="-122"/>
            </a:rPr>
            <a:t>融资方案的选择</a:t>
          </a:r>
          <a:endParaRPr lang="zh-CN" altLang="en-US" sz="1800" b="1" kern="1200">
            <a:latin typeface="宋体" pitchFamily="2" charset="-122"/>
            <a:ea typeface="宋体" pitchFamily="2" charset="-122"/>
          </a:endParaRPr>
        </a:p>
      </dsp:txBody>
      <dsp:txXfrm>
        <a:off x="31776" y="233296"/>
        <a:ext cx="8569907" cy="587376"/>
      </dsp:txXfrm>
    </dsp:sp>
    <dsp:sp modelId="{174BD653-A2B4-4151-BDCE-7008D50EAEB6}">
      <dsp:nvSpPr>
        <dsp:cNvPr id="61" name=""/>
        <dsp:cNvSpPr/>
      </dsp:nvSpPr>
      <dsp:spPr>
        <a:xfrm>
          <a:off x="0" y="852448"/>
          <a:ext cx="8633459" cy="2220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4112"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zh-CN" altLang="en-US" sz="1800" kern="1200" smtClean="0">
              <a:latin typeface="宋体" pitchFamily="2" charset="-122"/>
              <a:ea typeface="宋体" pitchFamily="2" charset="-122"/>
            </a:rPr>
            <a:t>偿一代的再保方案（修正共保等），是否仍适用，再保人的选择将对信用产生较大影响；</a:t>
          </a:r>
          <a:endParaRPr lang="zh-CN" altLang="en-US" sz="1800" kern="1200">
            <a:latin typeface="宋体" pitchFamily="2" charset="-122"/>
            <a:ea typeface="宋体" pitchFamily="2" charset="-122"/>
          </a:endParaRPr>
        </a:p>
        <a:p>
          <a:pPr marL="171450" lvl="1" indent="-171450" algn="l" defTabSz="800100">
            <a:lnSpc>
              <a:spcPct val="90000"/>
            </a:lnSpc>
            <a:spcBef>
              <a:spcPct val="0"/>
            </a:spcBef>
            <a:spcAft>
              <a:spcPct val="20000"/>
            </a:spcAft>
            <a:buChar char="••"/>
          </a:pPr>
          <a:r>
            <a:rPr lang="zh-CN" altLang="en-US" sz="1800" kern="1200" smtClean="0">
              <a:latin typeface="宋体" pitchFamily="2" charset="-122"/>
              <a:ea typeface="宋体" pitchFamily="2" charset="-122"/>
            </a:rPr>
            <a:t>通过发行次级债是偿一代的主要融资方案之一，偿二代下是否仍能缓解偿付能力？</a:t>
          </a:r>
          <a:endParaRPr lang="zh-CN" altLang="en-US" sz="1800" kern="1200">
            <a:latin typeface="宋体" pitchFamily="2" charset="-122"/>
            <a:ea typeface="宋体" pitchFamily="2" charset="-122"/>
          </a:endParaRPr>
        </a:p>
        <a:p>
          <a:pPr marL="171450" lvl="1" indent="-171450" algn="l" defTabSz="800100">
            <a:lnSpc>
              <a:spcPct val="90000"/>
            </a:lnSpc>
            <a:spcBef>
              <a:spcPct val="0"/>
            </a:spcBef>
            <a:spcAft>
              <a:spcPct val="20000"/>
            </a:spcAft>
            <a:buChar char="••"/>
          </a:pPr>
          <a:r>
            <a:rPr lang="zh-CN" altLang="en-US" sz="1800" kern="1200" smtClean="0">
              <a:latin typeface="宋体" pitchFamily="2" charset="-122"/>
              <a:ea typeface="宋体" pitchFamily="2" charset="-122"/>
            </a:rPr>
            <a:t>其它融资方案的测试，如卖出回购和买入返售的选择？</a:t>
          </a:r>
          <a:endParaRPr lang="zh-CN" altLang="en-US" sz="1800" kern="1200">
            <a:latin typeface="宋体" pitchFamily="2" charset="-122"/>
            <a:ea typeface="宋体" pitchFamily="2" charset="-122"/>
          </a:endParaRPr>
        </a:p>
        <a:p>
          <a:pPr marL="171450" lvl="1" indent="-171450" algn="l" defTabSz="800100">
            <a:lnSpc>
              <a:spcPct val="90000"/>
            </a:lnSpc>
            <a:spcBef>
              <a:spcPct val="0"/>
            </a:spcBef>
            <a:spcAft>
              <a:spcPct val="20000"/>
            </a:spcAft>
            <a:buChar char="••"/>
          </a:pPr>
          <a:endParaRPr lang="zh-CN" altLang="en-US" sz="1800" kern="1200">
            <a:latin typeface="宋体" pitchFamily="2" charset="-122"/>
            <a:ea typeface="宋体" pitchFamily="2" charset="-122"/>
          </a:endParaRPr>
        </a:p>
        <a:p>
          <a:pPr marL="171450" lvl="1" indent="-171450" algn="l" defTabSz="800100">
            <a:lnSpc>
              <a:spcPct val="90000"/>
            </a:lnSpc>
            <a:spcBef>
              <a:spcPct val="0"/>
            </a:spcBef>
            <a:spcAft>
              <a:spcPct val="20000"/>
            </a:spcAft>
            <a:buChar char="••"/>
          </a:pPr>
          <a:endParaRPr lang="zh-CN" altLang="en-US" sz="1800" kern="1200">
            <a:latin typeface="宋体" pitchFamily="2" charset="-122"/>
            <a:ea typeface="宋体" pitchFamily="2" charset="-122"/>
          </a:endParaRPr>
        </a:p>
      </dsp:txBody>
      <dsp:txXfrm>
        <a:off x="0" y="852448"/>
        <a:ext cx="8633459" cy="2220075"/>
      </dsp:txXfrm>
    </dsp:sp>
    <dsp:sp modelId="{7F9A2E84-AE96-4231-9047-F5F7B3532C4A}">
      <dsp:nvSpPr>
        <dsp:cNvPr id="62" name=""/>
        <dsp:cNvSpPr/>
      </dsp:nvSpPr>
      <dsp:spPr>
        <a:xfrm>
          <a:off x="0" y="3072523"/>
          <a:ext cx="8633459" cy="543289"/>
        </a:xfrm>
        <a:prstGeom prst="roundRect">
          <a:avLst/>
        </a:prstGeom>
        <a:solidFill>
          <a:srgbClr val="DC69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zh-CN" altLang="en-US" sz="1800" b="1" kern="1200" smtClean="0"/>
            <a:t>资本结构优化方案</a:t>
          </a:r>
          <a:endParaRPr lang="zh-CN" altLang="en-US" sz="1800" b="1" kern="1200"/>
        </a:p>
      </dsp:txBody>
      <dsp:txXfrm>
        <a:off x="26521" y="3099044"/>
        <a:ext cx="8580417" cy="490247"/>
      </dsp:txXfrm>
    </dsp:sp>
    <dsp:sp modelId="{86D04C2D-A4ED-4D56-9370-7DD750FA288E}">
      <dsp:nvSpPr>
        <dsp:cNvPr id="63" name=""/>
        <dsp:cNvSpPr/>
      </dsp:nvSpPr>
      <dsp:spPr>
        <a:xfrm>
          <a:off x="0" y="3615812"/>
          <a:ext cx="8633459" cy="1076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4112"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zh-CN" altLang="en-US" sz="1800" kern="1200" smtClean="0"/>
            <a:t>对监管资本进行各维度的分配，协助管理层了解资本来源，制定资本管理的方案</a:t>
          </a:r>
          <a:endParaRPr lang="zh-CN" altLang="en-US" sz="1800" kern="1200"/>
        </a:p>
      </dsp:txBody>
      <dsp:txXfrm>
        <a:off x="0" y="3615812"/>
        <a:ext cx="8633459" cy="1076400"/>
      </dsp:txXfrm>
    </dsp:sp>
  </dsp:spTree>
</dsp:drawing>
</file>

<file path=ppt/diagrams/drawing15.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4" name=""/>
      <dsp:cNvGrpSpPr/>
    </dsp:nvGrpSpPr>
    <dsp:grpSpPr/>
    <dsp:sp modelId="{ED8A01F5-6B16-4D37-9212-954AED5C802B}">
      <dsp:nvSpPr>
        <dsp:cNvPr id="65" name=""/>
        <dsp:cNvSpPr/>
      </dsp:nvSpPr>
      <dsp:spPr>
        <a:xfrm>
          <a:off x="1087" y="0"/>
          <a:ext cx="2225568" cy="359277"/>
        </a:xfrm>
        <a:prstGeom prst="chevron">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zh-CN" altLang="en-US" sz="1200" kern="1200" smtClean="0"/>
            <a:t>资本管理</a:t>
          </a:r>
          <a:endParaRPr lang="en-GB" altLang="en-US" sz="1200" kern="1200" smtClean="0"/>
        </a:p>
      </dsp:txBody>
      <dsp:txXfrm>
        <a:off x="180725" y="0"/>
        <a:ext cx="1866291" cy="359277"/>
      </dsp:txXfrm>
    </dsp:sp>
  </dsp:spTree>
</dsp:drawing>
</file>

<file path=ppt/diagrams/drawing16.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28" name=""/>
      <dsp:cNvGrpSpPr/>
    </dsp:nvGrpSpPr>
    <dsp:grpSpPr/>
    <dsp:sp modelId="{ED8A01F5-6B16-4D37-9212-954AED5C802B}">
      <dsp:nvSpPr>
        <dsp:cNvPr id="129" name=""/>
        <dsp:cNvSpPr/>
      </dsp:nvSpPr>
      <dsp:spPr>
        <a:xfrm>
          <a:off x="1087" y="0"/>
          <a:ext cx="2225568" cy="359277"/>
        </a:xfrm>
        <a:prstGeom prst="chevron">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zh-CN" altLang="en-US" sz="1200" kern="1200" smtClean="0"/>
            <a:t>资本管理</a:t>
          </a:r>
          <a:endParaRPr lang="en-GB" altLang="en-US" sz="1200" kern="1200" smtClean="0"/>
        </a:p>
      </dsp:txBody>
      <dsp:txXfrm>
        <a:off x="180725" y="0"/>
        <a:ext cx="1866291" cy="359277"/>
      </dsp:txXfrm>
    </dsp:sp>
  </dsp:spTree>
</dsp:drawing>
</file>

<file path=ppt/diagrams/drawing17.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73" name=""/>
      <dsp:cNvGrpSpPr/>
    </dsp:nvGrpSpPr>
    <dsp:grpSpPr/>
    <dsp:sp modelId="{ED8A01F5-6B16-4D37-9212-954AED5C802B}">
      <dsp:nvSpPr>
        <dsp:cNvPr id="74" name=""/>
        <dsp:cNvSpPr/>
      </dsp:nvSpPr>
      <dsp:spPr>
        <a:xfrm>
          <a:off x="1087" y="0"/>
          <a:ext cx="2225568" cy="359277"/>
        </a:xfrm>
        <a:prstGeom prst="chevron">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zh-CN" altLang="en-US" sz="1200" kern="1200" smtClean="0"/>
            <a:t>资本管理</a:t>
          </a:r>
          <a:endParaRPr lang="en-GB" altLang="en-US" sz="1200" kern="1200" smtClean="0"/>
        </a:p>
      </dsp:txBody>
      <dsp:txXfrm>
        <a:off x="180725" y="0"/>
        <a:ext cx="1866291" cy="359277"/>
      </dsp:txXfrm>
    </dsp:sp>
  </dsp:spTree>
</dsp:drawing>
</file>

<file path=ppt/diagrams/drawing18.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9" name=""/>
      <dsp:cNvGrpSpPr/>
    </dsp:nvGrpSpPr>
    <dsp:grpSpPr/>
    <dsp:sp modelId="{ED8A01F5-6B16-4D37-9212-954AED5C802B}">
      <dsp:nvSpPr>
        <dsp:cNvPr id="70" name=""/>
        <dsp:cNvSpPr/>
      </dsp:nvSpPr>
      <dsp:spPr>
        <a:xfrm>
          <a:off x="1087" y="0"/>
          <a:ext cx="2225568" cy="359277"/>
        </a:xfrm>
        <a:prstGeom prst="chevron">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zh-CN" altLang="en-US" sz="1200" kern="1200" smtClean="0"/>
            <a:t>会计策略</a:t>
          </a:r>
          <a:endParaRPr lang="en-GB" altLang="en-US" sz="1200" kern="1200" smtClean="0"/>
        </a:p>
      </dsp:txBody>
      <dsp:txXfrm>
        <a:off x="180725" y="0"/>
        <a:ext cx="1866291" cy="359277"/>
      </dsp:txXfrm>
    </dsp:sp>
  </dsp:spTree>
</dsp:drawing>
</file>

<file path=ppt/diagrams/drawing19.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2" name=""/>
      <dsp:cNvGrpSpPr/>
    </dsp:nvGrpSpPr>
    <dsp:grpSpPr/>
    <dsp:sp modelId="{91038D69-E7CE-4CC7-A2DE-E5FA92E66CCE}">
      <dsp:nvSpPr>
        <dsp:cNvPr id="63" name=""/>
        <dsp:cNvSpPr/>
      </dsp:nvSpPr>
      <dsp:spPr>
        <a:xfrm>
          <a:off x="0" y="576759"/>
          <a:ext cx="4363250" cy="310338"/>
        </a:xfrm>
        <a:prstGeom prst="roundRect">
          <a:avLst/>
        </a:prstGeom>
        <a:solidFill>
          <a:srgbClr val="DC6900"/>
        </a:solidFill>
        <a:ln w="25400" cap="flat" cmpd="sng" algn="ctr">
          <a:solidFill>
            <a:srgbClr val="DC69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zh-CN" altLang="en-US" sz="1400" b="1" kern="1200" smtClean="0"/>
            <a:t>情景描述</a:t>
          </a:r>
          <a:endParaRPr lang="en-US" sz="1400" b="1" kern="1200"/>
        </a:p>
      </dsp:txBody>
      <dsp:txXfrm>
        <a:off x="15149" y="591908"/>
        <a:ext cx="4332951" cy="280039"/>
      </dsp:txXfrm>
    </dsp:sp>
    <dsp:sp modelId="{F0193414-B9E7-4482-8C7B-74444747C9E8}">
      <dsp:nvSpPr>
        <dsp:cNvPr id="64" name=""/>
        <dsp:cNvSpPr/>
      </dsp:nvSpPr>
      <dsp:spPr>
        <a:xfrm>
          <a:off x="0" y="887098"/>
          <a:ext cx="4363250" cy="1788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533" tIns="17780" rIns="99568" bIns="17780" numCol="1" spcCol="1270" anchor="t" anchorCtr="0">
          <a:noAutofit/>
        </a:bodyPr>
        <a:lstStyle/>
        <a:p>
          <a:pPr marL="114300" lvl="1" indent="-108000" algn="l" defTabSz="622300" rtl="0">
            <a:lnSpc>
              <a:spcPct val="100000"/>
            </a:lnSpc>
            <a:spcBef>
              <a:spcPct val="0"/>
            </a:spcBef>
            <a:spcAft>
              <a:spcPct val="20000"/>
            </a:spcAft>
            <a:buChar char="••"/>
          </a:pPr>
          <a:r>
            <a:rPr lang="zh-CN" altLang="en-US" sz="1400" kern="1200" smtClean="0">
              <a:latin typeface="+mj-lt"/>
            </a:rPr>
            <a:t>情景一：以公允价值法计量的资产</a:t>
          </a:r>
          <a:r>
            <a:rPr lang="en-US" altLang="zh-CN" sz="1400" kern="1200" smtClean="0">
              <a:latin typeface="+mj-lt"/>
            </a:rPr>
            <a:t>25%/</a:t>
          </a:r>
          <a:r>
            <a:rPr lang="zh-CN" altLang="en-US" sz="1400" kern="1200" smtClean="0">
              <a:latin typeface="+mj-lt"/>
            </a:rPr>
            <a:t>以成本法计量的资产</a:t>
          </a:r>
          <a:r>
            <a:rPr lang="en-US" altLang="zh-CN" sz="1400" kern="1200" smtClean="0">
              <a:latin typeface="+mj-lt"/>
            </a:rPr>
            <a:t>75%</a:t>
          </a:r>
          <a:endParaRPr lang="en-US" sz="1400" kern="1200">
            <a:latin typeface="+mj-lt"/>
          </a:endParaRPr>
        </a:p>
        <a:p>
          <a:pPr marL="114300" lvl="1" indent="-108000" algn="l" defTabSz="622300" rtl="0">
            <a:lnSpc>
              <a:spcPct val="100000"/>
            </a:lnSpc>
            <a:spcBef>
              <a:spcPct val="0"/>
            </a:spcBef>
            <a:spcAft>
              <a:spcPct val="20000"/>
            </a:spcAft>
            <a:buChar char="••"/>
          </a:pPr>
          <a:r>
            <a:rPr lang="zh-CN" altLang="en-US" sz="1400" kern="1200" smtClean="0">
              <a:latin typeface="+mj-lt"/>
            </a:rPr>
            <a:t>情景二：以公允价值法计量的资产</a:t>
          </a:r>
          <a:r>
            <a:rPr lang="en-US" altLang="zh-CN" sz="1400" kern="1200" smtClean="0">
              <a:latin typeface="+mj-lt"/>
            </a:rPr>
            <a:t>50%/</a:t>
          </a:r>
          <a:r>
            <a:rPr lang="zh-CN" altLang="en-US" sz="1400" kern="1200" smtClean="0">
              <a:latin typeface="+mj-lt"/>
            </a:rPr>
            <a:t>以成本法计量的资产</a:t>
          </a:r>
          <a:r>
            <a:rPr lang="en-US" altLang="zh-CN" sz="1400" kern="1200" smtClean="0">
              <a:latin typeface="+mj-lt"/>
            </a:rPr>
            <a:t>50%</a:t>
          </a:r>
          <a:endParaRPr lang="en-US" sz="1400" kern="1200">
            <a:latin typeface="+mj-lt"/>
          </a:endParaRPr>
        </a:p>
        <a:p>
          <a:pPr marL="114300" lvl="1" indent="-108000" algn="l" defTabSz="622300" rtl="0">
            <a:lnSpc>
              <a:spcPct val="100000"/>
            </a:lnSpc>
            <a:spcBef>
              <a:spcPct val="0"/>
            </a:spcBef>
            <a:spcAft>
              <a:spcPct val="20000"/>
            </a:spcAft>
            <a:buChar char="••"/>
          </a:pPr>
          <a:r>
            <a:rPr lang="zh-CN" altLang="en-US" sz="1400" kern="1200" smtClean="0">
              <a:latin typeface="+mj-lt"/>
            </a:rPr>
            <a:t>情景三：以公允价值法计量的资产</a:t>
          </a:r>
          <a:r>
            <a:rPr lang="en-US" altLang="zh-CN" sz="1400" kern="1200" smtClean="0">
              <a:latin typeface="+mj-lt"/>
            </a:rPr>
            <a:t>75%/</a:t>
          </a:r>
          <a:r>
            <a:rPr lang="zh-CN" altLang="en-US" sz="1400" kern="1200" smtClean="0">
              <a:latin typeface="+mj-lt"/>
            </a:rPr>
            <a:t>以成本法计量的资产</a:t>
          </a:r>
          <a:r>
            <a:rPr lang="en-US" altLang="zh-CN" sz="1400" kern="1200" smtClean="0">
              <a:latin typeface="+mj-lt"/>
            </a:rPr>
            <a:t>25%</a:t>
          </a:r>
          <a:endParaRPr lang="en-US" sz="1400" kern="1200">
            <a:latin typeface="+mj-lt"/>
          </a:endParaRPr>
        </a:p>
        <a:p>
          <a:pPr marL="114300" lvl="1" indent="-108000" algn="l" defTabSz="622300" rtl="0">
            <a:lnSpc>
              <a:spcPct val="100000"/>
            </a:lnSpc>
            <a:spcBef>
              <a:spcPct val="0"/>
            </a:spcBef>
            <a:spcAft>
              <a:spcPct val="20000"/>
            </a:spcAft>
            <a:buChar char="••"/>
          </a:pPr>
          <a:endParaRPr lang="en-US" sz="1400" kern="1200">
            <a:latin typeface="+mj-lt"/>
          </a:endParaRPr>
        </a:p>
      </dsp:txBody>
      <dsp:txXfrm>
        <a:off x="0" y="887098"/>
        <a:ext cx="4363250" cy="1788480"/>
      </dsp:txXfrm>
    </dsp:sp>
    <dsp:sp modelId="{9471AECF-D2AF-497D-B6CC-B41B8EDD6D0A}">
      <dsp:nvSpPr>
        <dsp:cNvPr id="65" name=""/>
        <dsp:cNvSpPr/>
      </dsp:nvSpPr>
      <dsp:spPr>
        <a:xfrm>
          <a:off x="0" y="2675578"/>
          <a:ext cx="4363250" cy="266141"/>
        </a:xfrm>
        <a:prstGeom prst="roundRect">
          <a:avLst/>
        </a:prstGeom>
        <a:solidFill>
          <a:srgbClr val="DC6900"/>
        </a:solidFill>
        <a:ln w="25400" cap="flat" cmpd="sng" algn="ctr">
          <a:solidFill>
            <a:srgbClr val="DC69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l" defTabSz="622300" rtl="0">
            <a:lnSpc>
              <a:spcPct val="90000"/>
            </a:lnSpc>
            <a:spcBef>
              <a:spcPct val="0"/>
            </a:spcBef>
            <a:spcAft>
              <a:spcPct val="35000"/>
            </a:spcAft>
          </a:pPr>
          <a:r>
            <a:rPr lang="zh-CN" altLang="en-US" sz="1400" b="1" kern="1200" smtClean="0"/>
            <a:t>测试结果</a:t>
          </a:r>
          <a:endParaRPr lang="en-US" sz="1400" b="1" kern="1200"/>
        </a:p>
      </dsp:txBody>
      <dsp:txXfrm>
        <a:off x="12992" y="2688570"/>
        <a:ext cx="4337266" cy="240157"/>
      </dsp:txXfrm>
    </dsp:sp>
    <dsp:sp modelId="{4790250A-F365-4BA4-A939-A6DD36BC1D32}">
      <dsp:nvSpPr>
        <dsp:cNvPr id="66" name=""/>
        <dsp:cNvSpPr/>
      </dsp:nvSpPr>
      <dsp:spPr>
        <a:xfrm>
          <a:off x="0" y="2941720"/>
          <a:ext cx="4363250" cy="1490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533" tIns="17780" rIns="99568" bIns="17780" numCol="1" spcCol="1270" anchor="t" anchorCtr="0">
          <a:noAutofit/>
        </a:bodyPr>
        <a:lstStyle/>
        <a:p>
          <a:pPr marL="114300" lvl="1" indent="-108000" algn="l" defTabSz="622300" rtl="0">
            <a:lnSpc>
              <a:spcPct val="100000"/>
            </a:lnSpc>
            <a:spcBef>
              <a:spcPct val="0"/>
            </a:spcBef>
            <a:spcAft>
              <a:spcPct val="20000"/>
            </a:spcAft>
            <a:buChar char="••"/>
          </a:pPr>
          <a:r>
            <a:rPr lang="zh-CN" altLang="en-US" sz="1400" kern="1200" smtClean="0">
              <a:latin typeface="+mj-lt"/>
            </a:rPr>
            <a:t>在总资产保持不变的前提下，以成本法计量的资产占比稳步下降时，总体信用风险资本要求会上升，这主要是由于绝大多数资产的违约风险因子相对利差风险因子较低；</a:t>
          </a:r>
          <a:endParaRPr lang="en-US" sz="1400" kern="1200">
            <a:latin typeface="+mj-lt"/>
          </a:endParaRPr>
        </a:p>
        <a:p>
          <a:pPr marL="114300" lvl="1" indent="-108000" algn="l" defTabSz="622300" rtl="0">
            <a:lnSpc>
              <a:spcPct val="100000"/>
            </a:lnSpc>
            <a:spcBef>
              <a:spcPct val="0"/>
            </a:spcBef>
            <a:spcAft>
              <a:spcPct val="20000"/>
            </a:spcAft>
            <a:buChar char="••"/>
          </a:pPr>
          <a:r>
            <a:rPr lang="zh-CN" altLang="en-US" sz="1400" kern="1200" smtClean="0">
              <a:latin typeface="+mj-lt"/>
            </a:rPr>
            <a:t>资产会计分类对利率风险的影响还有赖于资产、负债久期的差异以及最终的测试方案的确定。</a:t>
          </a:r>
          <a:endParaRPr lang="en-US" sz="1400" kern="1200">
            <a:latin typeface="+mj-lt"/>
          </a:endParaRPr>
        </a:p>
      </dsp:txBody>
      <dsp:txXfrm>
        <a:off x="0" y="2941720"/>
        <a:ext cx="4363250" cy="1490400"/>
      </dsp:txXfrm>
    </dsp:sp>
  </dsp:spTree>
</dsp:drawing>
</file>

<file path=ppt/diagrams/drawing20.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7" name=""/>
      <dsp:cNvGrpSpPr/>
    </dsp:nvGrpSpPr>
    <dsp:grpSpPr/>
    <dsp:sp modelId="{ED8A01F5-6B16-4D37-9212-954AED5C802B}">
      <dsp:nvSpPr>
        <dsp:cNvPr id="68" name=""/>
        <dsp:cNvSpPr/>
      </dsp:nvSpPr>
      <dsp:spPr>
        <a:xfrm>
          <a:off x="1087" y="0"/>
          <a:ext cx="2225568" cy="359277"/>
        </a:xfrm>
        <a:prstGeom prst="chevron">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48006" tIns="16002" rIns="16002" bIns="16002" numCol="1" spcCol="1270" anchor="ctr" anchorCtr="0">
          <a:noAutofit/>
        </a:bodyPr>
        <a:lstStyle/>
        <a:p>
          <a:pPr lvl="0" algn="ctr" defTabSz="533400">
            <a:lnSpc>
              <a:spcPct val="90000"/>
            </a:lnSpc>
            <a:spcBef>
              <a:spcPct val="0"/>
            </a:spcBef>
            <a:spcAft>
              <a:spcPct val="35000"/>
            </a:spcAft>
          </a:pPr>
          <a:r>
            <a:rPr lang="zh-CN" altLang="en-US" sz="1200" kern="1200" smtClean="0"/>
            <a:t>会计策略</a:t>
          </a:r>
          <a:endParaRPr lang="en-GB" altLang="en-US" sz="1200" kern="1200" smtClean="0"/>
        </a:p>
      </dsp:txBody>
      <dsp:txXfrm>
        <a:off x="180725" y="0"/>
        <a:ext cx="1866291" cy="359277"/>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dgm:ruleLst>
    <dgm:forEach name="Name0" axis="ch" ptType="node">
      <dgm:layoutNode name="parentText" styleLbl="node1">
        <dgm:varLst>
          <dgm:chMax val="0"/>
          <dgm:bulletEnabled val="1"/>
        </dgm:varLst>
        <dgm:alg type="tx">
          <dgm:param type="parTxLTRAlign" val="l"/>
          <dgm:param type="parTxRTLAlign" val="r"/>
        </dgm:alg>
        <dgm:shape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dgm:ruleLst>
      </dgm:layoutNode>
      <dgm:choose name="Name1">
        <dgm:if name="Name2" axis="ch" ptType="node" func="cnt" op="gte" val="1">
          <dgm:layoutNode name="childText" styleLbl="revTx">
            <dgm:varLst>
              <dgm:bulletEnabled val="1"/>
            </dgm:varLst>
            <dgm:alg type="tx">
              <dgm:param type="stBulletLvl" val="1"/>
              <dgm:param type="lnSpAfChP" val="20"/>
            </dgm:alg>
            <dgm:shape type="rect" r:blip="">
              <dgm:adjLst/>
            </dgm:shape>
            <dgm:presOf axis="des" ptType="node"/>
            <dgm:constrLst>
              <dgm:constr type="tMarg" refType="primFontSz" fact="0.1"/>
              <dgm:constr type="bMarg" refType="primFontSz" fact="0.1"/>
              <dgm:constr type="lMarg" refType="w" fact="0.09"/>
            </dgm:constrLst>
            <dgm:ruleLst>
              <dgm:rule type="h" val="INF"/>
            </dgm:ruleLst>
          </dgm:layoutNode>
        </dgm:if>
        <dgm:else name="Name3">
          <dgm:choose name="Name4">
            <dgm:if name="Name5" axis="par ch" ptType="doc node" func="cnt" op="gte" val="2">
              <dgm:forEach name="Name6" axis="followSib" ptType="sibTrans" cnt="1">
                <dgm:layoutNode name="spacer">
                  <dgm:alg type="sp"/>
                  <dgm:shape r:blip="">
                    <dgm:adjLst/>
                  </dgm:shape>
                  <dgm:presOf/>
                  <dgm:constrLst/>
                  <dgm:ruleLst/>
                </dgm:layoutNode>
              </dgm:forEach>
            </dgm:if>
            <dgm:else name="Name7"/>
          </dgm:choose>
        </dgm:else>
      </dgm:choose>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dgm:rule type="primFontSz" for="des" forName="parTx" val="5"/>
        </dgm:ruleLst>
        <dgm:forEach name="Name6" axis="ch" ptType="node">
          <dgm:layoutNode name="composite">
            <dgm:alg type="composite"/>
            <dgm:shape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dgm:ruleLst>
            <dgm:layoutNode name="parTx">
              <dgm:varLst>
                <dgm:chMax val="0"/>
                <dgm:chPref val="0"/>
                <dgm:bulletEnabled val="1"/>
              </dgm:varLst>
              <dgm:alg type="tx"/>
              <dgm:choose name="Name10">
                <dgm:if name="Name11" func="var" arg="dir" op="equ" val="norm">
                  <dgm:shape type="chevron" r:blip="">
                    <dgm:adjLst/>
                  </dgm:shape>
                </dgm:if>
                <dgm:else name="Name12">
                  <dgm:shape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dgm:ruleLst>
            </dgm:layoutNode>
            <dgm:layoutNode name="desTx" styleLbl="revTx">
              <dgm:varLst>
                <dgm:bulletEnabled val="1"/>
              </dgm:varLst>
              <dgm:alg type="tx">
                <dgm:param type="stBulletLvl" val="1"/>
              </dgm:alg>
              <dgm:choose name="Name16">
                <dgm:if name="Name17" axis="ch" ptType="node" func="cnt" op="gte" val="1">
                  <dgm:shape type="rect" r:blip="">
                    <dgm:adjLst/>
                  </dgm:shape>
                </dgm:if>
                <dgm:else name="Name18">
                  <dgm:shape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dgm:ruleLst>
            </dgm:layoutNode>
          </dgm:layoutNode>
          <dgm:forEach name="Name19" axis="followSib" ptType="sibTrans" cnt="1">
            <dgm:layoutNode name="space">
              <dgm:alg type="sp"/>
              <dgm:shape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type="chevron" r:blip="">
                  <dgm:adjLst/>
                </dgm:shape>
              </dgm:if>
              <dgm:else name="Name24">
                <dgm:shape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dgm:ruleLst>
          </dgm:layoutNode>
          <dgm:forEach name="Name28" axis="followSib" ptType="sibTrans" cnt="1">
            <dgm:layoutNode name="parTxOnlySpace">
              <dgm:alg type="sp"/>
              <dgm:shape r:blip="">
                <dgm:adjLst/>
              </dgm:shape>
              <dgm:presOf/>
              <dgm:constrLst/>
              <dgm:ruleLst/>
            </dgm:layoutNode>
          </dgm:forEach>
        </dgm:forEach>
      </dgm:else>
    </dgm:choose>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dgm:ruleLst>
    <dgm:forEach name="Name0" axis="ch" ptType="node">
      <dgm:layoutNode name="parentText" styleLbl="node1">
        <dgm:varLst>
          <dgm:chMax val="0"/>
          <dgm:bulletEnabled val="1"/>
        </dgm:varLst>
        <dgm:alg type="tx">
          <dgm:param type="parTxLTRAlign" val="l"/>
          <dgm:param type="parTxRTLAlign" val="r"/>
        </dgm:alg>
        <dgm:shape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dgm:ruleLst>
      </dgm:layoutNode>
      <dgm:choose name="Name1">
        <dgm:if name="Name2" axis="ch" ptType="node" func="cnt" op="gte" val="1">
          <dgm:layoutNode name="childText" styleLbl="revTx">
            <dgm:varLst>
              <dgm:bulletEnabled val="1"/>
            </dgm:varLst>
            <dgm:alg type="tx">
              <dgm:param type="stBulletLvl" val="1"/>
              <dgm:param type="lnSpAfChP" val="20"/>
            </dgm:alg>
            <dgm:shape type="rect" r:blip="">
              <dgm:adjLst/>
            </dgm:shape>
            <dgm:presOf axis="des" ptType="node"/>
            <dgm:constrLst>
              <dgm:constr type="tMarg" refType="primFontSz" fact="0.1"/>
              <dgm:constr type="bMarg" refType="primFontSz" fact="0.1"/>
              <dgm:constr type="lMarg" refType="w" fact="0.09"/>
            </dgm:constrLst>
            <dgm:ruleLst>
              <dgm:rule type="h" val="INF"/>
            </dgm:ruleLst>
          </dgm:layoutNode>
        </dgm:if>
        <dgm:else name="Name3">
          <dgm:choose name="Name4">
            <dgm:if name="Name5" axis="par ch" ptType="doc node" func="cnt" op="gte" val="2">
              <dgm:forEach name="Name6" axis="followSib" ptType="sibTrans" cnt="1">
                <dgm:layoutNode name="spacer">
                  <dgm:alg type="sp"/>
                  <dgm:shape r:blip="">
                    <dgm:adjLst/>
                  </dgm:shape>
                  <dgm:presOf/>
                  <dgm:constrLst/>
                  <dgm:ruleLst/>
                </dgm:layoutNode>
              </dgm:forEach>
            </dgm:if>
            <dgm:else name="Name7"/>
          </dgm:choose>
        </dgm:else>
      </dgm:choose>
    </dgm:forEach>
  </dgm:layoutNode>
</dgm:layoutDef>
</file>

<file path=ppt/diagrams/layout4.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dgm:rule type="primFontSz" for="des" forName="parTx" val="5"/>
        </dgm:ruleLst>
        <dgm:forEach name="Name6" axis="ch" ptType="node">
          <dgm:layoutNode name="composite">
            <dgm:alg type="composite"/>
            <dgm:shape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dgm:ruleLst>
            <dgm:layoutNode name="parTx">
              <dgm:varLst>
                <dgm:chMax val="0"/>
                <dgm:chPref val="0"/>
                <dgm:bulletEnabled val="1"/>
              </dgm:varLst>
              <dgm:alg type="tx"/>
              <dgm:choose name="Name10">
                <dgm:if name="Name11" func="var" arg="dir" op="equ" val="norm">
                  <dgm:shape type="chevron" r:blip="">
                    <dgm:adjLst/>
                  </dgm:shape>
                </dgm:if>
                <dgm:else name="Name12">
                  <dgm:shape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dgm:ruleLst>
            </dgm:layoutNode>
            <dgm:layoutNode name="desTx" styleLbl="revTx">
              <dgm:varLst>
                <dgm:bulletEnabled val="1"/>
              </dgm:varLst>
              <dgm:alg type="tx">
                <dgm:param type="stBulletLvl" val="1"/>
              </dgm:alg>
              <dgm:choose name="Name16">
                <dgm:if name="Name17" axis="ch" ptType="node" func="cnt" op="gte" val="1">
                  <dgm:shape type="rect" r:blip="">
                    <dgm:adjLst/>
                  </dgm:shape>
                </dgm:if>
                <dgm:else name="Name18">
                  <dgm:shape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dgm:ruleLst>
            </dgm:layoutNode>
          </dgm:layoutNode>
          <dgm:forEach name="Name19" axis="followSib" ptType="sibTrans" cnt="1">
            <dgm:layoutNode name="space">
              <dgm:alg type="sp"/>
              <dgm:shape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type="chevron" r:blip="">
                  <dgm:adjLst/>
                </dgm:shape>
              </dgm:if>
              <dgm:else name="Name24">
                <dgm:shape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dgm:ruleLst>
          </dgm:layoutNode>
          <dgm:forEach name="Name28" axis="followSib" ptType="sibTrans" cnt="1">
            <dgm:layoutNode name="parTxOnlySpace">
              <dgm:alg type="sp"/>
              <dgm:shape r:blip="">
                <dgm:adjLst/>
              </dgm:shape>
              <dgm:presOf/>
              <dgm:constrLst/>
              <dgm:ruleLst/>
            </dgm:layoutNode>
          </dgm:forEach>
        </dgm:forEach>
      </dgm:else>
    </dgm:choose>
  </dgm:layoutNode>
</dgm:layoutDef>
</file>

<file path=ppt/diagrams/layout5.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dgm:ruleLst>
    <dgm:forEach name="Name0" axis="ch" ptType="node">
      <dgm:layoutNode name="parentText" styleLbl="node1">
        <dgm:varLst>
          <dgm:chMax val="0"/>
          <dgm:bulletEnabled val="1"/>
        </dgm:varLst>
        <dgm:alg type="tx">
          <dgm:param type="parTxLTRAlign" val="l"/>
          <dgm:param type="parTxRTLAlign" val="r"/>
        </dgm:alg>
        <dgm:shape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dgm:ruleLst>
      </dgm:layoutNode>
      <dgm:choose name="Name1">
        <dgm:if name="Name2" axis="ch" ptType="node" func="cnt" op="gte" val="1">
          <dgm:layoutNode name="childText" styleLbl="revTx">
            <dgm:varLst>
              <dgm:bulletEnabled val="1"/>
            </dgm:varLst>
            <dgm:alg type="tx">
              <dgm:param type="stBulletLvl" val="1"/>
              <dgm:param type="lnSpAfChP" val="20"/>
            </dgm:alg>
            <dgm:shape type="rect" r:blip="">
              <dgm:adjLst/>
            </dgm:shape>
            <dgm:presOf axis="des" ptType="node"/>
            <dgm:constrLst>
              <dgm:constr type="tMarg" refType="primFontSz" fact="0.1"/>
              <dgm:constr type="bMarg" refType="primFontSz" fact="0.1"/>
              <dgm:constr type="lMarg" refType="w" fact="0.09"/>
            </dgm:constrLst>
            <dgm:ruleLst>
              <dgm:rule type="h" val="INF"/>
            </dgm:ruleLst>
          </dgm:layoutNode>
        </dgm:if>
        <dgm:else name="Name3">
          <dgm:choose name="Name4">
            <dgm:if name="Name5" axis="par ch" ptType="doc node" func="cnt" op="gte" val="2">
              <dgm:forEach name="Name6" axis="followSib" ptType="sibTrans" cnt="1">
                <dgm:layoutNode name="spacer">
                  <dgm:alg type="sp"/>
                  <dgm:shape r:blip="">
                    <dgm:adjLst/>
                  </dgm:shape>
                  <dgm:presOf/>
                  <dgm:constrLst/>
                  <dgm:ruleLst/>
                </dgm:layoutNode>
              </dgm:forEach>
            </dgm:if>
            <dgm:else name="Name7"/>
          </dgm:choose>
        </dgm:else>
      </dgm:choose>
    </dgm:forEach>
  </dgm:layoutNode>
</dgm:layoutDef>
</file>

<file path=ppt/diagrams/layout6.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dgm:rule type="primFontSz" for="des" forName="parTx" val="5"/>
        </dgm:ruleLst>
        <dgm:forEach name="Name6" axis="ch" ptType="node">
          <dgm:layoutNode name="composite">
            <dgm:alg type="composite"/>
            <dgm:shape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dgm:ruleLst>
            <dgm:layoutNode name="parTx">
              <dgm:varLst>
                <dgm:chMax val="0"/>
                <dgm:chPref val="0"/>
                <dgm:bulletEnabled val="1"/>
              </dgm:varLst>
              <dgm:alg type="tx"/>
              <dgm:choose name="Name10">
                <dgm:if name="Name11" func="var" arg="dir" op="equ" val="norm">
                  <dgm:shape type="chevron" r:blip="">
                    <dgm:adjLst/>
                  </dgm:shape>
                </dgm:if>
                <dgm:else name="Name12">
                  <dgm:shape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dgm:ruleLst>
            </dgm:layoutNode>
            <dgm:layoutNode name="desTx" styleLbl="revTx">
              <dgm:varLst>
                <dgm:bulletEnabled val="1"/>
              </dgm:varLst>
              <dgm:alg type="tx">
                <dgm:param type="stBulletLvl" val="1"/>
              </dgm:alg>
              <dgm:choose name="Name16">
                <dgm:if name="Name17" axis="ch" ptType="node" func="cnt" op="gte" val="1">
                  <dgm:shape type="rect" r:blip="">
                    <dgm:adjLst/>
                  </dgm:shape>
                </dgm:if>
                <dgm:else name="Name18">
                  <dgm:shape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dgm:ruleLst>
            </dgm:layoutNode>
          </dgm:layoutNode>
          <dgm:forEach name="Name19" axis="followSib" ptType="sibTrans" cnt="1">
            <dgm:layoutNode name="space">
              <dgm:alg type="sp"/>
              <dgm:shape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type="chevron" r:blip="">
                  <dgm:adjLst/>
                </dgm:shape>
              </dgm:if>
              <dgm:else name="Name24">
                <dgm:shape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dgm:ruleLst>
          </dgm:layoutNode>
          <dgm:forEach name="Name28" axis="followSib" ptType="sibTrans" cnt="1">
            <dgm:layoutNode name="parTxOnlySpace">
              <dgm:alg type="sp"/>
              <dgm:shape r:blip="">
                <dgm:adjLst/>
              </dgm:shape>
              <dgm:presOf/>
              <dgm:constrLst/>
              <dgm:ruleLst/>
            </dgm:layoutNode>
          </dgm:forEach>
        </dgm:forEach>
      </dgm:else>
    </dgm:choose>
  </dgm:layoutNode>
</dgm:layoutDef>
</file>

<file path=ppt/diagrams/layout7.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dgm:ruleLst>
    <dgm:forEach name="Name0" axis="ch" ptType="node">
      <dgm:layoutNode name="parentText" styleLbl="node1">
        <dgm:varLst>
          <dgm:chMax val="0"/>
          <dgm:bulletEnabled val="1"/>
        </dgm:varLst>
        <dgm:alg type="tx">
          <dgm:param type="parTxLTRAlign" val="l"/>
          <dgm:param type="parTxRTLAlign" val="r"/>
        </dgm:alg>
        <dgm:shape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dgm:ruleLst>
      </dgm:layoutNode>
      <dgm:choose name="Name1">
        <dgm:if name="Name2" axis="ch" ptType="node" func="cnt" op="gte" val="1">
          <dgm:layoutNode name="childText" styleLbl="revTx">
            <dgm:varLst>
              <dgm:bulletEnabled val="1"/>
            </dgm:varLst>
            <dgm:alg type="tx">
              <dgm:param type="stBulletLvl" val="1"/>
              <dgm:param type="lnSpAfChP" val="20"/>
            </dgm:alg>
            <dgm:shape type="rect" r:blip="">
              <dgm:adjLst/>
            </dgm:shape>
            <dgm:presOf axis="des" ptType="node"/>
            <dgm:constrLst>
              <dgm:constr type="tMarg" refType="primFontSz" fact="0.1"/>
              <dgm:constr type="bMarg" refType="primFontSz" fact="0.1"/>
              <dgm:constr type="lMarg" refType="w" fact="0.09"/>
            </dgm:constrLst>
            <dgm:ruleLst>
              <dgm:rule type="h" val="INF"/>
            </dgm:ruleLst>
          </dgm:layoutNode>
        </dgm:if>
        <dgm:else name="Name3">
          <dgm:choose name="Name4">
            <dgm:if name="Name5" axis="par ch" ptType="doc node" func="cnt" op="gte" val="2">
              <dgm:forEach name="Name6" axis="followSib" ptType="sibTrans" cnt="1">
                <dgm:layoutNode name="spacer">
                  <dgm:alg type="sp"/>
                  <dgm:shape r:blip="">
                    <dgm:adjLst/>
                  </dgm:shape>
                  <dgm:presOf/>
                  <dgm:constrLst/>
                  <dgm:ruleLst/>
                </dgm:layoutNode>
              </dgm:forEach>
            </dgm:if>
            <dgm:else name="Name7"/>
          </dgm:choose>
        </dgm:else>
      </dgm:choose>
    </dgm:forEach>
  </dgm:layoutNode>
</dgm:layoutDef>
</file>

<file path=ppt/diagrams/layout8.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dgm:rule type="primFontSz" for="des" forName="parTx" val="5"/>
        </dgm:ruleLst>
        <dgm:forEach name="Name6" axis="ch" ptType="node">
          <dgm:layoutNode name="composite">
            <dgm:alg type="composite"/>
            <dgm:shape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dgm:ruleLst>
            <dgm:layoutNode name="parTx">
              <dgm:varLst>
                <dgm:chMax val="0"/>
                <dgm:chPref val="0"/>
                <dgm:bulletEnabled val="1"/>
              </dgm:varLst>
              <dgm:alg type="tx"/>
              <dgm:choose name="Name10">
                <dgm:if name="Name11" func="var" arg="dir" op="equ" val="norm">
                  <dgm:shape type="chevron" r:blip="">
                    <dgm:adjLst/>
                  </dgm:shape>
                </dgm:if>
                <dgm:else name="Name12">
                  <dgm:shape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dgm:ruleLst>
            </dgm:layoutNode>
            <dgm:layoutNode name="desTx" styleLbl="revTx">
              <dgm:varLst>
                <dgm:bulletEnabled val="1"/>
              </dgm:varLst>
              <dgm:alg type="tx">
                <dgm:param type="stBulletLvl" val="1"/>
              </dgm:alg>
              <dgm:choose name="Name16">
                <dgm:if name="Name17" axis="ch" ptType="node" func="cnt" op="gte" val="1">
                  <dgm:shape type="rect" r:blip="">
                    <dgm:adjLst/>
                  </dgm:shape>
                </dgm:if>
                <dgm:else name="Name18">
                  <dgm:shape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dgm:ruleLst>
            </dgm:layoutNode>
          </dgm:layoutNode>
          <dgm:forEach name="Name19" axis="followSib" ptType="sibTrans" cnt="1">
            <dgm:layoutNode name="space">
              <dgm:alg type="sp"/>
              <dgm:shape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type="chevron" r:blip="">
                  <dgm:adjLst/>
                </dgm:shape>
              </dgm:if>
              <dgm:else name="Name24">
                <dgm:shape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dgm:ruleLst>
          </dgm:layoutNode>
          <dgm:forEach name="Name28" axis="followSib" ptType="sibTrans" cnt="1">
            <dgm:layoutNode name="parTxOnlySpace">
              <dgm:alg type="sp"/>
              <dgm:shape r:blip="">
                <dgm:adjLst/>
              </dgm:shape>
              <dgm:presOf/>
              <dgm:constrLst/>
              <dgm:ruleLst/>
            </dgm:layoutNode>
          </dgm:forEach>
        </dgm:forEach>
      </dgm:else>
    </dgm:choose>
  </dgm:layoutNode>
</dgm:layoutDef>
</file>

<file path=ppt/diagrams/layout9.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dgm:ruleLst>
          </dgm:layoutNode>
          <dgm:forEach name="Name16" axis="followSib" ptType="sibTrans" cnt="1">
            <dgm:layoutNode name="parAndChSpace">
              <dgm:alg type="sp"/>
              <dgm:shape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dgm:ruleLst>
          </dgm:layoutNode>
          <dgm:forEach name="Name28" axis="followSib" ptType="sibTrans" cnt="1">
            <dgm:layoutNode name="parSpace">
              <dgm:alg type="sp"/>
              <dgm:shape r:blip="">
                <dgm:adjLst/>
              </dgm:shape>
              <dgm:presOf/>
              <dgm:constrLst/>
              <dgm:ruleLst/>
            </dgm:layoutNode>
          </dgm:forEach>
        </dgm:forEach>
      </dgm:else>
    </dgm:choose>
  </dgm:layoutNode>
</dgm:layoutDef>
</file>

<file path=ppt/diagrams/layout10.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dgm:rule type="primFontSz" for="des" forName="parTx" val="5"/>
        </dgm:ruleLst>
        <dgm:forEach name="Name6" axis="ch" ptType="node">
          <dgm:layoutNode name="composite">
            <dgm:alg type="composite"/>
            <dgm:shape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dgm:ruleLst>
            <dgm:layoutNode name="parTx">
              <dgm:varLst>
                <dgm:chMax val="0"/>
                <dgm:chPref val="0"/>
                <dgm:bulletEnabled val="1"/>
              </dgm:varLst>
              <dgm:alg type="tx"/>
              <dgm:choose name="Name10">
                <dgm:if name="Name11" func="var" arg="dir" op="equ" val="norm">
                  <dgm:shape type="chevron" r:blip="">
                    <dgm:adjLst/>
                  </dgm:shape>
                </dgm:if>
                <dgm:else name="Name12">
                  <dgm:shape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dgm:ruleLst>
            </dgm:layoutNode>
            <dgm:layoutNode name="desTx" styleLbl="revTx">
              <dgm:varLst>
                <dgm:bulletEnabled val="1"/>
              </dgm:varLst>
              <dgm:alg type="tx">
                <dgm:param type="stBulletLvl" val="1"/>
              </dgm:alg>
              <dgm:choose name="Name16">
                <dgm:if name="Name17" axis="ch" ptType="node" func="cnt" op="gte" val="1">
                  <dgm:shape type="rect" r:blip="">
                    <dgm:adjLst/>
                  </dgm:shape>
                </dgm:if>
                <dgm:else name="Name18">
                  <dgm:shape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dgm:ruleLst>
            </dgm:layoutNode>
          </dgm:layoutNode>
          <dgm:forEach name="Name19" axis="followSib" ptType="sibTrans" cnt="1">
            <dgm:layoutNode name="space">
              <dgm:alg type="sp"/>
              <dgm:shape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type="chevron" r:blip="">
                  <dgm:adjLst/>
                </dgm:shape>
              </dgm:if>
              <dgm:else name="Name24">
                <dgm:shape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dgm:ruleLst>
          </dgm:layoutNode>
          <dgm:forEach name="Name28" axis="followSib" ptType="sibTrans" cnt="1">
            <dgm:layoutNode name="parTxOnlySpace">
              <dgm:alg type="sp"/>
              <dgm:shape r:blip="">
                <dgm:adjLst/>
              </dgm:shape>
              <dgm:presOf/>
              <dgm:constrLst/>
              <dgm:ruleLst/>
            </dgm:layoutNode>
          </dgm:forEach>
        </dgm:forEach>
      </dgm:else>
    </dgm:choose>
  </dgm:layoutNode>
</dgm:layoutDef>
</file>

<file path=ppt/diagrams/layout1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type="conn" r:blip="" hideGeom="1">
                  <dgm:adjLst/>
                </dgm:shape>
                <dgm:presOf axis="self"/>
                <dgm:constrLst>
                  <dgm:constr type="lMarg"/>
                  <dgm:constr type="rMarg"/>
                  <dgm:constr type="tMarg"/>
                  <dgm:constr type="bMarg"/>
                </dgm:constrLst>
                <dgm:ruleLst>
                  <dgm:rule type="primFontSz" val="5"/>
                </dgm:ruleLst>
              </dgm:layoutNode>
            </dgm:layoutNode>
          </dgm:forEach>
        </dgm:if>
        <dgm:else name="Name9"/>
      </dgm:choose>
    </dgm:forEach>
  </dgm:layoutNode>
</dgm:layoutDef>
</file>

<file path=ppt/diagrams/layout1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dgm:rule type="primFontSz" for="des" forName="parTx" val="5"/>
        </dgm:ruleLst>
        <dgm:forEach name="Name6" axis="ch" ptType="node">
          <dgm:layoutNode name="composite">
            <dgm:alg type="composite"/>
            <dgm:shape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dgm:ruleLst>
            <dgm:layoutNode name="parTx">
              <dgm:varLst>
                <dgm:chMax val="0"/>
                <dgm:chPref val="0"/>
                <dgm:bulletEnabled val="1"/>
              </dgm:varLst>
              <dgm:alg type="tx"/>
              <dgm:choose name="Name10">
                <dgm:if name="Name11" func="var" arg="dir" op="equ" val="norm">
                  <dgm:shape type="chevron" r:blip="">
                    <dgm:adjLst/>
                  </dgm:shape>
                </dgm:if>
                <dgm:else name="Name12">
                  <dgm:shape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dgm:ruleLst>
            </dgm:layoutNode>
            <dgm:layoutNode name="desTx" styleLbl="revTx">
              <dgm:varLst>
                <dgm:bulletEnabled val="1"/>
              </dgm:varLst>
              <dgm:alg type="tx">
                <dgm:param type="stBulletLvl" val="1"/>
              </dgm:alg>
              <dgm:choose name="Name16">
                <dgm:if name="Name17" axis="ch" ptType="node" func="cnt" op="gte" val="1">
                  <dgm:shape type="rect" r:blip="">
                    <dgm:adjLst/>
                  </dgm:shape>
                </dgm:if>
                <dgm:else name="Name18">
                  <dgm:shape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dgm:ruleLst>
            </dgm:layoutNode>
          </dgm:layoutNode>
          <dgm:forEach name="Name19" axis="followSib" ptType="sibTrans" cnt="1">
            <dgm:layoutNode name="space">
              <dgm:alg type="sp"/>
              <dgm:shape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type="chevron" r:blip="">
                  <dgm:adjLst/>
                </dgm:shape>
              </dgm:if>
              <dgm:else name="Name24">
                <dgm:shape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dgm:ruleLst>
          </dgm:layoutNode>
          <dgm:forEach name="Name28" axis="followSib" ptType="sibTrans" cnt="1">
            <dgm:layoutNode name="parTxOnlySpace">
              <dgm:alg type="sp"/>
              <dgm:shape r:blip="">
                <dgm:adjLst/>
              </dgm:shape>
              <dgm:presOf/>
              <dgm:constrLst/>
              <dgm:ruleLst/>
            </dgm:layoutNode>
          </dgm:forEach>
        </dgm:forEach>
      </dgm:else>
    </dgm:choose>
  </dgm:layoutNode>
</dgm:layoutDef>
</file>

<file path=ppt/diagrams/layout1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dgm:rule type="primFontSz" for="des" forName="parTx" val="5"/>
        </dgm:ruleLst>
        <dgm:forEach name="Name6" axis="ch" ptType="node">
          <dgm:layoutNode name="composite">
            <dgm:alg type="composite"/>
            <dgm:shape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dgm:ruleLst>
            <dgm:layoutNode name="parTx">
              <dgm:varLst>
                <dgm:chMax val="0"/>
                <dgm:chPref val="0"/>
                <dgm:bulletEnabled val="1"/>
              </dgm:varLst>
              <dgm:alg type="tx"/>
              <dgm:choose name="Name10">
                <dgm:if name="Name11" func="var" arg="dir" op="equ" val="norm">
                  <dgm:shape type="chevron" r:blip="">
                    <dgm:adjLst/>
                  </dgm:shape>
                </dgm:if>
                <dgm:else name="Name12">
                  <dgm:shape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dgm:ruleLst>
            </dgm:layoutNode>
            <dgm:layoutNode name="desTx" styleLbl="revTx">
              <dgm:varLst>
                <dgm:bulletEnabled val="1"/>
              </dgm:varLst>
              <dgm:alg type="tx">
                <dgm:param type="stBulletLvl" val="1"/>
              </dgm:alg>
              <dgm:choose name="Name16">
                <dgm:if name="Name17" axis="ch" ptType="node" func="cnt" op="gte" val="1">
                  <dgm:shape type="rect" r:blip="">
                    <dgm:adjLst/>
                  </dgm:shape>
                </dgm:if>
                <dgm:else name="Name18">
                  <dgm:shape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dgm:ruleLst>
            </dgm:layoutNode>
          </dgm:layoutNode>
          <dgm:forEach name="Name19" axis="followSib" ptType="sibTrans" cnt="1">
            <dgm:layoutNode name="space">
              <dgm:alg type="sp"/>
              <dgm:shape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type="chevron" r:blip="">
                  <dgm:adjLst/>
                </dgm:shape>
              </dgm:if>
              <dgm:else name="Name24">
                <dgm:shape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dgm:ruleLst>
          </dgm:layoutNode>
          <dgm:forEach name="Name28" axis="followSib" ptType="sibTrans" cnt="1">
            <dgm:layoutNode name="parTxOnlySpace">
              <dgm:alg type="sp"/>
              <dgm:shape r:blip="">
                <dgm:adjLst/>
              </dgm:shape>
              <dgm:presOf/>
              <dgm:constrLst/>
              <dgm:ruleLst/>
            </dgm:layoutNode>
          </dgm:forEach>
        </dgm:forEach>
      </dgm:else>
    </dgm:choose>
  </dgm:layoutNode>
</dgm:layoutDef>
</file>

<file path=ppt/diagrams/layout14.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dgm:ruleLst>
    <dgm:forEach name="Name0" axis="ch" ptType="node">
      <dgm:layoutNode name="parentText" styleLbl="node1">
        <dgm:varLst>
          <dgm:chMax val="0"/>
          <dgm:bulletEnabled val="1"/>
        </dgm:varLst>
        <dgm:alg type="tx">
          <dgm:param type="parTxLTRAlign" val="l"/>
          <dgm:param type="parTxRTLAlign" val="r"/>
        </dgm:alg>
        <dgm:shape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dgm:ruleLst>
      </dgm:layoutNode>
      <dgm:choose name="Name1">
        <dgm:if name="Name2" axis="ch" ptType="node" func="cnt" op="gte" val="1">
          <dgm:layoutNode name="childText" styleLbl="revTx">
            <dgm:varLst>
              <dgm:bulletEnabled val="1"/>
            </dgm:varLst>
            <dgm:alg type="tx">
              <dgm:param type="stBulletLvl" val="1"/>
              <dgm:param type="lnSpAfChP" val="20"/>
            </dgm:alg>
            <dgm:shape type="rect" r:blip="">
              <dgm:adjLst/>
            </dgm:shape>
            <dgm:presOf axis="des" ptType="node"/>
            <dgm:constrLst>
              <dgm:constr type="tMarg" refType="primFontSz" fact="0.1"/>
              <dgm:constr type="bMarg" refType="primFontSz" fact="0.1"/>
              <dgm:constr type="lMarg" refType="w" fact="0.09"/>
            </dgm:constrLst>
            <dgm:ruleLst>
              <dgm:rule type="h" val="INF"/>
            </dgm:ruleLst>
          </dgm:layoutNode>
        </dgm:if>
        <dgm:else name="Name3">
          <dgm:choose name="Name4">
            <dgm:if name="Name5" axis="par ch" ptType="doc node" func="cnt" op="gte" val="2">
              <dgm:forEach name="Name6" axis="followSib" ptType="sibTrans" cnt="1">
                <dgm:layoutNode name="spacer">
                  <dgm:alg type="sp"/>
                  <dgm:shape r:blip="">
                    <dgm:adjLst/>
                  </dgm:shape>
                  <dgm:presOf/>
                  <dgm:constrLst/>
                  <dgm:ruleLst/>
                </dgm:layoutNode>
              </dgm:forEach>
            </dgm:if>
            <dgm:else name="Name7"/>
          </dgm:choose>
        </dgm:else>
      </dgm:choose>
    </dgm:forEach>
  </dgm:layoutNode>
</dgm:layoutDef>
</file>

<file path=ppt/diagrams/layout15.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dgm:rule type="primFontSz" for="des" forName="parTx" val="5"/>
        </dgm:ruleLst>
        <dgm:forEach name="Name6" axis="ch" ptType="node">
          <dgm:layoutNode name="composite">
            <dgm:alg type="composite"/>
            <dgm:shape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dgm:ruleLst>
            <dgm:layoutNode name="parTx">
              <dgm:varLst>
                <dgm:chMax val="0"/>
                <dgm:chPref val="0"/>
                <dgm:bulletEnabled val="1"/>
              </dgm:varLst>
              <dgm:alg type="tx"/>
              <dgm:choose name="Name10">
                <dgm:if name="Name11" func="var" arg="dir" op="equ" val="norm">
                  <dgm:shape type="chevron" r:blip="">
                    <dgm:adjLst/>
                  </dgm:shape>
                </dgm:if>
                <dgm:else name="Name12">
                  <dgm:shape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dgm:ruleLst>
            </dgm:layoutNode>
            <dgm:layoutNode name="desTx" styleLbl="revTx">
              <dgm:varLst>
                <dgm:bulletEnabled val="1"/>
              </dgm:varLst>
              <dgm:alg type="tx">
                <dgm:param type="stBulletLvl" val="1"/>
              </dgm:alg>
              <dgm:choose name="Name16">
                <dgm:if name="Name17" axis="ch" ptType="node" func="cnt" op="gte" val="1">
                  <dgm:shape type="rect" r:blip="">
                    <dgm:adjLst/>
                  </dgm:shape>
                </dgm:if>
                <dgm:else name="Name18">
                  <dgm:shape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dgm:ruleLst>
            </dgm:layoutNode>
          </dgm:layoutNode>
          <dgm:forEach name="Name19" axis="followSib" ptType="sibTrans" cnt="1">
            <dgm:layoutNode name="space">
              <dgm:alg type="sp"/>
              <dgm:shape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type="chevron" r:blip="">
                  <dgm:adjLst/>
                </dgm:shape>
              </dgm:if>
              <dgm:else name="Name24">
                <dgm:shape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dgm:ruleLst>
          </dgm:layoutNode>
          <dgm:forEach name="Name28" axis="followSib" ptType="sibTrans" cnt="1">
            <dgm:layoutNode name="parTxOnlySpace">
              <dgm:alg type="sp"/>
              <dgm:shape r:blip="">
                <dgm:adjLst/>
              </dgm:shape>
              <dgm:presOf/>
              <dgm:constrLst/>
              <dgm:ruleLst/>
            </dgm:layoutNode>
          </dgm:forEach>
        </dgm:forEach>
      </dgm:else>
    </dgm:choose>
  </dgm:layoutNode>
</dgm:layoutDef>
</file>

<file path=ppt/diagrams/layout16.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dgm:rule type="primFontSz" for="des" forName="parTx" val="5"/>
        </dgm:ruleLst>
        <dgm:forEach name="Name6" axis="ch" ptType="node">
          <dgm:layoutNode name="composite">
            <dgm:alg type="composite"/>
            <dgm:shape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dgm:ruleLst>
            <dgm:layoutNode name="parTx">
              <dgm:varLst>
                <dgm:chMax val="0"/>
                <dgm:chPref val="0"/>
                <dgm:bulletEnabled val="1"/>
              </dgm:varLst>
              <dgm:alg type="tx"/>
              <dgm:choose name="Name10">
                <dgm:if name="Name11" func="var" arg="dir" op="equ" val="norm">
                  <dgm:shape type="chevron" r:blip="">
                    <dgm:adjLst/>
                  </dgm:shape>
                </dgm:if>
                <dgm:else name="Name12">
                  <dgm:shape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dgm:ruleLst>
            </dgm:layoutNode>
            <dgm:layoutNode name="desTx" styleLbl="revTx">
              <dgm:varLst>
                <dgm:bulletEnabled val="1"/>
              </dgm:varLst>
              <dgm:alg type="tx">
                <dgm:param type="stBulletLvl" val="1"/>
              </dgm:alg>
              <dgm:choose name="Name16">
                <dgm:if name="Name17" axis="ch" ptType="node" func="cnt" op="gte" val="1">
                  <dgm:shape type="rect" r:blip="">
                    <dgm:adjLst/>
                  </dgm:shape>
                </dgm:if>
                <dgm:else name="Name18">
                  <dgm:shape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dgm:ruleLst>
            </dgm:layoutNode>
          </dgm:layoutNode>
          <dgm:forEach name="Name19" axis="followSib" ptType="sibTrans" cnt="1">
            <dgm:layoutNode name="space">
              <dgm:alg type="sp"/>
              <dgm:shape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type="chevron" r:blip="">
                  <dgm:adjLst/>
                </dgm:shape>
              </dgm:if>
              <dgm:else name="Name24">
                <dgm:shape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dgm:ruleLst>
          </dgm:layoutNode>
          <dgm:forEach name="Name28" axis="followSib" ptType="sibTrans" cnt="1">
            <dgm:layoutNode name="parTxOnlySpace">
              <dgm:alg type="sp"/>
              <dgm:shape r:blip="">
                <dgm:adjLst/>
              </dgm:shape>
              <dgm:presOf/>
              <dgm:constrLst/>
              <dgm:ruleLst/>
            </dgm:layoutNode>
          </dgm:forEach>
        </dgm:forEach>
      </dgm:else>
    </dgm:choose>
  </dgm:layoutNode>
</dgm:layoutDef>
</file>

<file path=ppt/diagrams/layout17.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dgm:rule type="primFontSz" for="des" forName="parTx" val="5"/>
        </dgm:ruleLst>
        <dgm:forEach name="Name6" axis="ch" ptType="node">
          <dgm:layoutNode name="composite">
            <dgm:alg type="composite"/>
            <dgm:shape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dgm:ruleLst>
            <dgm:layoutNode name="parTx">
              <dgm:varLst>
                <dgm:chMax val="0"/>
                <dgm:chPref val="0"/>
                <dgm:bulletEnabled val="1"/>
              </dgm:varLst>
              <dgm:alg type="tx"/>
              <dgm:choose name="Name10">
                <dgm:if name="Name11" func="var" arg="dir" op="equ" val="norm">
                  <dgm:shape type="chevron" r:blip="">
                    <dgm:adjLst/>
                  </dgm:shape>
                </dgm:if>
                <dgm:else name="Name12">
                  <dgm:shape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dgm:ruleLst>
            </dgm:layoutNode>
            <dgm:layoutNode name="desTx" styleLbl="revTx">
              <dgm:varLst>
                <dgm:bulletEnabled val="1"/>
              </dgm:varLst>
              <dgm:alg type="tx">
                <dgm:param type="stBulletLvl" val="1"/>
              </dgm:alg>
              <dgm:choose name="Name16">
                <dgm:if name="Name17" axis="ch" ptType="node" func="cnt" op="gte" val="1">
                  <dgm:shape type="rect" r:blip="">
                    <dgm:adjLst/>
                  </dgm:shape>
                </dgm:if>
                <dgm:else name="Name18">
                  <dgm:shape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dgm:ruleLst>
            </dgm:layoutNode>
          </dgm:layoutNode>
          <dgm:forEach name="Name19" axis="followSib" ptType="sibTrans" cnt="1">
            <dgm:layoutNode name="space">
              <dgm:alg type="sp"/>
              <dgm:shape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type="chevron" r:blip="">
                  <dgm:adjLst/>
                </dgm:shape>
              </dgm:if>
              <dgm:else name="Name24">
                <dgm:shape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dgm:ruleLst>
          </dgm:layoutNode>
          <dgm:forEach name="Name28" axis="followSib" ptType="sibTrans" cnt="1">
            <dgm:layoutNode name="parTxOnlySpace">
              <dgm:alg type="sp"/>
              <dgm:shape r:blip="">
                <dgm:adjLst/>
              </dgm:shape>
              <dgm:presOf/>
              <dgm:constrLst/>
              <dgm:ruleLst/>
            </dgm:layoutNode>
          </dgm:forEach>
        </dgm:forEach>
      </dgm:else>
    </dgm:choose>
  </dgm:layoutNode>
</dgm:layoutDef>
</file>

<file path=ppt/diagrams/layout18.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dgm:rule type="primFontSz" for="des" forName="parTx" val="5"/>
        </dgm:ruleLst>
        <dgm:forEach name="Name6" axis="ch" ptType="node">
          <dgm:layoutNode name="composite">
            <dgm:alg type="composite"/>
            <dgm:shape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dgm:ruleLst>
            <dgm:layoutNode name="parTx">
              <dgm:varLst>
                <dgm:chMax val="0"/>
                <dgm:chPref val="0"/>
                <dgm:bulletEnabled val="1"/>
              </dgm:varLst>
              <dgm:alg type="tx"/>
              <dgm:choose name="Name10">
                <dgm:if name="Name11" func="var" arg="dir" op="equ" val="norm">
                  <dgm:shape type="chevron" r:blip="">
                    <dgm:adjLst/>
                  </dgm:shape>
                </dgm:if>
                <dgm:else name="Name12">
                  <dgm:shape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dgm:ruleLst>
            </dgm:layoutNode>
            <dgm:layoutNode name="desTx" styleLbl="revTx">
              <dgm:varLst>
                <dgm:bulletEnabled val="1"/>
              </dgm:varLst>
              <dgm:alg type="tx">
                <dgm:param type="stBulletLvl" val="1"/>
              </dgm:alg>
              <dgm:choose name="Name16">
                <dgm:if name="Name17" axis="ch" ptType="node" func="cnt" op="gte" val="1">
                  <dgm:shape type="rect" r:blip="">
                    <dgm:adjLst/>
                  </dgm:shape>
                </dgm:if>
                <dgm:else name="Name18">
                  <dgm:shape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dgm:ruleLst>
            </dgm:layoutNode>
          </dgm:layoutNode>
          <dgm:forEach name="Name19" axis="followSib" ptType="sibTrans" cnt="1">
            <dgm:layoutNode name="space">
              <dgm:alg type="sp"/>
              <dgm:shape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type="chevron" r:blip="">
                  <dgm:adjLst/>
                </dgm:shape>
              </dgm:if>
              <dgm:else name="Name24">
                <dgm:shape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dgm:ruleLst>
          </dgm:layoutNode>
          <dgm:forEach name="Name28" axis="followSib" ptType="sibTrans" cnt="1">
            <dgm:layoutNode name="parTxOnlySpace">
              <dgm:alg type="sp"/>
              <dgm:shape r:blip="">
                <dgm:adjLst/>
              </dgm:shape>
              <dgm:presOf/>
              <dgm:constrLst/>
              <dgm:ruleLst/>
            </dgm:layoutNode>
          </dgm:forEach>
        </dgm:forEach>
      </dgm:else>
    </dgm:choose>
  </dgm:layoutNode>
</dgm:layoutDef>
</file>

<file path=ppt/diagrams/layout19.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dgm:ruleLst>
    <dgm:forEach name="Name0" axis="ch" ptType="node">
      <dgm:layoutNode name="parentText" styleLbl="node1">
        <dgm:varLst>
          <dgm:chMax val="0"/>
          <dgm:bulletEnabled val="1"/>
        </dgm:varLst>
        <dgm:alg type="tx">
          <dgm:param type="parTxLTRAlign" val="l"/>
          <dgm:param type="parTxRTLAlign" val="r"/>
        </dgm:alg>
        <dgm:shape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dgm:ruleLst>
      </dgm:layoutNode>
      <dgm:choose name="Name1">
        <dgm:if name="Name2" axis="ch" ptType="node" func="cnt" op="gte" val="1">
          <dgm:layoutNode name="childText" styleLbl="revTx">
            <dgm:varLst>
              <dgm:bulletEnabled val="1"/>
            </dgm:varLst>
            <dgm:alg type="tx">
              <dgm:param type="stBulletLvl" val="1"/>
              <dgm:param type="lnSpAfChP" val="20"/>
            </dgm:alg>
            <dgm:shape type="rect" r:blip="">
              <dgm:adjLst/>
            </dgm:shape>
            <dgm:presOf axis="des" ptType="node"/>
            <dgm:constrLst>
              <dgm:constr type="tMarg" refType="primFontSz" fact="0.1"/>
              <dgm:constr type="bMarg" refType="primFontSz" fact="0.1"/>
              <dgm:constr type="lMarg" refType="w" fact="0.09"/>
            </dgm:constrLst>
            <dgm:ruleLst>
              <dgm:rule type="h" val="INF"/>
            </dgm:ruleLst>
          </dgm:layoutNode>
        </dgm:if>
        <dgm:else name="Name3">
          <dgm:choose name="Name4">
            <dgm:if name="Name5" axis="par ch" ptType="doc node" func="cnt" op="gte" val="2">
              <dgm:forEach name="Name6" axis="followSib" ptType="sibTrans" cnt="1">
                <dgm:layoutNode name="spacer">
                  <dgm:alg type="sp"/>
                  <dgm:shape r:blip="">
                    <dgm:adjLst/>
                  </dgm:shape>
                  <dgm:presOf/>
                  <dgm:constrLst/>
                  <dgm:ruleLst/>
                </dgm:layoutNode>
              </dgm:forEach>
            </dgm:if>
            <dgm:else name="Name7"/>
          </dgm:choose>
        </dgm:else>
      </dgm:choose>
    </dgm:forEach>
  </dgm:layoutNode>
</dgm:layoutDef>
</file>

<file path=ppt/diagrams/layout20.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dgm:rule type="primFontSz" for="des" forName="parTx" val="5"/>
        </dgm:ruleLst>
        <dgm:forEach name="Name6" axis="ch" ptType="node">
          <dgm:layoutNode name="composite">
            <dgm:alg type="composite"/>
            <dgm:shape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dgm:ruleLst>
            <dgm:layoutNode name="parTx">
              <dgm:varLst>
                <dgm:chMax val="0"/>
                <dgm:chPref val="0"/>
                <dgm:bulletEnabled val="1"/>
              </dgm:varLst>
              <dgm:alg type="tx"/>
              <dgm:choose name="Name10">
                <dgm:if name="Name11" func="var" arg="dir" op="equ" val="norm">
                  <dgm:shape type="chevron" r:blip="">
                    <dgm:adjLst/>
                  </dgm:shape>
                </dgm:if>
                <dgm:else name="Name12">
                  <dgm:shape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dgm:ruleLst>
            </dgm:layoutNode>
            <dgm:layoutNode name="desTx" styleLbl="revTx">
              <dgm:varLst>
                <dgm:bulletEnabled val="1"/>
              </dgm:varLst>
              <dgm:alg type="tx">
                <dgm:param type="stBulletLvl" val="1"/>
              </dgm:alg>
              <dgm:choose name="Name16">
                <dgm:if name="Name17" axis="ch" ptType="node" func="cnt" op="gte" val="1">
                  <dgm:shape type="rect" r:blip="">
                    <dgm:adjLst/>
                  </dgm:shape>
                </dgm:if>
                <dgm:else name="Name18">
                  <dgm:shape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dgm:ruleLst>
            </dgm:layoutNode>
          </dgm:layoutNode>
          <dgm:forEach name="Name19" axis="followSib" ptType="sibTrans" cnt="1">
            <dgm:layoutNode name="space">
              <dgm:alg type="sp"/>
              <dgm:shape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type="chevron" r:blip="">
                  <dgm:adjLst/>
                </dgm:shape>
              </dgm:if>
              <dgm:else name="Name24">
                <dgm:shape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dgm:ruleLst>
          </dgm:layoutNode>
          <dgm:forEach name="Name28" axis="followSib" ptType="sibTrans" cnt="1">
            <dgm:layoutNode name="parTxOnlySpace">
              <dgm:alg type="sp"/>
              <dgm:shape r:blip="">
                <dgm:adjLst/>
              </dgm:shape>
              <dgm:presOf/>
              <dgm:constrLst/>
              <dgm:ruleLst/>
            </dgm:layoutNode>
          </dgm:forEach>
        </dgm:forEach>
      </dgm:else>
    </dgm:choose>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a="http://schemas.openxmlformats.org/drawingml/2006/main" xmlns:dgm="http://schemas.openxmlformats.org/drawingml/2006/diagram"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0" y="0"/>
            <a:ext cx="2971800" cy="46482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64820"/>
          </a:xfrm>
          <a:prstGeom prst="rect">
            <a:avLst/>
          </a:prstGeom>
        </p:spPr>
        <p:txBody>
          <a:bodyPr vert="horz" lIns="91440" tIns="45720" rIns="91440" bIns="45720" rtlCol="0"/>
          <a:lstStyle>
            <a:lvl1pPr algn="r">
              <a:defRPr sz="1200"/>
            </a:lvl1pPr>
          </a:lstStyle>
          <a:p>
            <a:fld id="{7E8B935B-3E5D-4FF0-8ED3-E5C882647223}" type="datetimeFigureOut">
              <a:rPr lang="en-US" smtClean="0"/>
              <a:t>11/25/2014</a:t>
            </a:fld>
            <a:endParaRPr lang="en-GB"/>
          </a:p>
        </p:txBody>
      </p:sp>
      <p:sp>
        <p:nvSpPr>
          <p:cNvPr id="4" name="Slide Image Placeholder 3"/>
          <p:cNvSpPr>
            <a:spLocks noGrp="1" noRot="1" noChangeAspect="1"/>
          </p:cNvSpPr>
          <p:nvPr>
            <p:ph type="sldImg" idx="2"/>
          </p:nvPr>
        </p:nvSpPr>
        <p:spPr>
          <a:xfrm>
            <a:off x="1174750" y="696913"/>
            <a:ext cx="4508500" cy="3486150"/>
          </a:xfrm>
          <a:prstGeom prst="rect">
            <a:avLst/>
          </a:prstGeom>
          <a:noFill/>
          <a:ln w="12700">
            <a:solidFill>
              <a:prstClr val="black"/>
            </a:solidFill>
          </a:ln>
        </p:spPr>
      </p:sp>
      <p:sp>
        <p:nvSpPr>
          <p:cNvPr id="5" name="Notes Placeholder 4"/>
          <p:cNvSpPr>
            <a:spLocks noGrp="1"/>
          </p:cNvSpPr>
          <p:nvPr>
            <p:ph type="body" sz="quarter" idx="3"/>
          </p:nvPr>
        </p:nvSpPr>
        <p:spPr>
          <a:xfrm>
            <a:off x="685800" y="4415790"/>
            <a:ext cx="5486400" cy="418338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829967"/>
            <a:ext cx="2971800" cy="46482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829967"/>
            <a:ext cx="2971800" cy="464820"/>
          </a:xfrm>
          <a:prstGeom prst="rect">
            <a:avLst/>
          </a:prstGeom>
        </p:spPr>
        <p:txBody>
          <a:bodyPr vert="horz" lIns="91440" tIns="45720" rIns="91440" bIns="45720" rtlCol="0" anchor="b"/>
          <a:lstStyle>
            <a:lvl1pPr algn="r">
              <a:defRPr sz="1200"/>
            </a:lvl1pPr>
          </a:lstStyle>
          <a:p>
            <a:fld id="{048706B8-EBCC-470A-8AE8-B49CE76EE6E5}" type="slidenum">
              <a:rPr lang="en-GB" smtClean="0"/>
              <a:t>‹#›</a:t>
            </a:fld>
            <a:endParaRPr lang="en-GB"/>
          </a:p>
        </p:txBody>
      </p:sp>
    </p:spTree>
    <p:extLst>
      <p:ext uri="{BB962C8B-B14F-4D97-AF65-F5344CB8AC3E}">
        <p14:creationId xmlns:p14="http://schemas.microsoft.com/office/powerpoint/2010/main" val="2814080356"/>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4750" y="696913"/>
            <a:ext cx="4508500" cy="3486150"/>
          </a:xfrm>
        </p:spPr>
      </p:sp>
      <p:sp>
        <p:nvSpPr>
          <p:cNvPr id="3" name="Notes Placeholder 2"/>
          <p:cNvSpPr>
            <a:spLocks noGrp="1"/>
          </p:cNvSpPr>
          <p:nvPr>
            <p:ph type="body" idx="1"/>
          </p:nvPr>
        </p:nvSpPr>
        <p:spPr/>
        <p:txBody>
          <a:bodyPr>
            <a:normAutofit/>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3" name="Slide Image Placeholder 1"/>
          <p:cNvSpPr>
            <a:spLocks noGrp="1" noRot="1" noChangeAspect="1"/>
          </p:cNvSpPr>
          <p:nvPr>
            <p:ph type="sldImg"/>
          </p:nvPr>
        </p:nvSpPr>
        <p:spPr bwMode="auto">
          <a:xfrm>
            <a:off x="1173163" y="696913"/>
            <a:ext cx="4511675" cy="3486150"/>
          </a:xfrm>
          <a:noFill/>
          <a:ln>
            <a:solidFill>
              <a:srgbClr val="000000"/>
            </a:solidFill>
            <a:miter lim="800000"/>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zh-CN" smtClean="0"/>
          </a:p>
        </p:txBody>
      </p:sp>
      <p:sp>
        <p:nvSpPr>
          <p:cNvPr id="38915" name="Slide Number Placeholder 3"/>
          <p:cNvSpPr>
            <a:spLocks noGrp="1"/>
          </p:cNvSpPr>
          <p:nvPr>
            <p:ph type="sldNum" sz="quarter" idx="5"/>
          </p:nvPr>
        </p:nvSpPr>
        <p:spPr bwMode="auto">
          <a:ln>
            <a:miter lim="800000"/>
          </a:ln>
        </p:spPr>
        <p:txBody>
          <a:bodyPr wrap="square" numCol="1" anchorCtr="0" compatLnSpc="1">
            <a:prstTxWarp prst="textNoShape">
              <a:avLst/>
            </a:prstTxWarp>
          </a:bodyPr>
          <a:lstStyle/>
          <a:p>
            <a:pPr fontAlgn="base">
              <a:spcBef>
                <a:spcPct val="0"/>
              </a:spcBef>
              <a:spcAft>
                <a:spcPct val="0"/>
              </a:spcAft>
              <a:defRPr/>
            </a:pPr>
            <a:fld id="{43228089-F6E8-4A9D-9A86-1EEC57E324E3}" type="slidenum">
              <a:rPr lang="en-GB" altLang="zh-CN"/>
              <a:pPr fontAlgn="base">
                <a:spcBef>
                  <a:spcPct val="0"/>
                </a:spcBef>
                <a:spcAft>
                  <a:spcPct val="0"/>
                </a:spcAft>
                <a:defRPr/>
              </a:pPr>
              <a:t>4</a:t>
            </a:fld>
            <a:endParaRPr lang="en-GB" alt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3" name="Slide Image Placeholder 1"/>
          <p:cNvSpPr>
            <a:spLocks noGrp="1" noRot="1" noChangeAspect="1"/>
          </p:cNvSpPr>
          <p:nvPr>
            <p:ph type="sldImg"/>
          </p:nvPr>
        </p:nvSpPr>
        <p:spPr bwMode="auto">
          <a:xfrm>
            <a:off x="1173163" y="696913"/>
            <a:ext cx="4511675" cy="3486150"/>
          </a:xfrm>
          <a:noFill/>
          <a:ln>
            <a:solidFill>
              <a:srgbClr val="000000"/>
            </a:solidFill>
            <a:miter lim="800000"/>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zh-CN" smtClean="0"/>
          </a:p>
        </p:txBody>
      </p:sp>
      <p:sp>
        <p:nvSpPr>
          <p:cNvPr id="38915" name="Slide Number Placeholder 3"/>
          <p:cNvSpPr>
            <a:spLocks noGrp="1"/>
          </p:cNvSpPr>
          <p:nvPr>
            <p:ph type="sldNum" sz="quarter" idx="5"/>
          </p:nvPr>
        </p:nvSpPr>
        <p:spPr bwMode="auto">
          <a:ln>
            <a:miter lim="800000"/>
          </a:ln>
        </p:spPr>
        <p:txBody>
          <a:bodyPr wrap="square" numCol="1" anchorCtr="0" compatLnSpc="1">
            <a:prstTxWarp prst="textNoShape">
              <a:avLst/>
            </a:prstTxWarp>
          </a:bodyPr>
          <a:lstStyle/>
          <a:p>
            <a:pPr fontAlgn="base">
              <a:spcBef>
                <a:spcPct val="0"/>
              </a:spcBef>
              <a:spcAft>
                <a:spcPct val="0"/>
              </a:spcAft>
              <a:defRPr/>
            </a:pPr>
            <a:fld id="{43228089-F6E8-4A9D-9A86-1EEC57E324E3}" type="slidenum">
              <a:rPr lang="en-GB" altLang="zh-CN"/>
              <a:pPr fontAlgn="base">
                <a:spcBef>
                  <a:spcPct val="0"/>
                </a:spcBef>
                <a:spcAft>
                  <a:spcPct val="0"/>
                </a:spcAft>
                <a:defRPr/>
              </a:pPr>
              <a:t>5</a:t>
            </a:fld>
            <a:endParaRPr lang="en-GB" altLang="zh-CN"/>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3" name="Slide Image Placeholder 1"/>
          <p:cNvSpPr>
            <a:spLocks noGrp="1" noRot="1" noChangeAspect="1"/>
          </p:cNvSpPr>
          <p:nvPr>
            <p:ph type="sldImg"/>
          </p:nvPr>
        </p:nvSpPr>
        <p:spPr bwMode="auto">
          <a:xfrm>
            <a:off x="1173163" y="696913"/>
            <a:ext cx="4511675" cy="3486150"/>
          </a:xfrm>
          <a:noFill/>
          <a:ln>
            <a:solidFill>
              <a:srgbClr val="000000"/>
            </a:solidFill>
            <a:miter lim="800000"/>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zh-CN" smtClean="0"/>
          </a:p>
        </p:txBody>
      </p:sp>
      <p:sp>
        <p:nvSpPr>
          <p:cNvPr id="38915" name="Slide Number Placeholder 3"/>
          <p:cNvSpPr>
            <a:spLocks noGrp="1"/>
          </p:cNvSpPr>
          <p:nvPr>
            <p:ph type="sldNum" sz="quarter" idx="5"/>
          </p:nvPr>
        </p:nvSpPr>
        <p:spPr bwMode="auto">
          <a:ln>
            <a:miter lim="800000"/>
          </a:ln>
        </p:spPr>
        <p:txBody>
          <a:bodyPr wrap="square" numCol="1" anchorCtr="0" compatLnSpc="1">
            <a:prstTxWarp prst="textNoShape">
              <a:avLst/>
            </a:prstTxWarp>
          </a:bodyPr>
          <a:lstStyle/>
          <a:p>
            <a:pPr fontAlgn="base">
              <a:spcBef>
                <a:spcPct val="0"/>
              </a:spcBef>
              <a:spcAft>
                <a:spcPct val="0"/>
              </a:spcAft>
              <a:defRPr/>
            </a:pPr>
            <a:fld id="{43228089-F6E8-4A9D-9A86-1EEC57E324E3}" type="slidenum">
              <a:rPr lang="en-GB" altLang="zh-CN"/>
              <a:pPr fontAlgn="base">
                <a:spcBef>
                  <a:spcPct val="0"/>
                </a:spcBef>
                <a:spcAft>
                  <a:spcPct val="0"/>
                </a:spcAft>
                <a:defRPr/>
              </a:pPr>
              <a:t>6</a:t>
            </a:fld>
            <a:endParaRPr lang="en-GB" altLang="zh-CN"/>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3" name="Slide Image Placeholder 1"/>
          <p:cNvSpPr>
            <a:spLocks noGrp="1" noRot="1" noChangeAspect="1"/>
          </p:cNvSpPr>
          <p:nvPr>
            <p:ph type="sldImg"/>
          </p:nvPr>
        </p:nvSpPr>
        <p:spPr bwMode="auto">
          <a:xfrm>
            <a:off x="1173163" y="696913"/>
            <a:ext cx="4511675" cy="3486150"/>
          </a:xfrm>
          <a:noFill/>
          <a:ln>
            <a:solidFill>
              <a:srgbClr val="000000"/>
            </a:solidFill>
            <a:miter lim="800000"/>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zh-CN" smtClean="0"/>
          </a:p>
        </p:txBody>
      </p:sp>
      <p:sp>
        <p:nvSpPr>
          <p:cNvPr id="38915" name="Slide Number Placeholder 3"/>
          <p:cNvSpPr>
            <a:spLocks noGrp="1"/>
          </p:cNvSpPr>
          <p:nvPr>
            <p:ph type="sldNum" sz="quarter" idx="5"/>
          </p:nvPr>
        </p:nvSpPr>
        <p:spPr bwMode="auto">
          <a:ln>
            <a:miter lim="800000"/>
          </a:ln>
        </p:spPr>
        <p:txBody>
          <a:bodyPr wrap="square" numCol="1" anchorCtr="0" compatLnSpc="1">
            <a:prstTxWarp prst="textNoShape">
              <a:avLst/>
            </a:prstTxWarp>
          </a:bodyPr>
          <a:lstStyle/>
          <a:p>
            <a:pPr fontAlgn="base">
              <a:spcBef>
                <a:spcPct val="0"/>
              </a:spcBef>
              <a:spcAft>
                <a:spcPct val="0"/>
              </a:spcAft>
              <a:defRPr/>
            </a:pPr>
            <a:fld id="{43228089-F6E8-4A9D-9A86-1EEC57E324E3}" type="slidenum">
              <a:rPr lang="en-GB" altLang="zh-CN"/>
              <a:pPr fontAlgn="base">
                <a:spcBef>
                  <a:spcPct val="0"/>
                </a:spcBef>
                <a:spcAft>
                  <a:spcPct val="0"/>
                </a:spcAft>
                <a:defRPr/>
              </a:pPr>
              <a:t>7</a:t>
            </a:fld>
            <a:endParaRPr lang="en-GB" altLang="zh-CN"/>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3" name="Slide Image Placeholder 1"/>
          <p:cNvSpPr>
            <a:spLocks noGrp="1" noRot="1" noChangeAspect="1"/>
          </p:cNvSpPr>
          <p:nvPr>
            <p:ph type="sldImg"/>
          </p:nvPr>
        </p:nvSpPr>
        <p:spPr bwMode="auto">
          <a:xfrm>
            <a:off x="1173163" y="696913"/>
            <a:ext cx="4511675" cy="3486150"/>
          </a:xfrm>
          <a:noFill/>
          <a:ln>
            <a:solidFill>
              <a:srgbClr val="000000"/>
            </a:solidFill>
            <a:miter lim="800000"/>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zh-CN"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3" name="Slide Image Placeholder 1"/>
          <p:cNvSpPr>
            <a:spLocks noGrp="1" noRot="1" noChangeAspect="1"/>
          </p:cNvSpPr>
          <p:nvPr>
            <p:ph type="sldImg"/>
          </p:nvPr>
        </p:nvSpPr>
        <p:spPr bwMode="auto">
          <a:xfrm>
            <a:off x="1173163" y="696913"/>
            <a:ext cx="4511675" cy="3486150"/>
          </a:xfrm>
          <a:noFill/>
          <a:ln>
            <a:solidFill>
              <a:srgbClr val="000000"/>
            </a:solidFill>
            <a:miter lim="800000"/>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zh-CN"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3" name="Slide Image Placeholder 1"/>
          <p:cNvSpPr>
            <a:spLocks noGrp="1" noRot="1" noChangeAspect="1"/>
          </p:cNvSpPr>
          <p:nvPr>
            <p:ph type="sldImg"/>
          </p:nvPr>
        </p:nvSpPr>
        <p:spPr bwMode="auto">
          <a:xfrm>
            <a:off x="1173163" y="696913"/>
            <a:ext cx="4511675" cy="3486150"/>
          </a:xfrm>
          <a:noFill/>
          <a:ln>
            <a:solidFill>
              <a:srgbClr val="000000"/>
            </a:solidFill>
            <a:miter lim="800000"/>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zh-CN"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3" name="Slide Image Placeholder 1"/>
          <p:cNvSpPr>
            <a:spLocks noGrp="1" noRot="1" noChangeAspect="1"/>
          </p:cNvSpPr>
          <p:nvPr>
            <p:ph type="sldImg"/>
          </p:nvPr>
        </p:nvSpPr>
        <p:spPr bwMode="auto">
          <a:xfrm>
            <a:off x="1173163" y="696913"/>
            <a:ext cx="4511675" cy="3486150"/>
          </a:xfrm>
          <a:noFill/>
          <a:ln>
            <a:solidFill>
              <a:srgbClr val="000000"/>
            </a:solidFill>
            <a:miter lim="800000"/>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zh-CN"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3163" y="696913"/>
            <a:ext cx="4511675" cy="3486150"/>
          </a:xfrm>
        </p:spPr>
      </p:sp>
      <p:sp>
        <p:nvSpPr>
          <p:cNvPr id="3" name="Notes Placeholder 2"/>
          <p:cNvSpPr>
            <a:spLocks noGrp="1"/>
          </p:cNvSpPr>
          <p:nvPr>
            <p:ph type="body" idx="1"/>
          </p:nvPr>
        </p:nvSpPr>
        <p:spPr/>
        <p:txBody>
          <a:bodyPr>
            <a:normAutofit/>
          </a:bodyPr>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3163" y="696913"/>
            <a:ext cx="4511675" cy="3486150"/>
          </a:xfrm>
        </p:spPr>
      </p:sp>
      <p:sp>
        <p:nvSpPr>
          <p:cNvPr id="3" name="Notes Placeholder 2"/>
          <p:cNvSpPr>
            <a:spLocks noGrp="1"/>
          </p:cNvSpPr>
          <p:nvPr>
            <p:ph type="body" idx="1"/>
          </p:nvPr>
        </p:nvSpPr>
        <p:spPr/>
        <p:txBody>
          <a:bodyPr>
            <a:normAutofit/>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zh-CN" altLang="en-US"/>
          </a:p>
        </p:txBody>
      </p:sp>
    </p:spTree>
    <p:extLst>
      <p:ext uri="{BB962C8B-B14F-4D97-AF65-F5344CB8AC3E}">
        <p14:creationId xmlns:p14="http://schemas.microsoft.com/office/powerpoint/2010/main" val="2801856157"/>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3163" y="696913"/>
            <a:ext cx="4511675"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6100F090-BA07-4482-8ECD-0987ECF34833}" type="slidenum">
              <a:rPr lang="en-GB" smtClean="0"/>
              <a:pPr>
                <a:defRPr/>
              </a:pPr>
              <a:t>16</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3" name="Slide Image Placeholder 1"/>
          <p:cNvSpPr>
            <a:spLocks noGrp="1" noRot="1" noChangeAspect="1"/>
          </p:cNvSpPr>
          <p:nvPr>
            <p:ph type="sldImg"/>
          </p:nvPr>
        </p:nvSpPr>
        <p:spPr bwMode="auto">
          <a:xfrm>
            <a:off x="1173163" y="696913"/>
            <a:ext cx="4511675" cy="3486150"/>
          </a:xfrm>
          <a:noFill/>
          <a:ln>
            <a:solidFill>
              <a:srgbClr val="000000"/>
            </a:solidFill>
            <a:miter lim="800000"/>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zh-CN" smtClean="0"/>
          </a:p>
        </p:txBody>
      </p:sp>
      <p:sp>
        <p:nvSpPr>
          <p:cNvPr id="38915" name="Slide Number Placeholder 3"/>
          <p:cNvSpPr>
            <a:spLocks noGrp="1"/>
          </p:cNvSpPr>
          <p:nvPr>
            <p:ph type="sldNum" sz="quarter" idx="5"/>
          </p:nvPr>
        </p:nvSpPr>
        <p:spPr bwMode="auto">
          <a:ln>
            <a:miter lim="800000"/>
          </a:ln>
        </p:spPr>
        <p:txBody>
          <a:bodyPr wrap="square" numCol="1" anchorCtr="0" compatLnSpc="1">
            <a:prstTxWarp prst="textNoShape">
              <a:avLst/>
            </a:prstTxWarp>
          </a:bodyPr>
          <a:lstStyle/>
          <a:p>
            <a:pPr fontAlgn="base">
              <a:spcBef>
                <a:spcPct val="0"/>
              </a:spcBef>
              <a:spcAft>
                <a:spcPct val="0"/>
              </a:spcAft>
              <a:defRPr/>
            </a:pPr>
            <a:fld id="{43228089-F6E8-4A9D-9A86-1EEC57E324E3}" type="slidenum">
              <a:rPr lang="en-GB" altLang="zh-CN"/>
              <a:pPr fontAlgn="base">
                <a:spcBef>
                  <a:spcPct val="0"/>
                </a:spcBef>
                <a:spcAft>
                  <a:spcPct val="0"/>
                </a:spcAft>
                <a:defRPr/>
              </a:pPr>
              <a:t>17</a:t>
            </a:fld>
            <a:endParaRPr lang="en-GB" altLang="zh-CN"/>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3163" y="696913"/>
            <a:ext cx="4511675"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6100F090-BA07-4482-8ECD-0987ECF34833}" type="slidenum">
              <a:rPr lang="en-GB" smtClean="0"/>
              <a:pPr>
                <a:defRPr/>
              </a:pPr>
              <a:t>18</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3163" y="696913"/>
            <a:ext cx="4511675"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6100F090-BA07-4482-8ECD-0987ECF34833}" type="slidenum">
              <a:rPr lang="en-GB" smtClean="0"/>
              <a:pPr>
                <a:defRPr/>
              </a:pPr>
              <a:t>19</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3" name="Slide Image Placeholder 1"/>
          <p:cNvSpPr>
            <a:spLocks noGrp="1" noRot="1" noChangeAspect="1"/>
          </p:cNvSpPr>
          <p:nvPr>
            <p:ph type="sldImg"/>
          </p:nvPr>
        </p:nvSpPr>
        <p:spPr bwMode="auto">
          <a:xfrm>
            <a:off x="1173163" y="696913"/>
            <a:ext cx="4511675" cy="3486150"/>
          </a:xfrm>
          <a:noFill/>
          <a:ln>
            <a:solidFill>
              <a:srgbClr val="000000"/>
            </a:solidFill>
            <a:miter lim="800000"/>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zh-CN" smtClean="0"/>
          </a:p>
        </p:txBody>
      </p:sp>
      <p:sp>
        <p:nvSpPr>
          <p:cNvPr id="38915" name="Slide Number Placeholder 3"/>
          <p:cNvSpPr>
            <a:spLocks noGrp="1"/>
          </p:cNvSpPr>
          <p:nvPr>
            <p:ph type="sldNum" sz="quarter" idx="5"/>
          </p:nvPr>
        </p:nvSpPr>
        <p:spPr bwMode="auto">
          <a:ln>
            <a:miter lim="800000"/>
          </a:ln>
        </p:spPr>
        <p:txBody>
          <a:bodyPr wrap="square" numCol="1" anchorCtr="0" compatLnSpc="1">
            <a:prstTxWarp prst="textNoShape">
              <a:avLst/>
            </a:prstTxWarp>
          </a:bodyPr>
          <a:lstStyle/>
          <a:p>
            <a:pPr fontAlgn="base">
              <a:spcBef>
                <a:spcPct val="0"/>
              </a:spcBef>
              <a:spcAft>
                <a:spcPct val="0"/>
              </a:spcAft>
              <a:defRPr/>
            </a:pPr>
            <a:fld id="{43228089-F6E8-4A9D-9A86-1EEC57E324E3}" type="slidenum">
              <a:rPr lang="en-GB" altLang="zh-CN"/>
              <a:pPr fontAlgn="base">
                <a:spcBef>
                  <a:spcPct val="0"/>
                </a:spcBef>
                <a:spcAft>
                  <a:spcPct val="0"/>
                </a:spcAft>
                <a:defRPr/>
              </a:pPr>
              <a:t>20</a:t>
            </a:fld>
            <a:endParaRPr lang="en-GB" altLang="zh-CN"/>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3163" y="696913"/>
            <a:ext cx="4511675"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6100F090-BA07-4482-8ECD-0987ECF34833}" type="slidenum">
              <a:rPr lang="en-GB" smtClean="0"/>
              <a:pPr>
                <a:defRPr/>
              </a:pPr>
              <a:t>21</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3163" y="696913"/>
            <a:ext cx="4511675"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6100F090-BA07-4482-8ECD-0987ECF34833}" type="slidenum">
              <a:rPr lang="en-GB" smtClean="0"/>
              <a:pPr>
                <a:defRPr/>
              </a:pPr>
              <a:t>22</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3163" y="696913"/>
            <a:ext cx="4511675"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6100F090-BA07-4482-8ECD-0987ECF34833}" type="slidenum">
              <a:rPr lang="en-GB" smtClean="0"/>
              <a:pPr>
                <a:defRPr/>
              </a:pPr>
              <a:t>23</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3" name="Slide Image Placeholder 1"/>
          <p:cNvSpPr>
            <a:spLocks noGrp="1" noRot="1" noChangeAspect="1"/>
          </p:cNvSpPr>
          <p:nvPr>
            <p:ph type="sldImg"/>
          </p:nvPr>
        </p:nvSpPr>
        <p:spPr bwMode="auto">
          <a:xfrm>
            <a:off x="1173163" y="696913"/>
            <a:ext cx="4511675" cy="3486150"/>
          </a:xfrm>
          <a:noFill/>
          <a:ln>
            <a:solidFill>
              <a:srgbClr val="000000"/>
            </a:solidFill>
            <a:miter lim="800000"/>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zh-CN" smtClean="0"/>
          </a:p>
        </p:txBody>
      </p:sp>
      <p:sp>
        <p:nvSpPr>
          <p:cNvPr id="38915" name="Slide Number Placeholder 3"/>
          <p:cNvSpPr>
            <a:spLocks noGrp="1"/>
          </p:cNvSpPr>
          <p:nvPr>
            <p:ph type="sldNum" sz="quarter" idx="5"/>
          </p:nvPr>
        </p:nvSpPr>
        <p:spPr bwMode="auto">
          <a:ln>
            <a:miter lim="800000"/>
          </a:ln>
        </p:spPr>
        <p:txBody>
          <a:bodyPr wrap="square" numCol="1" anchorCtr="0" compatLnSpc="1">
            <a:prstTxWarp prst="textNoShape">
              <a:avLst/>
            </a:prstTxWarp>
          </a:bodyPr>
          <a:lstStyle/>
          <a:p>
            <a:pPr fontAlgn="base">
              <a:spcBef>
                <a:spcPct val="0"/>
              </a:spcBef>
              <a:spcAft>
                <a:spcPct val="0"/>
              </a:spcAft>
              <a:defRPr/>
            </a:pPr>
            <a:fld id="{43228089-F6E8-4A9D-9A86-1EEC57E324E3}" type="slidenum">
              <a:rPr lang="en-GB" altLang="zh-CN"/>
              <a:pPr fontAlgn="base">
                <a:spcBef>
                  <a:spcPct val="0"/>
                </a:spcBef>
                <a:spcAft>
                  <a:spcPct val="0"/>
                </a:spcAft>
                <a:defRPr/>
              </a:pPr>
              <a:t>24</a:t>
            </a:fld>
            <a:endParaRPr lang="en-GB" altLang="zh-CN"/>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3163" y="696913"/>
            <a:ext cx="4511675" cy="3486150"/>
          </a:xfrm>
        </p:spPr>
      </p:sp>
      <p:sp>
        <p:nvSpPr>
          <p:cNvPr id="3" name="Notes Placeholder 2"/>
          <p:cNvSpPr>
            <a:spLocks noGrp="1"/>
          </p:cNvSpPr>
          <p:nvPr>
            <p:ph type="body" idx="1"/>
          </p:nvPr>
        </p:nvSpPr>
        <p:spPr/>
        <p:txBody>
          <a:bodyPr>
            <a:normAutofit/>
          </a:bodyPr>
          <a:lstStyle/>
          <a:p>
            <a:endParaRPr lang="zh-CN" altLang="en-US"/>
          </a:p>
        </p:txBody>
      </p:sp>
      <p:sp>
        <p:nvSpPr>
          <p:cNvPr id="4" name="Slide Number Placeholder 3"/>
          <p:cNvSpPr>
            <a:spLocks noGrp="1"/>
          </p:cNvSpPr>
          <p:nvPr>
            <p:ph type="sldNum" sz="quarter" idx="10"/>
          </p:nvPr>
        </p:nvSpPr>
        <p:spPr/>
        <p:txBody>
          <a:bodyPr/>
          <a:lstStyle/>
          <a:p>
            <a:fld id="{F07B8F03-BC93-4120-96CA-A36DF640BE24}" type="slidenum">
              <a:rPr lang="en-US" altLang="zh-CN" smtClean="0"/>
              <a:t>25</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3163" y="696913"/>
            <a:ext cx="4511675" cy="3486150"/>
          </a:xfrm>
        </p:spPr>
      </p:sp>
      <p:sp>
        <p:nvSpPr>
          <p:cNvPr id="3" name="Notes Placeholder 2"/>
          <p:cNvSpPr>
            <a:spLocks noGrp="1"/>
          </p:cNvSpPr>
          <p:nvPr>
            <p:ph type="body" idx="1"/>
          </p:nvPr>
        </p:nvSpPr>
        <p:spPr/>
        <p:txBody>
          <a:bodyPr>
            <a:normAutofit/>
          </a:bodyPr>
          <a:lstStyle/>
          <a:p>
            <a:endParaRPr lang="zh-CN" altLang="en-US"/>
          </a:p>
        </p:txBody>
      </p:sp>
      <p:sp>
        <p:nvSpPr>
          <p:cNvPr id="4" name="Slide Number Placeholder 3"/>
          <p:cNvSpPr>
            <a:spLocks noGrp="1"/>
          </p:cNvSpPr>
          <p:nvPr>
            <p:ph type="sldNum" sz="quarter" idx="10"/>
          </p:nvPr>
        </p:nvSpPr>
        <p:spPr/>
        <p:txBody>
          <a:bodyPr/>
          <a:lstStyle/>
          <a:p>
            <a:fld id="{F07B8F03-BC93-4120-96CA-A36DF640BE24}" type="slidenum">
              <a:rPr lang="en-US" altLang="zh-CN" smtClean="0"/>
              <a:t>29</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3163" y="696913"/>
            <a:ext cx="4511675" cy="3486150"/>
          </a:xfrm>
        </p:spPr>
      </p:sp>
      <p:sp>
        <p:nvSpPr>
          <p:cNvPr id="3" name="Notes Placeholder 2"/>
          <p:cNvSpPr>
            <a:spLocks noGrp="1"/>
          </p:cNvSpPr>
          <p:nvPr>
            <p:ph type="body" idx="1"/>
          </p:nvPr>
        </p:nvSpPr>
        <p:spPr/>
        <p:txBody>
          <a:bodyPr>
            <a:normAutofit/>
          </a:bodyPr>
          <a:lstStyle/>
          <a:p>
            <a:endParaRPr lang="zh-CN" altLang="en-US"/>
          </a:p>
        </p:txBody>
      </p:sp>
      <p:sp>
        <p:nvSpPr>
          <p:cNvPr id="4" name="Slide Number Placeholder 3"/>
          <p:cNvSpPr>
            <a:spLocks noGrp="1"/>
          </p:cNvSpPr>
          <p:nvPr>
            <p:ph type="sldNum" sz="quarter" idx="10"/>
          </p:nvPr>
        </p:nvSpPr>
        <p:spPr/>
        <p:txBody>
          <a:bodyPr/>
          <a:lstStyle/>
          <a:p>
            <a:fld id="{F07B8F03-BC93-4120-96CA-A36DF640BE24}" type="slidenum">
              <a:rPr lang="en-US" altLang="zh-CN" smtClean="0"/>
              <a:t>30</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3163" y="696913"/>
            <a:ext cx="4511675" cy="3486150"/>
          </a:xfrm>
        </p:spPr>
      </p:sp>
      <p:sp>
        <p:nvSpPr>
          <p:cNvPr id="3" name="Notes Placeholder 2"/>
          <p:cNvSpPr>
            <a:spLocks noGrp="1"/>
          </p:cNvSpPr>
          <p:nvPr>
            <p:ph type="body" idx="1"/>
          </p:nvPr>
        </p:nvSpPr>
        <p:spPr/>
        <p:txBody>
          <a:bodyPr>
            <a:normAutofit/>
          </a:bodyPr>
          <a:lstStyle/>
          <a:p>
            <a:endParaRPr lang="zh-CN" altLang="en-US"/>
          </a:p>
        </p:txBody>
      </p:sp>
      <p:sp>
        <p:nvSpPr>
          <p:cNvPr id="4" name="Slide Number Placeholder 3"/>
          <p:cNvSpPr>
            <a:spLocks noGrp="1"/>
          </p:cNvSpPr>
          <p:nvPr>
            <p:ph type="sldNum" sz="quarter" idx="10"/>
          </p:nvPr>
        </p:nvSpPr>
        <p:spPr/>
        <p:txBody>
          <a:bodyPr/>
          <a:lstStyle/>
          <a:p>
            <a:fld id="{F07B8F03-BC93-4120-96CA-A36DF640BE24}" type="slidenum">
              <a:rPr lang="en-US" altLang="zh-CN" smtClean="0"/>
              <a:t>31</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3163" y="696913"/>
            <a:ext cx="4511675"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6100F090-BA07-4482-8ECD-0987ECF34833}" type="slidenum">
              <a:rPr lang="en-GB" smtClean="0"/>
              <a:pPr>
                <a:defRPr/>
              </a:pPr>
              <a:t>32</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3163" y="696913"/>
            <a:ext cx="4511675"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6100F090-BA07-4482-8ECD-0987ECF34833}" type="slidenum">
              <a:rPr lang="en-GB" smtClean="0"/>
              <a:pPr>
                <a:defRPr/>
              </a:pPr>
              <a:t>33</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a:xfrm>
            <a:off x="1173163" y="696913"/>
            <a:ext cx="4511675" cy="348615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6100F090-BA07-4482-8ECD-0987ECF34833}" type="slidenum">
              <a:rPr lang="en-GB" smtClean="0"/>
              <a:pPr>
                <a:defRPr/>
              </a:pPr>
              <a:t>35</a:t>
            </a:fld>
            <a:endParaRPr lang="en-GB"/>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10" Type="http://schemas.openxmlformats.org/officeDocument/2006/relationships/tags" Target="../tags/tag17.xml" /><Relationship Id="rId11" Type="http://schemas.openxmlformats.org/officeDocument/2006/relationships/slideMaster" Target="../slideMasters/slideMaster2.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tags" Target="../tags/tag16.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8.xml" /><Relationship Id="rId10" Type="http://schemas.openxmlformats.org/officeDocument/2006/relationships/tags" Target="../tags/tag27.xml" /><Relationship Id="rId11" Type="http://schemas.openxmlformats.org/officeDocument/2006/relationships/tags" Target="../tags/tag28.xml" /><Relationship Id="rId12" Type="http://schemas.openxmlformats.org/officeDocument/2006/relationships/slideMaster" Target="../slideMasters/slideMaster2.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tags" Target="../tags/tag25.xml" /><Relationship Id="rId9" Type="http://schemas.openxmlformats.org/officeDocument/2006/relationships/tags" Target="../tags/tag26.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tags" Target="../tags/tag38.xml" /><Relationship Id="rId11" Type="http://schemas.openxmlformats.org/officeDocument/2006/relationships/tags" Target="../tags/tag39.xml" /><Relationship Id="rId12"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0.xml" /><Relationship Id="rId10" Type="http://schemas.openxmlformats.org/officeDocument/2006/relationships/tags" Target="../tags/tag49.xml" /><Relationship Id="rId11" Type="http://schemas.openxmlformats.org/officeDocument/2006/relationships/tags" Target="../tags/tag50.xml" /><Relationship Id="rId12" Type="http://schemas.openxmlformats.org/officeDocument/2006/relationships/slideMaster" Target="../slideMasters/slideMaster2.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tags" Target="../tags/tag44.xml" /><Relationship Id="rId6" Type="http://schemas.openxmlformats.org/officeDocument/2006/relationships/tags" Target="../tags/tag45.xml"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tags" Target="../tags/tag48.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1.xml" /><Relationship Id="rId10" Type="http://schemas.openxmlformats.org/officeDocument/2006/relationships/tags" Target="../tags/tag60.xml" /><Relationship Id="rId11" Type="http://schemas.openxmlformats.org/officeDocument/2006/relationships/tags" Target="../tags/tag61.xml" /><Relationship Id="rId12" Type="http://schemas.openxmlformats.org/officeDocument/2006/relationships/tags" Target="../tags/tag62.xml" /><Relationship Id="rId13" Type="http://schemas.openxmlformats.org/officeDocument/2006/relationships/slideMaster" Target="../slideMasters/slideMaster2.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tags" Target="../tags/tag58.xml" /><Relationship Id="rId9" Type="http://schemas.openxmlformats.org/officeDocument/2006/relationships/tags" Target="../tags/tag5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3.xml" /><Relationship Id="rId10" Type="http://schemas.openxmlformats.org/officeDocument/2006/relationships/tags" Target="../tags/tag72.xml" /><Relationship Id="rId11" Type="http://schemas.openxmlformats.org/officeDocument/2006/relationships/tags" Target="../tags/tag73.xml" /><Relationship Id="rId12" Type="http://schemas.openxmlformats.org/officeDocument/2006/relationships/tags" Target="../tags/tag74.xml" /><Relationship Id="rId13" Type="http://schemas.openxmlformats.org/officeDocument/2006/relationships/slideMaster" Target="../slideMasters/slideMaster2.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tags" Target="../tags/tag71.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75.xml"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87.xml" /><Relationship Id="rId10" Type="http://schemas.openxmlformats.org/officeDocument/2006/relationships/slideMaster" Target="../slideMasters/slideMaster2.xml" /><Relationship Id="rId2" Type="http://schemas.openxmlformats.org/officeDocument/2006/relationships/tags" Target="../tags/tag88.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6.xml" /><Relationship Id="rId10" Type="http://schemas.openxmlformats.org/officeDocument/2006/relationships/slideMaster" Target="../slideMasters/slideMaster2.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5.xml" /><Relationship Id="rId10" Type="http://schemas.openxmlformats.org/officeDocument/2006/relationships/slideMaster" Target="../slideMasters/slideMaster2.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 Id="rId5" Type="http://schemas.openxmlformats.org/officeDocument/2006/relationships/tags" Target="../tags/tag109.xml"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14.xml" /><Relationship Id="rId10" Type="http://schemas.openxmlformats.org/officeDocument/2006/relationships/slideMaster" Target="../slideMasters/slideMaster2.xml" /><Relationship Id="rId2" Type="http://schemas.openxmlformats.org/officeDocument/2006/relationships/tags" Target="../tags/tag115.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tags" Target="../tags/tag118.xml" /><Relationship Id="rId6" Type="http://schemas.openxmlformats.org/officeDocument/2006/relationships/tags" Target="../tags/tag119.xml" /><Relationship Id="rId7" Type="http://schemas.openxmlformats.org/officeDocument/2006/relationships/tags" Target="../tags/tag120.xml" /><Relationship Id="rId8" Type="http://schemas.openxmlformats.org/officeDocument/2006/relationships/tags" Target="../tags/tag121.xml" /><Relationship Id="rId9" Type="http://schemas.openxmlformats.org/officeDocument/2006/relationships/tags" Target="../tags/tag12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23.xml" /><Relationship Id="rId10" Type="http://schemas.openxmlformats.org/officeDocument/2006/relationships/slideMaster" Target="../slideMasters/slideMaster2.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46.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0.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598F46-60D2-44BE-AC49-D2F2A19BE4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D3FB94-162E-4C15-B235-059359597A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36FAEE-C913-4C66-9B94-E90429FF50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6A9C8F-9571-44BF-BA56-C2F18D9D97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B81AE8-BE20-449D-AB22-5B0A5CB6A8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134569-8A3D-417B-AFD1-2CC70FAD2D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8289BE-AB2D-4F4E-AFE4-CB0593D925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282F5B-8D57-46E2-9881-9CB71D0208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CDC8D2-006B-44E8-A99A-591C209218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682390-0D0C-4913-A757-BF1E0A8AC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490D8D-3C8A-4B42-8B78-B2D42F7FA2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ver slide">
    <p:spTree>
      <p:nvGrpSpPr>
        <p:cNvPr id="1" name=""/>
        <p:cNvGrpSpPr/>
        <p:nvPr/>
      </p:nvGrpSpPr>
      <p:grpSpPr>
        <a:xfrm>
          <a:off x="0" y="0"/>
          <a:ext cx="0" cy="0"/>
        </a:xfrm>
      </p:grpSpPr>
      <p:grpSp>
        <p:nvGrpSpPr>
          <p:cNvPr id="40" name="Logo with Panels"/>
          <p:cNvGrpSpPr/>
          <p:nvPr userDrawn="1"/>
        </p:nvGrpSpPr>
        <p:grpSpPr>
          <a:xfrm>
            <a:off x="1130368" y="0"/>
            <a:ext cx="8928031" cy="7318210"/>
            <a:chOff x="1130368" y="0"/>
            <a:chExt cx="8928031" cy="7318210"/>
          </a:xfrm>
        </p:grpSpPr>
        <p:grpSp>
          <p:nvGrpSpPr>
            <p:cNvPr id="4" name="Logo Shapes"/>
            <p:cNvGrpSpPr/>
            <p:nvPr userDrawn="1"/>
          </p:nvGrpSpPr>
          <p:grpSpPr>
            <a:xfrm>
              <a:off x="1904992" y="0"/>
              <a:ext cx="8153407" cy="6792223"/>
              <a:chOff x="1828800" y="-7143"/>
              <a:chExt cx="8153407" cy="6792223"/>
            </a:xfrm>
          </p:grpSpPr>
          <p:sp>
            <p:nvSpPr>
              <p:cNvPr id="23" name="Rectangle 1"/>
              <p:cNvSpPr>
                <a:spLocks noChangeArrowheads="1"/>
              </p:cNvSpPr>
              <p:nvPr/>
            </p:nvSpPr>
            <p:spPr bwMode="gray">
              <a:xfrm>
                <a:off x="1832930" y="4496096"/>
                <a:ext cx="8149277" cy="2288752"/>
              </a:xfrm>
              <a:prstGeom prst="rect">
                <a:avLst/>
              </a:prstGeom>
              <a:solidFill>
                <a:srgbClr val="F3BE2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68" name="Rectangle 2"/>
              <p:cNvSpPr>
                <a:spLocks noChangeArrowheads="1"/>
              </p:cNvSpPr>
              <p:nvPr userDrawn="1"/>
            </p:nvSpPr>
            <p:spPr bwMode="gray">
              <a:xfrm>
                <a:off x="1828800" y="3583783"/>
                <a:ext cx="7132320" cy="3201066"/>
              </a:xfrm>
              <a:prstGeom prst="rect">
                <a:avLst/>
              </a:prstGeom>
              <a:solidFill>
                <a:srgbClr val="F3BC87"/>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0" name="Rectangle 3"/>
              <p:cNvSpPr>
                <a:spLocks noChangeArrowheads="1"/>
              </p:cNvSpPr>
              <p:nvPr userDrawn="1"/>
            </p:nvSpPr>
            <p:spPr bwMode="gray">
              <a:xfrm>
                <a:off x="1828800" y="4496096"/>
                <a:ext cx="7132320" cy="2288752"/>
              </a:xfrm>
              <a:prstGeom prst="rect">
                <a:avLst/>
              </a:prstGeom>
              <a:solidFill>
                <a:srgbClr val="E88C1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4" name="Rectangle 4"/>
              <p:cNvSpPr>
                <a:spLocks noChangeArrowheads="1"/>
              </p:cNvSpPr>
              <p:nvPr/>
            </p:nvSpPr>
            <p:spPr bwMode="gray">
              <a:xfrm>
                <a:off x="1828800" y="-7143"/>
                <a:ext cx="6248400" cy="6772722"/>
              </a:xfrm>
              <a:prstGeom prst="rect">
                <a:avLst/>
              </a:prstGeom>
              <a:solidFill>
                <a:srgbClr val="EE9C3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8" name="Rectangle 5"/>
              <p:cNvSpPr>
                <a:spLocks noChangeArrowheads="1"/>
              </p:cNvSpPr>
              <p:nvPr userDrawn="1"/>
            </p:nvSpPr>
            <p:spPr bwMode="gray">
              <a:xfrm>
                <a:off x="1828800" y="1137665"/>
                <a:ext cx="6492240" cy="5627914"/>
              </a:xfrm>
              <a:prstGeom prst="rect">
                <a:avLst/>
              </a:prstGeom>
              <a:solidFill>
                <a:srgbClr val="E669A2"/>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69" name="Rectangle 6"/>
              <p:cNvSpPr>
                <a:spLocks noChangeArrowheads="1"/>
              </p:cNvSpPr>
              <p:nvPr userDrawn="1"/>
            </p:nvSpPr>
            <p:spPr bwMode="gray">
              <a:xfrm>
                <a:off x="1828800" y="3583783"/>
                <a:ext cx="6492240" cy="3201066"/>
              </a:xfrm>
              <a:prstGeom prst="rect">
                <a:avLst/>
              </a:prstGeom>
              <a:solidFill>
                <a:srgbClr val="DB4D5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9" name="Rectangle 7"/>
              <p:cNvSpPr>
                <a:spLocks noChangeArrowheads="1"/>
              </p:cNvSpPr>
              <p:nvPr userDrawn="1"/>
            </p:nvSpPr>
            <p:spPr bwMode="gray">
              <a:xfrm>
                <a:off x="1828800" y="1137665"/>
                <a:ext cx="6248400" cy="5627914"/>
              </a:xfrm>
              <a:prstGeom prst="rect">
                <a:avLst/>
              </a:prstGeom>
              <a:solidFill>
                <a:srgbClr val="D74021"/>
              </a:solidFill>
              <a:ln w="0">
                <a:noFill/>
                <a:prstDash val="solid"/>
                <a:miter lim="800000"/>
              </a:ln>
            </p:spPr>
            <p:txBody>
              <a:bodyPr vert="horz" wrap="square" lIns="0" tIns="0" rIns="0" bIns="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6" name="Rectangle 8"/>
              <p:cNvSpPr>
                <a:spLocks noChangeArrowheads="1"/>
              </p:cNvSpPr>
              <p:nvPr userDrawn="1"/>
            </p:nvSpPr>
            <p:spPr bwMode="gray">
              <a:xfrm>
                <a:off x="1828800" y="4496096"/>
                <a:ext cx="6492240" cy="2288752"/>
              </a:xfrm>
              <a:prstGeom prst="rect">
                <a:avLst/>
              </a:prstGeom>
              <a:solidFill>
                <a:srgbClr val="D1390D"/>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7" name="Rectangle 9"/>
              <p:cNvSpPr/>
              <p:nvPr userDrawn="1"/>
            </p:nvSpPr>
            <p:spPr bwMode="gray">
              <a:xfrm>
                <a:off x="1828800" y="3583783"/>
                <a:ext cx="6246019" cy="3201066"/>
              </a:xfrm>
              <a:prstGeom prst="rect">
                <a:avLst/>
              </a:prstGeom>
              <a:solidFill>
                <a:srgbClr val="CD2F0E"/>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algn="l" defTabSz="1018824" rtl="0" eaLnBrk="1" latinLnBrk="0" hangingPunct="1"/>
                <a:endParaRPr lang="zh-CN" altLang="en-US" sz="2000" kern="1200" noProof="0">
                  <a:solidFill>
                    <a:schemeClr val="tx1"/>
                  </a:solidFill>
                  <a:latin typeface="+mn-lt"/>
                  <a:ea typeface="+mn-ea"/>
                  <a:cs typeface="+mn-cs"/>
                </a:endParaRPr>
              </a:p>
            </p:txBody>
          </p:sp>
          <p:sp>
            <p:nvSpPr>
              <p:cNvPr id="30" name="Rectangle 10"/>
              <p:cNvSpPr>
                <a:spLocks noChangeArrowheads="1"/>
              </p:cNvSpPr>
              <p:nvPr userDrawn="1"/>
            </p:nvSpPr>
            <p:spPr bwMode="gray">
              <a:xfrm>
                <a:off x="1828800" y="4495801"/>
                <a:ext cx="6245352" cy="2288752"/>
              </a:xfrm>
              <a:prstGeom prst="rect">
                <a:avLst/>
              </a:prstGeom>
              <a:solidFill>
                <a:srgbClr val="C42303"/>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71" name="Rectangle 11"/>
              <p:cNvSpPr>
                <a:spLocks noChangeArrowheads="1"/>
              </p:cNvSpPr>
              <p:nvPr userDrawn="1"/>
            </p:nvSpPr>
            <p:spPr bwMode="gray">
              <a:xfrm>
                <a:off x="1828800" y="4800832"/>
                <a:ext cx="2286000" cy="1984248"/>
              </a:xfrm>
              <a:prstGeom prst="rect">
                <a:avLst/>
              </a:prstGeom>
              <a:solidFill>
                <a:srgbClr val="9A1702"/>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grpSp>
        <p:grpSp>
          <p:nvGrpSpPr>
            <p:cNvPr id="36" name="Logo"/>
            <p:cNvGrpSpPr/>
            <p:nvPr userDrawn="1"/>
          </p:nvGrpSpPr>
          <p:grpSpPr>
            <a:xfrm>
              <a:off x="1130368" y="6790556"/>
              <a:ext cx="905256" cy="527654"/>
              <a:chOff x="1130368" y="6790556"/>
              <a:chExt cx="905256" cy="527654"/>
            </a:xfrm>
          </p:grpSpPr>
          <p:sp>
            <p:nvSpPr>
              <p:cNvPr id="38" name="Rectangle 0"/>
              <p:cNvSpPr>
                <a:spLocks noChangeArrowheads="1"/>
              </p:cNvSpPr>
              <p:nvPr userDrawn="1"/>
            </p:nvSpPr>
            <p:spPr bwMode="black">
              <a:xfrm>
                <a:off x="1676368" y="6790556"/>
                <a:ext cx="228600" cy="57350"/>
              </a:xfrm>
              <a:prstGeom prst="rect">
                <a:avLst/>
              </a:prstGeom>
              <a:solidFill>
                <a:srgbClr val="A100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39" name="Freeform 38"/>
              <p:cNvSpPr>
                <a:spLocks noEditPoints="1"/>
              </p:cNvSpPr>
              <p:nvPr userDrawn="1"/>
            </p:nvSpPr>
            <p:spPr bwMode="black">
              <a:xfrm>
                <a:off x="1130368" y="6976999"/>
                <a:ext cx="905256" cy="341211"/>
              </a:xfrm>
              <a:custGeom>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grpSp>
      </p:grpSp>
      <p:sp>
        <p:nvSpPr>
          <p:cNvPr id="33" name="Descriptor"/>
          <p:cNvSpPr txBox="1"/>
          <p:nvPr userDrawn="1">
            <p:custDataLst>
              <p:tags r:id="rId1"/>
            </p:custDataLst>
          </p:nvPr>
        </p:nvSpPr>
        <p:spPr bwMode="white">
          <a:xfrm>
            <a:off x="2057400" y="841248"/>
            <a:ext cx="35266" cy="153888"/>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noProof="0" smtClean="0">
                <a:solidFill>
                  <a:schemeClr val="bg1"/>
                </a:solidFill>
                <a:latin typeface="+mn-lt"/>
                <a:cs typeface="Arial" pitchFamily="34" charset="0"/>
              </a:rPr>
              <a:t> </a:t>
            </a:r>
          </a:p>
        </p:txBody>
      </p:sp>
      <p:sp>
        <p:nvSpPr>
          <p:cNvPr id="2" name="Report Title"/>
          <p:cNvSpPr>
            <a:spLocks noGrp="1"/>
          </p:cNvSpPr>
          <p:nvPr userDrawn="1">
            <p:ph type="ctrTitle" hasCustomPrompt="1"/>
            <p:custDataLst>
              <p:tags r:id="rId2"/>
            </p:custDataLst>
          </p:nvPr>
        </p:nvSpPr>
        <p:spPr bwMode="white">
          <a:xfrm>
            <a:off x="2056818" y="1261037"/>
            <a:ext cx="5943600" cy="479550"/>
          </a:xfrm>
        </p:spPr>
        <p:txBody>
          <a:bodyPr vert="horz" lIns="0" tIns="0" rIns="0" bIns="36000" rtlCol="0" anchor="t" anchorCtr="0">
            <a:spAutoFit/>
          </a:bodyPr>
          <a:lstStyle>
            <a:lvl1pPr algn="l" defTabSz="1018824" rtl="0" eaLnBrk="1" latinLnBrk="0" hangingPunct="1">
              <a:lnSpc>
                <a:spcPct val="90000"/>
              </a:lnSpc>
              <a:spcBef>
                <a:spcPct val="0"/>
              </a:spcBef>
              <a:buNone/>
              <a:defRPr lang="en-GB" sz="3200" b="1" i="1" kern="1200" baseline="0" noProof="0">
                <a:solidFill>
                  <a:schemeClr val="bg1"/>
                </a:solidFill>
                <a:latin typeface="+mj-lt"/>
                <a:ea typeface="+mj-ea"/>
                <a:cs typeface="+mj-cs"/>
              </a:defRPr>
            </a:lvl1pPr>
          </a:lstStyle>
          <a:p>
            <a:r>
              <a:rPr lang="en-US" altLang="zh-CN" noProof="0" smtClean="0"/>
              <a:t>Report Title</a:t>
            </a:r>
            <a:endParaRPr lang="zh-CN" altLang="en-US" noProof="0"/>
          </a:p>
        </p:txBody>
      </p:sp>
      <p:sp>
        <p:nvSpPr>
          <p:cNvPr id="3" name="Report Subtitle"/>
          <p:cNvSpPr>
            <a:spLocks noGrp="1"/>
          </p:cNvSpPr>
          <p:nvPr userDrawn="1">
            <p:ph type="subTitle" idx="1" hasCustomPrompt="1"/>
            <p:custDataLst>
              <p:tags r:id="rId3"/>
            </p:custDataLst>
          </p:nvPr>
        </p:nvSpPr>
        <p:spPr bwMode="white">
          <a:xfrm>
            <a:off x="2056818" y="1752600"/>
            <a:ext cx="5943600" cy="443198"/>
          </a:xfrm>
        </p:spPr>
        <p:txBody>
          <a:bodyPr tIns="0" bIns="0">
            <a:spAutoFit/>
          </a:bodyPr>
          <a:lstStyle>
            <a:lvl1pPr marL="0" indent="0" algn="l">
              <a:lnSpc>
                <a:spcPct val="90000"/>
              </a:lnSpc>
              <a:spcAft>
                <a:spcPct val="0"/>
              </a:spcAft>
              <a:buNone/>
              <a:defRPr sz="3200" baseline="0">
                <a:solidFill>
                  <a:schemeClr val="bg1"/>
                </a:solidFill>
                <a:latin typeface="+mj-lt"/>
              </a:defRPr>
            </a:lvl1pPr>
            <a:lvl2pPr marL="509412" indent="0" algn="ctr">
              <a:buNone/>
              <a:defRPr>
                <a:solidFill>
                  <a:schemeClr val="tx1">
                    <a:tint val="75000"/>
                  </a:schemeClr>
                </a:solidFill>
              </a:defRPr>
            </a:lvl2pPr>
            <a:lvl3pPr marL="1018824" indent="0" algn="ctr">
              <a:buNone/>
              <a:defRPr>
                <a:solidFill>
                  <a:schemeClr val="tx1">
                    <a:tint val="75000"/>
                  </a:schemeClr>
                </a:solidFill>
              </a:defRPr>
            </a:lvl3pPr>
            <a:lvl4pPr marL="1528237" indent="0" algn="ctr">
              <a:buNone/>
              <a:defRPr>
                <a:solidFill>
                  <a:schemeClr val="tx1">
                    <a:tint val="75000"/>
                  </a:schemeClr>
                </a:solidFill>
              </a:defRPr>
            </a:lvl4pPr>
            <a:lvl5pPr marL="2037649" indent="0" algn="ctr">
              <a:buNone/>
              <a:defRPr>
                <a:solidFill>
                  <a:schemeClr val="tx1">
                    <a:tint val="75000"/>
                  </a:schemeClr>
                </a:solidFill>
              </a:defRPr>
            </a:lvl5pPr>
            <a:lvl6pPr marL="2547061" indent="0" algn="ctr">
              <a:buNone/>
              <a:defRPr>
                <a:solidFill>
                  <a:schemeClr val="tx1">
                    <a:tint val="75000"/>
                  </a:schemeClr>
                </a:solidFill>
              </a:defRPr>
            </a:lvl6pPr>
            <a:lvl7pPr marL="3056473" indent="0" algn="ctr">
              <a:buNone/>
              <a:defRPr>
                <a:solidFill>
                  <a:schemeClr val="tx1">
                    <a:tint val="75000"/>
                  </a:schemeClr>
                </a:solidFill>
              </a:defRPr>
            </a:lvl7pPr>
            <a:lvl8pPr marL="3565886" indent="0" algn="ctr">
              <a:buNone/>
              <a:defRPr>
                <a:solidFill>
                  <a:schemeClr val="tx1">
                    <a:tint val="75000"/>
                  </a:schemeClr>
                </a:solidFill>
              </a:defRPr>
            </a:lvl8pPr>
            <a:lvl9pPr marL="4075298" indent="0" algn="ctr">
              <a:buNone/>
              <a:defRPr>
                <a:solidFill>
                  <a:schemeClr val="tx1">
                    <a:tint val="75000"/>
                  </a:schemeClr>
                </a:solidFill>
              </a:defRPr>
            </a:lvl9pPr>
          </a:lstStyle>
          <a:p>
            <a:r>
              <a:rPr lang="en-US" altLang="zh-CN" noProof="0" smtClean="0"/>
              <a:t>Subtitle</a:t>
            </a:r>
            <a:endParaRPr lang="zh-CN" altLang="en-US" noProof="0" smtClean="0"/>
          </a:p>
        </p:txBody>
      </p:sp>
      <p:sp>
        <p:nvSpPr>
          <p:cNvPr id="43" name="Confidentiality stamp"/>
          <p:cNvSpPr txBox="1"/>
          <p:nvPr userDrawn="1">
            <p:custDataLst>
              <p:tags r:id="rId4"/>
            </p:custDataLst>
          </p:nvPr>
        </p:nvSpPr>
        <p:spPr bwMode="black">
          <a:xfrm>
            <a:off x="530352" y="3730752"/>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1000" i="1" noProof="0" smtClean="0">
                <a:solidFill>
                  <a:schemeClr val="tx1"/>
                </a:solidFill>
                <a:latin typeface="Georgia" pitchFamily="18" charset="0"/>
                <a:cs typeface="Arial" pitchFamily="34" charset="0"/>
              </a:rPr>
              <a:t> </a:t>
            </a:r>
          </a:p>
        </p:txBody>
      </p:sp>
      <p:sp>
        <p:nvSpPr>
          <p:cNvPr id="32" name="Draft stamp"/>
          <p:cNvSpPr txBox="1"/>
          <p:nvPr userDrawn="1">
            <p:custDataLst>
              <p:tags r:id="rId5"/>
            </p:custDataLst>
          </p:nvPr>
        </p:nvSpPr>
        <p:spPr bwMode="black">
          <a:xfrm>
            <a:off x="530352" y="4041648"/>
            <a:ext cx="1371600" cy="292388"/>
          </a:xfrm>
          <a:prstGeom prst="rect">
            <a:avLst/>
          </a:prstGeom>
          <a:noFill/>
          <a:ln>
            <a:noFill/>
          </a:ln>
        </p:spPr>
        <p:txBody>
          <a:bodyPr wrap="square" lIns="0" tIns="0" rIns="0" bIns="13716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lnSpc>
                <a:spcPct val="100000"/>
              </a:lnSpc>
            </a:pPr>
            <a:r>
              <a:rPr lang="zh-CN" altLang="en-US" sz="1000" b="1" i="1" noProof="0" smtClean="0">
                <a:solidFill>
                  <a:schemeClr val="tx1"/>
                </a:solidFill>
                <a:latin typeface="Georgia" pitchFamily="18" charset="0"/>
                <a:cs typeface="Arial" pitchFamily="34" charset="0"/>
              </a:rPr>
              <a:t> </a:t>
            </a:r>
          </a:p>
        </p:txBody>
      </p:sp>
      <p:sp>
        <p:nvSpPr>
          <p:cNvPr id="31" name="Report Date"/>
          <p:cNvSpPr txBox="1"/>
          <p:nvPr userDrawn="1">
            <p:custDataLst>
              <p:tags r:id="rId6"/>
            </p:custDataLst>
          </p:nvPr>
        </p:nvSpPr>
        <p:spPr bwMode="black">
          <a:xfrm>
            <a:off x="530352" y="4343400"/>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1000" i="1" smtClean="0">
                <a:solidFill>
                  <a:schemeClr val="tx1"/>
                </a:solidFill>
                <a:latin typeface="Georgia" pitchFamily="18" charset="0"/>
                <a:cs typeface="Arial" pitchFamily="34" charset="0"/>
              </a:rPr>
              <a:t> </a:t>
            </a:r>
          </a:p>
        </p:txBody>
      </p:sp>
      <p:sp>
        <p:nvSpPr>
          <p:cNvPr id="34" name="Cover image"/>
          <p:cNvSpPr txBox="1">
            <a:spLocks noChangeAspect="1"/>
          </p:cNvSpPr>
          <p:nvPr userDrawn="1">
            <p:custDataLst>
              <p:tags r:id="rId7"/>
            </p:custDataLst>
          </p:nvPr>
        </p:nvSpPr>
        <p:spPr>
          <a:xfrm>
            <a:off x="1904334" y="3589973"/>
            <a:ext cx="6719929" cy="3200400"/>
          </a:xfrm>
          <a:prstGeom prst="rect">
            <a:avLst/>
          </a:prstGeom>
          <a:noFill/>
          <a:ln w="3175">
            <a:noFill/>
          </a:ln>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endParaRPr lang="zh-CN" altLang="en-US" sz="2200" smtClean="0">
              <a:latin typeface="Georgia" pitchFamily="18" charset="0"/>
            </a:endParaRPr>
          </a:p>
        </p:txBody>
      </p:sp>
      <p:cxnSp>
        <p:nvCxnSpPr>
          <p:cNvPr id="25" name="Frame Line"/>
          <p:cNvCxnSpPr/>
          <p:nvPr userDrawn="1"/>
        </p:nvCxnSpPr>
        <p:spPr bwMode="black">
          <a:xfrm flipV="1">
            <a:off x="381000" y="3594352"/>
            <a:ext cx="1371600" cy="144000"/>
          </a:xfrm>
          <a:prstGeom prst="bentConnector3">
            <a:avLst>
              <a:gd name="adj1" fmla="val -174"/>
            </a:avLst>
          </a:prstGeom>
          <a:ln w="12700"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One">
    <p:spTree>
      <p:nvGrpSpPr>
        <p:cNvPr id="1" name=""/>
        <p:cNvGrpSpPr/>
        <p:nvPr/>
      </p:nvGrpSpPr>
      <p:grpSpPr>
        <a:xfrm>
          <a:off x="0" y="0"/>
          <a:ext cx="0" cy="0"/>
        </a:xfrm>
      </p:grpSpPr>
      <p:sp>
        <p:nvSpPr>
          <p:cNvPr id="22"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2" y="2212848"/>
            <a:ext cx="8997696" cy="4416552"/>
          </a:xfrm>
        </p:spPr>
        <p:txBody>
          <a:bodyPr tIns="0" bIns="0"/>
          <a:lstStyle>
            <a:lvl5pPr>
              <a:defRPr/>
            </a:lvl5pPr>
            <a:lvl6pPr>
              <a:buAutoNum type="arabicPeriod"/>
              <a:defRPr/>
            </a:lvl6pPr>
            <a:lvl7pPr>
              <a:buAutoNum type="alphaLcPeriod"/>
              <a:defRPr/>
            </a:lvl7pPr>
            <a:lvl8pPr>
              <a:buAutoNum type="romanLcPeriod"/>
              <a:defRPr/>
            </a:lvl8p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smtClean="0"/>
          </a:p>
        </p:txBody>
      </p:sp>
      <p:sp>
        <p:nvSpPr>
          <p:cNvPr id="15" name="Page Number"/>
          <p:cNvSpPr txBox="1"/>
          <p:nvPr userDrawn="1">
            <p:custDataLst>
              <p:tags r:id="rId2"/>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14"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17" name="Report Date"/>
          <p:cNvSpPr txBox="1"/>
          <p:nvPr userDrawn="1">
            <p:custDataLst>
              <p:tags r:id="rId3"/>
            </p:custDataLst>
          </p:nvPr>
        </p:nvSpPr>
        <p:spPr>
          <a:xfrm>
            <a:off x="8883896" y="7141464"/>
            <a:ext cx="634789"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zh-CN" altLang="en-US" sz="900" noProof="1" smtClean="0">
                <a:latin typeface="+mn-lt"/>
              </a:rPr>
              <a:t>十一月 </a:t>
            </a:r>
            <a:r>
              <a:rPr lang="en-US" altLang="zh-CN" sz="900" noProof="1" smtClean="0">
                <a:latin typeface="+mn-lt"/>
              </a:rPr>
              <a:t>2014</a:t>
            </a:r>
            <a:endParaRPr lang="zh-CN" altLang="en-US" sz="900" noProof="1" smtClean="0">
              <a:latin typeface="+mn-lt"/>
            </a:endParaRPr>
          </a:p>
        </p:txBody>
      </p:sp>
      <p:sp>
        <p:nvSpPr>
          <p:cNvPr id="20" name="Section Footer"/>
          <p:cNvSpPr txBox="1"/>
          <p:nvPr userDrawn="1">
            <p:custDataLst>
              <p:tags r:id="rId4"/>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9" name="Disclaimer" hidden="1"/>
          <p:cNvSpPr txBox="1"/>
          <p:nvPr userDrawn="1">
            <p:custDataLst>
              <p:tags r:id="rId5"/>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19" name="Presentation Disclaimer" hidden="1"/>
          <p:cNvSpPr txBox="1"/>
          <p:nvPr userDrawn="1">
            <p:custDataLst>
              <p:tags r:id="rId6"/>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18" name="Executive Summary" hidden="1"/>
          <p:cNvSpPr txBox="1"/>
          <p:nvPr userDrawn="1">
            <p:custDataLst>
              <p:tags r:id="rId7"/>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21" name="Draft stamp"/>
          <p:cNvSpPr txBox="1"/>
          <p:nvPr userDrawn="1">
            <p:custDataLst>
              <p:tags r:id="rId8"/>
            </p:custDataLst>
          </p:nvPr>
        </p:nvSpPr>
        <p:spPr>
          <a:xfrm>
            <a:off x="9205884" y="804672"/>
            <a:ext cx="307777"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初稿</a:t>
            </a:r>
            <a:endParaRPr lang="zh-CN" altLang="en-US" sz="1200" noProof="1"/>
          </a:p>
        </p:txBody>
      </p:sp>
      <p:sp>
        <p:nvSpPr>
          <p:cNvPr id="16" name="Section Header"/>
          <p:cNvSpPr txBox="1"/>
          <p:nvPr userDrawn="1">
            <p:custDataLst>
              <p:tags r:id="rId9"/>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3" name="Date/Filepath" hidden="1"/>
          <p:cNvSpPr txBox="1"/>
          <p:nvPr userDrawn="1">
            <p:custDataLst>
              <p:tags r:id="rId10"/>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18/11/2014 C:\Candy\Work\SII_CIRC\Sales Pack\</a:t>
            </a:r>
            <a:r>
              <a:rPr lang="zh-CN" altLang="en-US" sz="900" noProof="1" smtClean="0"/>
              <a:t>偿二代对公司管理的影响</a:t>
            </a:r>
            <a:r>
              <a:rPr lang="en-US" altLang="zh-CN" sz="900" noProof="1" smtClean="0"/>
              <a:t>_smart version.pptx</a:t>
            </a:r>
            <a:endParaRPr lang="zh-CN" altLang="en-US" sz="900" noProof="1"/>
          </a:p>
        </p:txBody>
      </p:sp>
      <p:cxnSp>
        <p:nvCxnSpPr>
          <p:cNvPr id="24"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wo">
    <p:spTree>
      <p:nvGrpSpPr>
        <p:cNvPr id="1" name=""/>
        <p:cNvGrpSpPr/>
        <p:nvPr/>
      </p:nvGrpSpPr>
      <p:grpSpPr>
        <a:xfrm>
          <a:off x="0" y="0"/>
          <a:ext cx="0" cy="0"/>
        </a:xfrm>
      </p:grpSpPr>
      <p:sp>
        <p:nvSpPr>
          <p:cNvPr id="20"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2" y="2212848"/>
            <a:ext cx="4425696"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custDataLst>
              <p:tags r:id="rId2"/>
            </p:custDataLst>
          </p:nvPr>
        </p:nvSpPr>
        <p:spPr>
          <a:xfrm>
            <a:off x="5102352" y="2212848"/>
            <a:ext cx="4425696" cy="4416552"/>
          </a:xfrm>
        </p:spPr>
        <p:txBody>
          <a:bodyPr tIns="0" bIns="0"/>
          <a:lstStyle>
            <a:lvl5pPr>
              <a:defRPr/>
            </a:lvl5p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9" name="Page Number"/>
          <p:cNvSpPr txBox="1"/>
          <p:nvPr userDrawn="1">
            <p:custDataLst>
              <p:tags r:id="rId3"/>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38"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42" name="Report Date"/>
          <p:cNvSpPr txBox="1"/>
          <p:nvPr userDrawn="1">
            <p:custDataLst>
              <p:tags r:id="rId4"/>
            </p:custDataLst>
          </p:nvPr>
        </p:nvSpPr>
        <p:spPr>
          <a:xfrm>
            <a:off x="8883896" y="7141464"/>
            <a:ext cx="634789"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zh-CN" altLang="en-US" sz="900" noProof="1" smtClean="0">
                <a:latin typeface="+mn-lt"/>
              </a:rPr>
              <a:t>十一月 </a:t>
            </a:r>
            <a:r>
              <a:rPr lang="en-US" altLang="zh-CN" sz="900" noProof="1" smtClean="0">
                <a:latin typeface="+mn-lt"/>
              </a:rPr>
              <a:t>2014</a:t>
            </a:r>
            <a:endParaRPr lang="zh-CN" altLang="en-US" sz="900" noProof="1" smtClean="0">
              <a:latin typeface="+mn-lt"/>
            </a:endParaRPr>
          </a:p>
        </p:txBody>
      </p:sp>
      <p:sp>
        <p:nvSpPr>
          <p:cNvPr id="40" name="Section Footer"/>
          <p:cNvSpPr txBox="1"/>
          <p:nvPr userDrawn="1">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Disclaimer" hidden="1"/>
          <p:cNvSpPr txBox="1"/>
          <p:nvPr userDrawn="1">
            <p:custDataLst>
              <p:tags r:id="rId6"/>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43" name="Presentation Disclaimer" hidden="1"/>
          <p:cNvSpPr txBox="1"/>
          <p:nvPr userDrawn="1">
            <p:custDataLst>
              <p:tags r:id="rId7"/>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41" name="Executive Summary" hidden="1"/>
          <p:cNvSpPr txBox="1"/>
          <p:nvPr userDrawn="1">
            <p:custDataLst>
              <p:tags r:id="rId8"/>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24" name="Draft stamp"/>
          <p:cNvSpPr txBox="1"/>
          <p:nvPr userDrawn="1">
            <p:custDataLst>
              <p:tags r:id="rId9"/>
            </p:custDataLst>
          </p:nvPr>
        </p:nvSpPr>
        <p:spPr>
          <a:xfrm>
            <a:off x="9205884" y="804672"/>
            <a:ext cx="307777"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初稿</a:t>
            </a:r>
            <a:endParaRPr lang="zh-CN" altLang="en-US" sz="1200" noProof="1"/>
          </a:p>
        </p:txBody>
      </p:sp>
      <p:sp>
        <p:nvSpPr>
          <p:cNvPr id="16" name="Section Header"/>
          <p:cNvSpPr txBox="1"/>
          <p:nvPr userDrawn="1">
            <p:custDataLst>
              <p:tags r:id="rId10"/>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1" name="Date/Filepath" hidden="1"/>
          <p:cNvSpPr txBox="1"/>
          <p:nvPr userDrawn="1">
            <p:custDataLst>
              <p:tags r:id="rId11"/>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18/11/2014 C:\Candy\Work\SII_CIRC\Sales Pack\</a:t>
            </a:r>
            <a:r>
              <a:rPr lang="zh-CN" altLang="en-US" sz="900" noProof="1" smtClean="0"/>
              <a:t>偿二代对公司管理的影响</a:t>
            </a:r>
            <a:r>
              <a:rPr lang="en-US" altLang="zh-CN" sz="900" noProof="1" smtClean="0"/>
              <a:t>_smart version.pptx</a:t>
            </a:r>
            <a:endParaRPr lang="zh-CN" altLang="en-US" sz="900" noProof="1"/>
          </a:p>
        </p:txBody>
      </p:sp>
      <p:cxnSp>
        <p:nvCxnSpPr>
          <p:cNvPr id="19"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Large left">
    <p:spTree>
      <p:nvGrpSpPr>
        <p:cNvPr id="1" name=""/>
        <p:cNvGrpSpPr/>
        <p:nvPr/>
      </p:nvGrpSpPr>
      <p:grpSpPr>
        <a:xfrm>
          <a:off x="0" y="0"/>
          <a:ext cx="0" cy="0"/>
        </a:xfrm>
      </p:grpSpPr>
      <p:sp>
        <p:nvSpPr>
          <p:cNvPr id="19"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2" y="2212848"/>
            <a:ext cx="5943600"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custDataLst>
              <p:tags r:id="rId2"/>
            </p:custDataLst>
          </p:nvPr>
        </p:nvSpPr>
        <p:spPr>
          <a:xfrm>
            <a:off x="6629400" y="2212848"/>
            <a:ext cx="2898648"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26" name="Page Number"/>
          <p:cNvSpPr txBox="1"/>
          <p:nvPr userDrawn="1">
            <p:custDataLst>
              <p:tags r:id="rId3"/>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5"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30" name="Report Date"/>
          <p:cNvSpPr txBox="1"/>
          <p:nvPr userDrawn="1">
            <p:custDataLst>
              <p:tags r:id="rId4"/>
            </p:custDataLst>
          </p:nvPr>
        </p:nvSpPr>
        <p:spPr>
          <a:xfrm>
            <a:off x="8883896" y="7141464"/>
            <a:ext cx="634789"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zh-CN" altLang="en-US" sz="900" noProof="1" smtClean="0">
                <a:latin typeface="+mn-lt"/>
              </a:rPr>
              <a:t>十一月 </a:t>
            </a:r>
            <a:r>
              <a:rPr lang="en-US" altLang="zh-CN" sz="900" noProof="1" smtClean="0">
                <a:latin typeface="+mn-lt"/>
              </a:rPr>
              <a:t>2014</a:t>
            </a:r>
            <a:endParaRPr lang="zh-CN" altLang="en-US" sz="900" noProof="1" smtClean="0">
              <a:latin typeface="+mn-lt"/>
            </a:endParaRPr>
          </a:p>
        </p:txBody>
      </p:sp>
      <p:sp>
        <p:nvSpPr>
          <p:cNvPr id="27" name="Section Footer"/>
          <p:cNvSpPr txBox="1"/>
          <p:nvPr userDrawn="1">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Disclaimer" hidden="1"/>
          <p:cNvSpPr txBox="1"/>
          <p:nvPr userDrawn="1">
            <p:custDataLst>
              <p:tags r:id="rId6"/>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31" name="Presentation Disclaimer" hidden="1"/>
          <p:cNvSpPr txBox="1"/>
          <p:nvPr userDrawn="1">
            <p:custDataLst>
              <p:tags r:id="rId7"/>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29" name="Executive Summary" hidden="1"/>
          <p:cNvSpPr txBox="1"/>
          <p:nvPr userDrawn="1">
            <p:custDataLst>
              <p:tags r:id="rId8"/>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24" name="Draft stamp"/>
          <p:cNvSpPr txBox="1"/>
          <p:nvPr userDrawn="1">
            <p:custDataLst>
              <p:tags r:id="rId9"/>
            </p:custDataLst>
          </p:nvPr>
        </p:nvSpPr>
        <p:spPr>
          <a:xfrm>
            <a:off x="9205884" y="804672"/>
            <a:ext cx="307777"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初稿</a:t>
            </a:r>
            <a:endParaRPr lang="zh-CN" altLang="en-US" sz="1200" noProof="1"/>
          </a:p>
        </p:txBody>
      </p:sp>
      <p:sp>
        <p:nvSpPr>
          <p:cNvPr id="16" name="Section Header"/>
          <p:cNvSpPr txBox="1"/>
          <p:nvPr userDrawn="1">
            <p:custDataLst>
              <p:tags r:id="rId10"/>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1" name="Date/Filepath" hidden="1"/>
          <p:cNvSpPr txBox="1"/>
          <p:nvPr userDrawn="1">
            <p:custDataLst>
              <p:tags r:id="rId11"/>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18/11/2014 C:\Candy\Work\SII_CIRC\Sales Pack\</a:t>
            </a:r>
            <a:r>
              <a:rPr lang="zh-CN" altLang="en-US" sz="900" noProof="1" smtClean="0"/>
              <a:t>偿二代对公司管理的影响</a:t>
            </a:r>
            <a:r>
              <a:rPr lang="en-US" altLang="zh-CN" sz="900" noProof="1" smtClean="0"/>
              <a:t>_smart version.pptx</a:t>
            </a:r>
            <a:endParaRPr lang="zh-CN" altLang="en-US" sz="900" noProof="1"/>
          </a:p>
        </p:txBody>
      </p:sp>
      <p:cxnSp>
        <p:nvCxnSpPr>
          <p:cNvPr id="20"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Large right">
    <p:spTree>
      <p:nvGrpSpPr>
        <p:cNvPr id="1" name=""/>
        <p:cNvGrpSpPr/>
        <p:nvPr/>
      </p:nvGrpSpPr>
      <p:grpSpPr>
        <a:xfrm>
          <a:off x="0" y="0"/>
          <a:ext cx="0" cy="0"/>
        </a:xfrm>
      </p:grpSpPr>
      <p:sp>
        <p:nvSpPr>
          <p:cNvPr id="19"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2" y="2212848"/>
            <a:ext cx="2898648"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custDataLst>
              <p:tags r:id="rId2"/>
            </p:custDataLst>
          </p:nvPr>
        </p:nvSpPr>
        <p:spPr>
          <a:xfrm>
            <a:off x="3584448" y="2212848"/>
            <a:ext cx="5943600"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26" name="Page Number"/>
          <p:cNvSpPr txBox="1"/>
          <p:nvPr userDrawn="1">
            <p:custDataLst>
              <p:tags r:id="rId3"/>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5"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30" name="Report Date"/>
          <p:cNvSpPr txBox="1"/>
          <p:nvPr userDrawn="1">
            <p:custDataLst>
              <p:tags r:id="rId4"/>
            </p:custDataLst>
          </p:nvPr>
        </p:nvSpPr>
        <p:spPr>
          <a:xfrm>
            <a:off x="8883896" y="7141464"/>
            <a:ext cx="634789"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zh-CN" altLang="en-US" sz="900" noProof="1" smtClean="0">
                <a:latin typeface="+mn-lt"/>
              </a:rPr>
              <a:t>十一月 </a:t>
            </a:r>
            <a:r>
              <a:rPr lang="en-US" altLang="zh-CN" sz="900" noProof="1" smtClean="0">
                <a:latin typeface="+mn-lt"/>
              </a:rPr>
              <a:t>2014</a:t>
            </a:r>
            <a:endParaRPr lang="zh-CN" altLang="en-US" sz="900" noProof="1" smtClean="0">
              <a:latin typeface="+mn-lt"/>
            </a:endParaRPr>
          </a:p>
        </p:txBody>
      </p:sp>
      <p:sp>
        <p:nvSpPr>
          <p:cNvPr id="27" name="Section Footer"/>
          <p:cNvSpPr txBox="1"/>
          <p:nvPr userDrawn="1">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Disclaimer" hidden="1"/>
          <p:cNvSpPr txBox="1"/>
          <p:nvPr userDrawn="1">
            <p:custDataLst>
              <p:tags r:id="rId6"/>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31" name="Presentation Disclaimer" hidden="1"/>
          <p:cNvSpPr txBox="1"/>
          <p:nvPr userDrawn="1">
            <p:custDataLst>
              <p:tags r:id="rId7"/>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29" name="Executive Summary" hidden="1"/>
          <p:cNvSpPr txBox="1"/>
          <p:nvPr userDrawn="1">
            <p:custDataLst>
              <p:tags r:id="rId8"/>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24" name="Draft stamp"/>
          <p:cNvSpPr txBox="1"/>
          <p:nvPr userDrawn="1">
            <p:custDataLst>
              <p:tags r:id="rId9"/>
            </p:custDataLst>
          </p:nvPr>
        </p:nvSpPr>
        <p:spPr>
          <a:xfrm>
            <a:off x="9205884" y="804672"/>
            <a:ext cx="307777"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初稿</a:t>
            </a:r>
            <a:endParaRPr lang="zh-CN" altLang="en-US" sz="1200" noProof="1"/>
          </a:p>
        </p:txBody>
      </p:sp>
      <p:sp>
        <p:nvSpPr>
          <p:cNvPr id="16" name="Section Header"/>
          <p:cNvSpPr txBox="1"/>
          <p:nvPr userDrawn="1">
            <p:custDataLst>
              <p:tags r:id="rId10"/>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1" name="Date/Filepath" hidden="1"/>
          <p:cNvSpPr txBox="1"/>
          <p:nvPr userDrawn="1">
            <p:custDataLst>
              <p:tags r:id="rId11"/>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18/11/2014 C:\Candy\Work\SII_CIRC\Sales Pack\</a:t>
            </a:r>
            <a:r>
              <a:rPr lang="zh-CN" altLang="en-US" sz="900" noProof="1" smtClean="0"/>
              <a:t>偿二代对公司管理的影响</a:t>
            </a:r>
            <a:r>
              <a:rPr lang="en-US" altLang="zh-CN" sz="900" noProof="1" smtClean="0"/>
              <a:t>_smart version.pptx</a:t>
            </a:r>
            <a:endParaRPr lang="zh-CN" altLang="en-US" sz="900" noProof="1"/>
          </a:p>
        </p:txBody>
      </p:sp>
      <p:cxnSp>
        <p:nvCxnSpPr>
          <p:cNvPr id="20"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wo Left">
    <p:spTree>
      <p:nvGrpSpPr>
        <p:cNvPr id="1" name=""/>
        <p:cNvGrpSpPr/>
        <p:nvPr/>
      </p:nvGrpSpPr>
      <p:grpSpPr>
        <a:xfrm>
          <a:off x="0" y="0"/>
          <a:ext cx="0" cy="0"/>
        </a:xfrm>
      </p:grpSpPr>
      <p:sp>
        <p:nvSpPr>
          <p:cNvPr id="20"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2" y="2212848"/>
            <a:ext cx="4425696"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custDataLst>
              <p:tags r:id="rId2"/>
            </p:custDataLst>
          </p:nvPr>
        </p:nvSpPr>
        <p:spPr>
          <a:xfrm>
            <a:off x="530352" y="4498848"/>
            <a:ext cx="4425696"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8" name="Content Placeholder 4"/>
          <p:cNvSpPr>
            <a:spLocks noGrp="1"/>
          </p:cNvSpPr>
          <p:nvPr>
            <p:ph sz="quarter" idx="26"/>
            <p:custDataLst>
              <p:tags r:id="rId3"/>
            </p:custDataLst>
          </p:nvPr>
        </p:nvSpPr>
        <p:spPr>
          <a:xfrm>
            <a:off x="5102352" y="2212848"/>
            <a:ext cx="4425696"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29" name="Page Number"/>
          <p:cNvSpPr txBox="1"/>
          <p:nvPr userDrawn="1">
            <p:custDataLst>
              <p:tags r:id="rId4"/>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7"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32" name="Report Date"/>
          <p:cNvSpPr txBox="1"/>
          <p:nvPr userDrawn="1">
            <p:custDataLst>
              <p:tags r:id="rId5"/>
            </p:custDataLst>
          </p:nvPr>
        </p:nvSpPr>
        <p:spPr>
          <a:xfrm>
            <a:off x="8883896" y="7141464"/>
            <a:ext cx="634789"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zh-CN" altLang="en-US" sz="900" noProof="1" smtClean="0">
                <a:latin typeface="+mn-lt"/>
              </a:rPr>
              <a:t>十一月 </a:t>
            </a:r>
            <a:r>
              <a:rPr lang="en-US" altLang="zh-CN" sz="900" noProof="1" smtClean="0">
                <a:latin typeface="+mn-lt"/>
              </a:rPr>
              <a:t>2014</a:t>
            </a:r>
            <a:endParaRPr lang="zh-CN" altLang="en-US" sz="900" noProof="1" smtClean="0">
              <a:latin typeface="+mn-lt"/>
            </a:endParaRPr>
          </a:p>
        </p:txBody>
      </p:sp>
      <p:sp>
        <p:nvSpPr>
          <p:cNvPr id="30" name="Section Footer"/>
          <p:cNvSpPr txBox="1"/>
          <p:nvPr userDrawn="1">
            <p:custDataLst>
              <p:tags r:id="rId6"/>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44" name="Disclaimer" hidden="1"/>
          <p:cNvSpPr txBox="1"/>
          <p:nvPr userDrawn="1">
            <p:custDataLst>
              <p:tags r:id="rId7"/>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43" name="Presentation Disclaimer" hidden="1"/>
          <p:cNvSpPr txBox="1"/>
          <p:nvPr userDrawn="1">
            <p:custDataLst>
              <p:tags r:id="rId8"/>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31" name="Executive Summary" hidden="1"/>
          <p:cNvSpPr txBox="1"/>
          <p:nvPr userDrawn="1">
            <p:custDataLst>
              <p:tags r:id="rId9"/>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26" name="Draft stamp"/>
          <p:cNvSpPr txBox="1"/>
          <p:nvPr userDrawn="1">
            <p:custDataLst>
              <p:tags r:id="rId10"/>
            </p:custDataLst>
          </p:nvPr>
        </p:nvSpPr>
        <p:spPr>
          <a:xfrm>
            <a:off x="9205884" y="804672"/>
            <a:ext cx="307777"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初稿</a:t>
            </a:r>
            <a:endParaRPr lang="zh-CN" altLang="en-US" sz="1200" noProof="1"/>
          </a:p>
        </p:txBody>
      </p:sp>
      <p:sp>
        <p:nvSpPr>
          <p:cNvPr id="19" name="Section Header"/>
          <p:cNvSpPr txBox="1"/>
          <p:nvPr userDrawn="1">
            <p:custDataLst>
              <p:tags r:id="rId11"/>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5" name="Date/Filepath" hidden="1"/>
          <p:cNvSpPr txBox="1"/>
          <p:nvPr userDrawn="1">
            <p:custDataLst>
              <p:tags r:id="rId12"/>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18/11/2014 C:\Candy\Work\SII_CIRC\Sales Pack\</a:t>
            </a:r>
            <a:r>
              <a:rPr lang="zh-CN" altLang="en-US" sz="900" noProof="1" smtClean="0"/>
              <a:t>偿二代对公司管理的影响</a:t>
            </a:r>
            <a:r>
              <a:rPr lang="en-US" altLang="zh-CN" sz="900" noProof="1" smtClean="0"/>
              <a:t>_smart version.pptx</a:t>
            </a:r>
            <a:endParaRPr lang="zh-CN" altLang="en-US" sz="900" noProof="1"/>
          </a:p>
        </p:txBody>
      </p:sp>
      <p:cxnSp>
        <p:nvCxnSpPr>
          <p:cNvPr id="17"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wo Right">
    <p:spTree>
      <p:nvGrpSpPr>
        <p:cNvPr id="1" name=""/>
        <p:cNvGrpSpPr/>
        <p:nvPr/>
      </p:nvGrpSpPr>
      <p:grpSpPr>
        <a:xfrm>
          <a:off x="0" y="0"/>
          <a:ext cx="0" cy="0"/>
        </a:xfrm>
      </p:grpSpPr>
      <p:sp>
        <p:nvSpPr>
          <p:cNvPr id="2" name="Title 23"/>
          <p:cNvSpPr>
            <a:spLocks noGrp="1"/>
          </p:cNvSpPr>
          <p:nvPr>
            <p:ph type="title" hasCustomPrompt="1"/>
          </p:nvPr>
        </p:nvSpPr>
        <p:spPr/>
        <p:txBody>
          <a:bodyPr/>
          <a:lstStyle/>
          <a:p>
            <a:r>
              <a:rPr lang="en-US" altLang="zh-CN" smtClean="0"/>
              <a:t>Insert banner statement here</a:t>
            </a:r>
            <a:endParaRPr lang="zh-CN" altLang="en-US"/>
          </a:p>
        </p:txBody>
      </p:sp>
      <p:sp>
        <p:nvSpPr>
          <p:cNvPr id="16" name="Content Placeholder 2"/>
          <p:cNvSpPr>
            <a:spLocks noGrp="1"/>
          </p:cNvSpPr>
          <p:nvPr>
            <p:ph sz="quarter" idx="10"/>
            <p:custDataLst>
              <p:tags r:id="rId1"/>
            </p:custDataLst>
          </p:nvPr>
        </p:nvSpPr>
        <p:spPr>
          <a:xfrm>
            <a:off x="530352" y="2212848"/>
            <a:ext cx="4425696" cy="4416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18" name="Content Placeholder 3"/>
          <p:cNvSpPr>
            <a:spLocks noGrp="1"/>
          </p:cNvSpPr>
          <p:nvPr>
            <p:ph sz="quarter" idx="11"/>
            <p:custDataLst>
              <p:tags r:id="rId2"/>
            </p:custDataLst>
          </p:nvPr>
        </p:nvSpPr>
        <p:spPr>
          <a:xfrm>
            <a:off x="5102352" y="2212848"/>
            <a:ext cx="4425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20" name="Content Placeholder 4"/>
          <p:cNvSpPr>
            <a:spLocks noGrp="1"/>
          </p:cNvSpPr>
          <p:nvPr>
            <p:ph sz="quarter" idx="12"/>
            <p:custDataLst>
              <p:tags r:id="rId3"/>
            </p:custDataLst>
          </p:nvPr>
        </p:nvSpPr>
        <p:spPr>
          <a:xfrm>
            <a:off x="5102352" y="4498848"/>
            <a:ext cx="4425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22" name="Page Number"/>
          <p:cNvSpPr txBox="1"/>
          <p:nvPr userDrawn="1">
            <p:custDataLst>
              <p:tags r:id="rId4"/>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1"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25" name="Report Date"/>
          <p:cNvSpPr txBox="1"/>
          <p:nvPr userDrawn="1">
            <p:custDataLst>
              <p:tags r:id="rId5"/>
            </p:custDataLst>
          </p:nvPr>
        </p:nvSpPr>
        <p:spPr>
          <a:xfrm>
            <a:off x="8883896" y="7141464"/>
            <a:ext cx="634789"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zh-CN" altLang="en-US" sz="900" noProof="1" smtClean="0">
                <a:latin typeface="+mn-lt"/>
              </a:rPr>
              <a:t>十一月 </a:t>
            </a:r>
            <a:r>
              <a:rPr lang="en-US" altLang="zh-CN" sz="900" noProof="1" smtClean="0">
                <a:latin typeface="+mn-lt"/>
              </a:rPr>
              <a:t>2014</a:t>
            </a:r>
            <a:endParaRPr lang="zh-CN" altLang="en-US" sz="900" noProof="1" smtClean="0">
              <a:latin typeface="+mn-lt"/>
            </a:endParaRPr>
          </a:p>
        </p:txBody>
      </p:sp>
      <p:sp>
        <p:nvSpPr>
          <p:cNvPr id="23" name="Section Footer"/>
          <p:cNvSpPr txBox="1"/>
          <p:nvPr userDrawn="1">
            <p:custDataLst>
              <p:tags r:id="rId6"/>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7" name="Disclaimer" hidden="1"/>
          <p:cNvSpPr txBox="1"/>
          <p:nvPr userDrawn="1">
            <p:custDataLst>
              <p:tags r:id="rId7"/>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26" name="Presentation Disclaimer" hidden="1"/>
          <p:cNvSpPr txBox="1"/>
          <p:nvPr userDrawn="1">
            <p:custDataLst>
              <p:tags r:id="rId8"/>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24" name="Executive Summary" hidden="1"/>
          <p:cNvSpPr txBox="1"/>
          <p:nvPr userDrawn="1">
            <p:custDataLst>
              <p:tags r:id="rId9"/>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9" name="Draft stamp"/>
          <p:cNvSpPr txBox="1"/>
          <p:nvPr userDrawn="1">
            <p:custDataLst>
              <p:tags r:id="rId10"/>
            </p:custDataLst>
          </p:nvPr>
        </p:nvSpPr>
        <p:spPr>
          <a:xfrm>
            <a:off x="9205884" y="804672"/>
            <a:ext cx="307777"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初稿</a:t>
            </a:r>
            <a:endParaRPr lang="zh-CN" altLang="en-US" sz="1200" noProof="1"/>
          </a:p>
        </p:txBody>
      </p:sp>
      <p:sp>
        <p:nvSpPr>
          <p:cNvPr id="15" name="Section Header"/>
          <p:cNvSpPr txBox="1"/>
          <p:nvPr userDrawn="1">
            <p:custDataLst>
              <p:tags r:id="rId11"/>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Date/Filepath" hidden="1"/>
          <p:cNvSpPr txBox="1"/>
          <p:nvPr userDrawn="1">
            <p:custDataLst>
              <p:tags r:id="rId12"/>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18/11/2014 C:\Candy\Work\SII_CIRC\Sales Pack\</a:t>
            </a:r>
            <a:r>
              <a:rPr lang="zh-CN" altLang="en-US" sz="900" noProof="1" smtClean="0"/>
              <a:t>偿二代对公司管理的影响</a:t>
            </a:r>
            <a:r>
              <a:rPr lang="en-US" altLang="zh-CN" sz="900" noProof="1" smtClean="0"/>
              <a:t>_smart version.pptx</a:t>
            </a:r>
            <a:endParaRPr lang="zh-CN" altLang="en-US" sz="900" noProof="1"/>
          </a:p>
        </p:txBody>
      </p:sp>
      <p:cxnSp>
        <p:nvCxnSpPr>
          <p:cNvPr id="29"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hree">
    <p:spTree>
      <p:nvGrpSpPr>
        <p:cNvPr id="1" name=""/>
        <p:cNvGrpSpPr/>
        <p:nvPr/>
      </p:nvGrpSpPr>
      <p:grpSpPr>
        <a:xfrm>
          <a:off x="0" y="0"/>
          <a:ext cx="0" cy="0"/>
        </a:xfrm>
      </p:grpSpPr>
      <p:sp>
        <p:nvSpPr>
          <p:cNvPr id="21"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custDataLst>
              <p:tags r:id="rId1"/>
            </p:custDataLst>
          </p:nvPr>
        </p:nvSpPr>
        <p:spPr>
          <a:xfrm>
            <a:off x="530352" y="2212848"/>
            <a:ext cx="2898648"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custDataLst>
              <p:tags r:id="rId2"/>
            </p:custDataLst>
          </p:nvPr>
        </p:nvSpPr>
        <p:spPr>
          <a:xfrm>
            <a:off x="3584448" y="2212848"/>
            <a:ext cx="2898648"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8" name="Content Placeholder 4"/>
          <p:cNvSpPr>
            <a:spLocks noGrp="1"/>
          </p:cNvSpPr>
          <p:nvPr>
            <p:ph sz="quarter" idx="26"/>
            <p:custDataLst>
              <p:tags r:id="rId3"/>
            </p:custDataLst>
          </p:nvPr>
        </p:nvSpPr>
        <p:spPr>
          <a:xfrm>
            <a:off x="6629400" y="2212848"/>
            <a:ext cx="2898648" cy="4416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27" name="Page Number"/>
          <p:cNvSpPr txBox="1"/>
          <p:nvPr userDrawn="1">
            <p:custDataLst>
              <p:tags r:id="rId4"/>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6"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31" name="Report Date"/>
          <p:cNvSpPr txBox="1"/>
          <p:nvPr userDrawn="1">
            <p:custDataLst>
              <p:tags r:id="rId5"/>
            </p:custDataLst>
          </p:nvPr>
        </p:nvSpPr>
        <p:spPr>
          <a:xfrm>
            <a:off x="8883896" y="7141464"/>
            <a:ext cx="634789"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zh-CN" altLang="en-US" sz="900" noProof="1" smtClean="0">
                <a:latin typeface="+mn-lt"/>
              </a:rPr>
              <a:t>十一月 </a:t>
            </a:r>
            <a:r>
              <a:rPr lang="en-US" altLang="zh-CN" sz="900" noProof="1" smtClean="0">
                <a:latin typeface="+mn-lt"/>
              </a:rPr>
              <a:t>2014</a:t>
            </a:r>
            <a:endParaRPr lang="zh-CN" altLang="en-US" sz="900" noProof="1" smtClean="0">
              <a:latin typeface="+mn-lt"/>
            </a:endParaRPr>
          </a:p>
        </p:txBody>
      </p:sp>
      <p:sp>
        <p:nvSpPr>
          <p:cNvPr id="29" name="Section Footer"/>
          <p:cNvSpPr txBox="1"/>
          <p:nvPr userDrawn="1">
            <p:custDataLst>
              <p:tags r:id="rId6"/>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Disclaimer" hidden="1"/>
          <p:cNvSpPr txBox="1"/>
          <p:nvPr userDrawn="1">
            <p:custDataLst>
              <p:tags r:id="rId7"/>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32" name="Presentation Disclaimer" hidden="1"/>
          <p:cNvSpPr txBox="1"/>
          <p:nvPr userDrawn="1">
            <p:custDataLst>
              <p:tags r:id="rId8"/>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30" name="Executive Summary" hidden="1"/>
          <p:cNvSpPr txBox="1"/>
          <p:nvPr userDrawn="1">
            <p:custDataLst>
              <p:tags r:id="rId9"/>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25" name="Draft stamp"/>
          <p:cNvSpPr txBox="1"/>
          <p:nvPr userDrawn="1">
            <p:custDataLst>
              <p:tags r:id="rId10"/>
            </p:custDataLst>
          </p:nvPr>
        </p:nvSpPr>
        <p:spPr>
          <a:xfrm>
            <a:off x="9205884" y="804672"/>
            <a:ext cx="307777"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初稿</a:t>
            </a:r>
            <a:endParaRPr lang="zh-CN" altLang="en-US" sz="1200" noProof="1"/>
          </a:p>
        </p:txBody>
      </p:sp>
      <p:sp>
        <p:nvSpPr>
          <p:cNvPr id="18" name="Section Header"/>
          <p:cNvSpPr txBox="1"/>
          <p:nvPr userDrawn="1">
            <p:custDataLst>
              <p:tags r:id="rId11"/>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3" name="Date/Filepath" hidden="1"/>
          <p:cNvSpPr txBox="1"/>
          <p:nvPr userDrawn="1">
            <p:custDataLst>
              <p:tags r:id="rId12"/>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18/11/2014 C:\Candy\Work\SII_CIRC\Sales Pack\</a:t>
            </a:r>
            <a:r>
              <a:rPr lang="zh-CN" altLang="en-US" sz="900" noProof="1" smtClean="0"/>
              <a:t>偿二代对公司管理的影响</a:t>
            </a:r>
            <a:r>
              <a:rPr lang="en-US" altLang="zh-CN" sz="900" noProof="1" smtClean="0"/>
              <a:t>_smart version.pptx</a:t>
            </a:r>
            <a:endParaRPr lang="zh-CN" altLang="en-US" sz="900" noProof="1"/>
          </a:p>
        </p:txBody>
      </p:sp>
      <p:cxnSp>
        <p:nvCxnSpPr>
          <p:cNvPr id="20"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Four">
    <p:spTree>
      <p:nvGrpSpPr>
        <p:cNvPr id="1" name=""/>
        <p:cNvGrpSpPr/>
        <p:nvPr/>
      </p:nvGrpSpPr>
      <p:grpSpPr>
        <a:xfrm>
          <a:off x="0" y="0"/>
          <a:ext cx="0" cy="0"/>
        </a:xfrm>
      </p:grpSpPr>
      <p:sp>
        <p:nvSpPr>
          <p:cNvPr id="21"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nvPr>
        </p:nvSpPr>
        <p:spPr>
          <a:xfrm>
            <a:off x="530352" y="2212848"/>
            <a:ext cx="4425696"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nvPr>
        </p:nvSpPr>
        <p:spPr>
          <a:xfrm>
            <a:off x="5102352" y="2212848"/>
            <a:ext cx="4425696"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8" name="Content Placeholder 4"/>
          <p:cNvSpPr>
            <a:spLocks noGrp="1"/>
          </p:cNvSpPr>
          <p:nvPr>
            <p:ph sz="quarter" idx="26"/>
          </p:nvPr>
        </p:nvSpPr>
        <p:spPr>
          <a:xfrm>
            <a:off x="530352" y="4498848"/>
            <a:ext cx="4425696"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40" name="Content Placeholder 5"/>
          <p:cNvSpPr>
            <a:spLocks noGrp="1"/>
          </p:cNvSpPr>
          <p:nvPr>
            <p:ph sz="quarter" idx="27"/>
          </p:nvPr>
        </p:nvSpPr>
        <p:spPr>
          <a:xfrm>
            <a:off x="5102352" y="4498848"/>
            <a:ext cx="4425696"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27" name="Page Number"/>
          <p:cNvSpPr txBox="1"/>
          <p:nvPr userDrawn="1">
            <p:custDataLst>
              <p:tags r:id="rId1"/>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6"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31" name="Report Date"/>
          <p:cNvSpPr txBox="1"/>
          <p:nvPr userDrawn="1">
            <p:custDataLst>
              <p:tags r:id="rId2"/>
            </p:custDataLst>
          </p:nvPr>
        </p:nvSpPr>
        <p:spPr>
          <a:xfrm>
            <a:off x="8883896" y="7141464"/>
            <a:ext cx="634789"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zh-CN" altLang="en-US" sz="900" noProof="1" smtClean="0">
                <a:latin typeface="+mn-lt"/>
              </a:rPr>
              <a:t>十一月 </a:t>
            </a:r>
            <a:r>
              <a:rPr lang="en-US" altLang="zh-CN" sz="900" noProof="1" smtClean="0">
                <a:latin typeface="+mn-lt"/>
              </a:rPr>
              <a:t>2014</a:t>
            </a:r>
            <a:endParaRPr lang="zh-CN" altLang="en-US" sz="900" noProof="1" smtClean="0">
              <a:latin typeface="+mn-lt"/>
            </a:endParaRPr>
          </a:p>
        </p:txBody>
      </p:sp>
      <p:sp>
        <p:nvSpPr>
          <p:cNvPr id="29" name="Section Footer"/>
          <p:cNvSpPr txBox="1"/>
          <p:nvPr userDrawn="1">
            <p:custDataLst>
              <p:tags r:id="rId3"/>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8" name="Disclaimer" hidden="1"/>
          <p:cNvSpPr txBox="1"/>
          <p:nvPr userDrawn="1">
            <p:custDataLst>
              <p:tags r:id="rId4"/>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33" name="Presentation Disclaimer" hidden="1"/>
          <p:cNvSpPr txBox="1"/>
          <p:nvPr userDrawn="1">
            <p:custDataLst>
              <p:tags r:id="rId5"/>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30" name="Executive Summary" hidden="1"/>
          <p:cNvSpPr txBox="1"/>
          <p:nvPr userDrawn="1">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32" name="Draft stamp"/>
          <p:cNvSpPr txBox="1"/>
          <p:nvPr userDrawn="1">
            <p:custDataLst>
              <p:tags r:id="rId7"/>
            </p:custDataLst>
          </p:nvPr>
        </p:nvSpPr>
        <p:spPr>
          <a:xfrm>
            <a:off x="9205884" y="804672"/>
            <a:ext cx="307777"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初稿</a:t>
            </a:r>
            <a:endParaRPr lang="zh-CN" altLang="en-US" sz="1200" noProof="1"/>
          </a:p>
        </p:txBody>
      </p:sp>
      <p:sp>
        <p:nvSpPr>
          <p:cNvPr id="19" name="Section Header"/>
          <p:cNvSpPr txBox="1"/>
          <p:nvPr userDrawn="1">
            <p:custDataLst>
              <p:tags r:id="rId8"/>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4" name="Date/Filepath" hidden="1"/>
          <p:cNvSpPr txBox="1"/>
          <p:nvPr userDrawn="1">
            <p:custDataLst>
              <p:tags r:id="rId9"/>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18/11/2014 C:\Candy\Work\SII_CIRC\Sales Pack\</a:t>
            </a:r>
            <a:r>
              <a:rPr lang="zh-CN" altLang="en-US" sz="900" noProof="1" smtClean="0"/>
              <a:t>偿二代对公司管理的影响</a:t>
            </a:r>
            <a:r>
              <a:rPr lang="en-US" altLang="zh-CN" sz="900" noProof="1" smtClean="0"/>
              <a:t>_smart version.pptx</a:t>
            </a:r>
            <a:endParaRPr lang="zh-CN" altLang="en-US" sz="900" noProof="1"/>
          </a:p>
        </p:txBody>
      </p:sp>
      <p:cxnSp>
        <p:nvCxnSpPr>
          <p:cNvPr id="22"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Long Top Row">
    <p:spTree>
      <p:nvGrpSpPr>
        <p:cNvPr id="1" name=""/>
        <p:cNvGrpSpPr/>
        <p:nvPr/>
      </p:nvGrpSpPr>
      <p:grpSpPr>
        <a:xfrm>
          <a:off x="0" y="0"/>
          <a:ext cx="0" cy="0"/>
        </a:xfrm>
      </p:grpSpPr>
      <p:sp>
        <p:nvSpPr>
          <p:cNvPr id="2"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16" name="Content Placeholder 2"/>
          <p:cNvSpPr>
            <a:spLocks noGrp="1"/>
          </p:cNvSpPr>
          <p:nvPr>
            <p:ph sz="quarter" idx="10"/>
          </p:nvPr>
        </p:nvSpPr>
        <p:spPr>
          <a:xfrm>
            <a:off x="530352" y="2212848"/>
            <a:ext cx="8997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18" name="Content Placeholder 3"/>
          <p:cNvSpPr>
            <a:spLocks noGrp="1"/>
          </p:cNvSpPr>
          <p:nvPr>
            <p:ph sz="quarter" idx="11"/>
          </p:nvPr>
        </p:nvSpPr>
        <p:spPr>
          <a:xfrm>
            <a:off x="530352" y="4498848"/>
            <a:ext cx="4425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20" name="Content Placeholder 4"/>
          <p:cNvSpPr>
            <a:spLocks noGrp="1"/>
          </p:cNvSpPr>
          <p:nvPr>
            <p:ph sz="quarter" idx="12"/>
          </p:nvPr>
        </p:nvSpPr>
        <p:spPr>
          <a:xfrm>
            <a:off x="5102352" y="4498848"/>
            <a:ext cx="4425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22" name="Page Number"/>
          <p:cNvSpPr txBox="1"/>
          <p:nvPr userDrawn="1">
            <p:custDataLst>
              <p:tags r:id="rId1"/>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1"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25" name="Report Date"/>
          <p:cNvSpPr txBox="1"/>
          <p:nvPr userDrawn="1">
            <p:custDataLst>
              <p:tags r:id="rId2"/>
            </p:custDataLst>
          </p:nvPr>
        </p:nvSpPr>
        <p:spPr>
          <a:xfrm>
            <a:off x="8883896" y="7141464"/>
            <a:ext cx="634789"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zh-CN" altLang="en-US" sz="900" noProof="1" smtClean="0">
                <a:latin typeface="+mn-lt"/>
              </a:rPr>
              <a:t>十一月 </a:t>
            </a:r>
            <a:r>
              <a:rPr lang="en-US" altLang="zh-CN" sz="900" noProof="1" smtClean="0">
                <a:latin typeface="+mn-lt"/>
              </a:rPr>
              <a:t>2014</a:t>
            </a:r>
            <a:endParaRPr lang="zh-CN" altLang="en-US" sz="900" noProof="1" smtClean="0">
              <a:latin typeface="+mn-lt"/>
            </a:endParaRPr>
          </a:p>
        </p:txBody>
      </p:sp>
      <p:sp>
        <p:nvSpPr>
          <p:cNvPr id="23" name="Section Footer"/>
          <p:cNvSpPr txBox="1"/>
          <p:nvPr userDrawn="1">
            <p:custDataLst>
              <p:tags r:id="rId3"/>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7" name="Disclaimer" hidden="1"/>
          <p:cNvSpPr txBox="1"/>
          <p:nvPr userDrawn="1">
            <p:custDataLst>
              <p:tags r:id="rId4"/>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26" name="Presentation Disclaimer" hidden="1"/>
          <p:cNvSpPr txBox="1"/>
          <p:nvPr userDrawn="1">
            <p:custDataLst>
              <p:tags r:id="rId5"/>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24" name="Executive Summary" hidden="1"/>
          <p:cNvSpPr txBox="1"/>
          <p:nvPr userDrawn="1">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9" name="Draft stamp"/>
          <p:cNvSpPr txBox="1"/>
          <p:nvPr userDrawn="1">
            <p:custDataLst>
              <p:tags r:id="rId7"/>
            </p:custDataLst>
          </p:nvPr>
        </p:nvSpPr>
        <p:spPr>
          <a:xfrm>
            <a:off x="9205884" y="804672"/>
            <a:ext cx="307777"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初稿</a:t>
            </a:r>
            <a:endParaRPr lang="zh-CN" altLang="en-US" sz="1200" noProof="1"/>
          </a:p>
        </p:txBody>
      </p:sp>
      <p:sp>
        <p:nvSpPr>
          <p:cNvPr id="15" name="Section Header"/>
          <p:cNvSpPr txBox="1"/>
          <p:nvPr userDrawn="1">
            <p:custDataLst>
              <p:tags r:id="rId8"/>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Date/Filepath" hidden="1"/>
          <p:cNvSpPr txBox="1"/>
          <p:nvPr userDrawn="1">
            <p:custDataLst>
              <p:tags r:id="rId9"/>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18/11/2014 C:\Candy\Work\SII_CIRC\Sales Pack\</a:t>
            </a:r>
            <a:r>
              <a:rPr lang="zh-CN" altLang="en-US" sz="900" noProof="1" smtClean="0"/>
              <a:t>偿二代对公司管理的影响</a:t>
            </a:r>
            <a:r>
              <a:rPr lang="en-US" altLang="zh-CN" sz="900" noProof="1" smtClean="0"/>
              <a:t>_smart version.pptx</a:t>
            </a:r>
            <a:endParaRPr lang="zh-CN" altLang="en-US" sz="900" noProof="1"/>
          </a:p>
        </p:txBody>
      </p:sp>
      <p:cxnSp>
        <p:nvCxnSpPr>
          <p:cNvPr id="29"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Long Bottom Row">
    <p:spTree>
      <p:nvGrpSpPr>
        <p:cNvPr id="1" name=""/>
        <p:cNvGrpSpPr/>
        <p:nvPr/>
      </p:nvGrpSpPr>
      <p:grpSpPr>
        <a:xfrm>
          <a:off x="0" y="0"/>
          <a:ext cx="0" cy="0"/>
        </a:xfrm>
      </p:grpSpPr>
      <p:sp>
        <p:nvSpPr>
          <p:cNvPr id="2"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16" name="Content Placeholder 2"/>
          <p:cNvSpPr>
            <a:spLocks noGrp="1"/>
          </p:cNvSpPr>
          <p:nvPr>
            <p:ph sz="quarter" idx="10"/>
          </p:nvPr>
        </p:nvSpPr>
        <p:spPr>
          <a:xfrm>
            <a:off x="530351" y="2212848"/>
            <a:ext cx="4425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18" name="Content Placeholder 3"/>
          <p:cNvSpPr>
            <a:spLocks noGrp="1"/>
          </p:cNvSpPr>
          <p:nvPr>
            <p:ph sz="quarter" idx="11"/>
          </p:nvPr>
        </p:nvSpPr>
        <p:spPr>
          <a:xfrm>
            <a:off x="5102352" y="2212848"/>
            <a:ext cx="4425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20" name="Content Placeholder 4"/>
          <p:cNvSpPr>
            <a:spLocks noGrp="1"/>
          </p:cNvSpPr>
          <p:nvPr>
            <p:ph sz="quarter" idx="12"/>
          </p:nvPr>
        </p:nvSpPr>
        <p:spPr>
          <a:xfrm>
            <a:off x="530224" y="4498848"/>
            <a:ext cx="8997696" cy="2130552"/>
          </a:xfrm>
        </p:spPr>
        <p:txBody>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endParaRPr lang="zh-CN" altLang="en-US"/>
          </a:p>
        </p:txBody>
      </p:sp>
      <p:sp>
        <p:nvSpPr>
          <p:cNvPr id="22" name="Page Number"/>
          <p:cNvSpPr txBox="1"/>
          <p:nvPr userDrawn="1">
            <p:custDataLst>
              <p:tags r:id="rId1"/>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1"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25" name="Report Date"/>
          <p:cNvSpPr txBox="1"/>
          <p:nvPr userDrawn="1">
            <p:custDataLst>
              <p:tags r:id="rId2"/>
            </p:custDataLst>
          </p:nvPr>
        </p:nvSpPr>
        <p:spPr>
          <a:xfrm>
            <a:off x="8883896" y="7141464"/>
            <a:ext cx="634789"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zh-CN" altLang="en-US" sz="900" noProof="1" smtClean="0">
                <a:latin typeface="+mn-lt"/>
              </a:rPr>
              <a:t>十一月 </a:t>
            </a:r>
            <a:r>
              <a:rPr lang="en-US" altLang="zh-CN" sz="900" noProof="1" smtClean="0">
                <a:latin typeface="+mn-lt"/>
              </a:rPr>
              <a:t>2014</a:t>
            </a:r>
            <a:endParaRPr lang="zh-CN" altLang="en-US" sz="900" noProof="1" smtClean="0">
              <a:latin typeface="+mn-lt"/>
            </a:endParaRPr>
          </a:p>
        </p:txBody>
      </p:sp>
      <p:sp>
        <p:nvSpPr>
          <p:cNvPr id="23" name="Section Footer"/>
          <p:cNvSpPr txBox="1"/>
          <p:nvPr userDrawn="1">
            <p:custDataLst>
              <p:tags r:id="rId3"/>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7" name="Disclaimer" hidden="1"/>
          <p:cNvSpPr txBox="1"/>
          <p:nvPr userDrawn="1">
            <p:custDataLst>
              <p:tags r:id="rId4"/>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26" name="Presentation Disclaimer" hidden="1"/>
          <p:cNvSpPr txBox="1"/>
          <p:nvPr userDrawn="1">
            <p:custDataLst>
              <p:tags r:id="rId5"/>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24" name="Executive Summary" hidden="1"/>
          <p:cNvSpPr txBox="1"/>
          <p:nvPr userDrawn="1">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9" name="Draft stamp"/>
          <p:cNvSpPr txBox="1"/>
          <p:nvPr userDrawn="1">
            <p:custDataLst>
              <p:tags r:id="rId7"/>
            </p:custDataLst>
          </p:nvPr>
        </p:nvSpPr>
        <p:spPr>
          <a:xfrm>
            <a:off x="9205884" y="804672"/>
            <a:ext cx="307777"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初稿</a:t>
            </a:r>
            <a:endParaRPr lang="zh-CN" altLang="en-US" sz="1200" noProof="1"/>
          </a:p>
        </p:txBody>
      </p:sp>
      <p:sp>
        <p:nvSpPr>
          <p:cNvPr id="15" name="Section Header"/>
          <p:cNvSpPr txBox="1"/>
          <p:nvPr userDrawn="1">
            <p:custDataLst>
              <p:tags r:id="rId8"/>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Date/Filepath" hidden="1"/>
          <p:cNvSpPr txBox="1"/>
          <p:nvPr userDrawn="1">
            <p:custDataLst>
              <p:tags r:id="rId9"/>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18/11/2014 C:\Candy\Work\SII_CIRC\Sales Pack\</a:t>
            </a:r>
            <a:r>
              <a:rPr lang="zh-CN" altLang="en-US" sz="900" noProof="1" smtClean="0"/>
              <a:t>偿二代对公司管理的影响</a:t>
            </a:r>
            <a:r>
              <a:rPr lang="en-US" altLang="zh-CN" sz="900" noProof="1" smtClean="0"/>
              <a:t>_smart version.pptx</a:t>
            </a:r>
            <a:endParaRPr lang="zh-CN" altLang="en-US" sz="900" noProof="1"/>
          </a:p>
        </p:txBody>
      </p:sp>
      <p:cxnSp>
        <p:nvCxnSpPr>
          <p:cNvPr id="29"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Six">
    <p:spTree>
      <p:nvGrpSpPr>
        <p:cNvPr id="1" name=""/>
        <p:cNvGrpSpPr/>
        <p:nvPr/>
      </p:nvGrpSpPr>
      <p:grpSpPr>
        <a:xfrm>
          <a:off x="0" y="0"/>
          <a:ext cx="0" cy="0"/>
        </a:xfrm>
      </p:grpSpPr>
      <p:sp>
        <p:nvSpPr>
          <p:cNvPr id="22"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34" name="Content Placeholder 2"/>
          <p:cNvSpPr>
            <a:spLocks noGrp="1"/>
          </p:cNvSpPr>
          <p:nvPr>
            <p:ph sz="quarter" idx="24"/>
          </p:nvPr>
        </p:nvSpPr>
        <p:spPr>
          <a:xfrm>
            <a:off x="530352" y="2212848"/>
            <a:ext cx="2898648"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6" name="Content Placeholder 3"/>
          <p:cNvSpPr>
            <a:spLocks noGrp="1"/>
          </p:cNvSpPr>
          <p:nvPr>
            <p:ph sz="quarter" idx="25"/>
          </p:nvPr>
        </p:nvSpPr>
        <p:spPr>
          <a:xfrm>
            <a:off x="3582067" y="2212848"/>
            <a:ext cx="2898648"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8" name="Content Placeholder 4"/>
          <p:cNvSpPr>
            <a:spLocks noGrp="1"/>
          </p:cNvSpPr>
          <p:nvPr>
            <p:ph sz="quarter" idx="26"/>
          </p:nvPr>
        </p:nvSpPr>
        <p:spPr>
          <a:xfrm>
            <a:off x="6629400" y="2212848"/>
            <a:ext cx="2898648"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40" name="Content Placeholder 5"/>
          <p:cNvSpPr>
            <a:spLocks noGrp="1"/>
          </p:cNvSpPr>
          <p:nvPr>
            <p:ph sz="quarter" idx="27"/>
          </p:nvPr>
        </p:nvSpPr>
        <p:spPr>
          <a:xfrm>
            <a:off x="530352" y="4498848"/>
            <a:ext cx="2898648"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42" name="Content Placeholder 6"/>
          <p:cNvSpPr>
            <a:spLocks noGrp="1"/>
          </p:cNvSpPr>
          <p:nvPr>
            <p:ph sz="quarter" idx="28"/>
          </p:nvPr>
        </p:nvSpPr>
        <p:spPr>
          <a:xfrm>
            <a:off x="3582067" y="4498848"/>
            <a:ext cx="2898648"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44" name="Content Placeholder 7"/>
          <p:cNvSpPr>
            <a:spLocks noGrp="1"/>
          </p:cNvSpPr>
          <p:nvPr>
            <p:ph sz="quarter" idx="29"/>
          </p:nvPr>
        </p:nvSpPr>
        <p:spPr>
          <a:xfrm>
            <a:off x="6629400" y="4498848"/>
            <a:ext cx="2898648" cy="2130552"/>
          </a:xfrm>
        </p:spPr>
        <p:txBody>
          <a:bodyPr tIns="0" bIns="0"/>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a:p>
        </p:txBody>
      </p:sp>
      <p:sp>
        <p:nvSpPr>
          <p:cNvPr id="30" name="Page Number"/>
          <p:cNvSpPr txBox="1"/>
          <p:nvPr userDrawn="1">
            <p:custDataLst>
              <p:tags r:id="rId1"/>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9"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39" name="Report Date"/>
          <p:cNvSpPr txBox="1"/>
          <p:nvPr userDrawn="1">
            <p:custDataLst>
              <p:tags r:id="rId2"/>
            </p:custDataLst>
          </p:nvPr>
        </p:nvSpPr>
        <p:spPr>
          <a:xfrm>
            <a:off x="8883896" y="7141464"/>
            <a:ext cx="634789"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zh-CN" altLang="en-US" sz="900" noProof="1" smtClean="0">
                <a:latin typeface="+mn-lt"/>
              </a:rPr>
              <a:t>十一月 </a:t>
            </a:r>
            <a:r>
              <a:rPr lang="en-US" altLang="zh-CN" sz="900" noProof="1" smtClean="0">
                <a:latin typeface="+mn-lt"/>
              </a:rPr>
              <a:t>2014</a:t>
            </a:r>
            <a:endParaRPr lang="zh-CN" altLang="en-US" sz="900" noProof="1" smtClean="0">
              <a:latin typeface="+mn-lt"/>
            </a:endParaRPr>
          </a:p>
        </p:txBody>
      </p:sp>
      <p:sp>
        <p:nvSpPr>
          <p:cNvPr id="31" name="Section Footer"/>
          <p:cNvSpPr txBox="1"/>
          <p:nvPr userDrawn="1">
            <p:custDataLst>
              <p:tags r:id="rId3"/>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20" name="Disclaimer" hidden="1"/>
          <p:cNvSpPr txBox="1"/>
          <p:nvPr userDrawn="1">
            <p:custDataLst>
              <p:tags r:id="rId4"/>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41" name="Presentation Disclaimer" hidden="1"/>
          <p:cNvSpPr txBox="1"/>
          <p:nvPr userDrawn="1">
            <p:custDataLst>
              <p:tags r:id="rId5"/>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32" name="Executive Summary" hidden="1"/>
          <p:cNvSpPr txBox="1"/>
          <p:nvPr userDrawn="1">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37" name="Draft stamp"/>
          <p:cNvSpPr txBox="1"/>
          <p:nvPr userDrawn="1">
            <p:custDataLst>
              <p:tags r:id="rId7"/>
            </p:custDataLst>
          </p:nvPr>
        </p:nvSpPr>
        <p:spPr>
          <a:xfrm>
            <a:off x="9205884" y="804672"/>
            <a:ext cx="307777"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初稿</a:t>
            </a:r>
            <a:endParaRPr lang="zh-CN" altLang="en-US" sz="1200" noProof="1"/>
          </a:p>
        </p:txBody>
      </p:sp>
      <p:sp>
        <p:nvSpPr>
          <p:cNvPr id="21" name="Section Header"/>
          <p:cNvSpPr txBox="1"/>
          <p:nvPr userDrawn="1">
            <p:custDataLst>
              <p:tags r:id="rId8"/>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33" name="Date/Filepath" hidden="1"/>
          <p:cNvSpPr txBox="1"/>
          <p:nvPr userDrawn="1">
            <p:custDataLst>
              <p:tags r:id="rId9"/>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18/11/2014 C:\Candy\Work\SII_CIRC\Sales Pack\</a:t>
            </a:r>
            <a:r>
              <a:rPr lang="zh-CN" altLang="en-US" sz="900" noProof="1" smtClean="0"/>
              <a:t>偿二代对公司管理的影响</a:t>
            </a:r>
            <a:r>
              <a:rPr lang="en-US" altLang="zh-CN" sz="900" noProof="1" smtClean="0"/>
              <a:t>_smart version.pptx</a:t>
            </a:r>
            <a:endParaRPr lang="zh-CN" altLang="en-US" sz="900" noProof="1"/>
          </a:p>
        </p:txBody>
      </p:sp>
      <p:cxnSp>
        <p:nvCxnSpPr>
          <p:cNvPr id="24"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itle Only">
    <p:spTree>
      <p:nvGrpSpPr>
        <p:cNvPr id="1" name=""/>
        <p:cNvGrpSpPr/>
        <p:nvPr/>
      </p:nvGrpSpPr>
      <p:grpSpPr>
        <a:xfrm>
          <a:off x="0" y="0"/>
          <a:ext cx="0" cy="0"/>
        </a:xfrm>
      </p:grpSpPr>
      <p:sp>
        <p:nvSpPr>
          <p:cNvPr id="15" name="Title 23"/>
          <p:cNvSpPr>
            <a:spLocks noGrp="1"/>
          </p:cNvSpPr>
          <p:nvPr>
            <p:ph type="title" hasCustomPrompt="1"/>
          </p:nvPr>
        </p:nvSpPr>
        <p:spPr/>
        <p:txBody>
          <a:bodyPr/>
          <a:lstStyle/>
          <a:p>
            <a:r>
              <a:rPr lang="en-US" altLang="zh-CN" noProof="0" smtClean="0"/>
              <a:t>Insert banner statement here</a:t>
            </a:r>
            <a:endParaRPr lang="zh-CN" altLang="en-US"/>
          </a:p>
        </p:txBody>
      </p:sp>
      <p:sp>
        <p:nvSpPr>
          <p:cNvPr id="25" name="Page Number"/>
          <p:cNvSpPr txBox="1"/>
          <p:nvPr userDrawn="1">
            <p:custDataLst>
              <p:tags r:id="rId1"/>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24"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29" name="Report Date"/>
          <p:cNvSpPr txBox="1"/>
          <p:nvPr userDrawn="1">
            <p:custDataLst>
              <p:tags r:id="rId2"/>
            </p:custDataLst>
          </p:nvPr>
        </p:nvSpPr>
        <p:spPr>
          <a:xfrm>
            <a:off x="8883896" y="7141464"/>
            <a:ext cx="634789"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zh-CN" altLang="en-US" sz="900" noProof="1" smtClean="0">
                <a:latin typeface="+mn-lt"/>
              </a:rPr>
              <a:t>十一月 </a:t>
            </a:r>
            <a:r>
              <a:rPr lang="en-US" altLang="zh-CN" sz="900" noProof="1" smtClean="0">
                <a:latin typeface="+mn-lt"/>
              </a:rPr>
              <a:t>2014</a:t>
            </a:r>
            <a:endParaRPr lang="zh-CN" altLang="en-US" sz="900" noProof="1" smtClean="0">
              <a:latin typeface="+mn-lt"/>
            </a:endParaRPr>
          </a:p>
        </p:txBody>
      </p:sp>
      <p:sp>
        <p:nvSpPr>
          <p:cNvPr id="26" name="Section Footer"/>
          <p:cNvSpPr txBox="1"/>
          <p:nvPr userDrawn="1">
            <p:custDataLst>
              <p:tags r:id="rId3"/>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6" name="Disclaimer" hidden="1"/>
          <p:cNvSpPr txBox="1"/>
          <p:nvPr userDrawn="1">
            <p:custDataLst>
              <p:tags r:id="rId4"/>
            </p:custDataLst>
          </p:nvPr>
        </p:nvSpPr>
        <p:spPr>
          <a:xfrm>
            <a:off x="5102352" y="7276623"/>
            <a:ext cx="32461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ct val="100000"/>
              </a:lnSpc>
            </a:pPr>
            <a:endParaRPr lang="zh-CN" altLang="en-US" sz="900" noProof="1" smtClean="0"/>
          </a:p>
        </p:txBody>
      </p:sp>
      <p:sp>
        <p:nvSpPr>
          <p:cNvPr id="30" name="Presentation Disclaimer" hidden="1"/>
          <p:cNvSpPr txBox="1"/>
          <p:nvPr userDrawn="1">
            <p:custDataLst>
              <p:tags r:id="rId5"/>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27" name="Executive Summary" hidden="1"/>
          <p:cNvSpPr txBox="1"/>
          <p:nvPr userDrawn="1">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21" name="Draft stamp"/>
          <p:cNvSpPr txBox="1"/>
          <p:nvPr userDrawn="1">
            <p:custDataLst>
              <p:tags r:id="rId7"/>
            </p:custDataLst>
          </p:nvPr>
        </p:nvSpPr>
        <p:spPr>
          <a:xfrm>
            <a:off x="9205884" y="804672"/>
            <a:ext cx="307777" cy="184666"/>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noProof="1" smtClean="0"/>
              <a:t>初稿</a:t>
            </a:r>
            <a:endParaRPr lang="zh-CN" altLang="en-US" sz="1200" noProof="1"/>
          </a:p>
        </p:txBody>
      </p:sp>
      <p:sp>
        <p:nvSpPr>
          <p:cNvPr id="14" name="Section Header"/>
          <p:cNvSpPr txBox="1"/>
          <p:nvPr userDrawn="1">
            <p:custDataLst>
              <p:tags r:id="rId8"/>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9" name="Date/Filepath" hidden="1"/>
          <p:cNvSpPr txBox="1"/>
          <p:nvPr userDrawn="1">
            <p:custDataLst>
              <p:tags r:id="rId9"/>
            </p:custDataLst>
          </p:nvPr>
        </p:nvSpPr>
        <p:spPr>
          <a:xfrm>
            <a:off x="3299464" y="538991"/>
            <a:ext cx="6217920" cy="138499"/>
          </a:xfrm>
          <a:prstGeom prst="rect">
            <a:avLst/>
          </a:prstGeom>
          <a:noFill/>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en-US" altLang="zh-CN" sz="900" noProof="1" smtClean="0"/>
              <a:t>18/11/2014 C:\Candy\Work\SII_CIRC\Sales Pack\</a:t>
            </a:r>
            <a:r>
              <a:rPr lang="zh-CN" altLang="en-US" sz="900" noProof="1" smtClean="0"/>
              <a:t>偿二代对公司管理的影响</a:t>
            </a:r>
            <a:r>
              <a:rPr lang="en-US" altLang="zh-CN" sz="900" noProof="1" smtClean="0"/>
              <a:t>_smart version.pptx</a:t>
            </a:r>
            <a:endParaRPr lang="zh-CN" altLang="en-US" sz="900" noProof="1"/>
          </a:p>
        </p:txBody>
      </p:sp>
      <p:cxnSp>
        <p:nvCxnSpPr>
          <p:cNvPr id="18"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Empty">
    <p:spTree>
      <p:nvGrpSpPr>
        <p:cNvPr id="1" name=""/>
        <p:cNvGrpSpPr/>
        <p:nvPr/>
      </p:nvGrpSpPr>
      <p:grpSpPr>
        <a:xfrm>
          <a:off x="0" y="0"/>
          <a:ext cx="0" cy="0"/>
        </a:xfrm>
      </p:grpSpPr>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ntent: Title Only No Header Footer">
    <p:spTree>
      <p:nvGrpSpPr>
        <p:cNvPr id="1" name=""/>
        <p:cNvGrpSpPr/>
        <p:nvPr/>
      </p:nvGrpSpPr>
      <p:grpSpPr>
        <a:xfrm>
          <a:off x="0" y="0"/>
          <a:ext cx="0" cy="0"/>
        </a:xfrm>
      </p:grpSpPr>
      <p:sp>
        <p:nvSpPr>
          <p:cNvPr id="4" name="Title 3"/>
          <p:cNvSpPr>
            <a:spLocks noGrp="1"/>
          </p:cNvSpPr>
          <p:nvPr>
            <p:ph type="title" hasCustomPrompt="1"/>
          </p:nvPr>
        </p:nvSpPr>
        <p:spPr/>
        <p:txBody>
          <a:bodyPr/>
          <a:lstStyle/>
          <a:p>
            <a:r>
              <a:rPr lang="en-US" altLang="zh-CN" noProof="0" smtClean="0"/>
              <a:t>Insert banner statement here</a:t>
            </a:r>
            <a:endParaRPr lang="zh-CN" altLang="en-US" noProof="0"/>
          </a:p>
        </p:txBody>
      </p:sp>
      <p:cxnSp>
        <p:nvCxnSpPr>
          <p:cNvPr id="7" name="Frame Line"/>
          <p:cNvCxnSpPr/>
          <p:nvPr userDrawn="1"/>
        </p:nvCxnSpPr>
        <p:spPr>
          <a:xfrm flipV="1">
            <a:off x="381000" y="1027575"/>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Section Divider">
    <p:spTree>
      <p:nvGrpSpPr>
        <p:cNvPr id="1" name=""/>
        <p:cNvGrpSpPr/>
        <p:nvPr/>
      </p:nvGrpSpPr>
      <p:grpSpPr>
        <a:xfrm>
          <a:off x="0" y="0"/>
          <a:ext cx="0" cy="0"/>
        </a:xfrm>
      </p:grpSpPr>
      <p:sp>
        <p:nvSpPr>
          <p:cNvPr id="13" name="Section Divider Title"/>
          <p:cNvSpPr>
            <a:spLocks noGrp="1"/>
          </p:cNvSpPr>
          <p:nvPr>
            <p:ph type="title" hasCustomPrompt="1"/>
            <p:custDataLst>
              <p:tags r:id="rId1"/>
            </p:custDataLst>
          </p:nvPr>
        </p:nvSpPr>
        <p:spPr>
          <a:xfrm>
            <a:off x="530352" y="1578469"/>
            <a:ext cx="8997696" cy="492443"/>
          </a:xfrm>
        </p:spPr>
        <p:txBody>
          <a:bodyPr wrap="square" tIns="0" bIns="0" anchor="t">
            <a:spAutoFit/>
          </a:bodyPr>
          <a:lstStyle>
            <a:lvl1pPr algn="l">
              <a:defRPr sz="3200" b="1" i="1" cap="none">
                <a:solidFill>
                  <a:schemeClr val="tx1"/>
                </a:solidFill>
              </a:defRPr>
            </a:lvl1pPr>
          </a:lstStyle>
          <a:p>
            <a:r>
              <a:rPr lang="en-US" altLang="zh-CN" noProof="0" smtClean="0"/>
              <a:t>Click to add Section Divider Title</a:t>
            </a:r>
            <a:endParaRPr lang="zh-CN" altLang="en-US" noProof="0"/>
          </a:p>
        </p:txBody>
      </p:sp>
      <p:sp>
        <p:nvSpPr>
          <p:cNvPr id="9" name="Page Number"/>
          <p:cNvSpPr txBox="1"/>
          <p:nvPr userDrawn="1">
            <p:custDataLst>
              <p:tags r:id="rId2"/>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8"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6" name="Section No."/>
          <p:cNvSpPr>
            <a:spLocks noGrp="1"/>
          </p:cNvSpPr>
          <p:nvPr>
            <p:ph type="body" idx="1" hasCustomPrompt="1"/>
            <p:custDataLst>
              <p:tags r:id="rId3"/>
            </p:custDataLst>
          </p:nvPr>
        </p:nvSpPr>
        <p:spPr>
          <a:xfrm>
            <a:off x="530352" y="1087200"/>
            <a:ext cx="8997696" cy="432000"/>
          </a:xfrm>
        </p:spPr>
        <p:txBody>
          <a:bodyPr wrap="none" tIns="0" bIns="0" anchor="t"/>
          <a:lstStyle>
            <a:lvl1pPr marL="0" indent="0">
              <a:spcAft>
                <a:spcPct val="0"/>
              </a:spcAft>
              <a:buNone/>
              <a:defRPr sz="3200" b="0" i="0">
                <a:solidFill>
                  <a:schemeClr val="tx1"/>
                </a:solidFill>
                <a:latin typeface="+mj-lt"/>
              </a:defRPr>
            </a:lvl1pPr>
            <a:lvl2pPr marL="509412" indent="0">
              <a:buNone/>
              <a:defRPr sz="2000">
                <a:solidFill>
                  <a:schemeClr val="tx1">
                    <a:tint val="75000"/>
                  </a:schemeClr>
                </a:solidFill>
              </a:defRPr>
            </a:lvl2pPr>
            <a:lvl3pPr marL="1018824" indent="0">
              <a:buNone/>
              <a:defRPr sz="1800">
                <a:solidFill>
                  <a:schemeClr val="tx1">
                    <a:tint val="75000"/>
                  </a:schemeClr>
                </a:solidFill>
              </a:defRPr>
            </a:lvl3pPr>
            <a:lvl4pPr marL="1528237" indent="0">
              <a:buNone/>
              <a:defRPr sz="1600">
                <a:solidFill>
                  <a:schemeClr val="tx1">
                    <a:tint val="75000"/>
                  </a:schemeClr>
                </a:solidFill>
              </a:defRPr>
            </a:lvl4pPr>
            <a:lvl5pPr marL="2037649" indent="0">
              <a:buNone/>
              <a:defRPr sz="1600">
                <a:solidFill>
                  <a:schemeClr val="tx1">
                    <a:tint val="75000"/>
                  </a:schemeClr>
                </a:solidFill>
              </a:defRPr>
            </a:lvl5pPr>
            <a:lvl6pPr marL="2547061" indent="0">
              <a:buNone/>
              <a:defRPr sz="1600">
                <a:solidFill>
                  <a:schemeClr val="tx1">
                    <a:tint val="75000"/>
                  </a:schemeClr>
                </a:solidFill>
              </a:defRPr>
            </a:lvl6pPr>
            <a:lvl7pPr marL="3056473" indent="0">
              <a:buNone/>
              <a:defRPr sz="1600">
                <a:solidFill>
                  <a:schemeClr val="tx1">
                    <a:tint val="75000"/>
                  </a:schemeClr>
                </a:solidFill>
              </a:defRPr>
            </a:lvl7pPr>
            <a:lvl8pPr marL="3565886" indent="0">
              <a:buNone/>
              <a:defRPr sz="1600">
                <a:solidFill>
                  <a:schemeClr val="tx1">
                    <a:tint val="75000"/>
                  </a:schemeClr>
                </a:solidFill>
              </a:defRPr>
            </a:lvl8pPr>
            <a:lvl9pPr marL="4075298" indent="0">
              <a:buNone/>
              <a:defRPr sz="1600">
                <a:solidFill>
                  <a:schemeClr val="tx1">
                    <a:tint val="75000"/>
                  </a:schemeClr>
                </a:solidFill>
              </a:defRPr>
            </a:lvl9pPr>
          </a:lstStyle>
          <a:p>
            <a:pPr lvl="0"/>
            <a:r>
              <a:rPr lang="en-US" altLang="zh-CN" noProof="0" smtClean="0"/>
              <a:t>Click to edit Section Divider style</a:t>
            </a:r>
            <a:endParaRPr lang="zh-CN" altLang="en-US" noProof="0" smtClean="0"/>
          </a:p>
        </p:txBody>
      </p:sp>
      <p:sp>
        <p:nvSpPr>
          <p:cNvPr id="16" name="Report Date"/>
          <p:cNvSpPr txBox="1"/>
          <p:nvPr userDrawn="1">
            <p:custDataLst>
              <p:tags r:id="rId4"/>
            </p:custDataLst>
          </p:nvPr>
        </p:nvSpPr>
        <p:spPr>
          <a:xfrm>
            <a:off x="8883896" y="7141464"/>
            <a:ext cx="634789"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zh-CN" altLang="en-US" sz="900" noProof="1" smtClean="0">
                <a:latin typeface="+mn-lt"/>
              </a:rPr>
              <a:t>十一月 </a:t>
            </a:r>
            <a:r>
              <a:rPr lang="en-US" altLang="zh-CN" sz="900" noProof="1" smtClean="0">
                <a:latin typeface="+mn-lt"/>
              </a:rPr>
              <a:t>2014</a:t>
            </a:r>
            <a:endParaRPr lang="zh-CN" altLang="en-US" sz="900" noProof="1" smtClean="0">
              <a:latin typeface="+mn-lt"/>
            </a:endParaRPr>
          </a:p>
        </p:txBody>
      </p:sp>
      <p:sp>
        <p:nvSpPr>
          <p:cNvPr id="10" name="Section Footer"/>
          <p:cNvSpPr txBox="1"/>
          <p:nvPr userDrawn="1">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7" name="Presentation Disclaimer" hidden="1"/>
          <p:cNvSpPr txBox="1"/>
          <p:nvPr userDrawn="1">
            <p:custDataLst>
              <p:tags r:id="rId6"/>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11" name="Slide Tags" hidden="1"/>
          <p:cNvSpPr txBox="1"/>
          <p:nvPr userDrawn="1">
            <p:custDataLst>
              <p:tags r:id="rId7"/>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12" name="Frame Line"/>
          <p:cNvCxnSpPr/>
          <p:nvPr userDrawn="1"/>
        </p:nvCxnSpPr>
        <p:spPr>
          <a:xfrm flipV="1">
            <a:off x="381000" y="1026000"/>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Appendix Divider">
    <p:spTree>
      <p:nvGrpSpPr>
        <p:cNvPr id="1" name=""/>
        <p:cNvGrpSpPr/>
        <p:nvPr/>
      </p:nvGrpSpPr>
      <p:grpSpPr>
        <a:xfrm>
          <a:off x="0" y="0"/>
          <a:ext cx="0" cy="0"/>
        </a:xfrm>
      </p:grpSpPr>
      <p:sp>
        <p:nvSpPr>
          <p:cNvPr id="2" name="Appendix Divider Title"/>
          <p:cNvSpPr>
            <a:spLocks noGrp="1"/>
          </p:cNvSpPr>
          <p:nvPr>
            <p:ph type="title" hasCustomPrompt="1"/>
            <p:custDataLst>
              <p:tags r:id="rId1"/>
            </p:custDataLst>
          </p:nvPr>
        </p:nvSpPr>
        <p:spPr>
          <a:xfrm>
            <a:off x="530352" y="1579072"/>
            <a:ext cx="8997696" cy="492443"/>
          </a:xfrm>
        </p:spPr>
        <p:txBody>
          <a:bodyPr wrap="square" tIns="0" bIns="0" anchor="t">
            <a:spAutoFit/>
          </a:bodyPr>
          <a:lstStyle>
            <a:lvl1pPr algn="l">
              <a:defRPr sz="3200" b="1" i="1" cap="none" baseline="0">
                <a:latin typeface="+mj-lt"/>
              </a:defRPr>
            </a:lvl1pPr>
          </a:lstStyle>
          <a:p>
            <a:r>
              <a:rPr lang="en-US" altLang="zh-CN" noProof="0" smtClean="0"/>
              <a:t>Click to add Appendix Divider Title</a:t>
            </a:r>
            <a:endParaRPr lang="zh-CN" altLang="en-US" noProof="0"/>
          </a:p>
        </p:txBody>
      </p:sp>
      <p:sp>
        <p:nvSpPr>
          <p:cNvPr id="11" name="Page Number"/>
          <p:cNvSpPr txBox="1"/>
          <p:nvPr userDrawn="1">
            <p:custDataLst>
              <p:tags r:id="rId2"/>
            </p:custDataLst>
          </p:nvPr>
        </p:nvSpPr>
        <p:spPr>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endParaRPr lang="zh-CN" altLang="en-US" sz="900" noProof="1" smtClean="0"/>
          </a:p>
        </p:txBody>
      </p:sp>
      <p:sp>
        <p:nvSpPr>
          <p:cNvPr id="9" name="PwC Text"/>
          <p:cNvSpPr txBox="1"/>
          <p:nvPr userDrawn="1"/>
        </p:nvSpPr>
        <p:spPr>
          <a:xfrm>
            <a:off x="537875" y="7287768"/>
            <a:ext cx="274320" cy="107157"/>
          </a:xfrm>
          <a:prstGeom prst="rect">
            <a:avLst/>
          </a:prstGeom>
          <a:noFill/>
        </p:spPr>
        <p:txBody>
          <a:bodyPr vert="horz" wrap="none" lIns="0" tIns="0" rIns="0" bIns="0" rtlCol="0" anchor="t"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000"/>
              </a:lnSpc>
            </a:pPr>
            <a:r>
              <a:rPr lang="en-US" altLang="zh-CN" sz="900" noProof="1" smtClean="0">
                <a:latin typeface="+mn-lt"/>
                <a:cs typeface="Arial" pitchFamily="34" charset="0"/>
              </a:rPr>
              <a:t>PwC</a:t>
            </a:r>
            <a:endParaRPr lang="zh-CN" altLang="en-US" sz="900" noProof="1">
              <a:latin typeface="+mn-lt"/>
              <a:cs typeface="Arial" pitchFamily="34" charset="0"/>
            </a:endParaRPr>
          </a:p>
        </p:txBody>
      </p:sp>
      <p:sp>
        <p:nvSpPr>
          <p:cNvPr id="3" name="Section No."/>
          <p:cNvSpPr>
            <a:spLocks noGrp="1"/>
          </p:cNvSpPr>
          <p:nvPr>
            <p:ph type="body" idx="1" hasCustomPrompt="1"/>
            <p:custDataLst>
              <p:tags r:id="rId3"/>
            </p:custDataLst>
          </p:nvPr>
        </p:nvSpPr>
        <p:spPr>
          <a:xfrm>
            <a:off x="530352" y="1087200"/>
            <a:ext cx="8997696" cy="432000"/>
          </a:xfrm>
        </p:spPr>
        <p:txBody>
          <a:bodyPr wrap="none" tIns="0" bIns="0" anchor="t"/>
          <a:lstStyle>
            <a:lvl1pPr marL="0" indent="0">
              <a:spcAft>
                <a:spcPct val="0"/>
              </a:spcAft>
              <a:buNone/>
              <a:defRPr sz="3200" b="0" i="0">
                <a:solidFill>
                  <a:schemeClr val="tx1"/>
                </a:solidFill>
                <a:latin typeface="+mj-lt"/>
              </a:defRPr>
            </a:lvl1pPr>
            <a:lvl2pPr marL="509412" indent="0">
              <a:buNone/>
              <a:defRPr sz="2000">
                <a:solidFill>
                  <a:schemeClr val="tx1">
                    <a:tint val="75000"/>
                  </a:schemeClr>
                </a:solidFill>
              </a:defRPr>
            </a:lvl2pPr>
            <a:lvl3pPr marL="1018824" indent="0">
              <a:buNone/>
              <a:defRPr sz="1800">
                <a:solidFill>
                  <a:schemeClr val="tx1">
                    <a:tint val="75000"/>
                  </a:schemeClr>
                </a:solidFill>
              </a:defRPr>
            </a:lvl3pPr>
            <a:lvl4pPr marL="1528237" indent="0">
              <a:buNone/>
              <a:defRPr sz="1600">
                <a:solidFill>
                  <a:schemeClr val="tx1">
                    <a:tint val="75000"/>
                  </a:schemeClr>
                </a:solidFill>
              </a:defRPr>
            </a:lvl4pPr>
            <a:lvl5pPr marL="2037649" indent="0">
              <a:buNone/>
              <a:defRPr sz="1600">
                <a:solidFill>
                  <a:schemeClr val="tx1">
                    <a:tint val="75000"/>
                  </a:schemeClr>
                </a:solidFill>
              </a:defRPr>
            </a:lvl5pPr>
            <a:lvl6pPr marL="2547061" indent="0">
              <a:buNone/>
              <a:defRPr sz="1600">
                <a:solidFill>
                  <a:schemeClr val="tx1">
                    <a:tint val="75000"/>
                  </a:schemeClr>
                </a:solidFill>
              </a:defRPr>
            </a:lvl6pPr>
            <a:lvl7pPr marL="3056473" indent="0">
              <a:buNone/>
              <a:defRPr sz="1600">
                <a:solidFill>
                  <a:schemeClr val="tx1">
                    <a:tint val="75000"/>
                  </a:schemeClr>
                </a:solidFill>
              </a:defRPr>
            </a:lvl7pPr>
            <a:lvl8pPr marL="3565886" indent="0">
              <a:buNone/>
              <a:defRPr sz="1600">
                <a:solidFill>
                  <a:schemeClr val="tx1">
                    <a:tint val="75000"/>
                  </a:schemeClr>
                </a:solidFill>
              </a:defRPr>
            </a:lvl8pPr>
            <a:lvl9pPr marL="4075298" indent="0">
              <a:buNone/>
              <a:defRPr sz="1600">
                <a:solidFill>
                  <a:schemeClr val="tx1">
                    <a:tint val="75000"/>
                  </a:schemeClr>
                </a:solidFill>
              </a:defRPr>
            </a:lvl9pPr>
          </a:lstStyle>
          <a:p>
            <a:pPr lvl="0"/>
            <a:r>
              <a:rPr lang="en-US" altLang="zh-CN" noProof="0" smtClean="0"/>
              <a:t>Click to edit Appendix Divider style</a:t>
            </a:r>
            <a:endParaRPr lang="zh-CN" altLang="en-US" noProof="0" smtClean="0"/>
          </a:p>
        </p:txBody>
      </p:sp>
      <p:sp>
        <p:nvSpPr>
          <p:cNvPr id="13" name="Report Date"/>
          <p:cNvSpPr txBox="1"/>
          <p:nvPr userDrawn="1">
            <p:custDataLst>
              <p:tags r:id="rId4"/>
            </p:custDataLst>
          </p:nvPr>
        </p:nvSpPr>
        <p:spPr>
          <a:xfrm>
            <a:off x="8883896" y="7141464"/>
            <a:ext cx="634789" cy="138499"/>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lgn="r">
              <a:spcAft>
                <a:spcPts val="900"/>
              </a:spcAft>
            </a:pPr>
            <a:r>
              <a:rPr lang="zh-CN" altLang="en-US" sz="900" noProof="1" smtClean="0">
                <a:latin typeface="+mn-lt"/>
              </a:rPr>
              <a:t>十一月 </a:t>
            </a:r>
            <a:r>
              <a:rPr lang="en-US" altLang="zh-CN" sz="900" noProof="1" smtClean="0">
                <a:latin typeface="+mn-lt"/>
              </a:rPr>
              <a:t>2014</a:t>
            </a:r>
            <a:endParaRPr lang="zh-CN" altLang="en-US" sz="900" noProof="1" smtClean="0">
              <a:latin typeface="+mn-lt"/>
            </a:endParaRPr>
          </a:p>
        </p:txBody>
      </p:sp>
      <p:sp>
        <p:nvSpPr>
          <p:cNvPr id="12" name="Section Footer"/>
          <p:cNvSpPr txBox="1"/>
          <p:nvPr userDrawn="1">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900" noProof="1" smtClean="0">
              <a:solidFill>
                <a:schemeClr val="tx1"/>
              </a:solidFill>
            </a:endParaRPr>
          </a:p>
        </p:txBody>
      </p:sp>
      <p:sp>
        <p:nvSpPr>
          <p:cNvPr id="14" name="Presentation Disclaimer" hidden="1"/>
          <p:cNvSpPr txBox="1"/>
          <p:nvPr userDrawn="1">
            <p:custDataLst>
              <p:tags r:id="rId6"/>
            </p:custDataLst>
          </p:nvPr>
        </p:nvSpPr>
        <p:spPr>
          <a:xfrm>
            <a:off x="537495" y="7003924"/>
            <a:ext cx="8074152" cy="138499"/>
          </a:xfrm>
          <a:prstGeom prst="rect">
            <a:avLst/>
          </a:prstGeom>
          <a:noFill/>
        </p:spPr>
        <p:txBody>
          <a:bodyPr wrap="square" lIns="0" tIns="0" rIns="0" bIns="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900" noProof="1" smtClean="0"/>
          </a:p>
        </p:txBody>
      </p:sp>
      <p:sp>
        <p:nvSpPr>
          <p:cNvPr id="16" name="Slide Tags" hidden="1"/>
          <p:cNvSpPr txBox="1"/>
          <p:nvPr userDrawn="1">
            <p:custDataLst>
              <p:tags r:id="rId7"/>
            </p:custDataLst>
          </p:nvPr>
        </p:nvSpPr>
        <p:spPr>
          <a:xfrm>
            <a:off x="0" y="228600"/>
            <a:ext cx="1600200" cy="261610"/>
          </a:xfrm>
          <a:prstGeom prst="rect">
            <a:avLst/>
          </a:prstGeom>
          <a:noFill/>
        </p:spPr>
        <p:txBody>
          <a:bodyPr wrap="squar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noProof="1" smtClean="0"/>
              <a:t>Slide Tags</a:t>
            </a:r>
            <a:endParaRPr lang="zh-CN" altLang="en-US" noProof="1"/>
          </a:p>
        </p:txBody>
      </p:sp>
      <p:cxnSp>
        <p:nvCxnSpPr>
          <p:cNvPr id="17" name="Frame Line"/>
          <p:cNvCxnSpPr/>
          <p:nvPr userDrawn="1"/>
        </p:nvCxnSpPr>
        <p:spPr>
          <a:xfrm flipV="1">
            <a:off x="381000" y="1026000"/>
            <a:ext cx="9144002" cy="144000"/>
          </a:xfrm>
          <a:prstGeom prst="bentConnector3">
            <a:avLst>
              <a:gd name="adj1" fmla="val 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ver Slide with Content">
    <p:spTree>
      <p:nvGrpSpPr>
        <p:cNvPr id="1" name=""/>
        <p:cNvGrpSpPr/>
        <p:nvPr/>
      </p:nvGrpSpPr>
      <p:grpSpPr>
        <a:xfrm>
          <a:off x="0" y="0"/>
          <a:ext cx="0" cy="0"/>
        </a:xfrm>
      </p:grpSpPr>
      <p:grpSp>
        <p:nvGrpSpPr>
          <p:cNvPr id="4" name="Logo with Panels"/>
          <p:cNvGrpSpPr/>
          <p:nvPr userDrawn="1"/>
        </p:nvGrpSpPr>
        <p:grpSpPr>
          <a:xfrm>
            <a:off x="1130368" y="0"/>
            <a:ext cx="8928031" cy="7318210"/>
            <a:chOff x="1130368" y="0"/>
            <a:chExt cx="8928031" cy="7318210"/>
          </a:xfrm>
        </p:grpSpPr>
        <p:grpSp>
          <p:nvGrpSpPr>
            <p:cNvPr id="5" name="Logo Shapes"/>
            <p:cNvGrpSpPr/>
            <p:nvPr userDrawn="1"/>
          </p:nvGrpSpPr>
          <p:grpSpPr>
            <a:xfrm>
              <a:off x="1904992" y="0"/>
              <a:ext cx="8153407" cy="6792223"/>
              <a:chOff x="1828800" y="-7143"/>
              <a:chExt cx="8153407" cy="6792223"/>
            </a:xfrm>
          </p:grpSpPr>
          <p:sp>
            <p:nvSpPr>
              <p:cNvPr id="23" name="Rectangle 1"/>
              <p:cNvSpPr>
                <a:spLocks noChangeArrowheads="1"/>
              </p:cNvSpPr>
              <p:nvPr/>
            </p:nvSpPr>
            <p:spPr bwMode="gray">
              <a:xfrm>
                <a:off x="1832930" y="4496096"/>
                <a:ext cx="8149277" cy="2288752"/>
              </a:xfrm>
              <a:prstGeom prst="rect">
                <a:avLst/>
              </a:prstGeom>
              <a:solidFill>
                <a:srgbClr val="F3BE2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68" name="Rectangle 2"/>
              <p:cNvSpPr>
                <a:spLocks noChangeArrowheads="1"/>
              </p:cNvSpPr>
              <p:nvPr userDrawn="1"/>
            </p:nvSpPr>
            <p:spPr bwMode="gray">
              <a:xfrm>
                <a:off x="1828800" y="3583782"/>
                <a:ext cx="7132320" cy="3201066"/>
              </a:xfrm>
              <a:prstGeom prst="rect">
                <a:avLst/>
              </a:prstGeom>
              <a:solidFill>
                <a:srgbClr val="F3BC87"/>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0" name="Rectangle 3"/>
              <p:cNvSpPr>
                <a:spLocks noChangeArrowheads="1"/>
              </p:cNvSpPr>
              <p:nvPr userDrawn="1"/>
            </p:nvSpPr>
            <p:spPr bwMode="gray">
              <a:xfrm>
                <a:off x="1828800" y="4496096"/>
                <a:ext cx="7132320" cy="2288752"/>
              </a:xfrm>
              <a:prstGeom prst="rect">
                <a:avLst/>
              </a:prstGeom>
              <a:solidFill>
                <a:srgbClr val="E88C1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4" name="Rectangle 4"/>
              <p:cNvSpPr>
                <a:spLocks noChangeArrowheads="1"/>
              </p:cNvSpPr>
              <p:nvPr/>
            </p:nvSpPr>
            <p:spPr bwMode="gray">
              <a:xfrm>
                <a:off x="1828800" y="-7143"/>
                <a:ext cx="6248400" cy="6772722"/>
              </a:xfrm>
              <a:prstGeom prst="rect">
                <a:avLst/>
              </a:prstGeom>
              <a:solidFill>
                <a:srgbClr val="EE9C3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8" name="Rectangle 5"/>
              <p:cNvSpPr>
                <a:spLocks noChangeArrowheads="1"/>
              </p:cNvSpPr>
              <p:nvPr userDrawn="1"/>
            </p:nvSpPr>
            <p:spPr bwMode="gray">
              <a:xfrm>
                <a:off x="1828800" y="1137665"/>
                <a:ext cx="6492240" cy="5627914"/>
              </a:xfrm>
              <a:prstGeom prst="rect">
                <a:avLst/>
              </a:prstGeom>
              <a:solidFill>
                <a:srgbClr val="E669A2"/>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69" name="Rectangle 6"/>
              <p:cNvSpPr>
                <a:spLocks noChangeArrowheads="1"/>
              </p:cNvSpPr>
              <p:nvPr userDrawn="1"/>
            </p:nvSpPr>
            <p:spPr bwMode="gray">
              <a:xfrm>
                <a:off x="1828800" y="3583782"/>
                <a:ext cx="6492240" cy="3201066"/>
              </a:xfrm>
              <a:prstGeom prst="rect">
                <a:avLst/>
              </a:prstGeom>
              <a:solidFill>
                <a:srgbClr val="DB4D5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9" name="Rectangle 7"/>
              <p:cNvSpPr>
                <a:spLocks noChangeArrowheads="1"/>
              </p:cNvSpPr>
              <p:nvPr userDrawn="1"/>
            </p:nvSpPr>
            <p:spPr bwMode="gray">
              <a:xfrm>
                <a:off x="1828800" y="1137665"/>
                <a:ext cx="6248400" cy="5627914"/>
              </a:xfrm>
              <a:prstGeom prst="rect">
                <a:avLst/>
              </a:prstGeom>
              <a:solidFill>
                <a:srgbClr val="D74021"/>
              </a:solidFill>
              <a:ln w="0">
                <a:noFill/>
                <a:prstDash val="solid"/>
                <a:miter lim="800000"/>
              </a:ln>
            </p:spPr>
            <p:txBody>
              <a:bodyPr vert="horz" wrap="square" lIns="0" tIns="0" rIns="0" bIns="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6" name="Rectangle 8"/>
              <p:cNvSpPr>
                <a:spLocks noChangeArrowheads="1"/>
              </p:cNvSpPr>
              <p:nvPr userDrawn="1"/>
            </p:nvSpPr>
            <p:spPr bwMode="gray">
              <a:xfrm>
                <a:off x="1828800" y="4496096"/>
                <a:ext cx="6492240" cy="2288752"/>
              </a:xfrm>
              <a:prstGeom prst="rect">
                <a:avLst/>
              </a:prstGeom>
              <a:solidFill>
                <a:srgbClr val="D1390D"/>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7" name="Rectangle 9"/>
              <p:cNvSpPr/>
              <p:nvPr userDrawn="1"/>
            </p:nvSpPr>
            <p:spPr bwMode="gray">
              <a:xfrm>
                <a:off x="1828800" y="3583782"/>
                <a:ext cx="6246019" cy="3201066"/>
              </a:xfrm>
              <a:prstGeom prst="rect">
                <a:avLst/>
              </a:prstGeom>
              <a:solidFill>
                <a:srgbClr val="CD2F0E"/>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0" algn="l" defTabSz="1018824" rtl="0" eaLnBrk="1" latinLnBrk="0" hangingPunct="1"/>
                <a:endParaRPr lang="zh-CN" altLang="en-US" sz="2000" kern="1200" noProof="0">
                  <a:solidFill>
                    <a:schemeClr val="tx1"/>
                  </a:solidFill>
                  <a:latin typeface="+mn-lt"/>
                  <a:ea typeface="+mn-ea"/>
                  <a:cs typeface="+mn-cs"/>
                </a:endParaRPr>
              </a:p>
            </p:txBody>
          </p:sp>
          <p:sp>
            <p:nvSpPr>
              <p:cNvPr id="30" name="Rectangle 10"/>
              <p:cNvSpPr>
                <a:spLocks noChangeArrowheads="1"/>
              </p:cNvSpPr>
              <p:nvPr userDrawn="1"/>
            </p:nvSpPr>
            <p:spPr bwMode="gray">
              <a:xfrm>
                <a:off x="1828800" y="4495801"/>
                <a:ext cx="6245352" cy="2288752"/>
              </a:xfrm>
              <a:prstGeom prst="rect">
                <a:avLst/>
              </a:prstGeom>
              <a:solidFill>
                <a:srgbClr val="C42303"/>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71" name="Rectangle 11"/>
              <p:cNvSpPr>
                <a:spLocks noChangeArrowheads="1"/>
              </p:cNvSpPr>
              <p:nvPr userDrawn="1"/>
            </p:nvSpPr>
            <p:spPr bwMode="gray">
              <a:xfrm>
                <a:off x="1828800" y="4800832"/>
                <a:ext cx="2286000" cy="1984248"/>
              </a:xfrm>
              <a:prstGeom prst="rect">
                <a:avLst/>
              </a:prstGeom>
              <a:solidFill>
                <a:srgbClr val="9A1702"/>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grpSp>
        <p:grpSp>
          <p:nvGrpSpPr>
            <p:cNvPr id="6" name="Logo"/>
            <p:cNvGrpSpPr/>
            <p:nvPr userDrawn="1"/>
          </p:nvGrpSpPr>
          <p:grpSpPr>
            <a:xfrm>
              <a:off x="1130368" y="6790556"/>
              <a:ext cx="905256" cy="527654"/>
              <a:chOff x="1130368" y="6790556"/>
              <a:chExt cx="905256" cy="527654"/>
            </a:xfrm>
          </p:grpSpPr>
          <p:sp>
            <p:nvSpPr>
              <p:cNvPr id="38" name="Rectangle 0"/>
              <p:cNvSpPr>
                <a:spLocks noChangeArrowheads="1"/>
              </p:cNvSpPr>
              <p:nvPr userDrawn="1"/>
            </p:nvSpPr>
            <p:spPr bwMode="black">
              <a:xfrm>
                <a:off x="1676368" y="6790556"/>
                <a:ext cx="228600" cy="57350"/>
              </a:xfrm>
              <a:prstGeom prst="rect">
                <a:avLst/>
              </a:prstGeom>
              <a:solidFill>
                <a:srgbClr val="A100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39" name="Freeform 38"/>
              <p:cNvSpPr>
                <a:spLocks noEditPoints="1"/>
              </p:cNvSpPr>
              <p:nvPr userDrawn="1"/>
            </p:nvSpPr>
            <p:spPr bwMode="black">
              <a:xfrm>
                <a:off x="1130368" y="6976999"/>
                <a:ext cx="905256" cy="341211"/>
              </a:xfrm>
              <a:custGeom>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grpSp>
      </p:grpSp>
      <p:sp>
        <p:nvSpPr>
          <p:cNvPr id="33" name="Descriptor"/>
          <p:cNvSpPr txBox="1"/>
          <p:nvPr userDrawn="1">
            <p:custDataLst>
              <p:tags r:id="rId1"/>
            </p:custDataLst>
          </p:nvPr>
        </p:nvSpPr>
        <p:spPr bwMode="white">
          <a:xfrm>
            <a:off x="2057400" y="841248"/>
            <a:ext cx="35266" cy="153888"/>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noProof="0" smtClean="0">
                <a:solidFill>
                  <a:schemeClr val="bg1"/>
                </a:solidFill>
                <a:latin typeface="+mn-lt"/>
                <a:cs typeface="Arial" pitchFamily="34" charset="0"/>
              </a:rPr>
              <a:t> </a:t>
            </a:r>
          </a:p>
        </p:txBody>
      </p:sp>
      <p:sp>
        <p:nvSpPr>
          <p:cNvPr id="2" name="Report Title"/>
          <p:cNvSpPr>
            <a:spLocks noGrp="1"/>
          </p:cNvSpPr>
          <p:nvPr userDrawn="1">
            <p:ph type="ctrTitle" hasCustomPrompt="1"/>
            <p:custDataLst>
              <p:tags r:id="rId2"/>
            </p:custDataLst>
          </p:nvPr>
        </p:nvSpPr>
        <p:spPr bwMode="white">
          <a:xfrm>
            <a:off x="2056818" y="1261037"/>
            <a:ext cx="5943600" cy="479550"/>
          </a:xfrm>
        </p:spPr>
        <p:txBody>
          <a:bodyPr vert="horz" lIns="0" tIns="0" rIns="0" bIns="36000" rtlCol="0" anchor="t" anchorCtr="0">
            <a:spAutoFit/>
          </a:bodyPr>
          <a:lstStyle>
            <a:lvl1pPr algn="l" defTabSz="1018824" rtl="0" eaLnBrk="1" latinLnBrk="0" hangingPunct="1">
              <a:lnSpc>
                <a:spcPct val="90000"/>
              </a:lnSpc>
              <a:spcBef>
                <a:spcPct val="0"/>
              </a:spcBef>
              <a:buNone/>
              <a:defRPr lang="en-GB" sz="3200" b="1" i="1" kern="1200" baseline="0" noProof="0">
                <a:solidFill>
                  <a:schemeClr val="bg1"/>
                </a:solidFill>
                <a:latin typeface="+mj-lt"/>
                <a:ea typeface="+mj-ea"/>
                <a:cs typeface="+mj-cs"/>
              </a:defRPr>
            </a:lvl1pPr>
          </a:lstStyle>
          <a:p>
            <a:r>
              <a:rPr lang="en-US" altLang="zh-CN" noProof="0" smtClean="0"/>
              <a:t>Report Title</a:t>
            </a:r>
            <a:endParaRPr lang="zh-CN" altLang="en-US" noProof="0"/>
          </a:p>
        </p:txBody>
      </p:sp>
      <p:sp>
        <p:nvSpPr>
          <p:cNvPr id="3" name="Report Subtitle"/>
          <p:cNvSpPr>
            <a:spLocks noGrp="1"/>
          </p:cNvSpPr>
          <p:nvPr userDrawn="1">
            <p:ph type="subTitle" idx="1" hasCustomPrompt="1"/>
            <p:custDataLst>
              <p:tags r:id="rId3"/>
            </p:custDataLst>
          </p:nvPr>
        </p:nvSpPr>
        <p:spPr bwMode="white">
          <a:xfrm>
            <a:off x="2056818" y="1752600"/>
            <a:ext cx="5943600" cy="443198"/>
          </a:xfrm>
        </p:spPr>
        <p:txBody>
          <a:bodyPr tIns="0" bIns="0">
            <a:spAutoFit/>
          </a:bodyPr>
          <a:lstStyle>
            <a:lvl1pPr marL="0" indent="0" algn="l">
              <a:lnSpc>
                <a:spcPct val="90000"/>
              </a:lnSpc>
              <a:spcAft>
                <a:spcPct val="0"/>
              </a:spcAft>
              <a:buNone/>
              <a:defRPr sz="3200" baseline="0">
                <a:solidFill>
                  <a:schemeClr val="bg1"/>
                </a:solidFill>
                <a:latin typeface="+mj-lt"/>
              </a:defRPr>
            </a:lvl1pPr>
            <a:lvl2pPr marL="509412" indent="0" algn="ctr">
              <a:buNone/>
              <a:defRPr>
                <a:solidFill>
                  <a:schemeClr val="tx1">
                    <a:tint val="75000"/>
                  </a:schemeClr>
                </a:solidFill>
              </a:defRPr>
            </a:lvl2pPr>
            <a:lvl3pPr marL="1018824" indent="0" algn="ctr">
              <a:buNone/>
              <a:defRPr>
                <a:solidFill>
                  <a:schemeClr val="tx1">
                    <a:tint val="75000"/>
                  </a:schemeClr>
                </a:solidFill>
              </a:defRPr>
            </a:lvl3pPr>
            <a:lvl4pPr marL="1528237" indent="0" algn="ctr">
              <a:buNone/>
              <a:defRPr>
                <a:solidFill>
                  <a:schemeClr val="tx1">
                    <a:tint val="75000"/>
                  </a:schemeClr>
                </a:solidFill>
              </a:defRPr>
            </a:lvl4pPr>
            <a:lvl5pPr marL="2037649" indent="0" algn="ctr">
              <a:buNone/>
              <a:defRPr>
                <a:solidFill>
                  <a:schemeClr val="tx1">
                    <a:tint val="75000"/>
                  </a:schemeClr>
                </a:solidFill>
              </a:defRPr>
            </a:lvl5pPr>
            <a:lvl6pPr marL="2547061" indent="0" algn="ctr">
              <a:buNone/>
              <a:defRPr>
                <a:solidFill>
                  <a:schemeClr val="tx1">
                    <a:tint val="75000"/>
                  </a:schemeClr>
                </a:solidFill>
              </a:defRPr>
            </a:lvl6pPr>
            <a:lvl7pPr marL="3056473" indent="0" algn="ctr">
              <a:buNone/>
              <a:defRPr>
                <a:solidFill>
                  <a:schemeClr val="tx1">
                    <a:tint val="75000"/>
                  </a:schemeClr>
                </a:solidFill>
              </a:defRPr>
            </a:lvl7pPr>
            <a:lvl8pPr marL="3565886" indent="0" algn="ctr">
              <a:buNone/>
              <a:defRPr>
                <a:solidFill>
                  <a:schemeClr val="tx1">
                    <a:tint val="75000"/>
                  </a:schemeClr>
                </a:solidFill>
              </a:defRPr>
            </a:lvl8pPr>
            <a:lvl9pPr marL="4075298" indent="0" algn="ctr">
              <a:buNone/>
              <a:defRPr>
                <a:solidFill>
                  <a:schemeClr val="tx1">
                    <a:tint val="75000"/>
                  </a:schemeClr>
                </a:solidFill>
              </a:defRPr>
            </a:lvl9pPr>
          </a:lstStyle>
          <a:p>
            <a:r>
              <a:rPr lang="en-US" altLang="zh-CN" noProof="0" smtClean="0"/>
              <a:t>Subtitle</a:t>
            </a:r>
            <a:endParaRPr lang="zh-CN" altLang="en-US" noProof="0" smtClean="0"/>
          </a:p>
        </p:txBody>
      </p:sp>
      <p:sp>
        <p:nvSpPr>
          <p:cNvPr id="43" name="Confidentiality stamp"/>
          <p:cNvSpPr txBox="1"/>
          <p:nvPr userDrawn="1">
            <p:custDataLst>
              <p:tags r:id="rId4"/>
            </p:custDataLst>
          </p:nvPr>
        </p:nvSpPr>
        <p:spPr bwMode="black">
          <a:xfrm>
            <a:off x="530352" y="3730752"/>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1000" i="1" noProof="0" smtClean="0">
                <a:solidFill>
                  <a:schemeClr val="tx1"/>
                </a:solidFill>
                <a:latin typeface="Georgia" pitchFamily="18" charset="0"/>
                <a:cs typeface="Arial" pitchFamily="34" charset="0"/>
              </a:rPr>
              <a:t> </a:t>
            </a:r>
          </a:p>
        </p:txBody>
      </p:sp>
      <p:sp>
        <p:nvSpPr>
          <p:cNvPr id="32" name="Draft stamp"/>
          <p:cNvSpPr txBox="1"/>
          <p:nvPr userDrawn="1">
            <p:custDataLst>
              <p:tags r:id="rId5"/>
            </p:custDataLst>
          </p:nvPr>
        </p:nvSpPr>
        <p:spPr bwMode="black">
          <a:xfrm>
            <a:off x="530352" y="4041648"/>
            <a:ext cx="1371600" cy="292388"/>
          </a:xfrm>
          <a:prstGeom prst="rect">
            <a:avLst/>
          </a:prstGeom>
          <a:noFill/>
          <a:ln>
            <a:noFill/>
          </a:ln>
        </p:spPr>
        <p:txBody>
          <a:bodyPr wrap="square" lIns="0" tIns="0" rIns="0" bIns="13716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lnSpc>
                <a:spcPct val="100000"/>
              </a:lnSpc>
            </a:pPr>
            <a:r>
              <a:rPr lang="zh-CN" altLang="en-US" sz="1000" b="1" i="1" noProof="0" smtClean="0">
                <a:solidFill>
                  <a:schemeClr val="tx1"/>
                </a:solidFill>
                <a:latin typeface="Georgia" pitchFamily="18" charset="0"/>
                <a:cs typeface="Arial" pitchFamily="34" charset="0"/>
              </a:rPr>
              <a:t> </a:t>
            </a:r>
          </a:p>
        </p:txBody>
      </p:sp>
      <p:sp>
        <p:nvSpPr>
          <p:cNvPr id="31" name="Report Date"/>
          <p:cNvSpPr txBox="1"/>
          <p:nvPr userDrawn="1">
            <p:custDataLst>
              <p:tags r:id="rId6"/>
            </p:custDataLst>
          </p:nvPr>
        </p:nvSpPr>
        <p:spPr bwMode="black">
          <a:xfrm>
            <a:off x="530352" y="4343400"/>
            <a:ext cx="1225296" cy="262943"/>
          </a:xfrm>
          <a:prstGeom prst="rect">
            <a:avLst/>
          </a:prstGeom>
          <a:noFill/>
          <a:ln>
            <a:noFill/>
          </a:ln>
        </p:spPr>
        <p:txBody>
          <a:bodyPr wrap="square" lIns="0" tIns="0" rIns="0" bIns="10800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1000" i="1" noProof="0" smtClean="0">
                <a:solidFill>
                  <a:schemeClr val="tx1"/>
                </a:solidFill>
                <a:latin typeface="Georgia" pitchFamily="18" charset="0"/>
                <a:cs typeface="Arial" pitchFamily="34" charset="0"/>
              </a:rPr>
              <a:t> </a:t>
            </a:r>
          </a:p>
        </p:txBody>
      </p:sp>
      <p:sp>
        <p:nvSpPr>
          <p:cNvPr id="35" name="Content Placeholder 34"/>
          <p:cNvSpPr>
            <a:spLocks noGrp="1"/>
          </p:cNvSpPr>
          <p:nvPr>
            <p:ph sz="quarter" idx="10" hasCustomPrompt="1"/>
            <p:custDataLst>
              <p:tags r:id="rId7"/>
            </p:custDataLst>
          </p:nvPr>
        </p:nvSpPr>
        <p:spPr>
          <a:xfrm>
            <a:off x="530352" y="4645152"/>
            <a:ext cx="1225296" cy="1298448"/>
          </a:xfrm>
        </p:spPr>
        <p:txBody>
          <a:bodyPr/>
          <a:lstStyle>
            <a:lvl1pPr>
              <a:defRPr sz="1000" i="1"/>
            </a:lvl1pPr>
          </a:lstStyle>
          <a:p>
            <a:pPr lvl="0"/>
            <a:r>
              <a:rPr lang="en-US" altLang="zh-CN" noProof="0" smtClean="0"/>
              <a:t>Click to enter text</a:t>
            </a:r>
            <a:endParaRPr lang="zh-CN" altLang="en-US" noProof="0"/>
          </a:p>
        </p:txBody>
      </p:sp>
      <p:cxnSp>
        <p:nvCxnSpPr>
          <p:cNvPr id="25" name="Frame Line"/>
          <p:cNvCxnSpPr/>
          <p:nvPr userDrawn="1"/>
        </p:nvCxnSpPr>
        <p:spPr bwMode="black">
          <a:xfrm flipV="1">
            <a:off x="381000" y="3593592"/>
            <a:ext cx="1371600" cy="144000"/>
          </a:xfrm>
          <a:prstGeom prst="bentConnector3">
            <a:avLst>
              <a:gd name="adj1" fmla="val -174"/>
            </a:avLst>
          </a:prstGeom>
          <a:ln w="12700"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sp>
        <p:nvSpPr>
          <p:cNvPr id="36" name="Cover image"/>
          <p:cNvSpPr txBox="1">
            <a:spLocks noChangeAspect="1"/>
          </p:cNvSpPr>
          <p:nvPr userDrawn="1">
            <p:custDataLst>
              <p:tags r:id="rId8"/>
            </p:custDataLst>
          </p:nvPr>
        </p:nvSpPr>
        <p:spPr>
          <a:xfrm>
            <a:off x="1904334" y="3589973"/>
            <a:ext cx="6719929" cy="3200400"/>
          </a:xfrm>
          <a:prstGeom prst="rect">
            <a:avLst/>
          </a:prstGeom>
          <a:noFill/>
          <a:ln w="3175">
            <a:noFill/>
          </a:ln>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endParaRPr lang="zh-CN" altLang="en-US" sz="2200" noProof="0" smtClean="0">
              <a:latin typeface="Georgia" pitchFamily="18" charset="0"/>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Cover Slide: Fixed Logo">
    <p:spTree>
      <p:nvGrpSpPr>
        <p:cNvPr id="1" name=""/>
        <p:cNvGrpSpPr/>
        <p:nvPr/>
      </p:nvGrpSpPr>
      <p:grpSpPr>
        <a:xfrm>
          <a:off x="0" y="0"/>
          <a:ext cx="0" cy="0"/>
        </a:xfrm>
      </p:grpSpPr>
      <p:grpSp>
        <p:nvGrpSpPr>
          <p:cNvPr id="46" name="Logo with Panels"/>
          <p:cNvGrpSpPr/>
          <p:nvPr userDrawn="1"/>
        </p:nvGrpSpPr>
        <p:grpSpPr>
          <a:xfrm>
            <a:off x="1130368" y="6393013"/>
            <a:ext cx="1217986" cy="925197"/>
            <a:chOff x="3835013" y="2828854"/>
            <a:chExt cx="1217986" cy="925197"/>
          </a:xfrm>
        </p:grpSpPr>
        <p:grpSp>
          <p:nvGrpSpPr>
            <p:cNvPr id="47" name="Logo Panels"/>
            <p:cNvGrpSpPr/>
            <p:nvPr/>
          </p:nvGrpSpPr>
          <p:grpSpPr>
            <a:xfrm>
              <a:off x="4609614" y="2828854"/>
              <a:ext cx="443385" cy="397546"/>
              <a:chOff x="4609614" y="2828854"/>
              <a:chExt cx="443385" cy="397546"/>
            </a:xfrm>
          </p:grpSpPr>
          <p:sp>
            <p:nvSpPr>
              <p:cNvPr id="51" name="Rectangle 1"/>
              <p:cNvSpPr>
                <a:spLocks noChangeArrowheads="1"/>
              </p:cNvSpPr>
              <p:nvPr/>
            </p:nvSpPr>
            <p:spPr bwMode="gray">
              <a:xfrm>
                <a:off x="4609614" y="3112483"/>
                <a:ext cx="443385" cy="113916"/>
              </a:xfrm>
              <a:prstGeom prst="rect">
                <a:avLst/>
              </a:prstGeom>
              <a:solidFill>
                <a:srgbClr val="F445F6"/>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2" name="Rectangle 2"/>
              <p:cNvSpPr>
                <a:spLocks noChangeArrowheads="1"/>
              </p:cNvSpPr>
              <p:nvPr/>
            </p:nvSpPr>
            <p:spPr bwMode="gray">
              <a:xfrm>
                <a:off x="4609618" y="2873556"/>
                <a:ext cx="269567" cy="352844"/>
              </a:xfrm>
              <a:prstGeom prst="rect">
                <a:avLst/>
              </a:prstGeom>
              <a:solidFill>
                <a:srgbClr val="F6B67F"/>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3" name="Rectangle 3"/>
              <p:cNvSpPr>
                <a:spLocks noChangeArrowheads="1"/>
              </p:cNvSpPr>
              <p:nvPr/>
            </p:nvSpPr>
            <p:spPr bwMode="gray">
              <a:xfrm>
                <a:off x="4609618" y="2828854"/>
                <a:ext cx="224319" cy="397545"/>
              </a:xfrm>
              <a:prstGeom prst="rect">
                <a:avLst/>
              </a:prstGeom>
              <a:solidFill>
                <a:srgbClr val="F48F17"/>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4" name="Rectangle 4"/>
              <p:cNvSpPr>
                <a:spLocks noChangeArrowheads="1"/>
              </p:cNvSpPr>
              <p:nvPr/>
            </p:nvSpPr>
            <p:spPr bwMode="gray">
              <a:xfrm>
                <a:off x="4609617" y="2873555"/>
                <a:ext cx="224319" cy="352844"/>
              </a:xfrm>
              <a:prstGeom prst="rect">
                <a:avLst/>
              </a:prstGeom>
              <a:solidFill>
                <a:srgbClr val="EB660B"/>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5" name="Rectangle 5"/>
              <p:cNvSpPr>
                <a:spLocks noChangeArrowheads="1"/>
              </p:cNvSpPr>
              <p:nvPr/>
            </p:nvSpPr>
            <p:spPr bwMode="gray">
              <a:xfrm>
                <a:off x="4609615" y="2944211"/>
                <a:ext cx="383843" cy="282188"/>
              </a:xfrm>
              <a:prstGeom prst="rect">
                <a:avLst/>
              </a:prstGeom>
              <a:solidFill>
                <a:srgbClr val="F3BF09"/>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6" name="Rectangle 6"/>
              <p:cNvSpPr>
                <a:spLocks noChangeArrowheads="1"/>
              </p:cNvSpPr>
              <p:nvPr/>
            </p:nvSpPr>
            <p:spPr bwMode="gray">
              <a:xfrm>
                <a:off x="4609616" y="3112483"/>
                <a:ext cx="383842" cy="113916"/>
              </a:xfrm>
              <a:prstGeom prst="rect">
                <a:avLst/>
              </a:prstGeom>
              <a:solidFill>
                <a:srgbClr val="E93409"/>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7" name="Rectangle 7"/>
              <p:cNvSpPr>
                <a:spLocks noChangeArrowheads="1"/>
              </p:cNvSpPr>
              <p:nvPr/>
            </p:nvSpPr>
            <p:spPr bwMode="gray">
              <a:xfrm>
                <a:off x="4609616" y="2944211"/>
                <a:ext cx="269570" cy="282188"/>
              </a:xfrm>
              <a:prstGeom prst="rect">
                <a:avLst/>
              </a:prstGeom>
              <a:solidFill>
                <a:srgbClr val="EA880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8" name="Rectangle 8"/>
              <p:cNvSpPr>
                <a:spLocks noChangeArrowheads="1"/>
              </p:cNvSpPr>
              <p:nvPr/>
            </p:nvSpPr>
            <p:spPr bwMode="gray">
              <a:xfrm>
                <a:off x="4609616" y="3112483"/>
                <a:ext cx="269569" cy="113916"/>
              </a:xfrm>
              <a:prstGeom prst="rect">
                <a:avLst/>
              </a:prstGeom>
              <a:solidFill>
                <a:srgbClr val="E02504"/>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9" name="Rectangle 9"/>
              <p:cNvSpPr/>
              <p:nvPr/>
            </p:nvSpPr>
            <p:spPr bwMode="gray">
              <a:xfrm>
                <a:off x="4609616" y="2944211"/>
                <a:ext cx="224321" cy="282188"/>
              </a:xfrm>
              <a:prstGeom prst="rect">
                <a:avLst/>
              </a:prstGeom>
              <a:solidFill>
                <a:srgbClr val="E04C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60" name="Rectangle 10"/>
              <p:cNvSpPr>
                <a:spLocks noChangeArrowheads="1"/>
              </p:cNvSpPr>
              <p:nvPr/>
            </p:nvSpPr>
            <p:spPr bwMode="gray">
              <a:xfrm>
                <a:off x="4609617" y="3112483"/>
                <a:ext cx="224320" cy="113916"/>
              </a:xfrm>
              <a:prstGeom prst="rect">
                <a:avLst/>
              </a:prstGeom>
              <a:solidFill>
                <a:srgbClr val="D614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61" name="Rectangle 11"/>
              <p:cNvSpPr>
                <a:spLocks noChangeArrowheads="1"/>
              </p:cNvSpPr>
              <p:nvPr/>
            </p:nvSpPr>
            <p:spPr bwMode="gray">
              <a:xfrm>
                <a:off x="4609617" y="3052823"/>
                <a:ext cx="141027" cy="173576"/>
              </a:xfrm>
              <a:prstGeom prst="rect">
                <a:avLst/>
              </a:prstGeom>
              <a:solidFill>
                <a:srgbClr val="C93C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62" name="Rectangle 12"/>
              <p:cNvSpPr>
                <a:spLocks noChangeArrowheads="1"/>
              </p:cNvSpPr>
              <p:nvPr/>
            </p:nvSpPr>
            <p:spPr bwMode="gray">
              <a:xfrm>
                <a:off x="4609617" y="3112483"/>
                <a:ext cx="141027" cy="113916"/>
              </a:xfrm>
              <a:prstGeom prst="rect">
                <a:avLst/>
              </a:prstGeom>
              <a:solidFill>
                <a:srgbClr val="C010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grpSp>
        <p:grpSp>
          <p:nvGrpSpPr>
            <p:cNvPr id="48" name="Logo"/>
            <p:cNvGrpSpPr/>
            <p:nvPr/>
          </p:nvGrpSpPr>
          <p:grpSpPr>
            <a:xfrm>
              <a:off x="3835013" y="3226397"/>
              <a:ext cx="905256" cy="527654"/>
              <a:chOff x="3835013" y="3226397"/>
              <a:chExt cx="905256" cy="527654"/>
            </a:xfrm>
          </p:grpSpPr>
          <p:sp>
            <p:nvSpPr>
              <p:cNvPr id="49" name="Rectangle 0"/>
              <p:cNvSpPr>
                <a:spLocks noChangeArrowheads="1"/>
              </p:cNvSpPr>
              <p:nvPr/>
            </p:nvSpPr>
            <p:spPr bwMode="black">
              <a:xfrm>
                <a:off x="4381013" y="3226397"/>
                <a:ext cx="228600" cy="57350"/>
              </a:xfrm>
              <a:prstGeom prst="rect">
                <a:avLst/>
              </a:prstGeom>
              <a:solidFill>
                <a:srgbClr val="A10000"/>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50" name="Freeform 49"/>
              <p:cNvSpPr>
                <a:spLocks noEditPoints="1"/>
              </p:cNvSpPr>
              <p:nvPr/>
            </p:nvSpPr>
            <p:spPr bwMode="black">
              <a:xfrm>
                <a:off x="3835013" y="3412840"/>
                <a:ext cx="905256" cy="341211"/>
              </a:xfrm>
              <a:custGeom>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grpSp>
      </p:grpSp>
      <p:sp>
        <p:nvSpPr>
          <p:cNvPr id="25" name="Descriptor"/>
          <p:cNvSpPr txBox="1"/>
          <p:nvPr userDrawn="1">
            <p:custDataLst>
              <p:tags r:id="rId1"/>
            </p:custDataLst>
          </p:nvPr>
        </p:nvSpPr>
        <p:spPr bwMode="black">
          <a:xfrm>
            <a:off x="2057400" y="841248"/>
            <a:ext cx="35266" cy="153888"/>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noProof="0" smtClean="0">
                <a:solidFill>
                  <a:schemeClr val="tx1"/>
                </a:solidFill>
                <a:latin typeface="+mn-lt"/>
                <a:cs typeface="Arial" pitchFamily="34" charset="0"/>
              </a:rPr>
              <a:t> </a:t>
            </a:r>
          </a:p>
        </p:txBody>
      </p:sp>
      <p:sp>
        <p:nvSpPr>
          <p:cNvPr id="2" name="Repot Title"/>
          <p:cNvSpPr>
            <a:spLocks noGrp="1"/>
          </p:cNvSpPr>
          <p:nvPr userDrawn="1">
            <p:ph type="ctrTitle" hasCustomPrompt="1"/>
            <p:custDataLst>
              <p:tags r:id="rId2"/>
            </p:custDataLst>
          </p:nvPr>
        </p:nvSpPr>
        <p:spPr bwMode="black">
          <a:xfrm>
            <a:off x="2056818" y="1261037"/>
            <a:ext cx="5943600" cy="479550"/>
          </a:xfrm>
        </p:spPr>
        <p:txBody>
          <a:bodyPr vert="horz" lIns="0" tIns="0" rIns="0" bIns="36000" rtlCol="0" anchor="t" anchorCtr="0">
            <a:spAutoFit/>
          </a:bodyPr>
          <a:lstStyle>
            <a:lvl1pPr algn="l" defTabSz="1018824" rtl="0" eaLnBrk="1" latinLnBrk="0" hangingPunct="1">
              <a:lnSpc>
                <a:spcPct val="90000"/>
              </a:lnSpc>
              <a:spcBef>
                <a:spcPct val="0"/>
              </a:spcBef>
              <a:buNone/>
              <a:defRPr lang="en-GB" sz="3200" b="1" i="1" kern="1200" baseline="0" noProof="0">
                <a:solidFill>
                  <a:schemeClr val="tx1"/>
                </a:solidFill>
                <a:latin typeface="+mj-lt"/>
                <a:ea typeface="+mj-ea"/>
                <a:cs typeface="+mj-cs"/>
              </a:defRPr>
            </a:lvl1pPr>
          </a:lstStyle>
          <a:p>
            <a:r>
              <a:rPr lang="en-US" altLang="zh-CN" noProof="0" smtClean="0"/>
              <a:t>Report Title</a:t>
            </a:r>
            <a:endParaRPr lang="zh-CN" altLang="en-US" noProof="0"/>
          </a:p>
        </p:txBody>
      </p:sp>
      <p:sp>
        <p:nvSpPr>
          <p:cNvPr id="3" name="Report Subtitle"/>
          <p:cNvSpPr>
            <a:spLocks noGrp="1"/>
          </p:cNvSpPr>
          <p:nvPr userDrawn="1">
            <p:ph type="subTitle" idx="1" hasCustomPrompt="1"/>
            <p:custDataLst>
              <p:tags r:id="rId3"/>
            </p:custDataLst>
          </p:nvPr>
        </p:nvSpPr>
        <p:spPr bwMode="black">
          <a:xfrm>
            <a:off x="2056818" y="1752600"/>
            <a:ext cx="5943600" cy="443198"/>
          </a:xfrm>
        </p:spPr>
        <p:txBody>
          <a:bodyPr tIns="0" bIns="0">
            <a:spAutoFit/>
          </a:bodyPr>
          <a:lstStyle>
            <a:lvl1pPr marL="0" indent="0" algn="l">
              <a:lnSpc>
                <a:spcPct val="90000"/>
              </a:lnSpc>
              <a:spcAft>
                <a:spcPct val="0"/>
              </a:spcAft>
              <a:buNone/>
              <a:defRPr sz="3200" baseline="0">
                <a:solidFill>
                  <a:schemeClr val="tx1"/>
                </a:solidFill>
                <a:latin typeface="+mj-lt"/>
              </a:defRPr>
            </a:lvl1pPr>
            <a:lvl2pPr marL="509412" indent="0" algn="ctr">
              <a:buNone/>
              <a:defRPr>
                <a:solidFill>
                  <a:schemeClr val="tx1">
                    <a:tint val="75000"/>
                  </a:schemeClr>
                </a:solidFill>
              </a:defRPr>
            </a:lvl2pPr>
            <a:lvl3pPr marL="1018824" indent="0" algn="ctr">
              <a:buNone/>
              <a:defRPr>
                <a:solidFill>
                  <a:schemeClr val="tx1">
                    <a:tint val="75000"/>
                  </a:schemeClr>
                </a:solidFill>
              </a:defRPr>
            </a:lvl3pPr>
            <a:lvl4pPr marL="1528237" indent="0" algn="ctr">
              <a:buNone/>
              <a:defRPr>
                <a:solidFill>
                  <a:schemeClr val="tx1">
                    <a:tint val="75000"/>
                  </a:schemeClr>
                </a:solidFill>
              </a:defRPr>
            </a:lvl4pPr>
            <a:lvl5pPr marL="2037649" indent="0" algn="ctr">
              <a:buNone/>
              <a:defRPr>
                <a:solidFill>
                  <a:schemeClr val="tx1">
                    <a:tint val="75000"/>
                  </a:schemeClr>
                </a:solidFill>
              </a:defRPr>
            </a:lvl5pPr>
            <a:lvl6pPr marL="2547061" indent="0" algn="ctr">
              <a:buNone/>
              <a:defRPr>
                <a:solidFill>
                  <a:schemeClr val="tx1">
                    <a:tint val="75000"/>
                  </a:schemeClr>
                </a:solidFill>
              </a:defRPr>
            </a:lvl6pPr>
            <a:lvl7pPr marL="3056473" indent="0" algn="ctr">
              <a:buNone/>
              <a:defRPr>
                <a:solidFill>
                  <a:schemeClr val="tx1">
                    <a:tint val="75000"/>
                  </a:schemeClr>
                </a:solidFill>
              </a:defRPr>
            </a:lvl7pPr>
            <a:lvl8pPr marL="3565886" indent="0" algn="ctr">
              <a:buNone/>
              <a:defRPr>
                <a:solidFill>
                  <a:schemeClr val="tx1">
                    <a:tint val="75000"/>
                  </a:schemeClr>
                </a:solidFill>
              </a:defRPr>
            </a:lvl8pPr>
            <a:lvl9pPr marL="4075298" indent="0" algn="ctr">
              <a:buNone/>
              <a:defRPr>
                <a:solidFill>
                  <a:schemeClr val="tx1">
                    <a:tint val="75000"/>
                  </a:schemeClr>
                </a:solidFill>
              </a:defRPr>
            </a:lvl9pPr>
          </a:lstStyle>
          <a:p>
            <a:r>
              <a:rPr lang="en-US" altLang="zh-CN" noProof="0" smtClean="0"/>
              <a:t>Subtitle</a:t>
            </a:r>
            <a:endParaRPr lang="zh-CN" altLang="en-US" noProof="0"/>
          </a:p>
        </p:txBody>
      </p:sp>
      <p:sp>
        <p:nvSpPr>
          <p:cNvPr id="43" name="Confidentiality stamp"/>
          <p:cNvSpPr txBox="1"/>
          <p:nvPr userDrawn="1">
            <p:custDataLst>
              <p:tags r:id="rId4"/>
            </p:custDataLst>
          </p:nvPr>
        </p:nvSpPr>
        <p:spPr bwMode="black">
          <a:xfrm>
            <a:off x="530352" y="3730752"/>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1000" i="1" noProof="0" smtClean="0">
                <a:solidFill>
                  <a:schemeClr val="tx1"/>
                </a:solidFill>
                <a:latin typeface="Georgia" pitchFamily="18" charset="0"/>
                <a:cs typeface="Arial" pitchFamily="34" charset="0"/>
              </a:rPr>
              <a:t> </a:t>
            </a:r>
          </a:p>
        </p:txBody>
      </p:sp>
      <p:sp>
        <p:nvSpPr>
          <p:cNvPr id="32" name="Draft stamp"/>
          <p:cNvSpPr txBox="1"/>
          <p:nvPr userDrawn="1">
            <p:custDataLst>
              <p:tags r:id="rId5"/>
            </p:custDataLst>
          </p:nvPr>
        </p:nvSpPr>
        <p:spPr bwMode="black">
          <a:xfrm>
            <a:off x="530352" y="4041648"/>
            <a:ext cx="1371600" cy="292388"/>
          </a:xfrm>
          <a:prstGeom prst="rect">
            <a:avLst/>
          </a:prstGeom>
          <a:noFill/>
          <a:ln>
            <a:noFill/>
          </a:ln>
        </p:spPr>
        <p:txBody>
          <a:bodyPr wrap="square" lIns="0" tIns="0" rIns="0" bIns="13716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lnSpc>
                <a:spcPct val="100000"/>
              </a:lnSpc>
            </a:pPr>
            <a:r>
              <a:rPr lang="zh-CN" altLang="en-US" sz="1000" b="1" i="1" noProof="0" smtClean="0">
                <a:solidFill>
                  <a:schemeClr val="tx1"/>
                </a:solidFill>
                <a:latin typeface="Georgia" pitchFamily="18" charset="0"/>
                <a:cs typeface="Arial" pitchFamily="34" charset="0"/>
              </a:rPr>
              <a:t> </a:t>
            </a:r>
          </a:p>
        </p:txBody>
      </p:sp>
      <p:sp>
        <p:nvSpPr>
          <p:cNvPr id="31" name="Report Date"/>
          <p:cNvSpPr txBox="1"/>
          <p:nvPr userDrawn="1">
            <p:custDataLst>
              <p:tags r:id="rId6"/>
            </p:custDataLst>
          </p:nvPr>
        </p:nvSpPr>
        <p:spPr bwMode="black">
          <a:xfrm>
            <a:off x="530351" y="4343400"/>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endParaRPr lang="zh-CN" altLang="en-US" sz="1000" i="1" noProof="0" smtClean="0">
              <a:solidFill>
                <a:schemeClr val="tx1"/>
              </a:solidFill>
              <a:latin typeface="Georgia" pitchFamily="18" charset="0"/>
              <a:cs typeface="Arial" pitchFamily="34" charset="0"/>
            </a:endParaRPr>
          </a:p>
        </p:txBody>
      </p:sp>
      <p:cxnSp>
        <p:nvCxnSpPr>
          <p:cNvPr id="72" name="Frame Line"/>
          <p:cNvCxnSpPr/>
          <p:nvPr userDrawn="1"/>
        </p:nvCxnSpPr>
        <p:spPr bwMode="black">
          <a:xfrm flipV="1">
            <a:off x="1905000" y="1140745"/>
            <a:ext cx="7615355" cy="144000"/>
          </a:xfrm>
          <a:prstGeom prst="bentConnector3">
            <a:avLst>
              <a:gd name="adj1" fmla="val -30"/>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6" name="Frame Line"/>
          <p:cNvCxnSpPr/>
          <p:nvPr userDrawn="1"/>
        </p:nvCxnSpPr>
        <p:spPr bwMode="black">
          <a:xfrm flipV="1">
            <a:off x="381000" y="3593592"/>
            <a:ext cx="1371600" cy="144000"/>
          </a:xfrm>
          <a:prstGeom prst="bentConnector3">
            <a:avLst>
              <a:gd name="adj1" fmla="val -174"/>
            </a:avLst>
          </a:prstGeom>
          <a:ln w="12700"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over Slide: Colour">
    <p:spTree>
      <p:nvGrpSpPr>
        <p:cNvPr id="1" name=""/>
        <p:cNvGrpSpPr/>
        <p:nvPr/>
      </p:nvGrpSpPr>
      <p:grpSpPr>
        <a:xfrm>
          <a:off x="0" y="0"/>
          <a:ext cx="0" cy="0"/>
        </a:xfrm>
      </p:grpSpPr>
      <p:grpSp>
        <p:nvGrpSpPr>
          <p:cNvPr id="27" name="Logo with Panels"/>
          <p:cNvGrpSpPr/>
          <p:nvPr userDrawn="1"/>
        </p:nvGrpSpPr>
        <p:grpSpPr>
          <a:xfrm>
            <a:off x="1130368" y="0"/>
            <a:ext cx="8928032" cy="7318210"/>
            <a:chOff x="1130368" y="0"/>
            <a:chExt cx="8928032" cy="7318210"/>
          </a:xfrm>
        </p:grpSpPr>
        <p:grpSp>
          <p:nvGrpSpPr>
            <p:cNvPr id="4" name="Logo Shapes"/>
            <p:cNvGrpSpPr/>
            <p:nvPr userDrawn="1"/>
          </p:nvGrpSpPr>
          <p:grpSpPr>
            <a:xfrm>
              <a:off x="1904991" y="0"/>
              <a:ext cx="8153409" cy="6792221"/>
              <a:chOff x="1828799" y="0"/>
              <a:chExt cx="8153409" cy="6792221"/>
            </a:xfrm>
          </p:grpSpPr>
          <p:sp>
            <p:nvSpPr>
              <p:cNvPr id="68" name="Rectangle 2"/>
              <p:cNvSpPr>
                <a:spLocks noChangeArrowheads="1"/>
              </p:cNvSpPr>
              <p:nvPr userDrawn="1"/>
            </p:nvSpPr>
            <p:spPr bwMode="gray">
              <a:xfrm>
                <a:off x="1828799" y="1150143"/>
                <a:ext cx="8153409" cy="5638800"/>
              </a:xfrm>
              <a:prstGeom prst="rect">
                <a:avLst/>
              </a:prstGeom>
              <a:solidFill>
                <a:schemeClr val="tx2">
                  <a:lumMod val="40000"/>
                  <a:lumOff val="60000"/>
                </a:schemeClr>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4" name="Rectangle 4"/>
              <p:cNvSpPr>
                <a:spLocks noChangeArrowheads="1"/>
              </p:cNvSpPr>
              <p:nvPr/>
            </p:nvSpPr>
            <p:spPr bwMode="gray">
              <a:xfrm>
                <a:off x="1828800" y="0"/>
                <a:ext cx="6248400" cy="6792221"/>
              </a:xfrm>
              <a:prstGeom prst="rect">
                <a:avLst/>
              </a:prstGeom>
              <a:solidFill>
                <a:schemeClr val="tx2">
                  <a:lumMod val="60000"/>
                  <a:lumOff val="40000"/>
                </a:schemeClr>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sp>
            <p:nvSpPr>
              <p:cNvPr id="29" name="Rectangle 7"/>
              <p:cNvSpPr>
                <a:spLocks noChangeArrowheads="1"/>
              </p:cNvSpPr>
              <p:nvPr userDrawn="1"/>
            </p:nvSpPr>
            <p:spPr bwMode="gray">
              <a:xfrm>
                <a:off x="1828800" y="1150143"/>
                <a:ext cx="6248400" cy="5638799"/>
              </a:xfrm>
              <a:prstGeom prst="rect">
                <a:avLst/>
              </a:prstGeom>
              <a:solidFill>
                <a:schemeClr val="accent1"/>
              </a:solidFill>
              <a:ln w="0">
                <a:noFill/>
                <a:prstDash val="solid"/>
                <a:miter lim="800000"/>
              </a:ln>
            </p:spPr>
            <p:txBody>
              <a:bodyPr vert="horz" wrap="square" lIns="0" tIns="0" rIns="0" bIns="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noProof="0"/>
              </a:p>
            </p:txBody>
          </p:sp>
        </p:grpSp>
        <p:grpSp>
          <p:nvGrpSpPr>
            <p:cNvPr id="26" name="Logo"/>
            <p:cNvGrpSpPr/>
            <p:nvPr userDrawn="1"/>
          </p:nvGrpSpPr>
          <p:grpSpPr>
            <a:xfrm>
              <a:off x="1130368" y="6790556"/>
              <a:ext cx="905256" cy="527654"/>
              <a:chOff x="1130368" y="6790556"/>
              <a:chExt cx="905256" cy="527654"/>
            </a:xfrm>
          </p:grpSpPr>
          <p:sp>
            <p:nvSpPr>
              <p:cNvPr id="23" name="Rectangle 0"/>
              <p:cNvSpPr>
                <a:spLocks noChangeArrowheads="1"/>
              </p:cNvSpPr>
              <p:nvPr userDrawn="1"/>
            </p:nvSpPr>
            <p:spPr bwMode="black">
              <a:xfrm>
                <a:off x="1676368" y="6790556"/>
                <a:ext cx="228600" cy="57350"/>
              </a:xfrm>
              <a:prstGeom prst="rect">
                <a:avLst/>
              </a:prstGeom>
              <a:solidFill>
                <a:schemeClr val="accent1"/>
              </a:solidFill>
              <a:ln w="0">
                <a:noFill/>
                <a:prstDash val="solid"/>
                <a:miter lim="800000"/>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sp>
            <p:nvSpPr>
              <p:cNvPr id="25" name="Freeform 24"/>
              <p:cNvSpPr>
                <a:spLocks noEditPoints="1"/>
              </p:cNvSpPr>
              <p:nvPr userDrawn="1"/>
            </p:nvSpPr>
            <p:spPr bwMode="black">
              <a:xfrm>
                <a:off x="1130368" y="6976999"/>
                <a:ext cx="905256" cy="341211"/>
              </a:xfrm>
              <a:custGeom>
                <a:cxnLst>
                  <a:cxn ang="0">
                    <a:pos x="581" y="233"/>
                  </a:cxn>
                  <a:cxn ang="0">
                    <a:pos x="538" y="949"/>
                  </a:cxn>
                  <a:cxn ang="0">
                    <a:pos x="630" y="946"/>
                  </a:cxn>
                  <a:cxn ang="0">
                    <a:pos x="793" y="880"/>
                  </a:cxn>
                  <a:cxn ang="0">
                    <a:pos x="886" y="728"/>
                  </a:cxn>
                  <a:cxn ang="0">
                    <a:pos x="905" y="505"/>
                  </a:cxn>
                  <a:cxn ang="0">
                    <a:pos x="850" y="329"/>
                  </a:cxn>
                  <a:cxn ang="0">
                    <a:pos x="727" y="241"/>
                  </a:cxn>
                  <a:cxn ang="0">
                    <a:pos x="521" y="3"/>
                  </a:cxn>
                  <a:cxn ang="0">
                    <a:pos x="643" y="74"/>
                  </a:cxn>
                  <a:cxn ang="0">
                    <a:pos x="761" y="24"/>
                  </a:cxn>
                  <a:cxn ang="0">
                    <a:pos x="855" y="9"/>
                  </a:cxn>
                  <a:cxn ang="0">
                    <a:pos x="1026" y="40"/>
                  </a:cxn>
                  <a:cxn ang="0">
                    <a:pos x="1180" y="172"/>
                  </a:cxn>
                  <a:cxn ang="0">
                    <a:pos x="1265" y="383"/>
                  </a:cxn>
                  <a:cxn ang="0">
                    <a:pos x="1265" y="641"/>
                  </a:cxn>
                  <a:cxn ang="0">
                    <a:pos x="1175" y="857"/>
                  </a:cxn>
                  <a:cxn ang="0">
                    <a:pos x="1005" y="1006"/>
                  </a:cxn>
                  <a:cxn ang="0">
                    <a:pos x="766" y="1074"/>
                  </a:cxn>
                  <a:cxn ang="0">
                    <a:pos x="601" y="1074"/>
                  </a:cxn>
                  <a:cxn ang="0">
                    <a:pos x="692" y="1447"/>
                  </a:cxn>
                  <a:cxn ang="0">
                    <a:pos x="171" y="1408"/>
                  </a:cxn>
                  <a:cxn ang="0">
                    <a:pos x="413" y="3"/>
                  </a:cxn>
                  <a:cxn ang="0">
                    <a:pos x="3876" y="20"/>
                  </a:cxn>
                  <a:cxn ang="0">
                    <a:pos x="4036" y="100"/>
                  </a:cxn>
                  <a:cxn ang="0">
                    <a:pos x="4113" y="232"/>
                  </a:cxn>
                  <a:cxn ang="0">
                    <a:pos x="4091" y="362"/>
                  </a:cxn>
                  <a:cxn ang="0">
                    <a:pos x="3995" y="436"/>
                  </a:cxn>
                  <a:cxn ang="0">
                    <a:pos x="3859" y="438"/>
                  </a:cxn>
                  <a:cxn ang="0">
                    <a:pos x="3757" y="114"/>
                  </a:cxn>
                  <a:cxn ang="0">
                    <a:pos x="3597" y="187"/>
                  </a:cxn>
                  <a:cxn ang="0">
                    <a:pos x="3508" y="339"/>
                  </a:cxn>
                  <a:cxn ang="0">
                    <a:pos x="3489" y="565"/>
                  </a:cxn>
                  <a:cxn ang="0">
                    <a:pos x="3547" y="753"/>
                  </a:cxn>
                  <a:cxn ang="0">
                    <a:pos x="3668" y="869"/>
                  </a:cxn>
                  <a:cxn ang="0">
                    <a:pos x="3821" y="896"/>
                  </a:cxn>
                  <a:cxn ang="0">
                    <a:pos x="3931" y="872"/>
                  </a:cxn>
                  <a:cxn ang="0">
                    <a:pos x="4079" y="810"/>
                  </a:cxn>
                  <a:cxn ang="0">
                    <a:pos x="4016" y="1024"/>
                  </a:cxn>
                  <a:cxn ang="0">
                    <a:pos x="3830" y="1080"/>
                  </a:cxn>
                  <a:cxn ang="0">
                    <a:pos x="3651" y="1095"/>
                  </a:cxn>
                  <a:cxn ang="0">
                    <a:pos x="3426" y="1060"/>
                  </a:cxn>
                  <a:cxn ang="0">
                    <a:pos x="3255" y="947"/>
                  </a:cxn>
                  <a:cxn ang="0">
                    <a:pos x="3140" y="772"/>
                  </a:cxn>
                  <a:cxn ang="0">
                    <a:pos x="3101" y="561"/>
                  </a:cxn>
                  <a:cxn ang="0">
                    <a:pos x="3153" y="318"/>
                  </a:cxn>
                  <a:cxn ang="0">
                    <a:pos x="3293" y="135"/>
                  </a:cxn>
                  <a:cxn ang="0">
                    <a:pos x="3508" y="27"/>
                  </a:cxn>
                  <a:cxn ang="0">
                    <a:pos x="2910" y="0"/>
                  </a:cxn>
                  <a:cxn ang="0">
                    <a:pos x="3040" y="52"/>
                  </a:cxn>
                  <a:cxn ang="0">
                    <a:pos x="3093" y="178"/>
                  </a:cxn>
                  <a:cxn ang="0">
                    <a:pos x="3071" y="277"/>
                  </a:cxn>
                  <a:cxn ang="0">
                    <a:pos x="3004" y="393"/>
                  </a:cxn>
                  <a:cxn ang="0">
                    <a:pos x="2876" y="561"/>
                  </a:cxn>
                  <a:cxn ang="0">
                    <a:pos x="1784" y="1078"/>
                  </a:cxn>
                  <a:cxn ang="0">
                    <a:pos x="1313" y="118"/>
                  </a:cxn>
                  <a:cxn ang="0">
                    <a:pos x="2247" y="25"/>
                  </a:cxn>
                  <a:cxn ang="0">
                    <a:pos x="2759" y="62"/>
                  </a:cxn>
                  <a:cxn ang="0">
                    <a:pos x="2872" y="4"/>
                  </a:cxn>
                </a:cxnLst>
                <a:rect l="0" t="0" r="r" b="b"/>
                <a:pathLst>
                  <a:path w="4127" h="1544">
                    <a:moveTo>
                      <a:pt x="640" y="229"/>
                    </a:moveTo>
                    <a:lnTo>
                      <a:pt x="622" y="229"/>
                    </a:lnTo>
                    <a:lnTo>
                      <a:pt x="603" y="230"/>
                    </a:lnTo>
                    <a:lnTo>
                      <a:pt x="581" y="233"/>
                    </a:lnTo>
                    <a:lnTo>
                      <a:pt x="553" y="235"/>
                    </a:lnTo>
                    <a:lnTo>
                      <a:pt x="521" y="241"/>
                    </a:lnTo>
                    <a:lnTo>
                      <a:pt x="521" y="947"/>
                    </a:lnTo>
                    <a:lnTo>
                      <a:pt x="538" y="949"/>
                    </a:lnTo>
                    <a:lnTo>
                      <a:pt x="553" y="949"/>
                    </a:lnTo>
                    <a:lnTo>
                      <a:pt x="566" y="949"/>
                    </a:lnTo>
                    <a:lnTo>
                      <a:pt x="578" y="949"/>
                    </a:lnTo>
                    <a:lnTo>
                      <a:pt x="630" y="946"/>
                    </a:lnTo>
                    <a:lnTo>
                      <a:pt x="677" y="937"/>
                    </a:lnTo>
                    <a:lnTo>
                      <a:pt x="720" y="924"/>
                    </a:lnTo>
                    <a:lnTo>
                      <a:pt x="758" y="905"/>
                    </a:lnTo>
                    <a:lnTo>
                      <a:pt x="793" y="880"/>
                    </a:lnTo>
                    <a:lnTo>
                      <a:pt x="824" y="850"/>
                    </a:lnTo>
                    <a:lnTo>
                      <a:pt x="849" y="815"/>
                    </a:lnTo>
                    <a:lnTo>
                      <a:pt x="870" y="775"/>
                    </a:lnTo>
                    <a:lnTo>
                      <a:pt x="886" y="728"/>
                    </a:lnTo>
                    <a:lnTo>
                      <a:pt x="897" y="678"/>
                    </a:lnTo>
                    <a:lnTo>
                      <a:pt x="905" y="622"/>
                    </a:lnTo>
                    <a:lnTo>
                      <a:pt x="907" y="561"/>
                    </a:lnTo>
                    <a:lnTo>
                      <a:pt x="905" y="505"/>
                    </a:lnTo>
                    <a:lnTo>
                      <a:pt x="897" y="452"/>
                    </a:lnTo>
                    <a:lnTo>
                      <a:pt x="886" y="407"/>
                    </a:lnTo>
                    <a:lnTo>
                      <a:pt x="870" y="366"/>
                    </a:lnTo>
                    <a:lnTo>
                      <a:pt x="850" y="329"/>
                    </a:lnTo>
                    <a:lnTo>
                      <a:pt x="826" y="299"/>
                    </a:lnTo>
                    <a:lnTo>
                      <a:pt x="797" y="274"/>
                    </a:lnTo>
                    <a:lnTo>
                      <a:pt x="763" y="254"/>
                    </a:lnTo>
                    <a:lnTo>
                      <a:pt x="727" y="241"/>
                    </a:lnTo>
                    <a:lnTo>
                      <a:pt x="686" y="232"/>
                    </a:lnTo>
                    <a:lnTo>
                      <a:pt x="640" y="229"/>
                    </a:lnTo>
                    <a:close/>
                    <a:moveTo>
                      <a:pt x="413" y="3"/>
                    </a:moveTo>
                    <a:lnTo>
                      <a:pt x="521" y="3"/>
                    </a:lnTo>
                    <a:lnTo>
                      <a:pt x="521" y="143"/>
                    </a:lnTo>
                    <a:lnTo>
                      <a:pt x="566" y="117"/>
                    </a:lnTo>
                    <a:lnTo>
                      <a:pt x="607" y="93"/>
                    </a:lnTo>
                    <a:lnTo>
                      <a:pt x="643" y="74"/>
                    </a:lnTo>
                    <a:lnTo>
                      <a:pt x="677" y="57"/>
                    </a:lnTo>
                    <a:lnTo>
                      <a:pt x="707" y="44"/>
                    </a:lnTo>
                    <a:lnTo>
                      <a:pt x="735" y="33"/>
                    </a:lnTo>
                    <a:lnTo>
                      <a:pt x="761" y="24"/>
                    </a:lnTo>
                    <a:lnTo>
                      <a:pt x="785" y="18"/>
                    </a:lnTo>
                    <a:lnTo>
                      <a:pt x="809" y="13"/>
                    </a:lnTo>
                    <a:lnTo>
                      <a:pt x="831" y="10"/>
                    </a:lnTo>
                    <a:lnTo>
                      <a:pt x="855" y="9"/>
                    </a:lnTo>
                    <a:lnTo>
                      <a:pt x="879" y="8"/>
                    </a:lnTo>
                    <a:lnTo>
                      <a:pt x="931" y="12"/>
                    </a:lnTo>
                    <a:lnTo>
                      <a:pt x="980" y="23"/>
                    </a:lnTo>
                    <a:lnTo>
                      <a:pt x="1026" y="40"/>
                    </a:lnTo>
                    <a:lnTo>
                      <a:pt x="1070" y="64"/>
                    </a:lnTo>
                    <a:lnTo>
                      <a:pt x="1110" y="94"/>
                    </a:lnTo>
                    <a:lnTo>
                      <a:pt x="1148" y="130"/>
                    </a:lnTo>
                    <a:lnTo>
                      <a:pt x="1180" y="172"/>
                    </a:lnTo>
                    <a:lnTo>
                      <a:pt x="1209" y="218"/>
                    </a:lnTo>
                    <a:lnTo>
                      <a:pt x="1233" y="268"/>
                    </a:lnTo>
                    <a:lnTo>
                      <a:pt x="1252" y="324"/>
                    </a:lnTo>
                    <a:lnTo>
                      <a:pt x="1265" y="383"/>
                    </a:lnTo>
                    <a:lnTo>
                      <a:pt x="1274" y="446"/>
                    </a:lnTo>
                    <a:lnTo>
                      <a:pt x="1278" y="512"/>
                    </a:lnTo>
                    <a:lnTo>
                      <a:pt x="1274" y="578"/>
                    </a:lnTo>
                    <a:lnTo>
                      <a:pt x="1265" y="641"/>
                    </a:lnTo>
                    <a:lnTo>
                      <a:pt x="1252" y="701"/>
                    </a:lnTo>
                    <a:lnTo>
                      <a:pt x="1232" y="756"/>
                    </a:lnTo>
                    <a:lnTo>
                      <a:pt x="1205" y="809"/>
                    </a:lnTo>
                    <a:lnTo>
                      <a:pt x="1175" y="857"/>
                    </a:lnTo>
                    <a:lnTo>
                      <a:pt x="1140" y="901"/>
                    </a:lnTo>
                    <a:lnTo>
                      <a:pt x="1099" y="941"/>
                    </a:lnTo>
                    <a:lnTo>
                      <a:pt x="1054" y="976"/>
                    </a:lnTo>
                    <a:lnTo>
                      <a:pt x="1005" y="1006"/>
                    </a:lnTo>
                    <a:lnTo>
                      <a:pt x="951" y="1031"/>
                    </a:lnTo>
                    <a:lnTo>
                      <a:pt x="894" y="1051"/>
                    </a:lnTo>
                    <a:lnTo>
                      <a:pt x="831" y="1065"/>
                    </a:lnTo>
                    <a:lnTo>
                      <a:pt x="766" y="1074"/>
                    </a:lnTo>
                    <a:lnTo>
                      <a:pt x="696" y="1078"/>
                    </a:lnTo>
                    <a:lnTo>
                      <a:pt x="670" y="1078"/>
                    </a:lnTo>
                    <a:lnTo>
                      <a:pt x="637" y="1076"/>
                    </a:lnTo>
                    <a:lnTo>
                      <a:pt x="601" y="1074"/>
                    </a:lnTo>
                    <a:lnTo>
                      <a:pt x="561" y="1071"/>
                    </a:lnTo>
                    <a:lnTo>
                      <a:pt x="521" y="1068"/>
                    </a:lnTo>
                    <a:lnTo>
                      <a:pt x="521" y="1408"/>
                    </a:lnTo>
                    <a:lnTo>
                      <a:pt x="692" y="1447"/>
                    </a:lnTo>
                    <a:lnTo>
                      <a:pt x="692" y="1544"/>
                    </a:lnTo>
                    <a:lnTo>
                      <a:pt x="18" y="1544"/>
                    </a:lnTo>
                    <a:lnTo>
                      <a:pt x="18" y="1447"/>
                    </a:lnTo>
                    <a:lnTo>
                      <a:pt x="171" y="1408"/>
                    </a:lnTo>
                    <a:lnTo>
                      <a:pt x="171" y="229"/>
                    </a:lnTo>
                    <a:lnTo>
                      <a:pt x="0" y="229"/>
                    </a:lnTo>
                    <a:lnTo>
                      <a:pt x="0" y="128"/>
                    </a:lnTo>
                    <a:lnTo>
                      <a:pt x="413" y="3"/>
                    </a:lnTo>
                    <a:close/>
                    <a:moveTo>
                      <a:pt x="3711" y="0"/>
                    </a:moveTo>
                    <a:lnTo>
                      <a:pt x="3770" y="3"/>
                    </a:lnTo>
                    <a:lnTo>
                      <a:pt x="3825" y="9"/>
                    </a:lnTo>
                    <a:lnTo>
                      <a:pt x="3876" y="20"/>
                    </a:lnTo>
                    <a:lnTo>
                      <a:pt x="3923" y="34"/>
                    </a:lnTo>
                    <a:lnTo>
                      <a:pt x="3965" y="53"/>
                    </a:lnTo>
                    <a:lnTo>
                      <a:pt x="4004" y="75"/>
                    </a:lnTo>
                    <a:lnTo>
                      <a:pt x="4036" y="100"/>
                    </a:lnTo>
                    <a:lnTo>
                      <a:pt x="4064" y="129"/>
                    </a:lnTo>
                    <a:lnTo>
                      <a:pt x="4086" y="160"/>
                    </a:lnTo>
                    <a:lnTo>
                      <a:pt x="4103" y="194"/>
                    </a:lnTo>
                    <a:lnTo>
                      <a:pt x="4113" y="232"/>
                    </a:lnTo>
                    <a:lnTo>
                      <a:pt x="4117" y="271"/>
                    </a:lnTo>
                    <a:lnTo>
                      <a:pt x="4114" y="304"/>
                    </a:lnTo>
                    <a:lnTo>
                      <a:pt x="4105" y="334"/>
                    </a:lnTo>
                    <a:lnTo>
                      <a:pt x="4091" y="362"/>
                    </a:lnTo>
                    <a:lnTo>
                      <a:pt x="4074" y="387"/>
                    </a:lnTo>
                    <a:lnTo>
                      <a:pt x="4051" y="407"/>
                    </a:lnTo>
                    <a:lnTo>
                      <a:pt x="4025" y="423"/>
                    </a:lnTo>
                    <a:lnTo>
                      <a:pt x="3995" y="436"/>
                    </a:lnTo>
                    <a:lnTo>
                      <a:pt x="3961" y="443"/>
                    </a:lnTo>
                    <a:lnTo>
                      <a:pt x="3925" y="446"/>
                    </a:lnTo>
                    <a:lnTo>
                      <a:pt x="3891" y="444"/>
                    </a:lnTo>
                    <a:lnTo>
                      <a:pt x="3859" y="438"/>
                    </a:lnTo>
                    <a:lnTo>
                      <a:pt x="3826" y="428"/>
                    </a:lnTo>
                    <a:lnTo>
                      <a:pt x="3792" y="413"/>
                    </a:lnTo>
                    <a:lnTo>
                      <a:pt x="3757" y="394"/>
                    </a:lnTo>
                    <a:lnTo>
                      <a:pt x="3757" y="114"/>
                    </a:lnTo>
                    <a:lnTo>
                      <a:pt x="3711" y="125"/>
                    </a:lnTo>
                    <a:lnTo>
                      <a:pt x="3668" y="140"/>
                    </a:lnTo>
                    <a:lnTo>
                      <a:pt x="3631" y="162"/>
                    </a:lnTo>
                    <a:lnTo>
                      <a:pt x="3597" y="187"/>
                    </a:lnTo>
                    <a:lnTo>
                      <a:pt x="3568" y="218"/>
                    </a:lnTo>
                    <a:lnTo>
                      <a:pt x="3543" y="253"/>
                    </a:lnTo>
                    <a:lnTo>
                      <a:pt x="3523" y="294"/>
                    </a:lnTo>
                    <a:lnTo>
                      <a:pt x="3508" y="339"/>
                    </a:lnTo>
                    <a:lnTo>
                      <a:pt x="3497" y="391"/>
                    </a:lnTo>
                    <a:lnTo>
                      <a:pt x="3489" y="447"/>
                    </a:lnTo>
                    <a:lnTo>
                      <a:pt x="3487" y="507"/>
                    </a:lnTo>
                    <a:lnTo>
                      <a:pt x="3489" y="565"/>
                    </a:lnTo>
                    <a:lnTo>
                      <a:pt x="3497" y="617"/>
                    </a:lnTo>
                    <a:lnTo>
                      <a:pt x="3509" y="667"/>
                    </a:lnTo>
                    <a:lnTo>
                      <a:pt x="3526" y="712"/>
                    </a:lnTo>
                    <a:lnTo>
                      <a:pt x="3547" y="753"/>
                    </a:lnTo>
                    <a:lnTo>
                      <a:pt x="3571" y="790"/>
                    </a:lnTo>
                    <a:lnTo>
                      <a:pt x="3600" y="821"/>
                    </a:lnTo>
                    <a:lnTo>
                      <a:pt x="3632" y="847"/>
                    </a:lnTo>
                    <a:lnTo>
                      <a:pt x="3668" y="869"/>
                    </a:lnTo>
                    <a:lnTo>
                      <a:pt x="3707" y="885"/>
                    </a:lnTo>
                    <a:lnTo>
                      <a:pt x="3750" y="894"/>
                    </a:lnTo>
                    <a:lnTo>
                      <a:pt x="3795" y="897"/>
                    </a:lnTo>
                    <a:lnTo>
                      <a:pt x="3821" y="896"/>
                    </a:lnTo>
                    <a:lnTo>
                      <a:pt x="3847" y="894"/>
                    </a:lnTo>
                    <a:lnTo>
                      <a:pt x="3874" y="889"/>
                    </a:lnTo>
                    <a:lnTo>
                      <a:pt x="3901" y="881"/>
                    </a:lnTo>
                    <a:lnTo>
                      <a:pt x="3931" y="872"/>
                    </a:lnTo>
                    <a:lnTo>
                      <a:pt x="3964" y="861"/>
                    </a:lnTo>
                    <a:lnTo>
                      <a:pt x="3999" y="846"/>
                    </a:lnTo>
                    <a:lnTo>
                      <a:pt x="4036" y="830"/>
                    </a:lnTo>
                    <a:lnTo>
                      <a:pt x="4079" y="810"/>
                    </a:lnTo>
                    <a:lnTo>
                      <a:pt x="4127" y="787"/>
                    </a:lnTo>
                    <a:lnTo>
                      <a:pt x="4127" y="976"/>
                    </a:lnTo>
                    <a:lnTo>
                      <a:pt x="4069" y="1001"/>
                    </a:lnTo>
                    <a:lnTo>
                      <a:pt x="4016" y="1024"/>
                    </a:lnTo>
                    <a:lnTo>
                      <a:pt x="3966" y="1041"/>
                    </a:lnTo>
                    <a:lnTo>
                      <a:pt x="3919" y="1058"/>
                    </a:lnTo>
                    <a:lnTo>
                      <a:pt x="3874" y="1070"/>
                    </a:lnTo>
                    <a:lnTo>
                      <a:pt x="3830" y="1080"/>
                    </a:lnTo>
                    <a:lnTo>
                      <a:pt x="3786" y="1086"/>
                    </a:lnTo>
                    <a:lnTo>
                      <a:pt x="3742" y="1091"/>
                    </a:lnTo>
                    <a:lnTo>
                      <a:pt x="3697" y="1094"/>
                    </a:lnTo>
                    <a:lnTo>
                      <a:pt x="3651" y="1095"/>
                    </a:lnTo>
                    <a:lnTo>
                      <a:pt x="3588" y="1093"/>
                    </a:lnTo>
                    <a:lnTo>
                      <a:pt x="3530" y="1086"/>
                    </a:lnTo>
                    <a:lnTo>
                      <a:pt x="3476" y="1075"/>
                    </a:lnTo>
                    <a:lnTo>
                      <a:pt x="3426" y="1060"/>
                    </a:lnTo>
                    <a:lnTo>
                      <a:pt x="3378" y="1039"/>
                    </a:lnTo>
                    <a:lnTo>
                      <a:pt x="3334" y="1014"/>
                    </a:lnTo>
                    <a:lnTo>
                      <a:pt x="3294" y="984"/>
                    </a:lnTo>
                    <a:lnTo>
                      <a:pt x="3255" y="947"/>
                    </a:lnTo>
                    <a:lnTo>
                      <a:pt x="3219" y="907"/>
                    </a:lnTo>
                    <a:lnTo>
                      <a:pt x="3188" y="865"/>
                    </a:lnTo>
                    <a:lnTo>
                      <a:pt x="3162" y="820"/>
                    </a:lnTo>
                    <a:lnTo>
                      <a:pt x="3140" y="772"/>
                    </a:lnTo>
                    <a:lnTo>
                      <a:pt x="3124" y="722"/>
                    </a:lnTo>
                    <a:lnTo>
                      <a:pt x="3111" y="670"/>
                    </a:lnTo>
                    <a:lnTo>
                      <a:pt x="3104" y="616"/>
                    </a:lnTo>
                    <a:lnTo>
                      <a:pt x="3101" y="561"/>
                    </a:lnTo>
                    <a:lnTo>
                      <a:pt x="3105" y="494"/>
                    </a:lnTo>
                    <a:lnTo>
                      <a:pt x="3115" y="433"/>
                    </a:lnTo>
                    <a:lnTo>
                      <a:pt x="3130" y="373"/>
                    </a:lnTo>
                    <a:lnTo>
                      <a:pt x="3153" y="318"/>
                    </a:lnTo>
                    <a:lnTo>
                      <a:pt x="3179" y="267"/>
                    </a:lnTo>
                    <a:lnTo>
                      <a:pt x="3213" y="219"/>
                    </a:lnTo>
                    <a:lnTo>
                      <a:pt x="3250" y="175"/>
                    </a:lnTo>
                    <a:lnTo>
                      <a:pt x="3293" y="135"/>
                    </a:lnTo>
                    <a:lnTo>
                      <a:pt x="3341" y="102"/>
                    </a:lnTo>
                    <a:lnTo>
                      <a:pt x="3392" y="72"/>
                    </a:lnTo>
                    <a:lnTo>
                      <a:pt x="3448" y="47"/>
                    </a:lnTo>
                    <a:lnTo>
                      <a:pt x="3508" y="27"/>
                    </a:lnTo>
                    <a:lnTo>
                      <a:pt x="3573" y="12"/>
                    </a:lnTo>
                    <a:lnTo>
                      <a:pt x="3640" y="3"/>
                    </a:lnTo>
                    <a:lnTo>
                      <a:pt x="3711" y="0"/>
                    </a:lnTo>
                    <a:close/>
                    <a:moveTo>
                      <a:pt x="2910" y="0"/>
                    </a:moveTo>
                    <a:lnTo>
                      <a:pt x="2948" y="4"/>
                    </a:lnTo>
                    <a:lnTo>
                      <a:pt x="2983" y="14"/>
                    </a:lnTo>
                    <a:lnTo>
                      <a:pt x="3014" y="30"/>
                    </a:lnTo>
                    <a:lnTo>
                      <a:pt x="3040" y="52"/>
                    </a:lnTo>
                    <a:lnTo>
                      <a:pt x="3063" y="78"/>
                    </a:lnTo>
                    <a:lnTo>
                      <a:pt x="3079" y="109"/>
                    </a:lnTo>
                    <a:lnTo>
                      <a:pt x="3089" y="142"/>
                    </a:lnTo>
                    <a:lnTo>
                      <a:pt x="3093" y="178"/>
                    </a:lnTo>
                    <a:lnTo>
                      <a:pt x="3091" y="203"/>
                    </a:lnTo>
                    <a:lnTo>
                      <a:pt x="3088" y="227"/>
                    </a:lnTo>
                    <a:lnTo>
                      <a:pt x="3081" y="252"/>
                    </a:lnTo>
                    <a:lnTo>
                      <a:pt x="3071" y="277"/>
                    </a:lnTo>
                    <a:lnTo>
                      <a:pt x="3060" y="303"/>
                    </a:lnTo>
                    <a:lnTo>
                      <a:pt x="3044" y="331"/>
                    </a:lnTo>
                    <a:lnTo>
                      <a:pt x="3025" y="361"/>
                    </a:lnTo>
                    <a:lnTo>
                      <a:pt x="3004" y="393"/>
                    </a:lnTo>
                    <a:lnTo>
                      <a:pt x="2978" y="429"/>
                    </a:lnTo>
                    <a:lnTo>
                      <a:pt x="2948" y="468"/>
                    </a:lnTo>
                    <a:lnTo>
                      <a:pt x="2914" y="512"/>
                    </a:lnTo>
                    <a:lnTo>
                      <a:pt x="2876" y="561"/>
                    </a:lnTo>
                    <a:lnTo>
                      <a:pt x="2472" y="1078"/>
                    </a:lnTo>
                    <a:lnTo>
                      <a:pt x="2182" y="1078"/>
                    </a:lnTo>
                    <a:lnTo>
                      <a:pt x="2182" y="424"/>
                    </a:lnTo>
                    <a:lnTo>
                      <a:pt x="1784" y="1078"/>
                    </a:lnTo>
                    <a:lnTo>
                      <a:pt x="1518" y="1078"/>
                    </a:lnTo>
                    <a:lnTo>
                      <a:pt x="1518" y="234"/>
                    </a:lnTo>
                    <a:lnTo>
                      <a:pt x="1313" y="214"/>
                    </a:lnTo>
                    <a:lnTo>
                      <a:pt x="1313" y="118"/>
                    </a:lnTo>
                    <a:lnTo>
                      <a:pt x="1690" y="25"/>
                    </a:lnTo>
                    <a:lnTo>
                      <a:pt x="1832" y="25"/>
                    </a:lnTo>
                    <a:lnTo>
                      <a:pt x="1832" y="713"/>
                    </a:lnTo>
                    <a:lnTo>
                      <a:pt x="2247" y="25"/>
                    </a:lnTo>
                    <a:lnTo>
                      <a:pt x="2497" y="25"/>
                    </a:lnTo>
                    <a:lnTo>
                      <a:pt x="2497" y="822"/>
                    </a:lnTo>
                    <a:lnTo>
                      <a:pt x="2759" y="473"/>
                    </a:lnTo>
                    <a:lnTo>
                      <a:pt x="2759" y="62"/>
                    </a:lnTo>
                    <a:lnTo>
                      <a:pt x="2779" y="44"/>
                    </a:lnTo>
                    <a:lnTo>
                      <a:pt x="2806" y="27"/>
                    </a:lnTo>
                    <a:lnTo>
                      <a:pt x="2837" y="13"/>
                    </a:lnTo>
                    <a:lnTo>
                      <a:pt x="2872" y="4"/>
                    </a:lnTo>
                    <a:lnTo>
                      <a:pt x="2910" y="0"/>
                    </a:lnTo>
                    <a:close/>
                  </a:path>
                </a:pathLst>
              </a:custGeom>
              <a:solidFill>
                <a:srgbClr val="000000"/>
              </a:solidFill>
              <a:ln w="0">
                <a:noFill/>
                <a:prstDash val="solid"/>
                <a:rou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mn-ea"/>
                  <a:cs typeface="+mn-cs"/>
                </a:endParaRPr>
              </a:p>
            </p:txBody>
          </p:sp>
        </p:grpSp>
      </p:grpSp>
      <p:sp>
        <p:nvSpPr>
          <p:cNvPr id="16" name="Descriptor"/>
          <p:cNvSpPr txBox="1"/>
          <p:nvPr userDrawn="1">
            <p:custDataLst>
              <p:tags r:id="rId1"/>
            </p:custDataLst>
          </p:nvPr>
        </p:nvSpPr>
        <p:spPr bwMode="white">
          <a:xfrm>
            <a:off x="2057400" y="841248"/>
            <a:ext cx="35266" cy="153888"/>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noProof="0" smtClean="0">
                <a:solidFill>
                  <a:schemeClr val="bg1"/>
                </a:solidFill>
                <a:latin typeface="+mn-lt"/>
                <a:cs typeface="Arial" pitchFamily="34" charset="0"/>
              </a:rPr>
              <a:t> </a:t>
            </a:r>
          </a:p>
        </p:txBody>
      </p:sp>
      <p:sp>
        <p:nvSpPr>
          <p:cNvPr id="2" name="Report Title"/>
          <p:cNvSpPr>
            <a:spLocks noGrp="1"/>
          </p:cNvSpPr>
          <p:nvPr userDrawn="1">
            <p:ph type="ctrTitle" hasCustomPrompt="1"/>
            <p:custDataLst>
              <p:tags r:id="rId2"/>
            </p:custDataLst>
          </p:nvPr>
        </p:nvSpPr>
        <p:spPr bwMode="white">
          <a:xfrm>
            <a:off x="2056818" y="1261037"/>
            <a:ext cx="5943600" cy="479550"/>
          </a:xfrm>
        </p:spPr>
        <p:txBody>
          <a:bodyPr vert="horz" lIns="0" tIns="0" rIns="0" bIns="36000" rtlCol="0" anchor="t" anchorCtr="0">
            <a:spAutoFit/>
          </a:bodyPr>
          <a:lstStyle>
            <a:lvl1pPr algn="l" defTabSz="1018824" rtl="0" eaLnBrk="1" latinLnBrk="0" hangingPunct="1">
              <a:lnSpc>
                <a:spcPct val="90000"/>
              </a:lnSpc>
              <a:spcBef>
                <a:spcPct val="0"/>
              </a:spcBef>
              <a:buNone/>
              <a:defRPr lang="en-GB" sz="3200" b="1" i="1" kern="1200" baseline="0" noProof="0">
                <a:solidFill>
                  <a:schemeClr val="bg1"/>
                </a:solidFill>
                <a:latin typeface="+mj-lt"/>
                <a:ea typeface="+mj-ea"/>
                <a:cs typeface="+mj-cs"/>
              </a:defRPr>
            </a:lvl1pPr>
          </a:lstStyle>
          <a:p>
            <a:r>
              <a:rPr lang="en-US" altLang="zh-CN" noProof="0" smtClean="0"/>
              <a:t>Report Title</a:t>
            </a:r>
            <a:endParaRPr lang="zh-CN" altLang="en-US" noProof="0"/>
          </a:p>
        </p:txBody>
      </p:sp>
      <p:sp>
        <p:nvSpPr>
          <p:cNvPr id="3" name="Report Subtitle"/>
          <p:cNvSpPr>
            <a:spLocks noGrp="1"/>
          </p:cNvSpPr>
          <p:nvPr userDrawn="1">
            <p:ph type="subTitle" idx="1" hasCustomPrompt="1"/>
            <p:custDataLst>
              <p:tags r:id="rId3"/>
            </p:custDataLst>
          </p:nvPr>
        </p:nvSpPr>
        <p:spPr bwMode="white">
          <a:xfrm>
            <a:off x="2056818" y="1752600"/>
            <a:ext cx="5943600" cy="443198"/>
          </a:xfrm>
        </p:spPr>
        <p:txBody>
          <a:bodyPr tIns="0" bIns="0">
            <a:spAutoFit/>
          </a:bodyPr>
          <a:lstStyle>
            <a:lvl1pPr marL="0" indent="0" algn="l">
              <a:lnSpc>
                <a:spcPct val="90000"/>
              </a:lnSpc>
              <a:spcAft>
                <a:spcPct val="0"/>
              </a:spcAft>
              <a:buNone/>
              <a:defRPr sz="3200" baseline="0">
                <a:solidFill>
                  <a:schemeClr val="bg1"/>
                </a:solidFill>
                <a:latin typeface="+mj-lt"/>
              </a:defRPr>
            </a:lvl1pPr>
            <a:lvl2pPr marL="509412" indent="0" algn="ctr">
              <a:buNone/>
              <a:defRPr>
                <a:solidFill>
                  <a:schemeClr val="tx1">
                    <a:tint val="75000"/>
                  </a:schemeClr>
                </a:solidFill>
              </a:defRPr>
            </a:lvl2pPr>
            <a:lvl3pPr marL="1018824" indent="0" algn="ctr">
              <a:buNone/>
              <a:defRPr>
                <a:solidFill>
                  <a:schemeClr val="tx1">
                    <a:tint val="75000"/>
                  </a:schemeClr>
                </a:solidFill>
              </a:defRPr>
            </a:lvl3pPr>
            <a:lvl4pPr marL="1528237" indent="0" algn="ctr">
              <a:buNone/>
              <a:defRPr>
                <a:solidFill>
                  <a:schemeClr val="tx1">
                    <a:tint val="75000"/>
                  </a:schemeClr>
                </a:solidFill>
              </a:defRPr>
            </a:lvl4pPr>
            <a:lvl5pPr marL="2037649" indent="0" algn="ctr">
              <a:buNone/>
              <a:defRPr>
                <a:solidFill>
                  <a:schemeClr val="tx1">
                    <a:tint val="75000"/>
                  </a:schemeClr>
                </a:solidFill>
              </a:defRPr>
            </a:lvl5pPr>
            <a:lvl6pPr marL="2547061" indent="0" algn="ctr">
              <a:buNone/>
              <a:defRPr>
                <a:solidFill>
                  <a:schemeClr val="tx1">
                    <a:tint val="75000"/>
                  </a:schemeClr>
                </a:solidFill>
              </a:defRPr>
            </a:lvl6pPr>
            <a:lvl7pPr marL="3056473" indent="0" algn="ctr">
              <a:buNone/>
              <a:defRPr>
                <a:solidFill>
                  <a:schemeClr val="tx1">
                    <a:tint val="75000"/>
                  </a:schemeClr>
                </a:solidFill>
              </a:defRPr>
            </a:lvl7pPr>
            <a:lvl8pPr marL="3565886" indent="0" algn="ctr">
              <a:buNone/>
              <a:defRPr>
                <a:solidFill>
                  <a:schemeClr val="tx1">
                    <a:tint val="75000"/>
                  </a:schemeClr>
                </a:solidFill>
              </a:defRPr>
            </a:lvl8pPr>
            <a:lvl9pPr marL="4075298" indent="0" algn="ctr">
              <a:buNone/>
              <a:defRPr>
                <a:solidFill>
                  <a:schemeClr val="tx1">
                    <a:tint val="75000"/>
                  </a:schemeClr>
                </a:solidFill>
              </a:defRPr>
            </a:lvl9pPr>
          </a:lstStyle>
          <a:p>
            <a:r>
              <a:rPr lang="en-US" altLang="zh-CN" noProof="0" smtClean="0"/>
              <a:t>Subtitle</a:t>
            </a:r>
            <a:endParaRPr lang="zh-CN" altLang="en-US" noProof="0"/>
          </a:p>
        </p:txBody>
      </p:sp>
      <p:sp>
        <p:nvSpPr>
          <p:cNvPr id="43" name="Confidentiality stamp"/>
          <p:cNvSpPr txBox="1"/>
          <p:nvPr userDrawn="1">
            <p:custDataLst>
              <p:tags r:id="rId4"/>
            </p:custDataLst>
          </p:nvPr>
        </p:nvSpPr>
        <p:spPr bwMode="black">
          <a:xfrm>
            <a:off x="530352" y="3730752"/>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1000" i="1" noProof="0" smtClean="0">
                <a:solidFill>
                  <a:schemeClr val="tx1"/>
                </a:solidFill>
                <a:latin typeface="Georgia" pitchFamily="18" charset="0"/>
                <a:cs typeface="Arial" pitchFamily="34" charset="0"/>
              </a:rPr>
              <a:t> </a:t>
            </a:r>
          </a:p>
        </p:txBody>
      </p:sp>
      <p:sp>
        <p:nvSpPr>
          <p:cNvPr id="22" name="Draft stamp"/>
          <p:cNvSpPr txBox="1"/>
          <p:nvPr userDrawn="1">
            <p:custDataLst>
              <p:tags r:id="rId5"/>
            </p:custDataLst>
          </p:nvPr>
        </p:nvSpPr>
        <p:spPr bwMode="black">
          <a:xfrm>
            <a:off x="530352" y="4041648"/>
            <a:ext cx="1371600" cy="292388"/>
          </a:xfrm>
          <a:prstGeom prst="rect">
            <a:avLst/>
          </a:prstGeom>
          <a:noFill/>
          <a:ln>
            <a:noFill/>
          </a:ln>
        </p:spPr>
        <p:txBody>
          <a:bodyPr wrap="square" lIns="0" tIns="0" rIns="0" bIns="13716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lnSpc>
                <a:spcPct val="100000"/>
              </a:lnSpc>
            </a:pPr>
            <a:r>
              <a:rPr lang="zh-CN" altLang="en-US" sz="1000" b="1" i="1" noProof="0" smtClean="0">
                <a:solidFill>
                  <a:schemeClr val="tx1"/>
                </a:solidFill>
                <a:latin typeface="Georgia" pitchFamily="18" charset="0"/>
                <a:cs typeface="Arial" pitchFamily="34" charset="0"/>
              </a:rPr>
              <a:t> </a:t>
            </a:r>
          </a:p>
        </p:txBody>
      </p:sp>
      <p:sp>
        <p:nvSpPr>
          <p:cNvPr id="21" name="Report Date"/>
          <p:cNvSpPr txBox="1"/>
          <p:nvPr userDrawn="1">
            <p:custDataLst>
              <p:tags r:id="rId6"/>
            </p:custDataLst>
          </p:nvPr>
        </p:nvSpPr>
        <p:spPr bwMode="black">
          <a:xfrm>
            <a:off x="530352" y="4343400"/>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l"/>
            <a:r>
              <a:rPr lang="zh-CN" altLang="en-US" sz="1000" b="0" i="1" noProof="0" smtClean="0">
                <a:solidFill>
                  <a:schemeClr val="tx1"/>
                </a:solidFill>
                <a:latin typeface="Georgia" pitchFamily="18" charset="0"/>
                <a:cs typeface="Arial" pitchFamily="34" charset="0"/>
              </a:rPr>
              <a:t> </a:t>
            </a:r>
          </a:p>
        </p:txBody>
      </p:sp>
      <p:cxnSp>
        <p:nvCxnSpPr>
          <p:cNvPr id="17" name="Frame Line"/>
          <p:cNvCxnSpPr/>
          <p:nvPr userDrawn="1"/>
        </p:nvCxnSpPr>
        <p:spPr bwMode="black">
          <a:xfrm flipV="1">
            <a:off x="381000" y="3593592"/>
            <a:ext cx="1371600" cy="144000"/>
          </a:xfrm>
          <a:prstGeom prst="bentConnector3">
            <a:avLst>
              <a:gd name="adj1" fmla="val -174"/>
            </a:avLst>
          </a:prstGeom>
          <a:ln w="12700" cap="rnd">
            <a:solidFill>
              <a:schemeClr val="tx2"/>
            </a:solidFill>
            <a:prstDash val="sysDot"/>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tags" Target="../tags/tag166.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54" name="grid" hidden="1"/>
          <p:cNvGrpSpPr/>
          <p:nvPr>
            <p:custDataLst>
              <p:tags r:id="rId21"/>
            </p:custDataLst>
          </p:nvPr>
        </p:nvGrpSpPr>
        <p:grpSpPr>
          <a:xfrm>
            <a:off x="530352" y="685800"/>
            <a:ext cx="8997696" cy="6711696"/>
            <a:chOff x="530352" y="685800"/>
            <a:chExt cx="8997696" cy="6711696"/>
          </a:xfrm>
        </p:grpSpPr>
        <p:sp>
          <p:nvSpPr>
            <p:cNvPr id="55"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58" name="Group 600" hidden="1"/>
            <p:cNvGrpSpPr/>
            <p:nvPr userDrawn="1"/>
          </p:nvGrpSpPr>
          <p:grpSpPr>
            <a:xfrm>
              <a:off x="530352" y="6016752"/>
              <a:ext cx="8997696" cy="609600"/>
              <a:chOff x="530352" y="6016752"/>
              <a:chExt cx="8997696" cy="609600"/>
            </a:xfrm>
          </p:grpSpPr>
          <p:sp>
            <p:nvSpPr>
              <p:cNvPr id="94"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5"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8"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9"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9" name="Group 500" hidden="1"/>
            <p:cNvGrpSpPr/>
            <p:nvPr userDrawn="1"/>
          </p:nvGrpSpPr>
          <p:grpSpPr>
            <a:xfrm>
              <a:off x="530352" y="5257800"/>
              <a:ext cx="8997696" cy="609600"/>
              <a:chOff x="530352" y="5257800"/>
              <a:chExt cx="8997696" cy="609600"/>
            </a:xfrm>
          </p:grpSpPr>
          <p:sp>
            <p:nvSpPr>
              <p:cNvPr id="88"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9"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2"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3"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0" name="Group 400" hidden="1"/>
            <p:cNvGrpSpPr/>
            <p:nvPr userDrawn="1"/>
          </p:nvGrpSpPr>
          <p:grpSpPr>
            <a:xfrm>
              <a:off x="530352" y="4498848"/>
              <a:ext cx="8997696" cy="609600"/>
              <a:chOff x="530352" y="4498848"/>
              <a:chExt cx="8997696" cy="609600"/>
            </a:xfrm>
          </p:grpSpPr>
          <p:sp>
            <p:nvSpPr>
              <p:cNvPr id="82"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3"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6"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1" name="Group 300" hidden="1"/>
            <p:cNvGrpSpPr/>
            <p:nvPr userDrawn="1"/>
          </p:nvGrpSpPr>
          <p:grpSpPr>
            <a:xfrm>
              <a:off x="530352" y="3730752"/>
              <a:ext cx="8997696" cy="609600"/>
              <a:chOff x="530352" y="3730752"/>
              <a:chExt cx="8997696" cy="609600"/>
            </a:xfrm>
          </p:grpSpPr>
          <p:sp>
            <p:nvSpPr>
              <p:cNvPr id="76"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7"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9"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0"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2" name="Group 200" hidden="1"/>
            <p:cNvGrpSpPr/>
            <p:nvPr userDrawn="1"/>
          </p:nvGrpSpPr>
          <p:grpSpPr>
            <a:xfrm>
              <a:off x="530352" y="2971800"/>
              <a:ext cx="8997696" cy="609600"/>
              <a:chOff x="530352" y="2971800"/>
              <a:chExt cx="8997696" cy="609600"/>
            </a:xfrm>
          </p:grpSpPr>
          <p:sp>
            <p:nvSpPr>
              <p:cNvPr id="70"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1"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3"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4"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3" name="Group 100" hidden="1"/>
            <p:cNvGrpSpPr/>
            <p:nvPr userDrawn="1"/>
          </p:nvGrpSpPr>
          <p:grpSpPr>
            <a:xfrm>
              <a:off x="530352" y="2212848"/>
              <a:ext cx="8997696" cy="609600"/>
              <a:chOff x="530352" y="2212848"/>
              <a:chExt cx="8997696" cy="609600"/>
            </a:xfrm>
          </p:grpSpPr>
          <p:sp>
            <p:nvSpPr>
              <p:cNvPr id="64"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5"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Placeholder 1"/>
          <p:cNvSpPr>
            <a:spLocks noGrp="1"/>
          </p:cNvSpPr>
          <p:nvPr>
            <p:ph type="title"/>
          </p:nvPr>
        </p:nvSpPr>
        <p:spPr>
          <a:xfrm>
            <a:off x="530352" y="1143000"/>
            <a:ext cx="8997696" cy="914400"/>
          </a:xfrm>
          <a:prstGeom prst="rect">
            <a:avLst/>
          </a:prstGeom>
        </p:spPr>
        <p:txBody>
          <a:bodyPr vert="horz" lIns="0" tIns="0" rIns="0" bIns="0" rtlCol="0" anchor="t" anchorCtr="0">
            <a:noAutofit/>
          </a:bodyPr>
          <a:lstStyle/>
          <a:p>
            <a:r>
              <a:rPr lang="en-US" altLang="zh-CN" noProof="0" smtClean="0"/>
              <a:t>Click to edit Master title style</a:t>
            </a:r>
            <a:endParaRPr lang="zh-CN" altLang="en-US" noProof="0"/>
          </a:p>
        </p:txBody>
      </p:sp>
      <p:sp>
        <p:nvSpPr>
          <p:cNvPr id="3" name="Text Placeholder 2"/>
          <p:cNvSpPr>
            <a:spLocks noGrp="1"/>
          </p:cNvSpPr>
          <p:nvPr>
            <p:ph type="body" idx="1"/>
          </p:nvPr>
        </p:nvSpPr>
        <p:spPr>
          <a:xfrm>
            <a:off x="530352" y="2212848"/>
            <a:ext cx="8997696" cy="4416552"/>
          </a:xfrm>
          <a:prstGeom prst="rect">
            <a:avLst/>
          </a:prstGeom>
        </p:spPr>
        <p:txBody>
          <a:bodyPr vert="horz" lIns="0" tIns="0" rIns="0" bIns="0" rtlCol="0">
            <a:noAutofit/>
          </a:body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endParaRPr lang="zh-CN" altLang="en-US" noProof="0" smtClean="0"/>
          </a:p>
        </p:txBody>
      </p:sp>
      <p:sp>
        <p:nvSpPr>
          <p:cNvPr id="4" name="Date Placeholder 3"/>
          <p:cNvSpPr>
            <a:spLocks noGrp="1"/>
          </p:cNvSpPr>
          <p:nvPr>
            <p:ph type="dt" sz="half" idx="2"/>
          </p:nvPr>
        </p:nvSpPr>
        <p:spPr>
          <a:xfrm>
            <a:off x="7845552" y="7086600"/>
            <a:ext cx="1673352" cy="155448"/>
          </a:xfrm>
          <a:prstGeom prst="rect">
            <a:avLst/>
          </a:prstGeom>
        </p:spPr>
        <p:txBody>
          <a:bodyPr vert="horz" lIns="101882" tIns="50941" rIns="101882" bIns="50941" rtlCol="0" anchor="ctr"/>
          <a:lstStyle>
            <a:defPPr>
              <a:defRPr lang="en-US"/>
            </a:defPPr>
            <a:lvl1pPr marL="0" algn="r" defTabSz="1018824" rtl="0" eaLnBrk="1" latinLnBrk="0" hangingPunct="1">
              <a:defRPr sz="900" kern="1200">
                <a:solidFill>
                  <a:schemeClr val="tx1">
                    <a:tint val="75000"/>
                  </a:schemeClr>
                </a:solidFill>
                <a:latin typeface="Arial" pitchFamily="34" charset="0"/>
                <a:ea typeface="+mn-ea"/>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5" name="Footer Placeholder 4"/>
          <p:cNvSpPr>
            <a:spLocks noGrp="1"/>
          </p:cNvSpPr>
          <p:nvPr>
            <p:ph type="ftr" sz="quarter" idx="3"/>
          </p:nvPr>
        </p:nvSpPr>
        <p:spPr>
          <a:xfrm>
            <a:off x="530352" y="7086600"/>
            <a:ext cx="5779008" cy="155448"/>
          </a:xfrm>
          <a:prstGeom prst="rect">
            <a:avLst/>
          </a:prstGeom>
        </p:spPr>
        <p:txBody>
          <a:bodyPr vert="horz" lIns="101882" tIns="50941" rIns="101882" bIns="50941" rtlCol="0" anchor="ctr"/>
          <a:lstStyle>
            <a:defPPr>
              <a:defRPr lang="en-US"/>
            </a:defPPr>
            <a:lvl1pPr marL="0" algn="l" defTabSz="1018824" rtl="0" eaLnBrk="1" latinLnBrk="0" hangingPunct="1">
              <a:defRPr sz="900" kern="1200">
                <a:solidFill>
                  <a:schemeClr val="tx1">
                    <a:tint val="75000"/>
                  </a:schemeClr>
                </a:solidFill>
                <a:latin typeface="Arial" pitchFamily="34" charset="0"/>
                <a:ea typeface="+mn-ea"/>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4"/>
          </p:nvPr>
        </p:nvSpPr>
        <p:spPr>
          <a:xfrm>
            <a:off x="7845552" y="7242048"/>
            <a:ext cx="1673352" cy="155448"/>
          </a:xfrm>
          <a:prstGeom prst="rect">
            <a:avLst/>
          </a:prstGeom>
        </p:spPr>
        <p:txBody>
          <a:bodyPr vert="horz" lIns="101882" tIns="50941" rIns="101882" bIns="50941" rtlCol="0" anchor="ctr"/>
          <a:lstStyle>
            <a:defPPr>
              <a:defRPr lang="en-US"/>
            </a:defPPr>
            <a:lvl1pPr marL="0" algn="r" defTabSz="1018824" rtl="0" eaLnBrk="1" latinLnBrk="0" hangingPunct="1">
              <a:defRPr sz="900" kern="1200">
                <a:solidFill>
                  <a:schemeClr val="tx1">
                    <a:tint val="75000"/>
                  </a:schemeClr>
                </a:solidFill>
                <a:latin typeface="Arial" pitchFamily="34" charset="0"/>
                <a:ea typeface="+mn-ea"/>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fld id="{4D5A39AF-FEF5-47AB-AA80-4C0BD4A8B092}" type="slidenum">
              <a:rPr lang="en-US" altLang="zh-CN"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 id="2147483727" r:id="rId12"/>
    <p:sldLayoutId id="2147483728" r:id="rId13"/>
    <p:sldLayoutId id="2147483729" r:id="rId14"/>
    <p:sldLayoutId id="2147483730" r:id="rId15"/>
    <p:sldLayoutId id="2147483731" r:id="rId16"/>
    <p:sldLayoutId id="2147483732" r:id="rId17"/>
    <p:sldLayoutId id="2147483733" r:id="rId18"/>
    <p:sldLayoutId id="2147483734" r:id="rId19"/>
    <p:sldLayoutId id="2147483735" r:id="rId20"/>
  </p:sldLayoutIdLst>
  <p:transition/>
  <p:timing/>
  <p:hf hdr="0" ftr="0" dt="0"/>
  <p:txStyles>
    <p:titleStyle>
      <a:lvl1pPr algn="l" defTabSz="1018824" rtl="0" eaLnBrk="1" latinLnBrk="0" hangingPunct="1">
        <a:spcBef>
          <a:spcPct val="0"/>
        </a:spcBef>
        <a:buNone/>
        <a:defRPr sz="1800" b="1" i="1" kern="1200">
          <a:solidFill>
            <a:schemeClr val="tx1"/>
          </a:solidFill>
          <a:latin typeface="+mj-lt"/>
          <a:ea typeface="+mj-ea"/>
          <a:cs typeface="+mj-cs"/>
        </a:defRPr>
      </a:lvl1pPr>
    </p:titleStyle>
    <p:bodyStyle>
      <a:lvl1pPr marL="0" marR="0" indent="0" algn="l" defTabSz="1019175" rtl="0" eaLnBrk="1" fontAlgn="base" latinLnBrk="0" hangingPunct="1">
        <a:lnSpc>
          <a:spcPct val="100000"/>
        </a:lnSpc>
        <a:spcBef>
          <a:spcPct val="0"/>
        </a:spcBef>
        <a:spcAft>
          <a:spcPts val="600"/>
        </a:spcAft>
        <a:buClr>
          <a:srgbClr val="000000"/>
        </a:buClr>
        <a:buSzTx/>
        <a:buFont typeface="Wingdings" pitchFamily="2" charset="2"/>
        <a:buNone/>
        <a:defRPr sz="1100" kern="1200">
          <a:solidFill>
            <a:schemeClr val="tx1"/>
          </a:solidFill>
          <a:latin typeface="Georgia" pitchFamily="18" charset="0"/>
          <a:ea typeface="+mn-ea"/>
          <a:cs typeface="+mn-cs"/>
        </a:defRPr>
      </a:lvl1pPr>
      <a:lvl2pPr marL="234950" marR="0" indent="-228600" algn="l" defTabSz="1019175" rtl="0" eaLnBrk="1" fontAlgn="base" latinLnBrk="0" hangingPunct="1">
        <a:lnSpc>
          <a:spcPct val="100000"/>
        </a:lnSpc>
        <a:spcBef>
          <a:spcPct val="0"/>
        </a:spcBef>
        <a:spcAft>
          <a:spcPts val="600"/>
        </a:spcAft>
        <a:buClr>
          <a:srgbClr val="000000"/>
        </a:buClr>
        <a:buSzTx/>
        <a:buFont typeface="Times New Roman" pitchFamily="18" charset="0"/>
        <a:buChar char="•"/>
        <a:defRPr sz="1100" kern="1200">
          <a:solidFill>
            <a:schemeClr val="tx1"/>
          </a:solidFill>
          <a:latin typeface="Georgia" pitchFamily="18" charset="0"/>
          <a:ea typeface="+mn-ea"/>
          <a:cs typeface="+mn-cs"/>
        </a:defRPr>
      </a:lvl2pPr>
      <a:lvl3pPr marL="468000" marR="0" indent="-230400" algn="l" defTabSz="1019175" rtl="0" eaLnBrk="1" fontAlgn="base" latinLnBrk="0" hangingPunct="1">
        <a:lnSpc>
          <a:spcPct val="100000"/>
        </a:lnSpc>
        <a:spcBef>
          <a:spcPct val="0"/>
        </a:spcBef>
        <a:spcAft>
          <a:spcPts val="600"/>
        </a:spcAft>
        <a:buClr>
          <a:srgbClr val="000000"/>
        </a:buClr>
        <a:buSzTx/>
        <a:buFont typeface="Arial" pitchFamily="34" charset="0"/>
        <a:buChar char="-"/>
        <a:defRPr sz="1100" kern="1200">
          <a:solidFill>
            <a:schemeClr val="tx1"/>
          </a:solidFill>
          <a:latin typeface="Georgia" pitchFamily="18" charset="0"/>
          <a:ea typeface="+mn-ea"/>
          <a:cs typeface="+mn-cs"/>
        </a:defRPr>
      </a:lvl3pPr>
      <a:lvl4pPr marL="694800" marR="0" indent="-230400" algn="l" defTabSz="1019175" rtl="0" eaLnBrk="1" fontAlgn="base" latinLnBrk="0" hangingPunct="1">
        <a:lnSpc>
          <a:spcPct val="100000"/>
        </a:lnSpc>
        <a:spcBef>
          <a:spcPct val="0"/>
        </a:spcBef>
        <a:spcAft>
          <a:spcPts val="600"/>
        </a:spcAft>
        <a:buClr>
          <a:srgbClr val="000000"/>
        </a:buClr>
        <a:buSzTx/>
        <a:buFont typeface="Georgia" pitchFamily="18" charset="0"/>
        <a:buChar char="◦"/>
        <a:defRPr sz="1100" kern="1200">
          <a:solidFill>
            <a:schemeClr val="tx1"/>
          </a:solidFill>
          <a:latin typeface="Georgia" pitchFamily="18" charset="0"/>
          <a:ea typeface="+mn-ea"/>
          <a:cs typeface="+mn-cs"/>
        </a:defRPr>
      </a:lvl4pPr>
      <a:lvl5pPr marL="914400" marR="0" indent="-228600" algn="l" defTabSz="1019175" rtl="0" eaLnBrk="1" fontAlgn="base" latinLnBrk="0" hangingPunct="1">
        <a:lnSpc>
          <a:spcPct val="100000"/>
        </a:lnSpc>
        <a:spcBef>
          <a:spcPct val="0"/>
        </a:spcBef>
        <a:spcAft>
          <a:spcPts val="600"/>
        </a:spcAft>
        <a:buClr>
          <a:srgbClr val="000000"/>
        </a:buClr>
        <a:buSzTx/>
        <a:buFont typeface="Georgia" pitchFamily="18" charset="0"/>
        <a:buChar char="›"/>
        <a:defRPr sz="1100" kern="1200" baseline="0">
          <a:solidFill>
            <a:schemeClr val="tx1"/>
          </a:solidFill>
          <a:latin typeface="Georgia" pitchFamily="18" charset="0"/>
          <a:ea typeface="+mn-ea"/>
          <a:cs typeface="+mn-cs"/>
        </a:defRPr>
      </a:lvl5pPr>
      <a:lvl6pPr marL="234000" indent="-230400" algn="l" defTabSz="1018824" rtl="0" eaLnBrk="1" latinLnBrk="0" hangingPunct="1">
        <a:lnSpc>
          <a:spcPct val="100000"/>
        </a:lnSpc>
        <a:spcBef>
          <a:spcPct val="0"/>
        </a:spcBef>
        <a:spcAft>
          <a:spcPct val="0"/>
        </a:spcAft>
        <a:buFont typeface="+mj-lt"/>
        <a:buAutoNum type="arabicPeriod"/>
        <a:defRPr lang="en-GB" sz="1100" kern="1200" baseline="0" noProof="0" smtClean="0">
          <a:solidFill>
            <a:schemeClr val="tx1"/>
          </a:solidFill>
          <a:latin typeface="Georgia" pitchFamily="18" charset="0"/>
          <a:ea typeface="+mn-ea"/>
          <a:cs typeface="+mn-cs"/>
        </a:defRPr>
      </a:lvl6pPr>
      <a:lvl7pPr marL="468000" indent="-228600" algn="l" defTabSz="1018824" rtl="0" eaLnBrk="1" latinLnBrk="0" hangingPunct="1">
        <a:lnSpc>
          <a:spcPct val="100000"/>
        </a:lnSpc>
        <a:spcBef>
          <a:spcPct val="0"/>
        </a:spcBef>
        <a:spcAft>
          <a:spcPct val="0"/>
        </a:spcAft>
        <a:buFont typeface="+mj-lt"/>
        <a:buAutoNum type="alphaLcPeriod"/>
        <a:defRPr lang="en-GB" sz="1100" kern="1200" baseline="0" noProof="0" smtClean="0">
          <a:solidFill>
            <a:schemeClr val="tx1"/>
          </a:solidFill>
          <a:latin typeface="Georgia" pitchFamily="18" charset="0"/>
          <a:ea typeface="+mn-ea"/>
          <a:cs typeface="+mn-cs"/>
        </a:defRPr>
      </a:lvl7pPr>
      <a:lvl8pPr marL="694800" indent="-228600" algn="l" defTabSz="1018824" rtl="0" eaLnBrk="1" latinLnBrk="0" hangingPunct="1">
        <a:lnSpc>
          <a:spcPct val="100000"/>
        </a:lnSpc>
        <a:spcBef>
          <a:spcPct val="0"/>
        </a:spcBef>
        <a:spcAft>
          <a:spcPct val="0"/>
        </a:spcAft>
        <a:buFont typeface="+mj-lt"/>
        <a:buAutoNum type="romanLcPeriod"/>
        <a:defRPr lang="en-GB" sz="1100" kern="1200" baseline="0" noProof="0" smtClean="0">
          <a:solidFill>
            <a:schemeClr val="tx1"/>
          </a:solidFill>
          <a:latin typeface="Georgia" pitchFamily="18" charset="0"/>
          <a:ea typeface="+mn-ea"/>
          <a:cs typeface="+mn-cs"/>
        </a:defRPr>
      </a:lvl8pPr>
      <a:lvl9pPr marL="0" indent="0" algn="l" defTabSz="1018824" rtl="0" eaLnBrk="1" latinLnBrk="0" hangingPunct="1">
        <a:lnSpc>
          <a:spcPct val="100000"/>
        </a:lnSpc>
        <a:spcBef>
          <a:spcPct val="0"/>
        </a:spcBef>
        <a:spcAft>
          <a:spcPts val="600"/>
        </a:spcAft>
        <a:buFont typeface="Arial" pitchFamily="34" charset="0"/>
        <a:buNone/>
        <a:defRPr lang="en-GB" sz="1100" b="1" kern="1200" baseline="0" noProof="0" smtClean="0">
          <a:solidFill>
            <a:schemeClr val="tx2"/>
          </a:solidFill>
          <a:latin typeface="Georgia" pitchFamily="18" charset="0"/>
          <a:ea typeface="+mn-ea"/>
          <a:cs typeface="+mn-cs"/>
        </a:defRPr>
      </a:lvl9pPr>
    </p:bodyStyle>
    <p:otherStyle>
      <a:defPPr>
        <a:defRPr lang="en-US"/>
      </a:defPPr>
      <a:lvl1pPr marL="0" algn="l" defTabSz="1018824" rtl="0" eaLnBrk="1" latinLnBrk="0" hangingPunct="1">
        <a:defRPr sz="2000" kern="1200">
          <a:solidFill>
            <a:schemeClr val="tx1"/>
          </a:solidFill>
          <a:latin typeface="+mn-lt"/>
          <a:ea typeface="+mn-ea"/>
          <a:cs typeface="+mn-cs"/>
        </a:defRPr>
      </a:lvl1pPr>
      <a:lvl2pPr marL="509412" algn="l" defTabSz="1018824" rtl="0" eaLnBrk="1" latinLnBrk="0" hangingPunct="1">
        <a:defRPr sz="2000" kern="1200">
          <a:solidFill>
            <a:schemeClr val="tx1"/>
          </a:solidFill>
          <a:latin typeface="+mn-lt"/>
          <a:ea typeface="+mn-ea"/>
          <a:cs typeface="+mn-cs"/>
        </a:defRPr>
      </a:lvl2pPr>
      <a:lvl3pPr marL="1018824" algn="l" defTabSz="1018824" rtl="0" eaLnBrk="1" latinLnBrk="0" hangingPunct="1">
        <a:defRPr sz="2000" kern="1200">
          <a:solidFill>
            <a:schemeClr val="tx1"/>
          </a:solidFill>
          <a:latin typeface="+mn-lt"/>
          <a:ea typeface="+mn-ea"/>
          <a:cs typeface="+mn-cs"/>
        </a:defRPr>
      </a:lvl3pPr>
      <a:lvl4pPr marL="1528237" algn="l" defTabSz="1018824" rtl="0" eaLnBrk="1" latinLnBrk="0" hangingPunct="1">
        <a:defRPr sz="2000" kern="1200">
          <a:solidFill>
            <a:schemeClr val="tx1"/>
          </a:solidFill>
          <a:latin typeface="+mn-lt"/>
          <a:ea typeface="+mn-ea"/>
          <a:cs typeface="+mn-cs"/>
        </a:defRPr>
      </a:lvl4pPr>
      <a:lvl5pPr marL="2037649" algn="l" defTabSz="1018824" rtl="0" eaLnBrk="1" latinLnBrk="0" hangingPunct="1">
        <a:defRPr sz="2000" kern="1200">
          <a:solidFill>
            <a:schemeClr val="tx1"/>
          </a:solidFill>
          <a:latin typeface="+mn-lt"/>
          <a:ea typeface="+mn-ea"/>
          <a:cs typeface="+mn-cs"/>
        </a:defRPr>
      </a:lvl5pPr>
      <a:lvl6pPr marL="2547061" algn="l" defTabSz="1018824" rtl="0" eaLnBrk="1" latinLnBrk="0" hangingPunct="1">
        <a:defRPr sz="2000" kern="1200">
          <a:solidFill>
            <a:schemeClr val="tx1"/>
          </a:solidFill>
          <a:latin typeface="+mn-lt"/>
          <a:ea typeface="+mn-ea"/>
          <a:cs typeface="+mn-cs"/>
        </a:defRPr>
      </a:lvl6pPr>
      <a:lvl7pPr marL="3056473" algn="l" defTabSz="1018824" rtl="0" eaLnBrk="1" latinLnBrk="0" hangingPunct="1">
        <a:defRPr sz="2000" kern="1200">
          <a:solidFill>
            <a:schemeClr val="tx1"/>
          </a:solidFill>
          <a:latin typeface="+mn-lt"/>
          <a:ea typeface="+mn-ea"/>
          <a:cs typeface="+mn-cs"/>
        </a:defRPr>
      </a:lvl7pPr>
      <a:lvl8pPr marL="3565886" algn="l" defTabSz="1018824" rtl="0" eaLnBrk="1" latinLnBrk="0" hangingPunct="1">
        <a:defRPr sz="2000" kern="1200">
          <a:solidFill>
            <a:schemeClr val="tx1"/>
          </a:solidFill>
          <a:latin typeface="+mn-lt"/>
          <a:ea typeface="+mn-ea"/>
          <a:cs typeface="+mn-cs"/>
        </a:defRPr>
      </a:lvl8pPr>
      <a:lvl9pPr marL="4075298" algn="l" defTabSz="1018824" rtl="0" eaLnBrk="1" latinLnBrk="0" hangingPunct="1">
        <a:defRPr sz="20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image" Target="../media/image1.jpeg" /><Relationship Id="rId13" Type="http://schemas.openxmlformats.org/officeDocument/2006/relationships/tags" Target="../tags/tag183.xml" /><Relationship Id="rId14" Type="http://schemas.openxmlformats.org/officeDocument/2006/relationships/tags" Target="../tags/tag184.xml" /><Relationship Id="rId15" Type="http://schemas.openxmlformats.org/officeDocument/2006/relationships/tags" Target="../tags/tag185.xml" /><Relationship Id="rId16" Type="http://schemas.openxmlformats.org/officeDocument/2006/relationships/tags" Target="../tags/tag186.xml" /><Relationship Id="rId17" Type="http://schemas.openxmlformats.org/officeDocument/2006/relationships/tags" Target="../tags/tag187.xml" /><Relationship Id="rId18" Type="http://schemas.openxmlformats.org/officeDocument/2006/relationships/tags" Target="../tags/tag188.xml" /><Relationship Id="rId19" Type="http://schemas.openxmlformats.org/officeDocument/2006/relationships/tags" Target="../tags/tag189.xml" /><Relationship Id="rId2" Type="http://schemas.openxmlformats.org/officeDocument/2006/relationships/notesSlide" Target="../notesSlides/notesSlide1.xml" /><Relationship Id="rId20" Type="http://schemas.openxmlformats.org/officeDocument/2006/relationships/tags" Target="../tags/tag190.xml" /><Relationship Id="rId21" Type="http://schemas.openxmlformats.org/officeDocument/2006/relationships/tags" Target="../tags/tag191.xml" /><Relationship Id="rId22" Type="http://schemas.openxmlformats.org/officeDocument/2006/relationships/tags" Target="../tags/tag192.xml" /><Relationship Id="rId23" Type="http://schemas.openxmlformats.org/officeDocument/2006/relationships/tags" Target="../tags/tag193.xml" /><Relationship Id="rId24" Type="http://schemas.openxmlformats.org/officeDocument/2006/relationships/tags" Target="../tags/tag194.xml" /><Relationship Id="rId25" Type="http://schemas.openxmlformats.org/officeDocument/2006/relationships/tags" Target="../tags/tag195.xml" /><Relationship Id="rId26" Type="http://schemas.openxmlformats.org/officeDocument/2006/relationships/tags" Target="../tags/tag196.xml" /><Relationship Id="rId27" Type="http://schemas.openxmlformats.org/officeDocument/2006/relationships/tags" Target="../tags/tag197.xml" /><Relationship Id="rId28" Type="http://schemas.openxmlformats.org/officeDocument/2006/relationships/tags" Target="../tags/tag198.xml" /><Relationship Id="rId29" Type="http://schemas.openxmlformats.org/officeDocument/2006/relationships/tags" Target="../tags/tag199.xml" /><Relationship Id="rId3" Type="http://schemas.openxmlformats.org/officeDocument/2006/relationships/tags" Target="../tags/tag174.xml" /><Relationship Id="rId30" Type="http://schemas.openxmlformats.org/officeDocument/2006/relationships/tags" Target="../tags/tag200.xml" /><Relationship Id="rId31" Type="http://schemas.openxmlformats.org/officeDocument/2006/relationships/tags" Target="../tags/tag201.xml" /><Relationship Id="rId32" Type="http://schemas.openxmlformats.org/officeDocument/2006/relationships/tags" Target="../tags/tag202.xml" /><Relationship Id="rId33" Type="http://schemas.openxmlformats.org/officeDocument/2006/relationships/tags" Target="../tags/tag203.xml" /><Relationship Id="rId34" Type="http://schemas.openxmlformats.org/officeDocument/2006/relationships/tags" Target="../tags/tag204.xml" /><Relationship Id="rId35" Type="http://schemas.openxmlformats.org/officeDocument/2006/relationships/tags" Target="../tags/tag205.xml" /><Relationship Id="rId36" Type="http://schemas.openxmlformats.org/officeDocument/2006/relationships/tags" Target="../tags/tag206.xml" /><Relationship Id="rId37" Type="http://schemas.openxmlformats.org/officeDocument/2006/relationships/tags" Target="../tags/tag207.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tags" Target="../tags/tag214.xml" /><Relationship Id="rId4" Type="http://schemas.openxmlformats.org/officeDocument/2006/relationships/tags" Target="../tags/tag215.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tags" Target="../tags/tag224.xml" /><Relationship Id="rId4" Type="http://schemas.openxmlformats.org/officeDocument/2006/relationships/tags" Target="../tags/tag225.xml" /><Relationship Id="rId5" Type="http://schemas.openxmlformats.org/officeDocument/2006/relationships/tags" Target="../tags/tag226.xml" /><Relationship Id="rId6" Type="http://schemas.openxmlformats.org/officeDocument/2006/relationships/tags" Target="../tags/tag227.xml" /><Relationship Id="rId7" Type="http://schemas.openxmlformats.org/officeDocument/2006/relationships/tags" Target="../tags/tag22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1.xml" /><Relationship Id="rId11" Type="http://schemas.openxmlformats.org/officeDocument/2006/relationships/tags" Target="../tags/tag232.xml" /><Relationship Id="rId12" Type="http://schemas.openxmlformats.org/officeDocument/2006/relationships/tags" Target="../tags/tag233.xml" /><Relationship Id="rId2" Type="http://schemas.openxmlformats.org/officeDocument/2006/relationships/notesSlide" Target="../notesSlides/notesSlide5.xml" /><Relationship Id="rId3" Type="http://schemas.openxmlformats.org/officeDocument/2006/relationships/tags" Target="../tags/tag229.xml" /><Relationship Id="rId4" Type="http://schemas.microsoft.com/office/2007/relationships/diagramDrawing" Target="../diagrams/drawing1.xml" /><Relationship Id="rId5" Type="http://schemas.openxmlformats.org/officeDocument/2006/relationships/diagramData" Target="../diagrams/data1.xml" /><Relationship Id="rId6" Type="http://schemas.openxmlformats.org/officeDocument/2006/relationships/diagramLayout" Target="../diagrams/layout1.xml" /><Relationship Id="rId7" Type="http://schemas.openxmlformats.org/officeDocument/2006/relationships/diagramQuickStyle" Target="../diagrams/quickStyle1.xml" /><Relationship Id="rId8" Type="http://schemas.openxmlformats.org/officeDocument/2006/relationships/diagramColors" Target="../diagrams/colors1.xml" /><Relationship Id="rId9" Type="http://schemas.openxmlformats.org/officeDocument/2006/relationships/tags" Target="../tags/tag23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6.xml" /><Relationship Id="rId11" Type="http://schemas.openxmlformats.org/officeDocument/2006/relationships/tags" Target="../tags/tag247.xml" /><Relationship Id="rId12" Type="http://schemas.openxmlformats.org/officeDocument/2006/relationships/tags" Target="../tags/tag248.xml" /><Relationship Id="rId2" Type="http://schemas.openxmlformats.org/officeDocument/2006/relationships/notesSlide" Target="../notesSlides/notesSlide7.xml" /><Relationship Id="rId3" Type="http://schemas.openxmlformats.org/officeDocument/2006/relationships/tags" Target="../tags/tag239.xml"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tags" Target="../tags/tag242.xml" /><Relationship Id="rId7" Type="http://schemas.openxmlformats.org/officeDocument/2006/relationships/tags" Target="../tags/tag243.xml" /><Relationship Id="rId8" Type="http://schemas.openxmlformats.org/officeDocument/2006/relationships/tags" Target="../tags/tag244.xml" /><Relationship Id="rId9" Type="http://schemas.openxmlformats.org/officeDocument/2006/relationships/tags" Target="../tags/tag24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tags" Target="../tags/tag249.xml" /><Relationship Id="rId4" Type="http://schemas.openxmlformats.org/officeDocument/2006/relationships/tags" Target="../tags/tag250.xml" /><Relationship Id="rId5" Type="http://schemas.openxmlformats.org/officeDocument/2006/relationships/tags" Target="../tags/tag251.xml" /><Relationship Id="rId6" Type="http://schemas.openxmlformats.org/officeDocument/2006/relationships/tags" Target="../tags/tag252.xml" /><Relationship Id="rId7" Type="http://schemas.openxmlformats.org/officeDocument/2006/relationships/tags" Target="../tags/tag25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tags" Target="../tags/tag260.xml" /><Relationship Id="rId4" Type="http://schemas.openxmlformats.org/officeDocument/2006/relationships/tags" Target="../tags/tag261.xml" /><Relationship Id="rId5" Type="http://schemas.openxmlformats.org/officeDocument/2006/relationships/tags" Target="../tags/tag262.xml" /><Relationship Id="rId6" Type="http://schemas.openxmlformats.org/officeDocument/2006/relationships/tags" Target="../tags/tag263.xml" /><Relationship Id="rId7" Type="http://schemas.openxmlformats.org/officeDocument/2006/relationships/tags" Target="../tags/tag26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7.xml" /><Relationship Id="rId11" Type="http://schemas.openxmlformats.org/officeDocument/2006/relationships/tags" Target="../tags/tag268.xml" /><Relationship Id="rId12" Type="http://schemas.openxmlformats.org/officeDocument/2006/relationships/tags" Target="../tags/tag269.xml" /><Relationship Id="rId2" Type="http://schemas.openxmlformats.org/officeDocument/2006/relationships/notesSlide" Target="../notesSlides/notesSlide10.xml" /><Relationship Id="rId3" Type="http://schemas.openxmlformats.org/officeDocument/2006/relationships/tags" Target="../tags/tag265.xml" /><Relationship Id="rId4" Type="http://schemas.openxmlformats.org/officeDocument/2006/relationships/chart" Target="../charts/chart1.xml" /><Relationship Id="rId5" Type="http://schemas.openxmlformats.org/officeDocument/2006/relationships/chart" Target="../charts/chart2.xml" /><Relationship Id="rId6" Type="http://schemas.openxmlformats.org/officeDocument/2006/relationships/chart" Target="../charts/chart3.xml" /><Relationship Id="rId7" Type="http://schemas.openxmlformats.org/officeDocument/2006/relationships/chart" Target="../charts/chart4.xml" /><Relationship Id="rId8" Type="http://schemas.openxmlformats.org/officeDocument/2006/relationships/chart" Target="../charts/chart5.xml" /><Relationship Id="rId9" Type="http://schemas.openxmlformats.org/officeDocument/2006/relationships/tags" Target="../tags/tag26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chart" Target="../charts/chart8.xml" /><Relationship Id="rId11" Type="http://schemas.openxmlformats.org/officeDocument/2006/relationships/chart" Target="../charts/chart9.xml" /><Relationship Id="rId12" Type="http://schemas.openxmlformats.org/officeDocument/2006/relationships/chart" Target="../charts/chart10.xml" /><Relationship Id="rId13" Type="http://schemas.openxmlformats.org/officeDocument/2006/relationships/chart" Target="../charts/chart11.xml" /><Relationship Id="rId14" Type="http://schemas.openxmlformats.org/officeDocument/2006/relationships/chart" Target="../charts/chart12.xml" /><Relationship Id="rId15" Type="http://schemas.openxmlformats.org/officeDocument/2006/relationships/chart" Target="../charts/chart13.xml" /><Relationship Id="rId16" Type="http://schemas.openxmlformats.org/officeDocument/2006/relationships/tags" Target="../tags/tag275.xml" /><Relationship Id="rId2" Type="http://schemas.openxmlformats.org/officeDocument/2006/relationships/notesSlide" Target="../notesSlides/notesSlide11.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tags" Target="../tags/tag273.xml" /><Relationship Id="rId7" Type="http://schemas.openxmlformats.org/officeDocument/2006/relationships/tags" Target="../tags/tag274.xml" /><Relationship Id="rId8" Type="http://schemas.openxmlformats.org/officeDocument/2006/relationships/chart" Target="../charts/chart6.xml" /><Relationship Id="rId9" Type="http://schemas.openxmlformats.org/officeDocument/2006/relationships/chart" Target="../charts/chart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12.xml" /><Relationship Id="rId3" Type="http://schemas.openxmlformats.org/officeDocument/2006/relationships/tags" Target="../tags/tag276.xml" /><Relationship Id="rId4" Type="http://schemas.openxmlformats.org/officeDocument/2006/relationships/tags" Target="../tags/tag277.xml" /><Relationship Id="rId5" Type="http://schemas.openxmlformats.org/officeDocument/2006/relationships/tags" Target="../tags/tag278.xml" /><Relationship Id="rId6" Type="http://schemas.openxmlformats.org/officeDocument/2006/relationships/tags" Target="../tags/tag279.xml" /><Relationship Id="rId7" Type="http://schemas.openxmlformats.org/officeDocument/2006/relationships/tags" Target="../tags/tag280.xml" /><Relationship Id="rId8" Type="http://schemas.openxmlformats.org/officeDocument/2006/relationships/tags" Target="../tags/tag28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tags" Target="../tags/tag282.xml"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tags" Target="../tags/tag285.xml" /><Relationship Id="rId7" Type="http://schemas.openxmlformats.org/officeDocument/2006/relationships/tags" Target="../tags/tag28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 Id="rId3" Type="http://schemas.openxmlformats.org/officeDocument/2006/relationships/tags" Target="../tags/tag287.xml"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tags" Target="../tags/tag290.xml" /><Relationship Id="rId7" Type="http://schemas.openxmlformats.org/officeDocument/2006/relationships/tags" Target="../tags/tag29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 Id="rId3" Type="http://schemas.openxmlformats.org/officeDocument/2006/relationships/tags" Target="../tags/tag292.xml"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tags" Target="../tags/tag295.xml" /><Relationship Id="rId7" Type="http://schemas.openxmlformats.org/officeDocument/2006/relationships/tags" Target="../tags/tag29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6.xml" /><Relationship Id="rId3" Type="http://schemas.openxmlformats.org/officeDocument/2006/relationships/tags" Target="../tags/tag297.xml" /><Relationship Id="rId4" Type="http://schemas.openxmlformats.org/officeDocument/2006/relationships/image" Target="../media/image2.png" /><Relationship Id="rId5" Type="http://schemas.openxmlformats.org/officeDocument/2006/relationships/tags" Target="../tags/tag298.xml" /><Relationship Id="rId6" Type="http://schemas.openxmlformats.org/officeDocument/2006/relationships/tags" Target="../tags/tag299.xml" /><Relationship Id="rId7" Type="http://schemas.openxmlformats.org/officeDocument/2006/relationships/tags" Target="../tags/tag300.xml" /><Relationship Id="rId8" Type="http://schemas.openxmlformats.org/officeDocument/2006/relationships/tags" Target="../tags/tag30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7.xml" /><Relationship Id="rId3" Type="http://schemas.openxmlformats.org/officeDocument/2006/relationships/tags" Target="../tags/tag302.xml"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tags" Target="../tags/tag305.xml" /><Relationship Id="rId7" Type="http://schemas.openxmlformats.org/officeDocument/2006/relationships/tags" Target="../tags/tag30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8.xml" /><Relationship Id="rId3" Type="http://schemas.openxmlformats.org/officeDocument/2006/relationships/tags" Target="../tags/tag307.xml"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tags" Target="../tags/tag310.xml" /><Relationship Id="rId7" Type="http://schemas.openxmlformats.org/officeDocument/2006/relationships/tags" Target="../tags/tag31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5.xml" /><Relationship Id="rId11" Type="http://schemas.openxmlformats.org/officeDocument/2006/relationships/tags" Target="../tags/tag316.xml" /><Relationship Id="rId2" Type="http://schemas.openxmlformats.org/officeDocument/2006/relationships/notesSlide" Target="../notesSlides/notesSlide19.xml" /><Relationship Id="rId3" Type="http://schemas.openxmlformats.org/officeDocument/2006/relationships/tags" Target="../tags/tag312.xml"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tags" Target="../tags/tag313.xml" /><Relationship Id="rId9" Type="http://schemas.openxmlformats.org/officeDocument/2006/relationships/tags" Target="../tags/tag31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0.xml" /><Relationship Id="rId11" Type="http://schemas.openxmlformats.org/officeDocument/2006/relationships/tags" Target="../tags/tag321.xml" /><Relationship Id="rId2" Type="http://schemas.openxmlformats.org/officeDocument/2006/relationships/notesSlide" Target="../notesSlides/notesSlide20.xml" /><Relationship Id="rId3" Type="http://schemas.openxmlformats.org/officeDocument/2006/relationships/tags" Target="../tags/tag317.xml"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9.png" /><Relationship Id="rId7" Type="http://schemas.openxmlformats.org/officeDocument/2006/relationships/image" Target="../media/image10.png" /><Relationship Id="rId8" Type="http://schemas.openxmlformats.org/officeDocument/2006/relationships/tags" Target="../tags/tag318.xml" /><Relationship Id="rId9" Type="http://schemas.openxmlformats.org/officeDocument/2006/relationships/tags" Target="../tags/tag319.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1.xml" /><Relationship Id="rId3" Type="http://schemas.openxmlformats.org/officeDocument/2006/relationships/tags" Target="../tags/tag322.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tags" Target="../tags/tag325.xml" /><Relationship Id="rId7" Type="http://schemas.openxmlformats.org/officeDocument/2006/relationships/tags" Target="../tags/tag326.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9.xml" /><Relationship Id="rId11" Type="http://schemas.openxmlformats.org/officeDocument/2006/relationships/tags" Target="../tags/tag330.xml" /><Relationship Id="rId12" Type="http://schemas.openxmlformats.org/officeDocument/2006/relationships/tags" Target="../tags/tag331.xml" /><Relationship Id="rId2" Type="http://schemas.openxmlformats.org/officeDocument/2006/relationships/notesSlide" Target="../notesSlides/notesSlide22.xml" /><Relationship Id="rId3" Type="http://schemas.openxmlformats.org/officeDocument/2006/relationships/tags" Target="../tags/tag327.xml" /><Relationship Id="rId4" Type="http://schemas.microsoft.com/office/2007/relationships/diagramDrawing" Target="../diagrams/drawing2.xml" /><Relationship Id="rId5" Type="http://schemas.openxmlformats.org/officeDocument/2006/relationships/diagramData" Target="../diagrams/data2.xml" /><Relationship Id="rId6" Type="http://schemas.openxmlformats.org/officeDocument/2006/relationships/diagramLayout" Target="../diagrams/layout2.xml" /><Relationship Id="rId7" Type="http://schemas.openxmlformats.org/officeDocument/2006/relationships/diagramQuickStyle" Target="../diagrams/quickStyle2.xml" /><Relationship Id="rId8" Type="http://schemas.openxmlformats.org/officeDocument/2006/relationships/diagramColors" Target="../diagrams/colors2.xml" /><Relationship Id="rId9" Type="http://schemas.openxmlformats.org/officeDocument/2006/relationships/tags" Target="../tags/tag328.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33.xml" /><Relationship Id="rId11" Type="http://schemas.openxmlformats.org/officeDocument/2006/relationships/tags" Target="../tags/tag334.xml" /><Relationship Id="rId12" Type="http://schemas.openxmlformats.org/officeDocument/2006/relationships/tags" Target="../tags/tag335.xml" /><Relationship Id="rId13" Type="http://schemas.openxmlformats.org/officeDocument/2006/relationships/tags" Target="../tags/tag336.xml" /><Relationship Id="rId14" Type="http://schemas.microsoft.com/office/2007/relationships/diagramDrawing" Target="../diagrams/drawing4.xml" /><Relationship Id="rId15" Type="http://schemas.openxmlformats.org/officeDocument/2006/relationships/diagramData" Target="../diagrams/data4.xml" /><Relationship Id="rId16" Type="http://schemas.openxmlformats.org/officeDocument/2006/relationships/diagramLayout" Target="../diagrams/layout4.xml" /><Relationship Id="rId17" Type="http://schemas.openxmlformats.org/officeDocument/2006/relationships/diagramQuickStyle" Target="../diagrams/quickStyle4.xml" /><Relationship Id="rId18" Type="http://schemas.openxmlformats.org/officeDocument/2006/relationships/diagramColors" Target="../diagrams/colors4.xml" /><Relationship Id="rId2" Type="http://schemas.openxmlformats.org/officeDocument/2006/relationships/tags" Target="../tags/tag332.xml" /><Relationship Id="rId3" Type="http://schemas.microsoft.com/office/2007/relationships/diagramDrawing" Target="../diagrams/drawing3.xml" /><Relationship Id="rId4" Type="http://schemas.openxmlformats.org/officeDocument/2006/relationships/diagramData" Target="../diagrams/data3.xml" /><Relationship Id="rId5" Type="http://schemas.openxmlformats.org/officeDocument/2006/relationships/diagramLayout" Target="../diagrams/layout3.xml" /><Relationship Id="rId6" Type="http://schemas.openxmlformats.org/officeDocument/2006/relationships/diagramQuickStyle" Target="../diagrams/quickStyle3.xml" /><Relationship Id="rId7" Type="http://schemas.openxmlformats.org/officeDocument/2006/relationships/diagramColors" Target="../diagrams/colors3.xml" /><Relationship Id="rId8" Type="http://schemas.openxmlformats.org/officeDocument/2006/relationships/chart" Target="../charts/chart14.xml" /><Relationship Id="rId9" Type="http://schemas.openxmlformats.org/officeDocument/2006/relationships/chart" Target="../charts/chart15.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38.xml" /><Relationship Id="rId11" Type="http://schemas.openxmlformats.org/officeDocument/2006/relationships/tags" Target="../tags/tag339.xml" /><Relationship Id="rId12" Type="http://schemas.openxmlformats.org/officeDocument/2006/relationships/tags" Target="../tags/tag340.xml" /><Relationship Id="rId13" Type="http://schemas.openxmlformats.org/officeDocument/2006/relationships/tags" Target="../tags/tag341.xml" /><Relationship Id="rId14" Type="http://schemas.microsoft.com/office/2007/relationships/diagramDrawing" Target="../diagrams/drawing6.xml" /><Relationship Id="rId15" Type="http://schemas.openxmlformats.org/officeDocument/2006/relationships/diagramData" Target="../diagrams/data6.xml" /><Relationship Id="rId16" Type="http://schemas.openxmlformats.org/officeDocument/2006/relationships/diagramLayout" Target="../diagrams/layout6.xml" /><Relationship Id="rId17" Type="http://schemas.openxmlformats.org/officeDocument/2006/relationships/diagramQuickStyle" Target="../diagrams/quickStyle6.xml" /><Relationship Id="rId18" Type="http://schemas.openxmlformats.org/officeDocument/2006/relationships/diagramColors" Target="../diagrams/colors6.xml" /><Relationship Id="rId2" Type="http://schemas.openxmlformats.org/officeDocument/2006/relationships/tags" Target="../tags/tag337.xml" /><Relationship Id="rId3" Type="http://schemas.microsoft.com/office/2007/relationships/diagramDrawing" Target="../diagrams/drawing5.xml" /><Relationship Id="rId4" Type="http://schemas.openxmlformats.org/officeDocument/2006/relationships/diagramData" Target="../diagrams/data5.xml" /><Relationship Id="rId5" Type="http://schemas.openxmlformats.org/officeDocument/2006/relationships/diagramLayout" Target="../diagrams/layout5.xml" /><Relationship Id="rId6" Type="http://schemas.openxmlformats.org/officeDocument/2006/relationships/diagramQuickStyle" Target="../diagrams/quickStyle5.xml" /><Relationship Id="rId7" Type="http://schemas.openxmlformats.org/officeDocument/2006/relationships/diagramColors" Target="../diagrams/colors5.xml" /><Relationship Id="rId8" Type="http://schemas.openxmlformats.org/officeDocument/2006/relationships/chart" Target="../charts/chart16.xml" /><Relationship Id="rId9" Type="http://schemas.openxmlformats.org/officeDocument/2006/relationships/chart" Target="../charts/chart17.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44.xml" /><Relationship Id="rId11" Type="http://schemas.openxmlformats.org/officeDocument/2006/relationships/tags" Target="../tags/tag345.xml" /><Relationship Id="rId12" Type="http://schemas.openxmlformats.org/officeDocument/2006/relationships/tags" Target="../tags/tag346.xml" /><Relationship Id="rId13" Type="http://schemas.microsoft.com/office/2007/relationships/diagramDrawing" Target="../diagrams/drawing8.xml" /><Relationship Id="rId14" Type="http://schemas.openxmlformats.org/officeDocument/2006/relationships/diagramData" Target="../diagrams/data8.xml" /><Relationship Id="rId15" Type="http://schemas.openxmlformats.org/officeDocument/2006/relationships/diagramLayout" Target="../diagrams/layout8.xml" /><Relationship Id="rId16" Type="http://schemas.openxmlformats.org/officeDocument/2006/relationships/diagramQuickStyle" Target="../diagrams/quickStyle8.xml" /><Relationship Id="rId17" Type="http://schemas.openxmlformats.org/officeDocument/2006/relationships/diagramColors" Target="../diagrams/colors8.xml" /><Relationship Id="rId2" Type="http://schemas.openxmlformats.org/officeDocument/2006/relationships/tags" Target="../tags/tag342.xml" /><Relationship Id="rId3" Type="http://schemas.openxmlformats.org/officeDocument/2006/relationships/chart" Target="../charts/chart18.xml" /><Relationship Id="rId4" Type="http://schemas.microsoft.com/office/2007/relationships/diagramDrawing" Target="../diagrams/drawing7.xml" /><Relationship Id="rId5" Type="http://schemas.openxmlformats.org/officeDocument/2006/relationships/diagramData" Target="../diagrams/data7.xml" /><Relationship Id="rId6" Type="http://schemas.openxmlformats.org/officeDocument/2006/relationships/diagramLayout" Target="../diagrams/layout7.xml" /><Relationship Id="rId7" Type="http://schemas.openxmlformats.org/officeDocument/2006/relationships/diagramQuickStyle" Target="../diagrams/quickStyle7.xml" /><Relationship Id="rId8" Type="http://schemas.openxmlformats.org/officeDocument/2006/relationships/diagramColors" Target="../diagrams/colors7.xml" /><Relationship Id="rId9" Type="http://schemas.openxmlformats.org/officeDocument/2006/relationships/tags" Target="../tags/tag34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49.xml" /><Relationship Id="rId11" Type="http://schemas.openxmlformats.org/officeDocument/2006/relationships/tags" Target="../tags/tag350.xml" /><Relationship Id="rId12" Type="http://schemas.openxmlformats.org/officeDocument/2006/relationships/tags" Target="../tags/tag351.xml" /><Relationship Id="rId13" Type="http://schemas.microsoft.com/office/2007/relationships/diagramDrawing" Target="../diagrams/drawing10.xml" /><Relationship Id="rId14" Type="http://schemas.openxmlformats.org/officeDocument/2006/relationships/diagramData" Target="../diagrams/data10.xml" /><Relationship Id="rId15" Type="http://schemas.openxmlformats.org/officeDocument/2006/relationships/diagramLayout" Target="../diagrams/layout10.xml" /><Relationship Id="rId16" Type="http://schemas.openxmlformats.org/officeDocument/2006/relationships/diagramQuickStyle" Target="../diagrams/quickStyle10.xml" /><Relationship Id="rId17" Type="http://schemas.openxmlformats.org/officeDocument/2006/relationships/diagramColors" Target="../diagrams/colors10.xml" /><Relationship Id="rId2" Type="http://schemas.openxmlformats.org/officeDocument/2006/relationships/notesSlide" Target="../notesSlides/notesSlide23.xml" /><Relationship Id="rId3" Type="http://schemas.openxmlformats.org/officeDocument/2006/relationships/tags" Target="../tags/tag347.xml" /><Relationship Id="rId4" Type="http://schemas.microsoft.com/office/2007/relationships/diagramDrawing" Target="../diagrams/drawing9.xml" /><Relationship Id="rId5" Type="http://schemas.openxmlformats.org/officeDocument/2006/relationships/diagramData" Target="../diagrams/data9.xml" /><Relationship Id="rId6" Type="http://schemas.openxmlformats.org/officeDocument/2006/relationships/diagramLayout" Target="../diagrams/layout9.xml" /><Relationship Id="rId7" Type="http://schemas.openxmlformats.org/officeDocument/2006/relationships/diagramQuickStyle" Target="../diagrams/quickStyle9.xml" /><Relationship Id="rId8" Type="http://schemas.openxmlformats.org/officeDocument/2006/relationships/diagramColors" Target="../diagrams/colors9.xml" /><Relationship Id="rId9" Type="http://schemas.openxmlformats.org/officeDocument/2006/relationships/tags" Target="../tags/tag34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54.xml" /><Relationship Id="rId11" Type="http://schemas.openxmlformats.org/officeDocument/2006/relationships/tags" Target="../tags/tag355.xml" /><Relationship Id="rId12" Type="http://schemas.openxmlformats.org/officeDocument/2006/relationships/tags" Target="../tags/tag356.xml" /><Relationship Id="rId13" Type="http://schemas.microsoft.com/office/2007/relationships/diagramDrawing" Target="../diagrams/drawing12.xml" /><Relationship Id="rId14" Type="http://schemas.openxmlformats.org/officeDocument/2006/relationships/diagramData" Target="../diagrams/data12.xml" /><Relationship Id="rId15" Type="http://schemas.openxmlformats.org/officeDocument/2006/relationships/diagramLayout" Target="../diagrams/layout12.xml" /><Relationship Id="rId16" Type="http://schemas.openxmlformats.org/officeDocument/2006/relationships/diagramQuickStyle" Target="../diagrams/quickStyle12.xml" /><Relationship Id="rId17" Type="http://schemas.openxmlformats.org/officeDocument/2006/relationships/diagramColors" Target="../diagrams/colors12.xml" /><Relationship Id="rId2" Type="http://schemas.openxmlformats.org/officeDocument/2006/relationships/notesSlide" Target="../notesSlides/notesSlide24.xml" /><Relationship Id="rId3" Type="http://schemas.openxmlformats.org/officeDocument/2006/relationships/tags" Target="../tags/tag352.xml" /><Relationship Id="rId4" Type="http://schemas.microsoft.com/office/2007/relationships/diagramDrawing" Target="../diagrams/drawing11.xml" /><Relationship Id="rId5" Type="http://schemas.openxmlformats.org/officeDocument/2006/relationships/diagramData" Target="../diagrams/data11.xml" /><Relationship Id="rId6" Type="http://schemas.openxmlformats.org/officeDocument/2006/relationships/diagramLayout" Target="../diagrams/layout11.xml" /><Relationship Id="rId7" Type="http://schemas.openxmlformats.org/officeDocument/2006/relationships/diagramQuickStyle" Target="../diagrams/quickStyle11.xml" /><Relationship Id="rId8" Type="http://schemas.openxmlformats.org/officeDocument/2006/relationships/diagramColors" Target="../diagrams/colors11.xml" /><Relationship Id="rId9" Type="http://schemas.openxmlformats.org/officeDocument/2006/relationships/tags" Target="../tags/tag35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61.xml" /><Relationship Id="rId11" Type="http://schemas.microsoft.com/office/2007/relationships/diagramDrawing" Target="../diagrams/drawing13.xml" /><Relationship Id="rId12" Type="http://schemas.openxmlformats.org/officeDocument/2006/relationships/diagramData" Target="../diagrams/data13.xml" /><Relationship Id="rId13" Type="http://schemas.openxmlformats.org/officeDocument/2006/relationships/diagramLayout" Target="../diagrams/layout13.xml" /><Relationship Id="rId14" Type="http://schemas.openxmlformats.org/officeDocument/2006/relationships/diagramQuickStyle" Target="../diagrams/quickStyle13.xml" /><Relationship Id="rId15" Type="http://schemas.openxmlformats.org/officeDocument/2006/relationships/diagramColors" Target="../diagrams/colors13.xml" /><Relationship Id="rId2" Type="http://schemas.openxmlformats.org/officeDocument/2006/relationships/notesSlide" Target="../notesSlides/notesSlide25.xml" /><Relationship Id="rId3" Type="http://schemas.openxmlformats.org/officeDocument/2006/relationships/tags" Target="../tags/tag357.xml"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13.png" /><Relationship Id="rId7" Type="http://schemas.openxmlformats.org/officeDocument/2006/relationships/tags" Target="../tags/tag358.xml" /><Relationship Id="rId8" Type="http://schemas.openxmlformats.org/officeDocument/2006/relationships/tags" Target="../tags/tag359.xml" /><Relationship Id="rId9" Type="http://schemas.openxmlformats.org/officeDocument/2006/relationships/tags" Target="../tags/tag360.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64.xml" /><Relationship Id="rId11" Type="http://schemas.openxmlformats.org/officeDocument/2006/relationships/tags" Target="../tags/tag365.xml" /><Relationship Id="rId12" Type="http://schemas.openxmlformats.org/officeDocument/2006/relationships/tags" Target="../tags/tag366.xml" /><Relationship Id="rId13" Type="http://schemas.microsoft.com/office/2007/relationships/diagramDrawing" Target="../diagrams/drawing15.xml" /><Relationship Id="rId14" Type="http://schemas.openxmlformats.org/officeDocument/2006/relationships/diagramData" Target="../diagrams/data15.xml" /><Relationship Id="rId15" Type="http://schemas.openxmlformats.org/officeDocument/2006/relationships/diagramLayout" Target="../diagrams/layout15.xml" /><Relationship Id="rId16" Type="http://schemas.openxmlformats.org/officeDocument/2006/relationships/diagramQuickStyle" Target="../diagrams/quickStyle15.xml" /><Relationship Id="rId17" Type="http://schemas.openxmlformats.org/officeDocument/2006/relationships/diagramColors" Target="../diagrams/colors15.xml" /><Relationship Id="rId2" Type="http://schemas.openxmlformats.org/officeDocument/2006/relationships/notesSlide" Target="../notesSlides/notesSlide26.xml" /><Relationship Id="rId3" Type="http://schemas.openxmlformats.org/officeDocument/2006/relationships/tags" Target="../tags/tag362.xml" /><Relationship Id="rId4" Type="http://schemas.microsoft.com/office/2007/relationships/diagramDrawing" Target="../diagrams/drawing14.xml" /><Relationship Id="rId5" Type="http://schemas.openxmlformats.org/officeDocument/2006/relationships/diagramData" Target="../diagrams/data14.xml" /><Relationship Id="rId6" Type="http://schemas.openxmlformats.org/officeDocument/2006/relationships/diagramLayout" Target="../diagrams/layout14.xml" /><Relationship Id="rId7" Type="http://schemas.openxmlformats.org/officeDocument/2006/relationships/diagramQuickStyle" Target="../diagrams/quickStyle14.xml" /><Relationship Id="rId8" Type="http://schemas.openxmlformats.org/officeDocument/2006/relationships/diagramColors" Target="../diagrams/colors14.xml" /><Relationship Id="rId9" Type="http://schemas.openxmlformats.org/officeDocument/2006/relationships/tags" Target="../tags/tag36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diagramLayout" Target="../diagrams/layout16.xml" /><Relationship Id="rId11" Type="http://schemas.openxmlformats.org/officeDocument/2006/relationships/diagramQuickStyle" Target="../diagrams/quickStyle16.xml" /><Relationship Id="rId12" Type="http://schemas.openxmlformats.org/officeDocument/2006/relationships/diagramColors" Target="../diagrams/colors16.xml" /><Relationship Id="rId2" Type="http://schemas.openxmlformats.org/officeDocument/2006/relationships/notesSlide" Target="../notesSlides/notesSlide27.xml" /><Relationship Id="rId3" Type="http://schemas.openxmlformats.org/officeDocument/2006/relationships/tags" Target="../tags/tag367.xml" /><Relationship Id="rId4" Type="http://schemas.openxmlformats.org/officeDocument/2006/relationships/tags" Target="../tags/tag368.xml" /><Relationship Id="rId5" Type="http://schemas.openxmlformats.org/officeDocument/2006/relationships/tags" Target="../tags/tag369.xml" /><Relationship Id="rId6" Type="http://schemas.openxmlformats.org/officeDocument/2006/relationships/tags" Target="../tags/tag370.xml" /><Relationship Id="rId7" Type="http://schemas.openxmlformats.org/officeDocument/2006/relationships/tags" Target="../tags/tag371.xml" /><Relationship Id="rId8" Type="http://schemas.microsoft.com/office/2007/relationships/diagramDrawing" Target="../diagrams/drawing16.xml" /><Relationship Id="rId9" Type="http://schemas.openxmlformats.org/officeDocument/2006/relationships/diagramData" Target="../diagrams/data16.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79.xml" /><Relationship Id="rId11" Type="http://schemas.openxmlformats.org/officeDocument/2006/relationships/tags" Target="../tags/tag380.xml" /><Relationship Id="rId12" Type="http://schemas.openxmlformats.org/officeDocument/2006/relationships/tags" Target="../tags/tag381.xml" /><Relationship Id="rId13" Type="http://schemas.openxmlformats.org/officeDocument/2006/relationships/tags" Target="../tags/tag382.xml" /><Relationship Id="rId14" Type="http://schemas.openxmlformats.org/officeDocument/2006/relationships/tags" Target="../tags/tag383.xml" /><Relationship Id="rId15" Type="http://schemas.openxmlformats.org/officeDocument/2006/relationships/tags" Target="../tags/tag384.xml" /><Relationship Id="rId16" Type="http://schemas.openxmlformats.org/officeDocument/2006/relationships/tags" Target="../tags/tag385.xml" /><Relationship Id="rId17" Type="http://schemas.openxmlformats.org/officeDocument/2006/relationships/tags" Target="../tags/tag386.xml" /><Relationship Id="rId18" Type="http://schemas.microsoft.com/office/2007/relationships/diagramDrawing" Target="../diagrams/drawing17.xml" /><Relationship Id="rId19" Type="http://schemas.openxmlformats.org/officeDocument/2006/relationships/diagramData" Target="../diagrams/data17.xml" /><Relationship Id="rId2" Type="http://schemas.openxmlformats.org/officeDocument/2006/relationships/tags" Target="../tags/tag372.xml" /><Relationship Id="rId20" Type="http://schemas.openxmlformats.org/officeDocument/2006/relationships/diagramLayout" Target="../diagrams/layout17.xml" /><Relationship Id="rId21" Type="http://schemas.openxmlformats.org/officeDocument/2006/relationships/diagramQuickStyle" Target="../diagrams/quickStyle17.xml" /><Relationship Id="rId22" Type="http://schemas.openxmlformats.org/officeDocument/2006/relationships/diagramColors" Target="../diagrams/colors17.xml" /><Relationship Id="rId3" Type="http://schemas.openxmlformats.org/officeDocument/2006/relationships/tags" Target="../tags/tag373.xml" /><Relationship Id="rId4" Type="http://schemas.openxmlformats.org/officeDocument/2006/relationships/chart" Target="../charts/chart19.xml" /><Relationship Id="rId5" Type="http://schemas.openxmlformats.org/officeDocument/2006/relationships/tags" Target="../tags/tag374.xml" /><Relationship Id="rId6" Type="http://schemas.openxmlformats.org/officeDocument/2006/relationships/tags" Target="../tags/tag375.xml" /><Relationship Id="rId7" Type="http://schemas.openxmlformats.org/officeDocument/2006/relationships/tags" Target="../tags/tag376.xml" /><Relationship Id="rId8" Type="http://schemas.openxmlformats.org/officeDocument/2006/relationships/tags" Target="../tags/tag377.xml" /><Relationship Id="rId9" Type="http://schemas.openxmlformats.org/officeDocument/2006/relationships/tags" Target="../tags/tag378.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diagramData" Target="../diagrams/data18.xml" /><Relationship Id="rId11" Type="http://schemas.openxmlformats.org/officeDocument/2006/relationships/diagramLayout" Target="../diagrams/layout18.xml" /><Relationship Id="rId12" Type="http://schemas.openxmlformats.org/officeDocument/2006/relationships/diagramQuickStyle" Target="../diagrams/quickStyle18.xml" /><Relationship Id="rId13" Type="http://schemas.openxmlformats.org/officeDocument/2006/relationships/diagramColors" Target="../diagrams/colors18.xml" /><Relationship Id="rId2" Type="http://schemas.openxmlformats.org/officeDocument/2006/relationships/notesSlide" Target="../notesSlides/notesSlide28.xml" /><Relationship Id="rId3" Type="http://schemas.openxmlformats.org/officeDocument/2006/relationships/tags" Target="../tags/tag387.xml" /><Relationship Id="rId4" Type="http://schemas.openxmlformats.org/officeDocument/2006/relationships/chart" Target="../charts/chart20.xml" /><Relationship Id="rId5" Type="http://schemas.openxmlformats.org/officeDocument/2006/relationships/tags" Target="../tags/tag388.xml" /><Relationship Id="rId6" Type="http://schemas.openxmlformats.org/officeDocument/2006/relationships/tags" Target="../tags/tag389.xml" /><Relationship Id="rId7" Type="http://schemas.openxmlformats.org/officeDocument/2006/relationships/tags" Target="../tags/tag390.xml" /><Relationship Id="rId8" Type="http://schemas.openxmlformats.org/officeDocument/2006/relationships/tags" Target="../tags/tag391.xml" /><Relationship Id="rId9" Type="http://schemas.microsoft.com/office/2007/relationships/diagramDrawing" Target="../diagrams/drawing18.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94.xml" /><Relationship Id="rId11" Type="http://schemas.openxmlformats.org/officeDocument/2006/relationships/tags" Target="../tags/tag395.xml" /><Relationship Id="rId12" Type="http://schemas.openxmlformats.org/officeDocument/2006/relationships/tags" Target="../tags/tag396.xml" /><Relationship Id="rId13" Type="http://schemas.microsoft.com/office/2007/relationships/diagramDrawing" Target="../diagrams/drawing20.xml" /><Relationship Id="rId14" Type="http://schemas.openxmlformats.org/officeDocument/2006/relationships/diagramData" Target="../diagrams/data20.xml" /><Relationship Id="rId15" Type="http://schemas.openxmlformats.org/officeDocument/2006/relationships/diagramLayout" Target="../diagrams/layout20.xml" /><Relationship Id="rId16" Type="http://schemas.openxmlformats.org/officeDocument/2006/relationships/diagramQuickStyle" Target="../diagrams/quickStyle20.xml" /><Relationship Id="rId17" Type="http://schemas.openxmlformats.org/officeDocument/2006/relationships/diagramColors" Target="../diagrams/colors20.xml" /><Relationship Id="rId2" Type="http://schemas.openxmlformats.org/officeDocument/2006/relationships/tags" Target="../tags/tag392.xml" /><Relationship Id="rId3" Type="http://schemas.microsoft.com/office/2007/relationships/diagramDrawing" Target="../diagrams/drawing19.xml" /><Relationship Id="rId4" Type="http://schemas.openxmlformats.org/officeDocument/2006/relationships/diagramData" Target="../diagrams/data19.xml" /><Relationship Id="rId5" Type="http://schemas.openxmlformats.org/officeDocument/2006/relationships/diagramLayout" Target="../diagrams/layout19.xml" /><Relationship Id="rId6" Type="http://schemas.openxmlformats.org/officeDocument/2006/relationships/diagramQuickStyle" Target="../diagrams/quickStyle19.xml" /><Relationship Id="rId7" Type="http://schemas.openxmlformats.org/officeDocument/2006/relationships/diagramColors" Target="../diagrams/colors19.xml" /><Relationship Id="rId8" Type="http://schemas.openxmlformats.org/officeDocument/2006/relationships/chart" Target="../charts/chart21.xml" /><Relationship Id="rId9" Type="http://schemas.openxmlformats.org/officeDocument/2006/relationships/tags" Target="../tags/tag39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tags" Target="../tags/tag397.xml" /><Relationship Id="rId3" Type="http://schemas.openxmlformats.org/officeDocument/2006/relationships/tags" Target="../tags/tag398.xml" /><Relationship Id="rId4" Type="http://schemas.openxmlformats.org/officeDocument/2006/relationships/tags" Target="../tags/tag399.xml" /><Relationship Id="rId5" Type="http://schemas.openxmlformats.org/officeDocument/2006/relationships/tags" Target="../tags/tag400.xml" /><Relationship Id="rId6" Type="http://schemas.openxmlformats.org/officeDocument/2006/relationships/tags" Target="../tags/tag401.xml" /><Relationship Id="rId7" Type="http://schemas.openxmlformats.org/officeDocument/2006/relationships/tags" Target="../tags/tag402.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03.xml" /><Relationship Id="rId3" Type="http://schemas.openxmlformats.org/officeDocument/2006/relationships/tags" Target="../tags/tag404.xml" /><Relationship Id="rId4" Type="http://schemas.openxmlformats.org/officeDocument/2006/relationships/tags" Target="../tags/tag405.xml" /><Relationship Id="rId5" Type="http://schemas.openxmlformats.org/officeDocument/2006/relationships/tags" Target="../tags/tag406.xml" /><Relationship Id="rId6" Type="http://schemas.openxmlformats.org/officeDocument/2006/relationships/tags" Target="../tags/tag407.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3223213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1" y="685800"/>
            <a:ext cx="8997696" cy="6711696"/>
            <a:chOff x="530352" y="685800"/>
            <a:chExt cx="8997696" cy="6711696"/>
          </a:xfrm>
        </p:grpSpPr>
        <p:sp>
          <p:nvSpPr>
            <p:cNvPr id="5"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p:nvGrpSpPr>
          <p:grpSpPr>
            <a:xfrm>
              <a:off x="530352" y="6016752"/>
              <a:ext cx="8997696" cy="609600"/>
              <a:chOff x="530352" y="6016752"/>
              <a:chExt cx="8997696" cy="609600"/>
            </a:xfrm>
          </p:grpSpPr>
          <p:sp>
            <p:nvSpPr>
              <p:cNvPr id="44"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p:nvGrpSpPr>
          <p:grpSpPr>
            <a:xfrm>
              <a:off x="530352" y="5257800"/>
              <a:ext cx="8997696" cy="609600"/>
              <a:chOff x="530352" y="5257800"/>
              <a:chExt cx="8997696" cy="609600"/>
            </a:xfrm>
          </p:grpSpPr>
          <p:sp>
            <p:nvSpPr>
              <p:cNvPr id="38"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p:nvGrpSpPr>
          <p:grpSpPr>
            <a:xfrm>
              <a:off x="530352" y="4498848"/>
              <a:ext cx="8997696" cy="609600"/>
              <a:chOff x="530352" y="4498848"/>
              <a:chExt cx="8997696" cy="609600"/>
            </a:xfrm>
          </p:grpSpPr>
          <p:sp>
            <p:nvSpPr>
              <p:cNvPr id="32"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p:nvGrpSpPr>
          <p:grpSpPr>
            <a:xfrm>
              <a:off x="530352" y="3730752"/>
              <a:ext cx="8997696" cy="609600"/>
              <a:chOff x="530352" y="3730752"/>
              <a:chExt cx="8997696" cy="609600"/>
            </a:xfrm>
          </p:grpSpPr>
          <p:sp>
            <p:nvSpPr>
              <p:cNvPr id="26"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p:nvGrpSpPr>
          <p:grpSpPr>
            <a:xfrm>
              <a:off x="530352" y="2971800"/>
              <a:ext cx="8997696" cy="609600"/>
              <a:chOff x="530352" y="2971800"/>
              <a:chExt cx="8997696" cy="609600"/>
            </a:xfrm>
          </p:grpSpPr>
          <p:sp>
            <p:nvSpPr>
              <p:cNvPr id="20"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p:nvGrpSpPr>
          <p:grpSpPr>
            <a:xfrm>
              <a:off x="530352" y="2212848"/>
              <a:ext cx="8997696" cy="609600"/>
              <a:chOff x="530352" y="2212848"/>
              <a:chExt cx="8997696" cy="609600"/>
            </a:xfrm>
          </p:grpSpPr>
          <p:sp>
            <p:nvSpPr>
              <p:cNvPr id="14"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50" name="Descriptor"/>
          <p:cNvSpPr txBox="1"/>
          <p:nvPr>
            <p:custDataLst>
              <p:tags r:id="rId3"/>
            </p:custDataLst>
          </p:nvPr>
        </p:nvSpPr>
        <p:spPr bwMode="gray">
          <a:xfrm>
            <a:off x="2057400" y="841247"/>
            <a:ext cx="953787" cy="153888"/>
          </a:xfrm>
          <a:prstGeom prst="rect">
            <a:avLst/>
          </a:prstGeom>
          <a:noFill/>
          <a:ln>
            <a:noFill/>
          </a:ln>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1000" smtClean="0">
                <a:solidFill>
                  <a:schemeClr val="bg1"/>
                </a:solidFill>
                <a:cs typeface="Arial" pitchFamily="34" charset="0"/>
              </a:rPr>
              <a:t>www.pwccn.com</a:t>
            </a:r>
            <a:endParaRPr lang="zh-CN" altLang="en-US" sz="1000">
              <a:solidFill>
                <a:schemeClr val="bg1"/>
              </a:solidFill>
              <a:cs typeface="Arial" pitchFamily="34" charset="0"/>
            </a:endParaRPr>
          </a:p>
        </p:txBody>
      </p:sp>
      <p:sp>
        <p:nvSpPr>
          <p:cNvPr id="2" name="Title 1"/>
          <p:cNvSpPr>
            <a:spLocks noGrp="1"/>
          </p:cNvSpPr>
          <p:nvPr>
            <p:ph type="ctrTitle"/>
            <p:custDataLst>
              <p:tags r:id="rId4"/>
            </p:custDataLst>
          </p:nvPr>
        </p:nvSpPr>
        <p:spPr bwMode="gray"/>
        <p:txBody>
          <a:bodyPr/>
          <a:lstStyle/>
          <a:p>
            <a:r>
              <a:rPr lang="zh-CN" altLang="en-US" smtClean="0"/>
              <a:t>偿二代对公司管理的影响</a:t>
            </a:r>
            <a:endParaRPr lang="zh-CN" altLang="en-US"/>
          </a:p>
        </p:txBody>
      </p:sp>
      <p:sp>
        <p:nvSpPr>
          <p:cNvPr id="51" name="Confidentiality stamp"/>
          <p:cNvSpPr txBox="1"/>
          <p:nvPr>
            <p:custDataLst>
              <p:tags r:id="rId5"/>
            </p:custDataLst>
          </p:nvPr>
        </p:nvSpPr>
        <p:spPr bwMode="gray">
          <a:xfrm>
            <a:off x="530351" y="3730752"/>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i="1" smtClean="0">
                <a:latin typeface="Georgia" pitchFamily="18" charset="0"/>
                <a:cs typeface="Arial" pitchFamily="34" charset="0"/>
              </a:rPr>
              <a:t>严格保密</a:t>
            </a:r>
            <a:endParaRPr lang="zh-CN" altLang="en-US" sz="1000" i="1">
              <a:latin typeface="Georgia" pitchFamily="18" charset="0"/>
              <a:cs typeface="Arial" pitchFamily="34" charset="0"/>
            </a:endParaRPr>
          </a:p>
        </p:txBody>
      </p:sp>
      <p:sp>
        <p:nvSpPr>
          <p:cNvPr id="52" name="Draft stamp"/>
          <p:cNvSpPr txBox="1"/>
          <p:nvPr>
            <p:custDataLst>
              <p:tags r:id="rId6"/>
            </p:custDataLst>
          </p:nvPr>
        </p:nvSpPr>
        <p:spPr bwMode="gray">
          <a:xfrm>
            <a:off x="530351" y="3884640"/>
            <a:ext cx="1371600" cy="292388"/>
          </a:xfrm>
          <a:prstGeom prst="rect">
            <a:avLst/>
          </a:prstGeom>
          <a:noFill/>
          <a:ln>
            <a:noFill/>
          </a:ln>
        </p:spPr>
        <p:txBody>
          <a:bodyPr wrap="square" lIns="0" tIns="0" rIns="0" bIns="137160" rtlCol="0" anchor="t"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b="1" i="1" smtClean="0">
                <a:latin typeface="Georgia" pitchFamily="18" charset="0"/>
                <a:cs typeface="Arial" pitchFamily="34" charset="0"/>
              </a:rPr>
              <a:t>初稿</a:t>
            </a:r>
            <a:endParaRPr lang="zh-CN" altLang="en-US" sz="1000" b="1" i="1">
              <a:latin typeface="Georgia" pitchFamily="18" charset="0"/>
              <a:cs typeface="Arial" pitchFamily="34" charset="0"/>
            </a:endParaRPr>
          </a:p>
        </p:txBody>
      </p:sp>
      <p:sp>
        <p:nvSpPr>
          <p:cNvPr id="53" name="Report Date"/>
          <p:cNvSpPr txBox="1"/>
          <p:nvPr>
            <p:custDataLst>
              <p:tags r:id="rId7"/>
            </p:custDataLst>
          </p:nvPr>
        </p:nvSpPr>
        <p:spPr bwMode="gray">
          <a:xfrm>
            <a:off x="530351" y="4177028"/>
            <a:ext cx="1225296" cy="15388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i="1" smtClean="0">
                <a:latin typeface="Georgia" pitchFamily="18" charset="0"/>
                <a:cs typeface="Arial" pitchFamily="34" charset="0"/>
              </a:rPr>
              <a:t>十一月 </a:t>
            </a:r>
            <a:r>
              <a:rPr lang="en-US" altLang="zh-CN" sz="1000" i="1" smtClean="0">
                <a:latin typeface="Georgia" pitchFamily="18" charset="0"/>
                <a:cs typeface="Arial" pitchFamily="34" charset="0"/>
              </a:rPr>
              <a:t>2014</a:t>
            </a:r>
            <a:endParaRPr lang="zh-CN" altLang="en-US" sz="1000" i="1" smtClean="0">
              <a:solidFill>
                <a:schemeClr val="tx1"/>
              </a:solidFill>
              <a:latin typeface="Georgia" pitchFamily="18" charset="0"/>
              <a:cs typeface="Arial" pitchFamily="34" charset="0"/>
            </a:endParaRPr>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5" name="grid" hidden="1"/>
          <p:cNvGrpSpPr/>
          <p:nvPr>
            <p:custDataLst>
              <p:tags r:id="rId3"/>
            </p:custDataLst>
          </p:nvPr>
        </p:nvGrpSpPr>
        <p:grpSpPr>
          <a:xfrm>
            <a:off x="530352" y="685800"/>
            <a:ext cx="8997696" cy="6711696"/>
            <a:chOff x="530352" y="685800"/>
            <a:chExt cx="8997696" cy="6711696"/>
          </a:xfrm>
        </p:grpSpPr>
        <p:sp>
          <p:nvSpPr>
            <p:cNvPr id="4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49" name="Group 600" hidden="1"/>
            <p:cNvGrpSpPr/>
            <p:nvPr userDrawn="1"/>
          </p:nvGrpSpPr>
          <p:grpSpPr>
            <a:xfrm>
              <a:off x="530352" y="6016752"/>
              <a:ext cx="8997696" cy="609600"/>
              <a:chOff x="530352" y="6016752"/>
              <a:chExt cx="8997696" cy="609600"/>
            </a:xfrm>
          </p:grpSpPr>
          <p:sp>
            <p:nvSpPr>
              <p:cNvPr id="8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0" name="Group 500" hidden="1"/>
            <p:cNvGrpSpPr/>
            <p:nvPr userDrawn="1"/>
          </p:nvGrpSpPr>
          <p:grpSpPr>
            <a:xfrm>
              <a:off x="530352" y="5257800"/>
              <a:ext cx="8997696" cy="609600"/>
              <a:chOff x="530352" y="5257800"/>
              <a:chExt cx="8997696" cy="609600"/>
            </a:xfrm>
          </p:grpSpPr>
          <p:sp>
            <p:nvSpPr>
              <p:cNvPr id="7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1" name="Group 400" hidden="1"/>
            <p:cNvGrpSpPr/>
            <p:nvPr userDrawn="1"/>
          </p:nvGrpSpPr>
          <p:grpSpPr>
            <a:xfrm>
              <a:off x="530352" y="4498848"/>
              <a:ext cx="8997696" cy="609600"/>
              <a:chOff x="530352" y="4498848"/>
              <a:chExt cx="8997696" cy="609600"/>
            </a:xfrm>
          </p:grpSpPr>
          <p:sp>
            <p:nvSpPr>
              <p:cNvPr id="7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2" name="Group 300" hidden="1"/>
            <p:cNvGrpSpPr/>
            <p:nvPr userDrawn="1"/>
          </p:nvGrpSpPr>
          <p:grpSpPr>
            <a:xfrm>
              <a:off x="530352" y="3730752"/>
              <a:ext cx="8997696" cy="609600"/>
              <a:chOff x="530352" y="3730752"/>
              <a:chExt cx="8997696" cy="609600"/>
            </a:xfrm>
          </p:grpSpPr>
          <p:sp>
            <p:nvSpPr>
              <p:cNvPr id="6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3" name="Group 200" hidden="1"/>
            <p:cNvGrpSpPr/>
            <p:nvPr userDrawn="1"/>
          </p:nvGrpSpPr>
          <p:grpSpPr>
            <a:xfrm>
              <a:off x="530352" y="2971800"/>
              <a:ext cx="8997696" cy="609600"/>
              <a:chOff x="530352" y="2971800"/>
              <a:chExt cx="8997696" cy="609600"/>
            </a:xfrm>
          </p:grpSpPr>
          <p:sp>
            <p:nvSpPr>
              <p:cNvPr id="6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4" name="Group 100" hidden="1"/>
            <p:cNvGrpSpPr/>
            <p:nvPr userDrawn="1"/>
          </p:nvGrpSpPr>
          <p:grpSpPr>
            <a:xfrm>
              <a:off x="530352" y="2212848"/>
              <a:ext cx="8997696" cy="609600"/>
              <a:chOff x="530352" y="2212848"/>
              <a:chExt cx="8997696" cy="609600"/>
            </a:xfrm>
          </p:grpSpPr>
          <p:sp>
            <p:nvSpPr>
              <p:cNvPr id="5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graphicFrame>
        <p:nvGraphicFramePr>
          <p:cNvPr id="8" name="Table 8"/>
          <p:cNvGraphicFramePr>
            <a:graphicFrameLocks noGrp="1"/>
          </p:cNvGraphicFramePr>
          <p:nvPr>
            <p:custDataLst>
              <p:tags r:id="rId4"/>
            </p:custDataLst>
            <p:extLst>
              <p:ext uri="{D42A27DB-BD31-4B8C-83A1-F6EECF244321}">
                <p14:modId xmlns:p14="http://schemas.microsoft.com/office/powerpoint/2010/main" val="606972736"/>
              </p:ext>
            </p:extLst>
          </p:nvPr>
        </p:nvGraphicFramePr>
        <p:xfrm>
          <a:off x="746558" y="1685544"/>
          <a:ext cx="8521270" cy="2564892"/>
        </p:xfrm>
        <a:graphic>
          <a:graphicData uri="http://schemas.openxmlformats.org/drawingml/2006/table">
            <a:tbl>
              <a:tblPr>
                <a:tableStyleId>{2D5ABB26-0587-4C30-8999-92F81FD0307C}</a:tableStyleId>
              </a:tblPr>
              <a:tblGrid>
                <a:gridCol w="6702124"/>
                <a:gridCol w="1819146"/>
              </a:tblGrid>
              <a:tr h="182880">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190" b="0" i="0" u="none" strike="noStrike" cap="none" normalizeH="0" baseline="0" noProof="1" smtClean="0">
                        <a:ln>
                          <a:noFill/>
                        </a:ln>
                        <a:solidFill>
                          <a:srgbClr val="000000"/>
                        </a:solidFill>
                        <a:effectLst/>
                        <a:latin typeface="Georgia"/>
                      </a:endParaRPr>
                    </a:p>
                  </a:txBody>
                  <a:tcPr marL="100584" marR="100584" marT="51816" marB="51816" horzOverflow="overflow">
                    <a:lnT>
                      <a:noFill/>
                    </a:lnT>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endParaRPr kumimoji="0" lang="zh-CN" altLang="en-US" sz="1190" b="0" i="0" u="none" strike="noStrike" cap="none" normalizeH="0" baseline="0" noProof="1" smtClean="0">
                        <a:ln>
                          <a:noFill/>
                        </a:ln>
                        <a:solidFill>
                          <a:srgbClr val="000000"/>
                        </a:solidFill>
                        <a:effectLst/>
                        <a:latin typeface="Georgia"/>
                      </a:endParaRPr>
                    </a:p>
                  </a:txBody>
                  <a:tcPr marL="100584" marR="100584" marT="51816" marB="51816" horzOverflow="overflow">
                    <a:lnT>
                      <a:noFill/>
                    </a:lnT>
                    <a:solidFill>
                      <a:srgbClr val="FFFFFF">
                        <a:alpha val="0"/>
                      </a:srgbClr>
                    </a:solidFill>
                  </a:tcPr>
                </a:tc>
              </a:tr>
              <a:tr h="182880">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190" b="0" i="0" u="none" strike="noStrike" cap="none" normalizeH="0" baseline="0" noProof="1" smtClean="0">
                          <a:ln>
                            <a:noFill/>
                          </a:ln>
                          <a:solidFill>
                            <a:srgbClr val="000000"/>
                          </a:solidFill>
                          <a:effectLst/>
                          <a:latin typeface="Georgia"/>
                        </a:rPr>
                        <a:t>1 	</a:t>
                      </a:r>
                      <a:r>
                        <a:rPr kumimoji="0" lang="zh-CN" altLang="en-US" sz="1190" b="0" i="0" u="none" strike="noStrike" cap="none" normalizeH="0" baseline="0" noProof="1" smtClean="0">
                          <a:ln>
                            <a:noFill/>
                          </a:ln>
                          <a:solidFill>
                            <a:srgbClr val="000000"/>
                          </a:solidFill>
                          <a:effectLst/>
                          <a:latin typeface="Georgia"/>
                        </a:rPr>
                        <a:t>偿二代建设背景和整体框架</a:t>
                      </a:r>
                    </a:p>
                  </a:txBody>
                  <a:tcPr marL="100584" marR="100584" marT="51816" marB="51816" horzOverflow="overflow">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90" b="0" i="0" u="none" strike="noStrike" cap="none" normalizeH="0" baseline="0" noProof="1" smtClean="0">
                          <a:ln>
                            <a:noFill/>
                          </a:ln>
                          <a:solidFill>
                            <a:srgbClr val="000000"/>
                          </a:solidFill>
                          <a:effectLst/>
                          <a:latin typeface="Georgia"/>
                        </a:rPr>
                        <a:t>1</a:t>
                      </a:r>
                      <a:endParaRPr kumimoji="0" lang="zh-CN" altLang="en-US" sz="1190" b="0" i="0" u="none" strike="noStrike" cap="none" normalizeH="0" baseline="0" noProof="1" smtClean="0">
                        <a:ln>
                          <a:noFill/>
                        </a:ln>
                        <a:solidFill>
                          <a:srgbClr val="000000"/>
                        </a:solidFill>
                        <a:effectLst/>
                        <a:latin typeface="Georgia"/>
                      </a:endParaRPr>
                    </a:p>
                  </a:txBody>
                  <a:tcPr marL="100584" marR="100584" marT="51816" marB="51816" horzOverflow="overflow">
                    <a:solidFill>
                      <a:srgbClr val="FFFFFF">
                        <a:alpha val="0"/>
                      </a:srgbClr>
                    </a:solidFill>
                  </a:tcPr>
                </a:tc>
              </a:tr>
              <a:tr h="182880">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190" b="0" i="0" u="none" strike="noStrike" cap="none" normalizeH="0" baseline="0" noProof="1" smtClean="0">
                          <a:ln>
                            <a:noFill/>
                          </a:ln>
                          <a:solidFill>
                            <a:srgbClr val="000000"/>
                          </a:solidFill>
                          <a:effectLst/>
                          <a:latin typeface="Georgia"/>
                        </a:rPr>
                        <a:t>2 	</a:t>
                      </a:r>
                      <a:r>
                        <a:rPr kumimoji="0" lang="zh-CN" altLang="en-US" sz="1190" b="0" i="0" u="none" strike="noStrike" cap="none" normalizeH="0" baseline="0" noProof="1" smtClean="0">
                          <a:ln>
                            <a:noFill/>
                          </a:ln>
                          <a:solidFill>
                            <a:srgbClr val="000000"/>
                          </a:solidFill>
                          <a:effectLst/>
                          <a:latin typeface="Georgia"/>
                        </a:rPr>
                        <a:t>偿二代与偿一代的比较</a:t>
                      </a:r>
                    </a:p>
                  </a:txBody>
                  <a:tcPr marL="100584" marR="100584" marT="51816" marB="51816" horzOverflow="overflow">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90" b="0" i="0" u="none" strike="noStrike" cap="none" normalizeH="0" baseline="0" noProof="1" smtClean="0">
                          <a:ln>
                            <a:noFill/>
                          </a:ln>
                          <a:solidFill>
                            <a:srgbClr val="000000"/>
                          </a:solidFill>
                          <a:effectLst/>
                          <a:latin typeface="Georgia"/>
                        </a:rPr>
                        <a:t>5</a:t>
                      </a:r>
                      <a:endParaRPr kumimoji="0" lang="zh-CN" altLang="en-US" sz="1190" b="0" i="0" u="none" strike="noStrike" cap="none" normalizeH="0" baseline="0" noProof="1" smtClean="0">
                        <a:ln>
                          <a:noFill/>
                        </a:ln>
                        <a:solidFill>
                          <a:srgbClr val="000000"/>
                        </a:solidFill>
                        <a:effectLst/>
                        <a:latin typeface="Georgia"/>
                      </a:endParaRPr>
                    </a:p>
                  </a:txBody>
                  <a:tcPr marL="100584" marR="100584" marT="51816" marB="51816" horzOverflow="overflow">
                    <a:solidFill>
                      <a:srgbClr val="FFFFFF">
                        <a:alpha val="0"/>
                      </a:srgbClr>
                    </a:solidFill>
                  </a:tcPr>
                </a:tc>
              </a:tr>
              <a:tr h="182880">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190" b="0" i="0" u="none" strike="noStrike" cap="none" normalizeH="0" baseline="0" noProof="1" smtClean="0">
                          <a:ln>
                            <a:noFill/>
                          </a:ln>
                          <a:solidFill>
                            <a:srgbClr val="000000"/>
                          </a:solidFill>
                          <a:effectLst/>
                          <a:latin typeface="Georgia"/>
                        </a:rPr>
                        <a:t>3 	</a:t>
                      </a:r>
                      <a:r>
                        <a:rPr kumimoji="0" lang="zh-CN" altLang="en-US" sz="1190" b="0" i="0" u="none" strike="noStrike" cap="none" normalizeH="0" baseline="0" noProof="1" smtClean="0">
                          <a:ln>
                            <a:noFill/>
                          </a:ln>
                          <a:solidFill>
                            <a:srgbClr val="000000"/>
                          </a:solidFill>
                          <a:effectLst/>
                          <a:latin typeface="Georgia"/>
                        </a:rPr>
                        <a:t>偿二代对公司经营管理的影响</a:t>
                      </a:r>
                    </a:p>
                  </a:txBody>
                  <a:tcPr marL="100584" marR="100584" marT="51816" marB="51816" horzOverflow="overflow">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90" b="0" i="0" u="none" strike="noStrike" cap="none" normalizeH="0" baseline="0" noProof="1" smtClean="0">
                          <a:ln>
                            <a:noFill/>
                          </a:ln>
                          <a:solidFill>
                            <a:srgbClr val="000000"/>
                          </a:solidFill>
                          <a:effectLst/>
                          <a:latin typeface="Georgia"/>
                        </a:rPr>
                        <a:t>9</a:t>
                      </a:r>
                      <a:endParaRPr kumimoji="0" lang="zh-CN" altLang="en-US" sz="1190" b="0" i="0" u="none" strike="noStrike" cap="none" normalizeH="0" baseline="0" noProof="1" smtClean="0">
                        <a:ln>
                          <a:noFill/>
                        </a:ln>
                        <a:solidFill>
                          <a:srgbClr val="000000"/>
                        </a:solidFill>
                        <a:effectLst/>
                        <a:latin typeface="Georgia"/>
                      </a:endParaRPr>
                    </a:p>
                  </a:txBody>
                  <a:tcPr marL="100584" marR="100584" marT="51816" marB="51816" horzOverflow="overflow">
                    <a:solidFill>
                      <a:srgbClr val="FFFFFF">
                        <a:alpha val="0"/>
                      </a:srgbClr>
                    </a:solidFill>
                  </a:tcPr>
                </a:tc>
              </a:tr>
              <a:tr h="182880">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190" b="0" i="0" u="none" strike="noStrike" cap="none" normalizeH="0" baseline="0" noProof="1" smtClean="0">
                          <a:ln>
                            <a:noFill/>
                          </a:ln>
                          <a:solidFill>
                            <a:srgbClr val="000000"/>
                          </a:solidFill>
                          <a:effectLst/>
                          <a:latin typeface="Georgia"/>
                        </a:rPr>
                        <a:t>4 	</a:t>
                      </a:r>
                      <a:r>
                        <a:rPr kumimoji="0" lang="zh-CN" altLang="en-US" sz="1190" b="0" i="0" u="none" strike="noStrike" cap="none" normalizeH="0" baseline="0" noProof="1" smtClean="0">
                          <a:ln>
                            <a:noFill/>
                          </a:ln>
                          <a:solidFill>
                            <a:srgbClr val="000000"/>
                          </a:solidFill>
                          <a:effectLst/>
                          <a:latin typeface="Georgia"/>
                        </a:rPr>
                        <a:t>偿二代实施规划建议</a:t>
                      </a:r>
                    </a:p>
                  </a:txBody>
                  <a:tcPr marL="100584" marR="100584" marT="51816" marB="51816" horzOverflow="overflow">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90" b="0" i="0" u="none" strike="noStrike" cap="none" normalizeH="0" baseline="0" noProof="1" smtClean="0">
                          <a:ln>
                            <a:noFill/>
                          </a:ln>
                          <a:solidFill>
                            <a:srgbClr val="000000"/>
                          </a:solidFill>
                          <a:effectLst/>
                          <a:latin typeface="Georgia"/>
                        </a:rPr>
                        <a:t>31</a:t>
                      </a:r>
                      <a:endParaRPr kumimoji="0" lang="zh-CN" altLang="en-US" sz="1190" b="0" i="0" u="none" strike="noStrike" cap="none" normalizeH="0" baseline="0" noProof="1" smtClean="0">
                        <a:ln>
                          <a:noFill/>
                        </a:ln>
                        <a:solidFill>
                          <a:srgbClr val="000000"/>
                        </a:solidFill>
                        <a:effectLst/>
                        <a:latin typeface="Georgia"/>
                      </a:endParaRPr>
                    </a:p>
                  </a:txBody>
                  <a:tcPr marL="100584" marR="100584" marT="51816" marB="51816" horzOverflow="overflow">
                    <a:solidFill>
                      <a:srgbClr val="FFFFFF">
                        <a:alpha val="0"/>
                      </a:srgbClr>
                    </a:solidFill>
                  </a:tcPr>
                </a:tc>
              </a:tr>
              <a:tr h="182880">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1190" b="0" i="0" u="none" strike="noStrike" cap="none" normalizeH="0" baseline="0" noProof="1" smtClean="0">
                        <a:ln>
                          <a:noFill/>
                        </a:ln>
                        <a:solidFill>
                          <a:srgbClr val="000000"/>
                        </a:solidFill>
                        <a:effectLst/>
                        <a:latin typeface="Georgia"/>
                      </a:endParaRPr>
                    </a:p>
                  </a:txBody>
                  <a:tcPr marL="100584" marR="100584" marT="51816" marB="51816" horzOverflow="overflow">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endParaRPr kumimoji="0" lang="zh-CN" altLang="en-US" sz="1190" b="0" i="0" u="none" strike="noStrike" cap="none" normalizeH="0" baseline="0" noProof="1" smtClean="0">
                        <a:ln>
                          <a:noFill/>
                        </a:ln>
                        <a:solidFill>
                          <a:srgbClr val="000000"/>
                        </a:solidFill>
                        <a:effectLst/>
                        <a:latin typeface="Georgia"/>
                      </a:endParaRPr>
                    </a:p>
                  </a:txBody>
                  <a:tcPr marL="100584" marR="100584" marT="51816" marB="51816" horzOverflow="overflow">
                    <a:solidFill>
                      <a:srgbClr val="FFFFFF">
                        <a:alpha val="0"/>
                      </a:srgbClr>
                    </a:solidFill>
                  </a:tcPr>
                </a:tc>
              </a:tr>
              <a:tr h="182880">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1190" b="0" i="0" u="none" strike="noStrike" cap="none" normalizeH="0" baseline="0" noProof="1" smtClean="0">
                          <a:ln>
                            <a:noFill/>
                          </a:ln>
                          <a:solidFill>
                            <a:srgbClr val="000000"/>
                          </a:solidFill>
                          <a:effectLst/>
                          <a:latin typeface="Georgia"/>
                        </a:rPr>
                        <a:t>附录</a:t>
                      </a:r>
                    </a:p>
                  </a:txBody>
                  <a:tcPr marL="100584" marR="100584" marT="51816" marB="51816" horzOverflow="overflow">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endParaRPr kumimoji="0" lang="zh-CN" altLang="en-US" sz="1190" b="0" i="0" u="none" strike="noStrike" cap="none" normalizeH="0" baseline="0" noProof="1" smtClean="0">
                        <a:ln>
                          <a:noFill/>
                        </a:ln>
                        <a:solidFill>
                          <a:srgbClr val="000000"/>
                        </a:solidFill>
                        <a:effectLst/>
                        <a:latin typeface="Georgia"/>
                      </a:endParaRPr>
                    </a:p>
                  </a:txBody>
                  <a:tcPr marL="100584" marR="100584" marT="51816" marB="51816" horzOverflow="overflow">
                    <a:solidFill>
                      <a:srgbClr val="FFFFFF">
                        <a:alpha val="0"/>
                      </a:srgbClr>
                    </a:solidFill>
                  </a:tcPr>
                </a:tc>
              </a:tr>
              <a:tr h="182880">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190" b="0" i="0" u="none" strike="noStrike" cap="none" normalizeH="0" baseline="0" noProof="1" smtClean="0">
                          <a:ln>
                            <a:noFill/>
                          </a:ln>
                          <a:solidFill>
                            <a:srgbClr val="000000"/>
                          </a:solidFill>
                          <a:effectLst/>
                          <a:latin typeface="Georgia"/>
                        </a:rPr>
                        <a:t>1 	</a:t>
                      </a:r>
                      <a:r>
                        <a:rPr kumimoji="0" lang="zh-CN" altLang="en-US" sz="1190" b="0" i="0" u="none" strike="noStrike" cap="none" normalizeH="0" baseline="0" noProof="1" smtClean="0">
                          <a:ln>
                            <a:noFill/>
                          </a:ln>
                          <a:solidFill>
                            <a:srgbClr val="000000"/>
                          </a:solidFill>
                          <a:effectLst/>
                          <a:latin typeface="Georgia"/>
                        </a:rPr>
                        <a:t>偿二代最新规则解读</a:t>
                      </a:r>
                    </a:p>
                  </a:txBody>
                  <a:tcPr marL="100584" marR="100584" marT="51816" marB="51816" horzOverflow="overflow">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90" b="0" i="0" u="none" strike="noStrike" cap="none" normalizeH="0" baseline="0" noProof="1" smtClean="0">
                          <a:ln>
                            <a:noFill/>
                          </a:ln>
                          <a:solidFill>
                            <a:srgbClr val="000000"/>
                          </a:solidFill>
                          <a:effectLst/>
                          <a:latin typeface="Georgia"/>
                        </a:rPr>
                        <a:t>40</a:t>
                      </a:r>
                      <a:endParaRPr kumimoji="0" lang="zh-CN" altLang="en-US" sz="1190" b="0" i="0" u="none" strike="noStrike" cap="none" normalizeH="0" baseline="0" noProof="1" smtClean="0">
                        <a:ln>
                          <a:noFill/>
                        </a:ln>
                        <a:solidFill>
                          <a:srgbClr val="000000"/>
                        </a:solidFill>
                        <a:effectLst/>
                        <a:latin typeface="Georgia"/>
                      </a:endParaRPr>
                    </a:p>
                  </a:txBody>
                  <a:tcPr marL="100584" marR="100584" marT="51816" marB="51816" horzOverflow="overflow">
                    <a:solidFill>
                      <a:srgbClr val="FFFFFF">
                        <a:alpha val="0"/>
                      </a:srgbClr>
                    </a:solidFill>
                  </a:tcPr>
                </a:tc>
              </a:tr>
              <a:tr h="182880">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1190" b="0" i="0" u="none" strike="noStrike" cap="none" normalizeH="0" baseline="0" noProof="1" smtClean="0">
                          <a:ln>
                            <a:noFill/>
                          </a:ln>
                          <a:solidFill>
                            <a:srgbClr val="000000"/>
                          </a:solidFill>
                          <a:effectLst/>
                          <a:latin typeface="Georgia"/>
                        </a:rPr>
                        <a:t>2 	</a:t>
                      </a:r>
                      <a:r>
                        <a:rPr kumimoji="0" lang="zh-CN" altLang="en-US" sz="1190" b="0" i="0" u="none" strike="noStrike" cap="none" normalizeH="0" baseline="0" noProof="1" smtClean="0">
                          <a:ln>
                            <a:noFill/>
                          </a:ln>
                          <a:solidFill>
                            <a:srgbClr val="000000"/>
                          </a:solidFill>
                          <a:effectLst/>
                          <a:latin typeface="Georgia"/>
                        </a:rPr>
                        <a:t>偿二代项目工作小组</a:t>
                      </a:r>
                    </a:p>
                  </a:txBody>
                  <a:tcPr marL="100584" marR="100584" marT="51816" marB="51816" horzOverflow="overflow">
                    <a:solidFill>
                      <a:srgbClr val="FFFFFF">
                        <a:alpha val="0"/>
                      </a:srgbClr>
                    </a:solidFill>
                  </a:tcPr>
                </a:tc>
                <a:tc>
                  <a:txBody>
                    <a:bodyPr vert="horz" wrap="square"/>
                    <a:lstStyle/>
                    <a:p>
                      <a:pPr marL="0" marR="0" lvl="0" indent="0" algn="r" defTabSz="914400" rtl="0" eaLnBrk="1" fontAlgn="base" latinLnBrk="0" hangingPunct="1">
                        <a:lnSpc>
                          <a:spcPct val="100000"/>
                        </a:lnSpc>
                        <a:spcBef>
                          <a:spcPct val="0"/>
                        </a:spcBef>
                        <a:spcAft>
                          <a:spcPct val="0"/>
                        </a:spcAft>
                        <a:buClrTx/>
                        <a:buSzTx/>
                        <a:buFontTx/>
                        <a:buNone/>
                      </a:pPr>
                      <a:r>
                        <a:rPr kumimoji="0" lang="en-US" altLang="zh-CN" sz="1190" b="0" i="0" u="none" strike="noStrike" cap="none" normalizeH="0" baseline="0" noProof="1" smtClean="0">
                          <a:ln>
                            <a:noFill/>
                          </a:ln>
                          <a:solidFill>
                            <a:srgbClr val="000000"/>
                          </a:solidFill>
                          <a:effectLst/>
                          <a:latin typeface="Georgia"/>
                        </a:rPr>
                        <a:t>67</a:t>
                      </a:r>
                      <a:endParaRPr kumimoji="0" lang="zh-CN" altLang="en-US" sz="1190" b="0" i="0" u="none" strike="noStrike" cap="none" normalizeH="0" baseline="0" noProof="1" smtClean="0">
                        <a:ln>
                          <a:noFill/>
                        </a:ln>
                        <a:solidFill>
                          <a:srgbClr val="000000"/>
                        </a:solidFill>
                        <a:effectLst/>
                        <a:latin typeface="Georgia"/>
                      </a:endParaRPr>
                    </a:p>
                  </a:txBody>
                  <a:tcPr marL="100584" marR="100584" marT="51816" marB="51816" horzOverflow="overflow">
                    <a:solidFill>
                      <a:srgbClr val="FFFFFF">
                        <a:alpha val="0"/>
                      </a:srgbClr>
                    </a:solidFill>
                  </a:tcPr>
                </a:tc>
              </a:tr>
            </a:tbl>
          </a:graphicData>
        </a:graphic>
      </p:graphicFrame>
      <p:sp>
        <p:nvSpPr>
          <p:cNvPr id="9" name="TextBox 5"/>
          <p:cNvSpPr txBox="1">
            <a:spLocks noChangeArrowheads="1"/>
          </p:cNvSpPr>
          <p:nvPr>
            <p:custDataLst>
              <p:tags r:id="rId5"/>
            </p:custDataLst>
          </p:nvPr>
        </p:nvSpPr>
        <p:spPr bwMode="auto">
          <a:xfrm>
            <a:off x="796640" y="822960"/>
            <a:ext cx="516167" cy="307777"/>
          </a:xfrm>
          <a:prstGeom prst="rect">
            <a:avLst/>
          </a:prstGeom>
          <a:noFill/>
          <a:ln w="3175" algn="ctr">
            <a:noFill/>
            <a:prstDash val="sysDot"/>
            <a:miter lim="800000"/>
          </a:ln>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995831">
              <a:buSzPct val="90000"/>
              <a:defRPr/>
            </a:pPr>
            <a:r>
              <a:rPr lang="zh-CN" altLang="en-US" sz="2000" b="1" i="1" noProof="1" smtClean="0">
                <a:latin typeface="Georgia" pitchFamily="18" charset="0"/>
                <a:cs typeface="Arial"/>
              </a:rPr>
              <a:t>目录</a:t>
            </a:r>
            <a:endParaRPr lang="zh-CN" altLang="en-US" sz="2000" b="1" i="1" noProof="1">
              <a:latin typeface="Georgia" pitchFamily="18" charset="0"/>
              <a:cs typeface="Arial"/>
            </a:endParaRPr>
          </a:p>
        </p:txBody>
      </p:sp>
      <p:sp>
        <p:nvSpPr>
          <p:cNvPr id="11" name="TextBox 10"/>
          <p:cNvSpPr txBox="1"/>
          <p:nvPr>
            <p:custDataLst>
              <p:tags r:id="rId6"/>
            </p:custDataLst>
          </p:nvPr>
        </p:nvSpPr>
        <p:spPr>
          <a:xfrm>
            <a:off x="8960051" y="1384622"/>
            <a:ext cx="307777" cy="184666"/>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r>
              <a:rPr lang="zh-CN" altLang="en-US" sz="1200" b="1" noProof="1" smtClean="0">
                <a:solidFill>
                  <a:schemeClr val="tx2"/>
                </a:solidFill>
                <a:latin typeface="Georgia" pitchFamily="18" charset="0"/>
              </a:rPr>
              <a:t>页码</a:t>
            </a:r>
            <a:endParaRPr lang="zh-CN" altLang="en-US" sz="1200" b="1" noProof="1">
              <a:solidFill>
                <a:schemeClr val="tx2"/>
              </a:solidFill>
              <a:latin typeface="Georgia" pitchFamily="18" charset="0"/>
            </a:endParaRPr>
          </a:p>
        </p:txBody>
      </p:sp>
      <p:sp>
        <p:nvSpPr>
          <p:cNvPr id="12" name="TextBox 11"/>
          <p:cNvSpPr txBox="1"/>
          <p:nvPr>
            <p:custDataLst>
              <p:tags r:id="rId7"/>
            </p:custDataLst>
          </p:nvPr>
        </p:nvSpPr>
        <p:spPr>
          <a:xfrm>
            <a:off x="845523" y="1384622"/>
            <a:ext cx="307777" cy="184666"/>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200" b="1" noProof="1" smtClean="0">
                <a:solidFill>
                  <a:schemeClr val="tx2"/>
                </a:solidFill>
                <a:latin typeface="Georgia" pitchFamily="18" charset="0"/>
              </a:rPr>
              <a:t>章节</a:t>
            </a:r>
            <a:endParaRPr lang="zh-CN" altLang="en-US" sz="1200" b="1" noProof="1">
              <a:solidFill>
                <a:schemeClr val="tx2"/>
              </a:solidFill>
              <a:latin typeface="Georgia" pitchFamily="18" charset="0"/>
            </a:endParaRPr>
          </a:p>
        </p:txBody>
      </p:sp>
      <p:sp>
        <p:nvSpPr>
          <p:cNvPr id="13" name="Overview"/>
          <p:cNvSpPr txBox="1"/>
          <p:nvPr>
            <p:custDataLst>
              <p:tags r:id="rId8"/>
            </p:custDataLst>
          </p:nvPr>
        </p:nvSpPr>
        <p:spPr>
          <a:xfrm>
            <a:off x="1947403" y="1390304"/>
            <a:ext cx="307777" cy="184666"/>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200" b="1" noProof="1" smtClean="0">
                <a:solidFill>
                  <a:schemeClr val="tx2"/>
                </a:solidFill>
                <a:latin typeface="Georgia" pitchFamily="18" charset="0"/>
              </a:rPr>
              <a:t>内容</a:t>
            </a:r>
            <a:endParaRPr lang="zh-CN" altLang="en-US" sz="1200" b="1" noProof="1">
              <a:solidFill>
                <a:schemeClr val="tx2"/>
              </a:solidFill>
              <a:latin typeface="Georgia" pitchFamily="18" charset="0"/>
            </a:endParaRPr>
          </a:p>
        </p:txBody>
      </p:sp>
      <p:cxnSp>
        <p:nvCxnSpPr>
          <p:cNvPr id="14" name="Straight Connector 13"/>
          <p:cNvCxnSpPr/>
          <p:nvPr>
            <p:custDataLst>
              <p:tags r:id="rId9"/>
            </p:custDataLst>
          </p:nvPr>
        </p:nvCxnSpPr>
        <p:spPr>
          <a:xfrm>
            <a:off x="791340" y="1344594"/>
            <a:ext cx="8476488"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custDataLst>
              <p:tags r:id="rId10"/>
            </p:custDataLst>
          </p:nvPr>
        </p:nvCxnSpPr>
        <p:spPr>
          <a:xfrm>
            <a:off x="791340" y="1609317"/>
            <a:ext cx="8476488"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Frame Line"/>
          <p:cNvCxnSpPr/>
          <p:nvPr>
            <p:custDataLst>
              <p:tags r:id="rId11"/>
            </p:custDataLst>
          </p:nvPr>
        </p:nvCxnSpPr>
        <p:spPr>
          <a:xfrm flipV="1">
            <a:off x="592941" y="736678"/>
            <a:ext cx="8677268" cy="111600"/>
          </a:xfrm>
          <a:prstGeom prst="bentConnector3">
            <a:avLst>
              <a:gd name="adj1" fmla="val -27"/>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pic>
        <p:nvPicPr>
          <p:cNvPr id="27" name="Picture 2" descr="http://rise/General/images/tools/imgbank/people_low/Photo_RGB_C_3702_JA_LR1024.jpg"/>
          <p:cNvPicPr>
            <a:picLocks noChangeAspect="1" noChangeArrowheads="1"/>
          </p:cNvPicPr>
          <p:nvPr/>
        </p:nvPicPr>
        <p:blipFill>
          <a:blip r:embed="rId12">
            <a:extLst>
              <a:ext uri="{28A0092B-C50C-407E-A947-70E740481C1C}">
                <a14:useLocalDpi xmlns:a14="http://schemas.microsoft.com/office/drawing/2010/main" val="0"/>
              </a:ext>
            </a:extLst>
          </a:blip>
          <a:srcRect l="10052" t="19107" r="5193"/>
          <a:stretch>
            <a:fillRect/>
          </a:stretch>
        </p:blipFill>
        <p:spPr bwMode="auto">
          <a:xfrm>
            <a:off x="7031845" y="4261092"/>
            <a:ext cx="2087774" cy="298426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custDataLst>
              <p:tags r:id="rId13"/>
            </p:custDataLst>
          </p:nvPr>
        </p:nvSpPr>
        <p:spPr>
          <a:xfrm>
            <a:off x="746558" y="2034032"/>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3" name="TextBox 2"/>
          <p:cNvSpPr txBox="1"/>
          <p:nvPr>
            <p:custDataLst>
              <p:tags r:id="rId14"/>
            </p:custDataLst>
          </p:nvPr>
        </p:nvSpPr>
        <p:spPr>
          <a:xfrm>
            <a:off x="746558" y="2034032"/>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4" name="TextBox 3"/>
          <p:cNvSpPr txBox="1"/>
          <p:nvPr>
            <p:custDataLst>
              <p:tags r:id="rId15"/>
            </p:custDataLst>
          </p:nvPr>
        </p:nvSpPr>
        <p:spPr>
          <a:xfrm>
            <a:off x="746558" y="2319020"/>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5" name="TextBox 4"/>
          <p:cNvSpPr txBox="1"/>
          <p:nvPr>
            <p:custDataLst>
              <p:tags r:id="rId16"/>
            </p:custDataLst>
          </p:nvPr>
        </p:nvSpPr>
        <p:spPr>
          <a:xfrm>
            <a:off x="746558" y="2319020"/>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6" name="TextBox 5"/>
          <p:cNvSpPr txBox="1"/>
          <p:nvPr>
            <p:custDataLst>
              <p:tags r:id="rId17"/>
            </p:custDataLst>
          </p:nvPr>
        </p:nvSpPr>
        <p:spPr>
          <a:xfrm>
            <a:off x="746558" y="2604008"/>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7" name="TextBox 6"/>
          <p:cNvSpPr txBox="1"/>
          <p:nvPr>
            <p:custDataLst>
              <p:tags r:id="rId18"/>
            </p:custDataLst>
          </p:nvPr>
        </p:nvSpPr>
        <p:spPr>
          <a:xfrm>
            <a:off x="746558" y="2604008"/>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6" name="TextBox 15"/>
          <p:cNvSpPr txBox="1"/>
          <p:nvPr>
            <p:custDataLst>
              <p:tags r:id="rId19"/>
            </p:custDataLst>
          </p:nvPr>
        </p:nvSpPr>
        <p:spPr>
          <a:xfrm>
            <a:off x="746558" y="2888996"/>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7" name="TextBox 16"/>
          <p:cNvSpPr txBox="1"/>
          <p:nvPr>
            <p:custDataLst>
              <p:tags r:id="rId20"/>
            </p:custDataLst>
          </p:nvPr>
        </p:nvSpPr>
        <p:spPr>
          <a:xfrm>
            <a:off x="746558" y="2888996"/>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8" name="TextBox 17"/>
          <p:cNvSpPr txBox="1"/>
          <p:nvPr>
            <p:custDataLst>
              <p:tags r:id="rId21"/>
            </p:custDataLst>
          </p:nvPr>
        </p:nvSpPr>
        <p:spPr>
          <a:xfrm>
            <a:off x="746558" y="3743960"/>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19" name="TextBox 18"/>
          <p:cNvSpPr txBox="1"/>
          <p:nvPr>
            <p:custDataLst>
              <p:tags r:id="rId22"/>
            </p:custDataLst>
          </p:nvPr>
        </p:nvSpPr>
        <p:spPr>
          <a:xfrm>
            <a:off x="746558" y="3743960"/>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20" name="TextBox 19"/>
          <p:cNvSpPr txBox="1"/>
          <p:nvPr>
            <p:custDataLst>
              <p:tags r:id="rId23"/>
            </p:custDataLst>
          </p:nvPr>
        </p:nvSpPr>
        <p:spPr>
          <a:xfrm>
            <a:off x="746558" y="4028948"/>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21" name="TextBox 20"/>
          <p:cNvSpPr txBox="1"/>
          <p:nvPr>
            <p:custDataLst>
              <p:tags r:id="rId24"/>
            </p:custDataLst>
          </p:nvPr>
        </p:nvSpPr>
        <p:spPr>
          <a:xfrm>
            <a:off x="746558" y="4028948"/>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p>
        </p:txBody>
      </p:sp>
      <p:sp>
        <p:nvSpPr>
          <p:cNvPr id="22" name="TextBox 21"/>
          <p:cNvSpPr txBox="1"/>
          <p:nvPr>
            <p:custDataLst>
              <p:tags r:id="rId25"/>
            </p:custDataLst>
          </p:nvPr>
        </p:nvSpPr>
        <p:spPr>
          <a:xfrm>
            <a:off x="746558" y="2034032"/>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23" name="TextBox 22"/>
          <p:cNvSpPr txBox="1"/>
          <p:nvPr>
            <p:custDataLst>
              <p:tags r:id="rId26"/>
            </p:custDataLst>
          </p:nvPr>
        </p:nvSpPr>
        <p:spPr>
          <a:xfrm>
            <a:off x="746558" y="2034032"/>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24" name="TextBox 23"/>
          <p:cNvSpPr txBox="1"/>
          <p:nvPr>
            <p:custDataLst>
              <p:tags r:id="rId27"/>
            </p:custDataLst>
          </p:nvPr>
        </p:nvSpPr>
        <p:spPr>
          <a:xfrm>
            <a:off x="746558" y="2319020"/>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25" name="TextBox 24"/>
          <p:cNvSpPr txBox="1"/>
          <p:nvPr>
            <p:custDataLst>
              <p:tags r:id="rId28"/>
            </p:custDataLst>
          </p:nvPr>
        </p:nvSpPr>
        <p:spPr>
          <a:xfrm>
            <a:off x="746558" y="2319020"/>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26" name="TextBox 25"/>
          <p:cNvSpPr txBox="1"/>
          <p:nvPr>
            <p:custDataLst>
              <p:tags r:id="rId29"/>
            </p:custDataLst>
          </p:nvPr>
        </p:nvSpPr>
        <p:spPr>
          <a:xfrm>
            <a:off x="746558" y="2604008"/>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28" name="TextBox 27"/>
          <p:cNvSpPr txBox="1"/>
          <p:nvPr>
            <p:custDataLst>
              <p:tags r:id="rId30"/>
            </p:custDataLst>
          </p:nvPr>
        </p:nvSpPr>
        <p:spPr>
          <a:xfrm>
            <a:off x="746558" y="2604008"/>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29" name="TextBox 28"/>
          <p:cNvSpPr txBox="1"/>
          <p:nvPr>
            <p:custDataLst>
              <p:tags r:id="rId31"/>
            </p:custDataLst>
          </p:nvPr>
        </p:nvSpPr>
        <p:spPr>
          <a:xfrm>
            <a:off x="746558" y="2888996"/>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30" name="TextBox 29"/>
          <p:cNvSpPr txBox="1"/>
          <p:nvPr>
            <p:custDataLst>
              <p:tags r:id="rId32"/>
            </p:custDataLst>
          </p:nvPr>
        </p:nvSpPr>
        <p:spPr>
          <a:xfrm>
            <a:off x="746558" y="2888996"/>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31" name="TextBox 30"/>
          <p:cNvSpPr txBox="1"/>
          <p:nvPr>
            <p:custDataLst>
              <p:tags r:id="rId33"/>
            </p:custDataLst>
          </p:nvPr>
        </p:nvSpPr>
        <p:spPr>
          <a:xfrm>
            <a:off x="746558" y="3743960"/>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224" name="TextBox 223"/>
          <p:cNvSpPr txBox="1"/>
          <p:nvPr>
            <p:custDataLst>
              <p:tags r:id="rId34"/>
            </p:custDataLst>
          </p:nvPr>
        </p:nvSpPr>
        <p:spPr>
          <a:xfrm>
            <a:off x="746558" y="3743960"/>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225" name="TextBox 224"/>
          <p:cNvSpPr txBox="1"/>
          <p:nvPr>
            <p:custDataLst>
              <p:tags r:id="rId35"/>
            </p:custDataLst>
          </p:nvPr>
        </p:nvSpPr>
        <p:spPr>
          <a:xfrm>
            <a:off x="746558" y="4028948"/>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
        <p:nvSpPr>
          <p:cNvPr id="226" name="TextBox 225"/>
          <p:cNvSpPr txBox="1"/>
          <p:nvPr>
            <p:custDataLst>
              <p:tags r:id="rId36"/>
            </p:custDataLst>
          </p:nvPr>
        </p:nvSpPr>
        <p:spPr>
          <a:xfrm>
            <a:off x="746558" y="4028948"/>
            <a:ext cx="8521270" cy="169277"/>
          </a:xfrm>
          <a:prstGeom prst="rect">
            <a:avLst/>
          </a:prstGeom>
          <a:solidFill>
            <a:scrgbClr r="0" g="0" b="0">
              <a:alpha val="0"/>
            </a:scrgbClr>
          </a:solidFill>
          <a:ln>
            <a:noFill/>
          </a:ln>
        </p:spPr>
        <p:txBody>
          <a:bodyPr vert="horz"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noProof="0" smtClean="0">
                <a:solidFill>
                  <a:schemeClr val="tx1"/>
                </a:solidFill>
                <a:latin typeface="Georgia" pitchFamily="18" charset="0"/>
                <a:cs typeface="Arial" pitchFamily="34" charset="0"/>
              </a:rPr>
              <a:t> </a:t>
            </a:r>
            <a:endParaRPr lang="zh-CN" altLang="en-US" noProof="0" smtClean="0">
              <a:solidFill>
                <a:schemeClr val="tx1"/>
              </a:solidFill>
              <a:latin typeface="Georgia" pitchFamily="18" charset="0"/>
              <a:cs typeface="Arial" pitchFamily="34" charset="0"/>
            </a:endParaRPr>
          </a:p>
        </p:txBody>
      </p:sp>
    </p:spTree>
    <p:custDataLst>
      <p:tags r:id="rId3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1" y="685800"/>
            <a:ext cx="8997696" cy="6711696"/>
            <a:chOff x="530352" y="685800"/>
            <a:chExt cx="8997696" cy="6711696"/>
          </a:xfrm>
        </p:grpSpPr>
        <p:sp>
          <p:nvSpPr>
            <p:cNvPr id="5"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 name="Group 600" hidden="1"/>
            <p:cNvGrpSpPr/>
            <p:nvPr/>
          </p:nvGrpSpPr>
          <p:grpSpPr>
            <a:xfrm>
              <a:off x="530352" y="6016752"/>
              <a:ext cx="8997696" cy="609600"/>
              <a:chOff x="530352" y="6016752"/>
              <a:chExt cx="8997696" cy="609600"/>
            </a:xfrm>
          </p:grpSpPr>
          <p:sp>
            <p:nvSpPr>
              <p:cNvPr id="44"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500" hidden="1"/>
            <p:cNvGrpSpPr/>
            <p:nvPr/>
          </p:nvGrpSpPr>
          <p:grpSpPr>
            <a:xfrm>
              <a:off x="530352" y="5257800"/>
              <a:ext cx="8997696" cy="609600"/>
              <a:chOff x="530352" y="5257800"/>
              <a:chExt cx="8997696" cy="609600"/>
            </a:xfrm>
          </p:grpSpPr>
          <p:sp>
            <p:nvSpPr>
              <p:cNvPr id="38"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400" hidden="1"/>
            <p:cNvGrpSpPr/>
            <p:nvPr/>
          </p:nvGrpSpPr>
          <p:grpSpPr>
            <a:xfrm>
              <a:off x="530352" y="4498848"/>
              <a:ext cx="8997696" cy="609600"/>
              <a:chOff x="530352" y="4498848"/>
              <a:chExt cx="8997696" cy="609600"/>
            </a:xfrm>
          </p:grpSpPr>
          <p:sp>
            <p:nvSpPr>
              <p:cNvPr id="32"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1" name="Group 300" hidden="1"/>
            <p:cNvGrpSpPr/>
            <p:nvPr/>
          </p:nvGrpSpPr>
          <p:grpSpPr>
            <a:xfrm>
              <a:off x="530352" y="3730752"/>
              <a:ext cx="8997696" cy="609600"/>
              <a:chOff x="530352" y="3730752"/>
              <a:chExt cx="8997696" cy="609600"/>
            </a:xfrm>
          </p:grpSpPr>
          <p:sp>
            <p:nvSpPr>
              <p:cNvPr id="26"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200" hidden="1"/>
            <p:cNvGrpSpPr/>
            <p:nvPr/>
          </p:nvGrpSpPr>
          <p:grpSpPr>
            <a:xfrm>
              <a:off x="530352" y="2971800"/>
              <a:ext cx="8997696" cy="609600"/>
              <a:chOff x="530352" y="2971800"/>
              <a:chExt cx="8997696" cy="609600"/>
            </a:xfrm>
          </p:grpSpPr>
          <p:sp>
            <p:nvSpPr>
              <p:cNvPr id="20"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100" hidden="1"/>
            <p:cNvGrpSpPr/>
            <p:nvPr/>
          </p:nvGrpSpPr>
          <p:grpSpPr>
            <a:xfrm>
              <a:off x="530352" y="2212848"/>
              <a:ext cx="8997696" cy="609600"/>
              <a:chOff x="530352" y="2212848"/>
              <a:chExt cx="8997696" cy="609600"/>
            </a:xfrm>
          </p:grpSpPr>
          <p:sp>
            <p:nvSpPr>
              <p:cNvPr id="14"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3" name="Title 2"/>
          <p:cNvSpPr>
            <a:spLocks noGrp="1"/>
          </p:cNvSpPr>
          <p:nvPr>
            <p:ph type="title"/>
            <p:custDataLst>
              <p:tags r:id="rId3"/>
            </p:custDataLst>
          </p:nvPr>
        </p:nvSpPr>
        <p:spPr bwMode="gray">
          <a:xfrm>
            <a:off x="530352" y="1609344"/>
            <a:ext cx="8997696" cy="492443"/>
          </a:xfrm>
        </p:spPr>
        <p:txBody>
          <a:bodyPr/>
          <a:lstStyle/>
          <a:p>
            <a:r>
              <a:rPr lang="zh-CN" altLang="en-US">
                <a:latin typeface="宋体" pitchFamily="2" charset="-122"/>
                <a:ea typeface="宋体" pitchFamily="2" charset="-122"/>
              </a:rPr>
              <a:t>偿二代建设背景和整体框架</a:t>
            </a:r>
            <a:endParaRPr lang="zh-CN" altLang="en-US"/>
          </a:p>
        </p:txBody>
      </p:sp>
      <p:sp>
        <p:nvSpPr>
          <p:cNvPr id="50" name="Page Number"/>
          <p:cNvSpPr txBox="1"/>
          <p:nvPr>
            <p:custDataLst>
              <p:tags r:id="rId4"/>
            </p:custDataLst>
          </p:nvPr>
        </p:nvSpPr>
        <p:spPr bwMode="gray">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0" smtClean="0"/>
              <a:t>1</a:t>
            </a:r>
            <a:endParaRPr lang="zh-CN" altLang="en-US" sz="900" noProof="0" smtClean="0"/>
          </a:p>
        </p:txBody>
      </p:sp>
      <p:sp>
        <p:nvSpPr>
          <p:cNvPr id="51" name="Section Footer"/>
          <p:cNvSpPr txBox="1"/>
          <p:nvPr>
            <p:custDataLst>
              <p:tags r:id="rId5"/>
            </p:custDataLst>
          </p:nvPr>
        </p:nvSpPr>
        <p:spPr bwMode="gray">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0" smtClean="0">
                <a:solidFill>
                  <a:schemeClr val="tx1"/>
                </a:solidFill>
              </a:rPr>
              <a:t>偿二代对公司管理的影响 </a:t>
            </a:r>
            <a:r>
              <a:rPr lang="en-US" altLang="zh-CN" sz="900" noProof="0" smtClean="0">
                <a:solidFill>
                  <a:schemeClr val="tx1"/>
                </a:solidFill>
              </a:rPr>
              <a:t>• </a:t>
            </a:r>
            <a:endParaRPr lang="zh-CN" altLang="en-US" sz="900" noProof="0" smtClean="0">
              <a:solidFill>
                <a:schemeClr val="tx1"/>
              </a:solidFill>
            </a:endParaRPr>
          </a:p>
        </p:txBody>
      </p:sp>
      <p:sp>
        <p:nvSpPr>
          <p:cNvPr id="54" name="Text Placeholder 1"/>
          <p:cNvSpPr>
            <a:spLocks noGrp="1"/>
          </p:cNvSpPr>
          <p:nvPr>
            <p:ph type="body" idx="1"/>
            <p:custDataLst>
              <p:tags r:id="rId6"/>
            </p:custDataLst>
          </p:nvPr>
        </p:nvSpPr>
        <p:spPr bwMode="gray">
          <a:xfrm>
            <a:off x="530352" y="1143000"/>
            <a:ext cx="8997696" cy="457200"/>
          </a:xfrm>
        </p:spPr>
        <p:txBody>
          <a:bodyPr/>
          <a:lstStyle/>
          <a:p>
            <a:r>
              <a:rPr lang="zh-CN" altLang="en-US" smtClean="0">
                <a:ea typeface="SimSun" pitchFamily="2" charset="-122"/>
              </a:rPr>
              <a:t>章节 </a:t>
            </a:r>
            <a:r>
              <a:rPr lang="en-US" altLang="zh-CN" smtClean="0">
                <a:ea typeface="SimSun" pitchFamily="2" charset="-122"/>
              </a:rPr>
              <a:t>1</a:t>
            </a:r>
            <a:endParaRPr lang="zh-CN" altLang="en-US" smtClean="0">
              <a:ea typeface="SimSun" pitchFamily="2" charset="-122"/>
            </a:endParaRPr>
          </a:p>
        </p:txBody>
      </p:sp>
    </p:spTree>
    <p:custDataLst>
      <p:tags r:id="rId7"/>
    </p:custDataLst>
    <p:extLst>
      <p:ext uri="{BB962C8B-B14F-4D97-AF65-F5344CB8AC3E}">
        <p14:creationId xmlns:p14="http://schemas.microsoft.com/office/powerpoint/2010/main" val="2807825999"/>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 name="grid" hidden="1"/>
          <p:cNvGrpSpPr/>
          <p:nvPr>
            <p:custDataLst>
              <p:tags r:id="rId3"/>
            </p:custDataLst>
          </p:nvPr>
        </p:nvGrpSpPr>
        <p:grpSpPr>
          <a:xfrm>
            <a:off x="530352" y="685800"/>
            <a:ext cx="8997696" cy="6711696"/>
            <a:chOff x="530352" y="685800"/>
            <a:chExt cx="8997696" cy="6711696"/>
          </a:xfrm>
        </p:grpSpPr>
        <p:sp>
          <p:nvSpPr>
            <p:cNvPr id="11"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3"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14" name="Group 600" hidden="1"/>
            <p:cNvGrpSpPr/>
            <p:nvPr userDrawn="1"/>
          </p:nvGrpSpPr>
          <p:grpSpPr>
            <a:xfrm>
              <a:off x="530352" y="6016752"/>
              <a:ext cx="8997696" cy="609600"/>
              <a:chOff x="530352" y="6016752"/>
              <a:chExt cx="8997696" cy="609600"/>
            </a:xfrm>
          </p:grpSpPr>
          <p:sp>
            <p:nvSpPr>
              <p:cNvPr id="5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5" name="Group 500" hidden="1"/>
            <p:cNvGrpSpPr/>
            <p:nvPr userDrawn="1"/>
          </p:nvGrpSpPr>
          <p:grpSpPr>
            <a:xfrm>
              <a:off x="530352" y="5257800"/>
              <a:ext cx="8997696" cy="609600"/>
              <a:chOff x="530352" y="5257800"/>
              <a:chExt cx="8997696" cy="609600"/>
            </a:xfrm>
          </p:grpSpPr>
          <p:sp>
            <p:nvSpPr>
              <p:cNvPr id="4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6" name="Group 400" hidden="1"/>
            <p:cNvGrpSpPr/>
            <p:nvPr userDrawn="1"/>
          </p:nvGrpSpPr>
          <p:grpSpPr>
            <a:xfrm>
              <a:off x="530352" y="4498848"/>
              <a:ext cx="8997696" cy="609600"/>
              <a:chOff x="530352" y="4498848"/>
              <a:chExt cx="8997696" cy="609600"/>
            </a:xfrm>
          </p:grpSpPr>
          <p:sp>
            <p:nvSpPr>
              <p:cNvPr id="4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7" name="Group 300" hidden="1"/>
            <p:cNvGrpSpPr/>
            <p:nvPr userDrawn="1"/>
          </p:nvGrpSpPr>
          <p:grpSpPr>
            <a:xfrm>
              <a:off x="530352" y="3730752"/>
              <a:ext cx="8997696" cy="609600"/>
              <a:chOff x="530352" y="3730752"/>
              <a:chExt cx="8997696" cy="609600"/>
            </a:xfrm>
          </p:grpSpPr>
          <p:sp>
            <p:nvSpPr>
              <p:cNvPr id="3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8" name="Group 200" hidden="1"/>
            <p:cNvGrpSpPr/>
            <p:nvPr userDrawn="1"/>
          </p:nvGrpSpPr>
          <p:grpSpPr>
            <a:xfrm>
              <a:off x="530352" y="2971800"/>
              <a:ext cx="8997696" cy="609600"/>
              <a:chOff x="530352" y="2971800"/>
              <a:chExt cx="8997696" cy="609600"/>
            </a:xfrm>
          </p:grpSpPr>
          <p:sp>
            <p:nvSpPr>
              <p:cNvPr id="26"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9" name="Group 100" hidden="1"/>
            <p:cNvGrpSpPr/>
            <p:nvPr userDrawn="1"/>
          </p:nvGrpSpPr>
          <p:grpSpPr>
            <a:xfrm>
              <a:off x="530352" y="2212848"/>
              <a:ext cx="8997696" cy="609600"/>
              <a:chOff x="530352" y="2212848"/>
              <a:chExt cx="8997696" cy="609600"/>
            </a:xfrm>
          </p:grpSpPr>
          <p:sp>
            <p:nvSpPr>
              <p:cNvPr id="20"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8" name="Title 1"/>
          <p:cNvSpPr>
            <a:spLocks noGrp="1"/>
          </p:cNvSpPr>
          <p:nvPr>
            <p:ph type="title"/>
          </p:nvPr>
        </p:nvSpPr>
        <p:spPr>
          <a:xfrm>
            <a:off x="586740" y="1149896"/>
            <a:ext cx="8884920" cy="1036320"/>
          </a:xfrm>
          <a:noFill/>
          <a:ln w="9525">
            <a:noFill/>
            <a:miter lim="800000"/>
          </a:ln>
        </p:spPr>
        <p:txBody>
          <a:bodyPr vert="horz" wrap="square" lIns="0" tIns="0" rIns="0" bIns="0" numCol="1" anchor="t" anchorCtr="0" compatLnSpc="1">
            <a:prstTxWarp prst="textNoShape">
              <a:avLst/>
            </a:prstTxWarp>
          </a:bodyPr>
          <a:lstStyle/>
          <a:p>
            <a:r>
              <a:rPr lang="zh-CN" altLang="en-US" smtClean="0">
                <a:latin typeface="宋体" pitchFamily="2" charset="-122"/>
                <a:ea typeface="宋体" pitchFamily="2" charset="-122"/>
              </a:rPr>
              <a:t>国内外金融监管环境的变化促进了偿二代改革的积极推进</a:t>
            </a:r>
            <a:endParaRPr lang="zh-CN" altLang="en-US">
              <a:latin typeface="宋体" pitchFamily="2" charset="-122"/>
              <a:ea typeface="宋体" pitchFamily="2" charset="-122"/>
            </a:endParaRPr>
          </a:p>
        </p:txBody>
      </p:sp>
      <p:sp>
        <p:nvSpPr>
          <p:cNvPr id="31" name="Rectangle 4"/>
          <p:cNvSpPr>
            <a:spLocks noChangeArrowheads="1"/>
          </p:cNvSpPr>
          <p:nvPr/>
        </p:nvSpPr>
        <p:spPr bwMode="auto">
          <a:xfrm>
            <a:off x="5448300" y="1468120"/>
            <a:ext cx="3990157" cy="462865"/>
          </a:xfrm>
          <a:prstGeom prst="rect">
            <a:avLst/>
          </a:prstGeom>
          <a:ln>
            <a:headEnd type="none" w="sm" len="sm"/>
          </a:ln>
        </p:spPr>
        <p:style>
          <a:lnRef idx="1">
            <a:schemeClr val="accent1"/>
          </a:lnRef>
          <a:fillRef idx="3">
            <a:schemeClr val="accent1"/>
          </a:fillRef>
          <a:effectRef idx="2">
            <a:schemeClr val="accent1"/>
          </a:effectRef>
          <a:fontRef idx="minor">
            <a:schemeClr val="lt1"/>
          </a:fontRef>
        </p:style>
        <p:txBody>
          <a:bodyPr lIns="85324" tIns="42663" rIns="85324" bIns="42663"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buFontTx/>
              <a:buNone/>
            </a:pPr>
            <a:r>
              <a:rPr lang="zh-CN" altLang="en-US" sz="1300" b="1">
                <a:solidFill>
                  <a:schemeClr val="bg1"/>
                </a:solidFill>
              </a:rPr>
              <a:t>国内各类监管要求的强化</a:t>
            </a:r>
            <a:endParaRPr lang="en-GB" sz="1300" b="1">
              <a:solidFill>
                <a:schemeClr val="bg1"/>
              </a:solidFill>
            </a:endParaRPr>
          </a:p>
        </p:txBody>
      </p:sp>
      <p:sp>
        <p:nvSpPr>
          <p:cNvPr id="32" name="Rectangle 5"/>
          <p:cNvSpPr>
            <a:spLocks noChangeArrowheads="1"/>
          </p:cNvSpPr>
          <p:nvPr/>
        </p:nvSpPr>
        <p:spPr bwMode="auto">
          <a:xfrm>
            <a:off x="456819" y="4453393"/>
            <a:ext cx="9266301" cy="2455407"/>
          </a:xfrm>
          <a:prstGeom prst="rect">
            <a:avLst/>
          </a:prstGeom>
        </p:spPr>
        <p:style>
          <a:lnRef idx="1">
            <a:schemeClr val="accent6"/>
          </a:lnRef>
          <a:fillRef idx="2">
            <a:schemeClr val="accent6"/>
          </a:fillRef>
          <a:effectRef idx="1">
            <a:schemeClr val="accent6"/>
          </a:effectRef>
          <a:fontRef idx="minor">
            <a:schemeClr val="dk1"/>
          </a:fontRef>
        </p:style>
        <p:txBody>
          <a:bodyPr lIns="85324" tIns="42663" rIns="85324" bIns="42663"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marL="210704" indent="-210704">
              <a:spcBef>
                <a:spcPts val="669"/>
              </a:spcBef>
              <a:buFont typeface="Wingdings" pitchFamily="2" charset="2"/>
              <a:buChar char="§"/>
            </a:pPr>
            <a:endParaRPr lang="en-GB" sz="1300"/>
          </a:p>
          <a:p>
            <a:pPr marL="210704" indent="-210704">
              <a:spcBef>
                <a:spcPts val="669"/>
              </a:spcBef>
              <a:buFont typeface="Wingdings" pitchFamily="2" charset="2"/>
              <a:buChar char="§"/>
            </a:pPr>
            <a:endParaRPr lang="en-GB" sz="1300"/>
          </a:p>
          <a:p>
            <a:pPr marL="210704" indent="-210704">
              <a:spcBef>
                <a:spcPts val="669"/>
              </a:spcBef>
              <a:buFont typeface="Wingdings" pitchFamily="2" charset="2"/>
              <a:buChar char="§"/>
            </a:pPr>
            <a:endParaRPr lang="en-GB" sz="1300"/>
          </a:p>
          <a:p>
            <a:pPr marL="210704" indent="-210704">
              <a:spcBef>
                <a:spcPts val="669"/>
              </a:spcBef>
              <a:buFont typeface="Wingdings" pitchFamily="2" charset="2"/>
              <a:buChar char="§"/>
            </a:pPr>
            <a:r>
              <a:rPr lang="zh-CN" altLang="en-US" sz="1600"/>
              <a:t>未来几年是重塑国际保险监管格局的关键时期，时不我待</a:t>
            </a:r>
            <a:endParaRPr lang="en-US" altLang="zh-CN" sz="1600"/>
          </a:p>
          <a:p>
            <a:pPr marL="210704" indent="-210704">
              <a:spcBef>
                <a:spcPts val="669"/>
              </a:spcBef>
              <a:buFont typeface="Wingdings" pitchFamily="2" charset="2"/>
              <a:buChar char="§"/>
            </a:pPr>
            <a:r>
              <a:rPr lang="zh-CN" altLang="en-US" sz="1600"/>
              <a:t>加速建设一套符合新兴市场特征，具有中国特色，能够提升监管行业风险管理的第二代偿付能力体系</a:t>
            </a:r>
            <a:endParaRPr lang="en-GB" sz="1600"/>
          </a:p>
        </p:txBody>
      </p:sp>
      <p:sp>
        <p:nvSpPr>
          <p:cNvPr id="33" name="AutoShape 6"/>
          <p:cNvSpPr>
            <a:spLocks noChangeArrowheads="1"/>
          </p:cNvSpPr>
          <p:nvPr/>
        </p:nvSpPr>
        <p:spPr bwMode="auto">
          <a:xfrm rot="5400000" flipV="1">
            <a:off x="5613508" y="1859574"/>
            <a:ext cx="3674983" cy="4005399"/>
          </a:xfrm>
          <a:prstGeom prst="homePlate">
            <a:avLst>
              <a:gd name="adj" fmla="val 18106"/>
            </a:avLst>
          </a:prstGeom>
          <a:solidFill>
            <a:schemeClr val="bg1"/>
          </a:solidFill>
          <a:ln w="12700" algn="ctr">
            <a:solidFill>
              <a:schemeClr val="accent1"/>
            </a:solidFill>
            <a:miter lim="800000"/>
          </a:ln>
          <a:effectLst/>
        </p:spPr>
        <p:txBody>
          <a:bodyPr vert="eaVert" lIns="85324" tIns="42663" rIns="85324" bIns="4266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210704" indent="-210704">
              <a:spcBef>
                <a:spcPts val="669"/>
              </a:spcBef>
              <a:buClr>
                <a:schemeClr val="tx2">
                  <a:lumMod val="75000"/>
                </a:schemeClr>
              </a:buClr>
              <a:buFont typeface="Wingdings" pitchFamily="2" charset="2"/>
              <a:buChar char="§"/>
            </a:pPr>
            <a:r>
              <a:rPr lang="zh-CN" altLang="en-US" sz="1300">
                <a:latin typeface="+mj-lt"/>
              </a:rPr>
              <a:t>作为新兴市场的代表国家，需要不断完善监管体系提升我国在国际保险监管体系中的话语权和影响力。</a:t>
            </a:r>
            <a:endParaRPr lang="en-US" altLang="zh-CN" sz="1300">
              <a:latin typeface="+mj-lt"/>
            </a:endParaRPr>
          </a:p>
          <a:p>
            <a:pPr marL="210704" indent="-210704">
              <a:spcBef>
                <a:spcPts val="669"/>
              </a:spcBef>
              <a:buClr>
                <a:schemeClr val="tx2">
                  <a:lumMod val="75000"/>
                </a:schemeClr>
              </a:buClr>
              <a:buFont typeface="Wingdings" pitchFamily="2" charset="2"/>
              <a:buChar char="§"/>
            </a:pPr>
            <a:r>
              <a:rPr lang="zh-CN" altLang="en-US" sz="1300">
                <a:latin typeface="+mj-lt"/>
              </a:rPr>
              <a:t>弥补偿一代的不足，尽快与国际接轨，顺应金融环境的变迁</a:t>
            </a:r>
            <a:endParaRPr lang="en-US" altLang="zh-CN" sz="1300">
              <a:latin typeface="+mj-lt"/>
            </a:endParaRPr>
          </a:p>
          <a:p>
            <a:pPr marL="210704" indent="-210704">
              <a:spcBef>
                <a:spcPts val="669"/>
              </a:spcBef>
              <a:buClr>
                <a:schemeClr val="tx2">
                  <a:lumMod val="75000"/>
                </a:schemeClr>
              </a:buClr>
              <a:buFont typeface="Wingdings" pitchFamily="2" charset="2"/>
              <a:buChar char="§"/>
            </a:pPr>
            <a:r>
              <a:rPr lang="zh-CN" altLang="en-US" sz="1300">
                <a:latin typeface="+mj-lt"/>
              </a:rPr>
              <a:t>投资政策的开放和费率市场化改革需要在监管要求的配合下全面推出</a:t>
            </a:r>
            <a:endParaRPr lang="en-US" altLang="zh-CN" sz="1300">
              <a:latin typeface="+mj-lt"/>
            </a:endParaRPr>
          </a:p>
          <a:p>
            <a:pPr marL="210704" indent="-210704">
              <a:spcBef>
                <a:spcPts val="669"/>
              </a:spcBef>
              <a:buClr>
                <a:schemeClr val="tx2">
                  <a:lumMod val="75000"/>
                </a:schemeClr>
              </a:buClr>
              <a:buFont typeface="Wingdings" pitchFamily="2" charset="2"/>
              <a:buChar char="§"/>
            </a:pPr>
            <a:r>
              <a:rPr lang="zh-CN" altLang="en-US" sz="1300">
                <a:latin typeface="+mj-lt"/>
              </a:rPr>
              <a:t>对行业全面风险管理的要求，需要与偿付能力监管政策紧密衔接</a:t>
            </a:r>
            <a:endParaRPr lang="en-GB" sz="1300">
              <a:latin typeface="+mj-lt"/>
            </a:endParaRPr>
          </a:p>
          <a:p>
            <a:pPr marL="210704" indent="-210704">
              <a:spcBef>
                <a:spcPts val="669"/>
              </a:spcBef>
              <a:buClr>
                <a:schemeClr val="tx2">
                  <a:lumMod val="75000"/>
                </a:schemeClr>
              </a:buClr>
              <a:buFont typeface="Wingdings" pitchFamily="2" charset="2"/>
              <a:buChar char="§"/>
            </a:pPr>
            <a:r>
              <a:rPr lang="zh-CN" altLang="en-US" sz="1300">
                <a:latin typeface="+mj-lt"/>
              </a:rPr>
              <a:t>实现金融业在监管体系的协同性，银行业</a:t>
            </a:r>
            <a:r>
              <a:rPr lang="en-US" altLang="zh-CN" sz="1300">
                <a:latin typeface="+mj-lt"/>
              </a:rPr>
              <a:t>《</a:t>
            </a:r>
            <a:r>
              <a:rPr lang="zh-CN" altLang="en-US" sz="1300">
                <a:latin typeface="+mj-lt"/>
              </a:rPr>
              <a:t>商业银行资本管理办法</a:t>
            </a:r>
            <a:r>
              <a:rPr lang="en-US" altLang="zh-CN" sz="1300">
                <a:latin typeface="+mj-lt"/>
              </a:rPr>
              <a:t>(</a:t>
            </a:r>
            <a:r>
              <a:rPr lang="zh-CN" altLang="en-US" sz="1300">
                <a:latin typeface="+mj-lt"/>
              </a:rPr>
              <a:t>试行</a:t>
            </a:r>
            <a:r>
              <a:rPr lang="en-US" altLang="zh-CN" sz="1300">
                <a:latin typeface="+mj-lt"/>
              </a:rPr>
              <a:t>)》</a:t>
            </a:r>
            <a:r>
              <a:rPr lang="zh-CN" altLang="en-US" sz="1300">
                <a:latin typeface="+mj-lt"/>
              </a:rPr>
              <a:t>融入了巴塞尔协议</a:t>
            </a:r>
            <a:r>
              <a:rPr lang="en-US" altLang="zh-CN" sz="1300">
                <a:latin typeface="+mj-lt"/>
              </a:rPr>
              <a:t>III</a:t>
            </a:r>
            <a:r>
              <a:rPr lang="zh-CN" altLang="en-US" sz="1300">
                <a:latin typeface="+mj-lt"/>
              </a:rPr>
              <a:t>的要求，自</a:t>
            </a:r>
            <a:r>
              <a:rPr lang="en-US" altLang="zh-CN" sz="1300">
                <a:latin typeface="+mj-lt"/>
              </a:rPr>
              <a:t>2013</a:t>
            </a:r>
            <a:r>
              <a:rPr lang="zh-CN" altLang="en-US" sz="1300">
                <a:latin typeface="+mj-lt"/>
              </a:rPr>
              <a:t>年起实施</a:t>
            </a:r>
            <a:endParaRPr lang="en-US" altLang="zh-CN" sz="1300">
              <a:latin typeface="+mj-lt"/>
            </a:endParaRPr>
          </a:p>
          <a:p>
            <a:pPr marL="210704" indent="-210704">
              <a:spcBef>
                <a:spcPts val="669"/>
              </a:spcBef>
              <a:buClr>
                <a:schemeClr val="tx2">
                  <a:lumMod val="75000"/>
                </a:schemeClr>
              </a:buClr>
              <a:buFont typeface="Wingdings" pitchFamily="2" charset="2"/>
              <a:buChar char="§"/>
            </a:pPr>
            <a:endParaRPr lang="en-GB" sz="1300">
              <a:latin typeface="+mj-lt"/>
            </a:endParaRPr>
          </a:p>
        </p:txBody>
      </p:sp>
      <p:sp>
        <p:nvSpPr>
          <p:cNvPr id="34" name="Rectangle 7"/>
          <p:cNvSpPr>
            <a:spLocks noChangeArrowheads="1"/>
          </p:cNvSpPr>
          <p:nvPr/>
        </p:nvSpPr>
        <p:spPr bwMode="auto">
          <a:xfrm>
            <a:off x="787582" y="1468120"/>
            <a:ext cx="3990158" cy="462865"/>
          </a:xfrm>
          <a:prstGeom prst="rect">
            <a:avLst/>
          </a:prstGeom>
          <a:ln>
            <a:headEnd type="none" w="sm" len="sm"/>
          </a:ln>
        </p:spPr>
        <p:style>
          <a:lnRef idx="1">
            <a:schemeClr val="accent1"/>
          </a:lnRef>
          <a:fillRef idx="3">
            <a:schemeClr val="accent1"/>
          </a:fillRef>
          <a:effectRef idx="2">
            <a:schemeClr val="accent1"/>
          </a:effectRef>
          <a:fontRef idx="minor">
            <a:schemeClr val="lt1"/>
          </a:fontRef>
        </p:style>
        <p:txBody>
          <a:bodyPr lIns="85324" tIns="42663" rIns="85324" bIns="42663"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buFontTx/>
              <a:buNone/>
            </a:pPr>
            <a:r>
              <a:rPr lang="zh-CN" altLang="en-US" sz="1300" b="1">
                <a:solidFill>
                  <a:schemeClr val="bg1"/>
                </a:solidFill>
              </a:rPr>
              <a:t>国际金融监管环境的变化</a:t>
            </a:r>
            <a:endParaRPr lang="en-GB" sz="1300" b="1">
              <a:solidFill>
                <a:schemeClr val="bg1"/>
              </a:solidFill>
            </a:endParaRPr>
          </a:p>
        </p:txBody>
      </p:sp>
      <p:sp>
        <p:nvSpPr>
          <p:cNvPr id="35" name="AutoShape 8"/>
          <p:cNvSpPr>
            <a:spLocks noChangeArrowheads="1"/>
          </p:cNvSpPr>
          <p:nvPr/>
        </p:nvSpPr>
        <p:spPr bwMode="auto">
          <a:xfrm rot="5400000" flipV="1">
            <a:off x="945171" y="1867194"/>
            <a:ext cx="3674981" cy="3990155"/>
          </a:xfrm>
          <a:prstGeom prst="homePlate">
            <a:avLst>
              <a:gd name="adj" fmla="val 18106"/>
            </a:avLst>
          </a:prstGeom>
          <a:solidFill>
            <a:schemeClr val="bg1"/>
          </a:solidFill>
          <a:ln w="12700" algn="ctr">
            <a:solidFill>
              <a:schemeClr val="accent1"/>
            </a:solidFill>
            <a:miter lim="800000"/>
          </a:ln>
          <a:effectLst/>
        </p:spPr>
        <p:txBody>
          <a:bodyPr vert="eaVert" lIns="85324" tIns="42663" rIns="85324" bIns="4266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210704" indent="-210704">
              <a:spcBef>
                <a:spcPts val="669"/>
              </a:spcBef>
              <a:buClr>
                <a:schemeClr val="tx2">
                  <a:lumMod val="75000"/>
                </a:schemeClr>
              </a:buClr>
              <a:buFont typeface="Wingdings" pitchFamily="2" charset="2"/>
              <a:buChar char="§"/>
            </a:pPr>
            <a:r>
              <a:rPr lang="zh-CN" altLang="en-US" sz="1300">
                <a:latin typeface="+mj-lt"/>
              </a:rPr>
              <a:t>国际保险监督官协会出台的新的</a:t>
            </a:r>
            <a:r>
              <a:rPr lang="en-US" altLang="zh-CN" sz="1300">
                <a:latin typeface="+mj-lt"/>
              </a:rPr>
              <a:t>26</a:t>
            </a:r>
            <a:r>
              <a:rPr lang="zh-CN" altLang="en-US" sz="1300">
                <a:latin typeface="+mj-lt"/>
              </a:rPr>
              <a:t>项核心监管原则，积极研究制定全球统一的保险集团监管共同框架</a:t>
            </a:r>
            <a:endParaRPr lang="en-US" altLang="zh-CN" sz="1300">
              <a:latin typeface="+mj-lt"/>
            </a:endParaRPr>
          </a:p>
          <a:p>
            <a:pPr marL="210704" indent="-210704">
              <a:spcBef>
                <a:spcPts val="669"/>
              </a:spcBef>
              <a:buClr>
                <a:schemeClr val="tx2">
                  <a:lumMod val="75000"/>
                </a:schemeClr>
              </a:buClr>
              <a:buFont typeface="Wingdings" pitchFamily="2" charset="2"/>
              <a:buChar char="§"/>
            </a:pPr>
            <a:r>
              <a:rPr lang="zh-CN" altLang="en-US" sz="1300">
                <a:latin typeface="+mj-lt"/>
              </a:rPr>
              <a:t>欧盟基本完成</a:t>
            </a:r>
            <a:r>
              <a:rPr lang="en-US" altLang="zh-CN" sz="1300">
                <a:latin typeface="+mj-lt"/>
              </a:rPr>
              <a:t>SII</a:t>
            </a:r>
            <a:r>
              <a:rPr lang="zh-CN" altLang="en-US" sz="1300">
                <a:latin typeface="+mj-lt"/>
              </a:rPr>
              <a:t>的建设，</a:t>
            </a:r>
            <a:r>
              <a:rPr lang="en-US" altLang="zh-CN" sz="1300">
                <a:latin typeface="+mj-lt"/>
              </a:rPr>
              <a:t>2016</a:t>
            </a:r>
            <a:r>
              <a:rPr lang="zh-CN" altLang="en-US" sz="1300">
                <a:latin typeface="+mj-lt"/>
              </a:rPr>
              <a:t>年正式实施</a:t>
            </a:r>
            <a:endParaRPr lang="en-US" altLang="zh-CN" sz="1300">
              <a:latin typeface="+mj-lt"/>
            </a:endParaRPr>
          </a:p>
          <a:p>
            <a:pPr marL="210704" indent="-210704">
              <a:spcBef>
                <a:spcPts val="669"/>
              </a:spcBef>
              <a:buClr>
                <a:schemeClr val="tx2">
                  <a:lumMod val="75000"/>
                </a:schemeClr>
              </a:buClr>
              <a:buFont typeface="Wingdings" pitchFamily="2" charset="2"/>
              <a:buChar char="§"/>
            </a:pPr>
            <a:r>
              <a:rPr lang="zh-CN" altLang="en-US" sz="1300">
                <a:latin typeface="+mj-lt"/>
              </a:rPr>
              <a:t>澳大利亚</a:t>
            </a:r>
            <a:r>
              <a:rPr lang="en-US" altLang="zh-CN" sz="1300">
                <a:latin typeface="+mj-lt"/>
              </a:rPr>
              <a:t>2013</a:t>
            </a:r>
            <a:r>
              <a:rPr lang="zh-CN" altLang="en-US" sz="1300">
                <a:latin typeface="+mj-lt"/>
              </a:rPr>
              <a:t>年正式实施改革后的偿付能力体系</a:t>
            </a:r>
            <a:r>
              <a:rPr lang="en-US" altLang="zh-CN" sz="1300">
                <a:latin typeface="+mj-lt"/>
              </a:rPr>
              <a:t>《</a:t>
            </a:r>
            <a:r>
              <a:rPr lang="zh-CN" altLang="en-US" sz="1300">
                <a:latin typeface="+mj-lt"/>
              </a:rPr>
              <a:t>寿险及非寿险公司资本标准</a:t>
            </a:r>
            <a:r>
              <a:rPr lang="en-US" altLang="zh-CN" sz="1300">
                <a:latin typeface="+mj-lt"/>
              </a:rPr>
              <a:t>》</a:t>
            </a:r>
          </a:p>
          <a:p>
            <a:pPr marL="210704" indent="-210704">
              <a:spcBef>
                <a:spcPts val="669"/>
              </a:spcBef>
              <a:buClr>
                <a:schemeClr val="tx2">
                  <a:lumMod val="75000"/>
                </a:schemeClr>
              </a:buClr>
              <a:buFont typeface="Wingdings" pitchFamily="2" charset="2"/>
              <a:buChar char="§"/>
            </a:pPr>
            <a:r>
              <a:rPr lang="zh-CN" altLang="en-US" sz="1300">
                <a:latin typeface="+mj-lt"/>
              </a:rPr>
              <a:t>美国启动偿付能力现代化工程，仍在进行中</a:t>
            </a:r>
            <a:endParaRPr lang="en-US" altLang="zh-CN" sz="1300">
              <a:latin typeface="+mj-lt"/>
            </a:endParaRPr>
          </a:p>
          <a:p>
            <a:pPr marL="210704" indent="-210704">
              <a:spcBef>
                <a:spcPts val="669"/>
              </a:spcBef>
              <a:buClr>
                <a:schemeClr val="tx2">
                  <a:lumMod val="75000"/>
                </a:schemeClr>
              </a:buClr>
              <a:buFont typeface="Wingdings" pitchFamily="2" charset="2"/>
              <a:buChar char="§"/>
            </a:pPr>
            <a:r>
              <a:rPr lang="en-US" altLang="zh-CN" sz="1300">
                <a:latin typeface="+mj-lt"/>
              </a:rPr>
              <a:t>2012</a:t>
            </a:r>
            <a:r>
              <a:rPr lang="zh-CN" altLang="en-US" sz="1300">
                <a:latin typeface="+mj-lt"/>
              </a:rPr>
              <a:t>年</a:t>
            </a:r>
            <a:r>
              <a:rPr lang="en-US" altLang="zh-CN" sz="1300">
                <a:latin typeface="+mj-lt"/>
              </a:rPr>
              <a:t>9</a:t>
            </a:r>
            <a:r>
              <a:rPr lang="zh-CN" altLang="en-US" sz="1300">
                <a:latin typeface="+mj-lt"/>
              </a:rPr>
              <a:t>月，加拿大金融机构监督局发布了改革寿险监管框架的规划，计划于</a:t>
            </a:r>
            <a:r>
              <a:rPr lang="en-US" altLang="zh-CN" sz="1300">
                <a:latin typeface="+mj-lt"/>
              </a:rPr>
              <a:t>2015</a:t>
            </a:r>
            <a:r>
              <a:rPr lang="zh-CN" altLang="en-US" sz="1300">
                <a:latin typeface="+mj-lt"/>
              </a:rPr>
              <a:t>年完成偿付能力监管改革。</a:t>
            </a:r>
            <a:endParaRPr lang="en-US" altLang="zh-CN" sz="1300">
              <a:latin typeface="+mj-lt"/>
            </a:endParaRPr>
          </a:p>
          <a:p>
            <a:pPr marL="210704" indent="-210704">
              <a:spcBef>
                <a:spcPts val="669"/>
              </a:spcBef>
              <a:buClr>
                <a:schemeClr val="tx2">
                  <a:lumMod val="75000"/>
                </a:schemeClr>
              </a:buClr>
              <a:buFont typeface="Wingdings" pitchFamily="2" charset="2"/>
              <a:buChar char="§"/>
            </a:pPr>
            <a:r>
              <a:rPr lang="en-US" sz="1300">
                <a:latin typeface="+mj-lt"/>
              </a:rPr>
              <a:t>2013</a:t>
            </a:r>
            <a:r>
              <a:rPr lang="zh-CN" altLang="en-US" sz="1300">
                <a:latin typeface="+mj-lt"/>
              </a:rPr>
              <a:t>年，东南亚各国也启动了偿付能力改革的项目</a:t>
            </a:r>
            <a:endParaRPr lang="en-GB" sz="1300">
              <a:latin typeface="+mj-lt"/>
            </a:endParaRPr>
          </a:p>
        </p:txBody>
      </p:sp>
      <p:sp>
        <p:nvSpPr>
          <p:cNvPr id="61" name="Page Number"/>
          <p:cNvSpPr txBox="1"/>
          <p:nvPr>
            <p:custDataLst>
              <p:tags r:id="rId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2</a:t>
            </a:r>
            <a:endParaRPr lang="zh-CN" altLang="en-US" sz="900" noProof="1" smtClean="0"/>
          </a:p>
        </p:txBody>
      </p:sp>
      <p:sp>
        <p:nvSpPr>
          <p:cNvPr id="62"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63" name="Executive Summary" hidden="1"/>
          <p:cNvSpPr txBox="1"/>
          <p:nvPr>
            <p:custDataLst>
              <p:tags r:id="rId6"/>
            </p:custDataLst>
          </p:nvPr>
        </p:nvSpPr>
        <p:spPr>
          <a:xfrm>
            <a:off x="530349" y="6931152"/>
            <a:ext cx="1824217"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r>
              <a:rPr lang="en-US" altLang="zh-CN" sz="1600" noProof="1" smtClean="0">
                <a:solidFill>
                  <a:schemeClr val="tx1"/>
                </a:solidFill>
              </a:rPr>
              <a:t>Executive Summary</a:t>
            </a:r>
            <a:endParaRPr lang="zh-CN" altLang="en-US" sz="1600" noProof="1" smtClean="0">
              <a:solidFill>
                <a:schemeClr val="tx1"/>
              </a:solidFill>
            </a:endParaRPr>
          </a:p>
        </p:txBody>
      </p:sp>
      <p:sp>
        <p:nvSpPr>
          <p:cNvPr id="64"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1 – </a:t>
            </a:r>
            <a:r>
              <a:rPr lang="zh-CN" altLang="en-US" sz="900" noProof="1" smtClean="0">
                <a:solidFill>
                  <a:schemeClr val="tx1"/>
                </a:solidFill>
              </a:rPr>
              <a:t>偿二代建设背景和整体框架</a:t>
            </a:r>
            <a:endParaRPr lang="zh-CN" altLang="en-US" sz="900" noProof="1" smtClean="0">
              <a:solidFill>
                <a:schemeClr val="tx1"/>
              </a:solidFill>
            </a:endParaRPr>
          </a:p>
        </p:txBody>
      </p:sp>
    </p:spTree>
    <p:extLst>
      <p:ext uri="{BB962C8B-B14F-4D97-AF65-F5344CB8AC3E}">
        <p14:creationId xmlns:p14="http://schemas.microsoft.com/office/powerpoint/2010/main" val="143332693"/>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 name="grid" hidden="1"/>
          <p:cNvGrpSpPr/>
          <p:nvPr>
            <p:custDataLst>
              <p:tags r:id="rId3"/>
            </p:custDataLst>
          </p:nvPr>
        </p:nvGrpSpPr>
        <p:grpSpPr>
          <a:xfrm>
            <a:off x="530352" y="685800"/>
            <a:ext cx="8997696" cy="6711696"/>
            <a:chOff x="530352" y="685800"/>
            <a:chExt cx="8997696" cy="6711696"/>
          </a:xfrm>
        </p:grpSpPr>
        <p:sp>
          <p:nvSpPr>
            <p:cNvPr id="9"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13" name="Group 600" hidden="1"/>
            <p:cNvGrpSpPr/>
            <p:nvPr userDrawn="1"/>
          </p:nvGrpSpPr>
          <p:grpSpPr>
            <a:xfrm>
              <a:off x="530352" y="6016752"/>
              <a:ext cx="8997696" cy="609600"/>
              <a:chOff x="530352" y="6016752"/>
              <a:chExt cx="8997696" cy="609600"/>
            </a:xfrm>
          </p:grpSpPr>
          <p:sp>
            <p:nvSpPr>
              <p:cNvPr id="49"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4" name="Group 500" hidden="1"/>
            <p:cNvGrpSpPr/>
            <p:nvPr userDrawn="1"/>
          </p:nvGrpSpPr>
          <p:grpSpPr>
            <a:xfrm>
              <a:off x="530352" y="5257800"/>
              <a:ext cx="8997696" cy="609600"/>
              <a:chOff x="530352" y="5257800"/>
              <a:chExt cx="8997696" cy="609600"/>
            </a:xfrm>
          </p:grpSpPr>
          <p:sp>
            <p:nvSpPr>
              <p:cNvPr id="43"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5" name="Group 400" hidden="1"/>
            <p:cNvGrpSpPr/>
            <p:nvPr userDrawn="1"/>
          </p:nvGrpSpPr>
          <p:grpSpPr>
            <a:xfrm>
              <a:off x="530352" y="4498848"/>
              <a:ext cx="8997696" cy="609600"/>
              <a:chOff x="530352" y="4498848"/>
              <a:chExt cx="8997696" cy="609600"/>
            </a:xfrm>
          </p:grpSpPr>
          <p:sp>
            <p:nvSpPr>
              <p:cNvPr id="37"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6" name="Group 300" hidden="1"/>
            <p:cNvGrpSpPr/>
            <p:nvPr userDrawn="1"/>
          </p:nvGrpSpPr>
          <p:grpSpPr>
            <a:xfrm>
              <a:off x="530352" y="3730752"/>
              <a:ext cx="8997696" cy="609600"/>
              <a:chOff x="530352" y="3730752"/>
              <a:chExt cx="8997696" cy="609600"/>
            </a:xfrm>
          </p:grpSpPr>
          <p:sp>
            <p:nvSpPr>
              <p:cNvPr id="31"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7" name="Group 200" hidden="1"/>
            <p:cNvGrpSpPr/>
            <p:nvPr userDrawn="1"/>
          </p:nvGrpSpPr>
          <p:grpSpPr>
            <a:xfrm>
              <a:off x="530352" y="2971800"/>
              <a:ext cx="8997696" cy="609600"/>
              <a:chOff x="530352" y="2971800"/>
              <a:chExt cx="8997696" cy="609600"/>
            </a:xfrm>
          </p:grpSpPr>
          <p:sp>
            <p:nvSpPr>
              <p:cNvPr id="25"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8" name="Group 100" hidden="1"/>
            <p:cNvGrpSpPr/>
            <p:nvPr userDrawn="1"/>
          </p:nvGrpSpPr>
          <p:grpSpPr>
            <a:xfrm>
              <a:off x="530352" y="2212848"/>
              <a:ext cx="8997696" cy="609600"/>
              <a:chOff x="530352" y="2212848"/>
              <a:chExt cx="8997696" cy="609600"/>
            </a:xfrm>
          </p:grpSpPr>
          <p:sp>
            <p:nvSpPr>
              <p:cNvPr id="19"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8" name="Title 1"/>
          <p:cNvSpPr>
            <a:spLocks noGrp="1"/>
          </p:cNvSpPr>
          <p:nvPr>
            <p:ph type="title"/>
          </p:nvPr>
        </p:nvSpPr>
        <p:spPr>
          <a:xfrm>
            <a:off x="586740" y="1121688"/>
            <a:ext cx="8884920" cy="1036320"/>
          </a:xfrm>
          <a:noFill/>
          <a:ln w="9525">
            <a:noFill/>
            <a:miter lim="800000"/>
          </a:ln>
        </p:spPr>
        <p:txBody>
          <a:bodyPr vert="horz" wrap="square" lIns="0" tIns="0" rIns="0" bIns="0" numCol="1" anchor="t" anchorCtr="0" compatLnSpc="1">
            <a:prstTxWarp prst="textNoShape">
              <a:avLst/>
            </a:prstTxWarp>
          </a:bodyPr>
          <a:lstStyle/>
          <a:p>
            <a:r>
              <a:rPr lang="zh-CN" altLang="en-US" smtClean="0">
                <a:latin typeface="宋体" pitchFamily="2" charset="-122"/>
                <a:ea typeface="宋体" pitchFamily="2" charset="-122"/>
              </a:rPr>
              <a:t>保监会领导的重要讲话</a:t>
            </a:r>
            <a:r>
              <a:rPr lang="en-US" altLang="zh-CN" smtClean="0">
                <a:latin typeface="宋体" pitchFamily="2" charset="-122"/>
                <a:ea typeface="宋体" pitchFamily="2" charset="-122"/>
              </a:rPr>
              <a:t>-</a:t>
            </a:r>
            <a:r>
              <a:rPr lang="zh-CN" altLang="en-US" smtClean="0">
                <a:latin typeface="宋体" pitchFamily="2" charset="-122"/>
                <a:ea typeface="宋体" pitchFamily="2" charset="-122"/>
              </a:rPr>
              <a:t>偿二代建设刻不容缓</a:t>
            </a:r>
            <a:endParaRPr lang="zh-CN" altLang="en-US">
              <a:latin typeface="宋体" pitchFamily="2" charset="-122"/>
              <a:ea typeface="宋体" pitchFamily="2" charset="-122"/>
            </a:endParaRPr>
          </a:p>
        </p:txBody>
      </p:sp>
      <p:sp>
        <p:nvSpPr>
          <p:cNvPr id="10" name="TextBox 9"/>
          <p:cNvSpPr txBox="1"/>
          <p:nvPr/>
        </p:nvSpPr>
        <p:spPr>
          <a:xfrm>
            <a:off x="472744" y="1548043"/>
            <a:ext cx="9082736" cy="5236805"/>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382059" indent="-382059">
              <a:spcAft>
                <a:spcPts val="1118"/>
              </a:spcAft>
              <a:buFont typeface="+mj-lt"/>
              <a:buAutoNum type="arabicPeriod"/>
            </a:pPr>
            <a:r>
              <a:rPr lang="en-US" altLang="zh-CN" sz="1600" smtClean="0">
                <a:latin typeface="+mj-lt"/>
                <a:ea typeface="宋体" pitchFamily="2" charset="-122"/>
              </a:rPr>
              <a:t>2012</a:t>
            </a:r>
            <a:r>
              <a:rPr lang="zh-CN" altLang="en-US" sz="1600" smtClean="0">
                <a:latin typeface="+mj-lt"/>
                <a:ea typeface="宋体" pitchFamily="2" charset="-122"/>
              </a:rPr>
              <a:t>年</a:t>
            </a:r>
            <a:r>
              <a:rPr lang="en-US" altLang="zh-CN" sz="1600" smtClean="0">
                <a:latin typeface="+mj-lt"/>
              </a:rPr>
              <a:t>4</a:t>
            </a:r>
            <a:r>
              <a:rPr lang="zh-CN" altLang="en-US" sz="1600" smtClean="0">
                <a:latin typeface="+mj-lt"/>
              </a:rPr>
              <a:t>月</a:t>
            </a:r>
            <a:r>
              <a:rPr lang="en-US" altLang="zh-CN" sz="1600" smtClean="0">
                <a:latin typeface="+mj-lt"/>
              </a:rPr>
              <a:t>18</a:t>
            </a:r>
            <a:r>
              <a:rPr lang="zh-CN" altLang="en-US" sz="1600" smtClean="0">
                <a:latin typeface="+mj-lt"/>
              </a:rPr>
              <a:t>日，保监会召开第二代偿付能力监管制度体系建设启动会，项俊波主席出席会议并做重要讲话，指出随着行业的快速发展，保险业的风险因素更趋复杂，风险管理难度日益增大</a:t>
            </a:r>
            <a:r>
              <a:rPr lang="zh-CN" altLang="en-US" sz="1600" b="1" smtClean="0">
                <a:latin typeface="+mj-lt"/>
              </a:rPr>
              <a:t>，第一代</a:t>
            </a:r>
            <a:r>
              <a:rPr lang="zh-CN" altLang="en-US" sz="1600" smtClean="0">
                <a:latin typeface="+mj-lt"/>
              </a:rPr>
              <a:t>偿付能力监管制度体系</a:t>
            </a:r>
            <a:r>
              <a:rPr lang="zh-CN" altLang="en-US" sz="1600" b="1" smtClean="0">
                <a:latin typeface="+mj-lt"/>
              </a:rPr>
              <a:t>在风险识别的科学性和风险管理的有效性方面已显现不足</a:t>
            </a:r>
            <a:r>
              <a:rPr lang="zh-CN" altLang="en-US" sz="1600" smtClean="0">
                <a:latin typeface="+mj-lt"/>
              </a:rPr>
              <a:t>。一是风险识别和计量不够细致充分，不能科学反映保险公司的风险状况，也不利于引导公司经营行为。二是侧重于定量监管要求，定性监管要求不足，偿付能力监管引导公司提升风险管理水平的作用没有充分发挥。三是偿付能力监管的整体框架存在一定缺陷，监管合力没有得到有效发挥。</a:t>
            </a:r>
            <a:endParaRPr lang="zh-CN" altLang="en-US" sz="1600" smtClean="0">
              <a:latin typeface="+mj-lt"/>
              <a:ea typeface="宋体" pitchFamily="2" charset="-122"/>
            </a:endParaRPr>
          </a:p>
          <a:p>
            <a:pPr marL="382059" indent="-382059">
              <a:spcAft>
                <a:spcPts val="1118"/>
              </a:spcAft>
              <a:buFont typeface="+mj-lt"/>
              <a:buAutoNum type="arabicPeriod"/>
            </a:pPr>
            <a:r>
              <a:rPr lang="en-US" altLang="zh-CN" sz="1600" smtClean="0">
                <a:latin typeface="+mj-lt"/>
                <a:ea typeface="宋体" pitchFamily="2" charset="-122"/>
              </a:rPr>
              <a:t>2013</a:t>
            </a:r>
            <a:r>
              <a:rPr lang="zh-CN" altLang="en-US" sz="1600" smtClean="0">
                <a:latin typeface="+mj-lt"/>
                <a:ea typeface="宋体" pitchFamily="2" charset="-122"/>
              </a:rPr>
              <a:t>年</a:t>
            </a:r>
            <a:r>
              <a:rPr lang="en-US" altLang="zh-CN" sz="1600" smtClean="0">
                <a:latin typeface="+mj-lt"/>
                <a:ea typeface="宋体" pitchFamily="2" charset="-122"/>
              </a:rPr>
              <a:t>3</a:t>
            </a:r>
            <a:r>
              <a:rPr lang="zh-CN" altLang="en-US" sz="1600" smtClean="0">
                <a:latin typeface="+mj-lt"/>
                <a:ea typeface="宋体" pitchFamily="2" charset="-122"/>
              </a:rPr>
              <a:t>月</a:t>
            </a:r>
            <a:r>
              <a:rPr lang="en-US" altLang="zh-CN" sz="1600" smtClean="0">
                <a:latin typeface="+mj-lt"/>
                <a:ea typeface="宋体" pitchFamily="2" charset="-122"/>
              </a:rPr>
              <a:t>29</a:t>
            </a:r>
            <a:r>
              <a:rPr lang="zh-CN" altLang="en-US" sz="1600" smtClean="0">
                <a:latin typeface="+mj-lt"/>
                <a:ea typeface="宋体" pitchFamily="2" charset="-122"/>
              </a:rPr>
              <a:t>日，陈文辉副主席在保险公司偿付能力监管制度培训会上强调，第二代偿付能力制度：</a:t>
            </a:r>
          </a:p>
          <a:p>
            <a:pPr marL="949646" lvl="1" indent="-382059">
              <a:spcAft>
                <a:spcPts val="1118"/>
              </a:spcAft>
              <a:buFont typeface="Wingdings" pitchFamily="2" charset="2"/>
              <a:buChar char="§"/>
            </a:pPr>
            <a:r>
              <a:rPr lang="zh-CN" altLang="en-US" sz="1600" smtClean="0">
                <a:latin typeface="+mj-lt"/>
                <a:ea typeface="宋体" pitchFamily="2" charset="-122"/>
              </a:rPr>
              <a:t>将有效提高保险业的资本使用效率：提高公司有效地</a:t>
            </a:r>
            <a:r>
              <a:rPr lang="zh-CN" altLang="en-US" sz="1600" b="1" smtClean="0">
                <a:latin typeface="+mj-lt"/>
                <a:ea typeface="宋体" pitchFamily="2" charset="-122"/>
              </a:rPr>
              <a:t>配置和管理资本</a:t>
            </a:r>
            <a:r>
              <a:rPr lang="zh-CN" altLang="en-US" sz="1600" smtClean="0">
                <a:latin typeface="+mj-lt"/>
                <a:ea typeface="宋体" pitchFamily="2" charset="-122"/>
              </a:rPr>
              <a:t>的能力。</a:t>
            </a:r>
          </a:p>
          <a:p>
            <a:pPr marL="949646" lvl="1" indent="-382059">
              <a:spcAft>
                <a:spcPts val="1118"/>
              </a:spcAft>
              <a:buFont typeface="Wingdings" pitchFamily="2" charset="2"/>
              <a:buChar char="§"/>
            </a:pPr>
            <a:r>
              <a:rPr lang="zh-CN" altLang="en-US" sz="1600" smtClean="0">
                <a:latin typeface="+mj-lt"/>
                <a:ea typeface="宋体" pitchFamily="2" charset="-122"/>
              </a:rPr>
              <a:t>将有力推进市场化改革，为行业发展打开更广阔的空间：</a:t>
            </a:r>
            <a:r>
              <a:rPr lang="zh-CN" altLang="en-US" sz="1600" b="1" smtClean="0">
                <a:latin typeface="+mj-lt"/>
                <a:ea typeface="宋体" pitchFamily="2" charset="-122"/>
              </a:rPr>
              <a:t>放开前段（产品定价、投资），管住后端</a:t>
            </a:r>
            <a:r>
              <a:rPr lang="zh-CN" altLang="en-US" sz="1600" smtClean="0">
                <a:latin typeface="+mj-lt"/>
                <a:ea typeface="宋体" pitchFamily="2" charset="-122"/>
              </a:rPr>
              <a:t>。</a:t>
            </a:r>
          </a:p>
          <a:p>
            <a:pPr marL="949646" lvl="1" indent="-382059">
              <a:spcAft>
                <a:spcPts val="1118"/>
              </a:spcAft>
              <a:buFont typeface="Wingdings" pitchFamily="2" charset="2"/>
              <a:buChar char="§"/>
            </a:pPr>
            <a:r>
              <a:rPr lang="zh-CN" altLang="en-US" sz="1600" smtClean="0">
                <a:latin typeface="+mj-lt"/>
                <a:ea typeface="宋体" pitchFamily="2" charset="-122"/>
              </a:rPr>
              <a:t>将有效识别优劣公司，推进建立公平的市场竞争环境：遏制非理性竞争行为，惩罚市场秩序的破坏者，推动建立公平的市场竞争环境，</a:t>
            </a:r>
            <a:r>
              <a:rPr lang="zh-CN" altLang="en-US" sz="1600" b="1" smtClean="0">
                <a:latin typeface="+mj-lt"/>
                <a:ea typeface="宋体" pitchFamily="2" charset="-122"/>
              </a:rPr>
              <a:t>解决“劣币驱逐良币”</a:t>
            </a:r>
            <a:r>
              <a:rPr lang="zh-CN" altLang="en-US" sz="1600" smtClean="0">
                <a:latin typeface="+mj-lt"/>
                <a:ea typeface="宋体" pitchFamily="2" charset="-122"/>
              </a:rPr>
              <a:t>的问题。</a:t>
            </a:r>
          </a:p>
          <a:p>
            <a:pPr marL="949646" lvl="1" indent="-382059">
              <a:spcAft>
                <a:spcPts val="1118"/>
              </a:spcAft>
              <a:buFont typeface="Wingdings" pitchFamily="2" charset="2"/>
              <a:buChar char="§"/>
            </a:pPr>
            <a:r>
              <a:rPr lang="zh-CN" altLang="en-US" sz="1600" smtClean="0">
                <a:latin typeface="+mj-lt"/>
                <a:ea typeface="宋体" pitchFamily="2" charset="-122"/>
              </a:rPr>
              <a:t>有利于统一监管导向，实现监管者与被监管者的良性互动：</a:t>
            </a:r>
            <a:r>
              <a:rPr lang="zh-CN" altLang="en-US" sz="1600" b="1" smtClean="0">
                <a:latin typeface="+mj-lt"/>
                <a:ea typeface="宋体" pitchFamily="2" charset="-122"/>
              </a:rPr>
              <a:t>整合监管要求，重塑监管流程</a:t>
            </a:r>
            <a:r>
              <a:rPr lang="zh-CN" altLang="en-US" sz="1600" smtClean="0">
                <a:latin typeface="+mj-lt"/>
                <a:ea typeface="宋体" pitchFamily="2" charset="-122"/>
              </a:rPr>
              <a:t>，包括公司治理、风险管理、内部控制、信息披露等监管规定和要求。</a:t>
            </a:r>
          </a:p>
          <a:p>
            <a:pPr marL="382059" indent="-382059">
              <a:spcAft>
                <a:spcPts val="1118"/>
              </a:spcAft>
              <a:buFont typeface="+mj-lt"/>
              <a:buAutoNum type="arabicPeriod"/>
            </a:pPr>
            <a:r>
              <a:rPr lang="en-US" altLang="zh-CN" sz="1600" smtClean="0">
                <a:latin typeface="+mj-lt"/>
                <a:ea typeface="宋体" pitchFamily="2" charset="-122"/>
              </a:rPr>
              <a:t>2013</a:t>
            </a:r>
            <a:r>
              <a:rPr lang="zh-CN" altLang="en-US" sz="1600" smtClean="0">
                <a:latin typeface="+mj-lt"/>
                <a:ea typeface="宋体" pitchFamily="2" charset="-122"/>
              </a:rPr>
              <a:t>年</a:t>
            </a:r>
            <a:r>
              <a:rPr lang="en-US" altLang="zh-CN" sz="1600" smtClean="0">
                <a:latin typeface="+mj-lt"/>
                <a:ea typeface="宋体" pitchFamily="2" charset="-122"/>
              </a:rPr>
              <a:t>10</a:t>
            </a:r>
            <a:r>
              <a:rPr lang="zh-CN" altLang="en-US" sz="1600" smtClean="0">
                <a:latin typeface="+mj-lt"/>
                <a:ea typeface="宋体" pitchFamily="2" charset="-122"/>
              </a:rPr>
              <a:t>月</a:t>
            </a:r>
            <a:r>
              <a:rPr lang="en-US" altLang="zh-CN" sz="1600" smtClean="0">
                <a:latin typeface="+mj-lt"/>
                <a:ea typeface="宋体" pitchFamily="2" charset="-122"/>
              </a:rPr>
              <a:t>16</a:t>
            </a:r>
            <a:r>
              <a:rPr lang="zh-CN" altLang="en-US" sz="1600" smtClean="0">
                <a:latin typeface="+mj-lt"/>
                <a:ea typeface="宋体" pitchFamily="2" charset="-122"/>
              </a:rPr>
              <a:t>日，项俊波主席出席</a:t>
            </a:r>
            <a:r>
              <a:rPr lang="en-US" altLang="zh-CN" sz="1600" smtClean="0">
                <a:latin typeface="+mj-lt"/>
                <a:ea typeface="宋体" pitchFamily="2" charset="-122"/>
              </a:rPr>
              <a:t>IAIS</a:t>
            </a:r>
            <a:r>
              <a:rPr lang="zh-CN" altLang="en-US" sz="1600" smtClean="0">
                <a:latin typeface="+mj-lt"/>
                <a:ea typeface="宋体" pitchFamily="2" charset="-122"/>
              </a:rPr>
              <a:t>执委会会议，项主席</a:t>
            </a:r>
            <a:r>
              <a:rPr lang="zh-CN" altLang="en-US" sz="1600" b="1" smtClean="0">
                <a:latin typeface="+mj-lt"/>
                <a:ea typeface="宋体" pitchFamily="2" charset="-122"/>
              </a:rPr>
              <a:t>肯定和支持以风险为基础的全球保险资本标准的目标和方向</a:t>
            </a:r>
            <a:r>
              <a:rPr lang="zh-CN" altLang="en-US" sz="1600" smtClean="0">
                <a:latin typeface="+mj-lt"/>
                <a:ea typeface="宋体" pitchFamily="2" charset="-122"/>
              </a:rPr>
              <a:t>，但同时也提出需要充分考虑新兴市场的实际发展情况和接受能力，按照循序渐进的原则，逐步实现资本要求及偿付能力监管制度的</a:t>
            </a:r>
            <a:r>
              <a:rPr lang="zh-CN" altLang="en-US" sz="1600" b="1" u="sng" smtClean="0">
                <a:latin typeface="+mj-lt"/>
                <a:ea typeface="宋体" pitchFamily="2" charset="-122"/>
              </a:rPr>
              <a:t>趋同</a:t>
            </a:r>
            <a:r>
              <a:rPr lang="zh-CN" altLang="en-US" sz="1600" smtClean="0">
                <a:latin typeface="+mj-lt"/>
                <a:ea typeface="宋体" pitchFamily="2" charset="-122"/>
              </a:rPr>
              <a:t>。</a:t>
            </a:r>
            <a:endParaRPr lang="zh-CN" altLang="en-US" sz="1600">
              <a:latin typeface="+mj-lt"/>
            </a:endParaRPr>
          </a:p>
        </p:txBody>
      </p:sp>
      <p:sp>
        <p:nvSpPr>
          <p:cNvPr id="55" name="Page Number"/>
          <p:cNvSpPr txBox="1"/>
          <p:nvPr>
            <p:custDataLst>
              <p:tags r:id="rId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3</a:t>
            </a:r>
            <a:endParaRPr lang="zh-CN" altLang="en-US" sz="900" noProof="1" smtClean="0"/>
          </a:p>
        </p:txBody>
      </p:sp>
      <p:sp>
        <p:nvSpPr>
          <p:cNvPr id="56"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57" name="Executive Summary" hidden="1"/>
          <p:cNvSpPr txBox="1"/>
          <p:nvPr>
            <p:custDataLst>
              <p:tags r:id="rId6"/>
            </p:custDataLst>
          </p:nvPr>
        </p:nvSpPr>
        <p:spPr>
          <a:xfrm>
            <a:off x="530349" y="6931152"/>
            <a:ext cx="1824217"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r>
              <a:rPr lang="en-US" altLang="zh-CN" sz="1600" noProof="1" smtClean="0">
                <a:solidFill>
                  <a:schemeClr val="tx1"/>
                </a:solidFill>
              </a:rPr>
              <a:t>Executive Summary</a:t>
            </a:r>
            <a:endParaRPr lang="zh-CN" altLang="en-US" sz="1600" noProof="1" smtClean="0">
              <a:solidFill>
                <a:schemeClr val="tx1"/>
              </a:solidFill>
            </a:endParaRPr>
          </a:p>
        </p:txBody>
      </p:sp>
      <p:sp>
        <p:nvSpPr>
          <p:cNvPr id="58"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1 – </a:t>
            </a:r>
            <a:r>
              <a:rPr lang="zh-CN" altLang="en-US" sz="900" noProof="1" smtClean="0">
                <a:solidFill>
                  <a:schemeClr val="tx1"/>
                </a:solidFill>
              </a:rPr>
              <a:t>偿二代建设背景和整体框架</a:t>
            </a:r>
            <a:endParaRPr lang="zh-CN" altLang="en-US" sz="900" noProof="1" smtClean="0">
              <a:solidFill>
                <a:schemeClr val="tx1"/>
              </a:solidFill>
            </a:endParaRPr>
          </a:p>
        </p:txBody>
      </p:sp>
    </p:spTree>
    <p:extLst>
      <p:ext uri="{BB962C8B-B14F-4D97-AF65-F5344CB8AC3E}">
        <p14:creationId xmlns:p14="http://schemas.microsoft.com/office/powerpoint/2010/main" val="2873444996"/>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1" name="grid" hidden="1"/>
          <p:cNvGrpSpPr/>
          <p:nvPr>
            <p:custDataLst>
              <p:tags r:id="rId3"/>
            </p:custDataLst>
          </p:nvPr>
        </p:nvGrpSpPr>
        <p:grpSpPr>
          <a:xfrm>
            <a:off x="530352" y="685800"/>
            <a:ext cx="8997696" cy="6711696"/>
            <a:chOff x="530352" y="685800"/>
            <a:chExt cx="8997696" cy="6711696"/>
          </a:xfrm>
        </p:grpSpPr>
        <p:sp>
          <p:nvSpPr>
            <p:cNvPr id="32"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35" name="Group 600" hidden="1"/>
            <p:cNvGrpSpPr/>
            <p:nvPr userDrawn="1"/>
          </p:nvGrpSpPr>
          <p:grpSpPr>
            <a:xfrm>
              <a:off x="530352" y="6016752"/>
              <a:ext cx="8997696" cy="609600"/>
              <a:chOff x="530352" y="6016752"/>
              <a:chExt cx="8997696" cy="609600"/>
            </a:xfrm>
          </p:grpSpPr>
          <p:sp>
            <p:nvSpPr>
              <p:cNvPr id="71"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3"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4"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6" name="Group 500" hidden="1"/>
            <p:cNvGrpSpPr/>
            <p:nvPr userDrawn="1"/>
          </p:nvGrpSpPr>
          <p:grpSpPr>
            <a:xfrm>
              <a:off x="530352" y="5257800"/>
              <a:ext cx="8997696" cy="609600"/>
              <a:chOff x="530352" y="5257800"/>
              <a:chExt cx="8997696" cy="609600"/>
            </a:xfrm>
          </p:grpSpPr>
          <p:sp>
            <p:nvSpPr>
              <p:cNvPr id="65"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0"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7" name="Group 400" hidden="1"/>
            <p:cNvGrpSpPr/>
            <p:nvPr userDrawn="1"/>
          </p:nvGrpSpPr>
          <p:grpSpPr>
            <a:xfrm>
              <a:off x="530352" y="4498848"/>
              <a:ext cx="8997696" cy="609600"/>
              <a:chOff x="530352" y="4498848"/>
              <a:chExt cx="8997696" cy="609600"/>
            </a:xfrm>
          </p:grpSpPr>
          <p:sp>
            <p:nvSpPr>
              <p:cNvPr id="59"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0"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1"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2"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3"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4"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8" name="Group 300" hidden="1"/>
            <p:cNvGrpSpPr/>
            <p:nvPr userDrawn="1"/>
          </p:nvGrpSpPr>
          <p:grpSpPr>
            <a:xfrm>
              <a:off x="530352" y="3730752"/>
              <a:ext cx="8997696" cy="609600"/>
              <a:chOff x="530352" y="3730752"/>
              <a:chExt cx="8997696" cy="609600"/>
            </a:xfrm>
          </p:grpSpPr>
          <p:sp>
            <p:nvSpPr>
              <p:cNvPr id="53"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9" name="Group 200" hidden="1"/>
            <p:cNvGrpSpPr/>
            <p:nvPr userDrawn="1"/>
          </p:nvGrpSpPr>
          <p:grpSpPr>
            <a:xfrm>
              <a:off x="530352" y="2971800"/>
              <a:ext cx="8997696" cy="609600"/>
              <a:chOff x="530352" y="2971800"/>
              <a:chExt cx="8997696" cy="609600"/>
            </a:xfrm>
          </p:grpSpPr>
          <p:sp>
            <p:nvSpPr>
              <p:cNvPr id="47"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40" name="Group 100" hidden="1"/>
            <p:cNvGrpSpPr/>
            <p:nvPr userDrawn="1"/>
          </p:nvGrpSpPr>
          <p:grpSpPr>
            <a:xfrm>
              <a:off x="530352" y="2212848"/>
              <a:ext cx="8997696" cy="609600"/>
              <a:chOff x="530352" y="2212848"/>
              <a:chExt cx="8997696" cy="609600"/>
            </a:xfrm>
          </p:grpSpPr>
          <p:sp>
            <p:nvSpPr>
              <p:cNvPr id="41"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8" name="Title 1"/>
          <p:cNvSpPr>
            <a:spLocks noGrp="1"/>
          </p:cNvSpPr>
          <p:nvPr>
            <p:ph type="title"/>
          </p:nvPr>
        </p:nvSpPr>
        <p:spPr>
          <a:xfrm>
            <a:off x="586740" y="1121688"/>
            <a:ext cx="8884920" cy="1036320"/>
          </a:xfrm>
          <a:noFill/>
          <a:ln w="9525">
            <a:noFill/>
            <a:miter lim="800000"/>
          </a:ln>
        </p:spPr>
        <p:txBody>
          <a:bodyPr vert="horz" wrap="square" lIns="0" tIns="0" rIns="0" bIns="0" numCol="1" anchor="t" anchorCtr="0" compatLnSpc="1">
            <a:prstTxWarp prst="textNoShape">
              <a:avLst/>
            </a:prstTxWarp>
          </a:bodyPr>
          <a:lstStyle/>
          <a:p>
            <a:r>
              <a:rPr lang="zh-CN" altLang="en-US" smtClean="0">
                <a:latin typeface="宋体" pitchFamily="2" charset="-122"/>
                <a:ea typeface="宋体" pitchFamily="2" charset="-122"/>
              </a:rPr>
              <a:t>现行监管资本体系</a:t>
            </a:r>
            <a:endParaRPr lang="zh-CN" altLang="en-US">
              <a:latin typeface="宋体" pitchFamily="2" charset="-122"/>
              <a:ea typeface="宋体" pitchFamily="2" charset="-122"/>
            </a:endParaRPr>
          </a:p>
        </p:txBody>
      </p:sp>
      <p:sp>
        <p:nvSpPr>
          <p:cNvPr id="16" name="Rectangle 2"/>
          <p:cNvSpPr txBox="1">
            <a:spLocks noChangeArrowheads="1"/>
          </p:cNvSpPr>
          <p:nvPr/>
        </p:nvSpPr>
        <p:spPr>
          <a:xfrm>
            <a:off x="700382" y="1572913"/>
            <a:ext cx="9623312" cy="3609431"/>
          </a:xfrm>
          <a:prstGeom prst="rect">
            <a:avLst/>
          </a:prstGeom>
        </p:spPr>
        <p:txBody>
          <a:bodyPr vert="horz"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405054" indent="-405054">
              <a:spcAft>
                <a:spcPts val="1114"/>
              </a:spcAft>
              <a:buClr>
                <a:schemeClr val="tx1"/>
              </a:buClr>
              <a:buFont typeface="Wingdings" pitchFamily="2" charset="2"/>
              <a:buChar char="q"/>
              <a:defRPr/>
            </a:pPr>
            <a:r>
              <a:rPr lang="zh-CN" altLang="en-US" sz="1800" smtClean="0">
                <a:latin typeface="+mj-lt"/>
                <a:ea typeface="宋体" pitchFamily="2" charset="-122"/>
              </a:rPr>
              <a:t>资产：根据不同资产类型确定认可率</a:t>
            </a:r>
          </a:p>
          <a:p>
            <a:pPr marL="405054" indent="-405054">
              <a:spcAft>
                <a:spcPts val="1114"/>
              </a:spcAft>
              <a:buClr>
                <a:schemeClr val="tx1"/>
              </a:buClr>
              <a:buFont typeface="Wingdings" pitchFamily="2" charset="2"/>
              <a:buChar char="q"/>
              <a:defRPr/>
            </a:pPr>
            <a:r>
              <a:rPr lang="zh-CN" altLang="en-US" sz="1800" smtClean="0">
                <a:latin typeface="+mj-lt"/>
                <a:ea typeface="宋体" pitchFamily="2" charset="-122"/>
              </a:rPr>
              <a:t>负债：基于法定准备金计量</a:t>
            </a:r>
          </a:p>
          <a:p>
            <a:pPr marL="405054" indent="-405054">
              <a:spcAft>
                <a:spcPts val="1114"/>
              </a:spcAft>
              <a:buClr>
                <a:schemeClr val="tx1"/>
              </a:buClr>
              <a:buFont typeface="Wingdings" pitchFamily="2" charset="2"/>
              <a:buChar char="q"/>
              <a:defRPr/>
            </a:pPr>
            <a:r>
              <a:rPr lang="zh-CN" altLang="en-US" sz="1800" smtClean="0">
                <a:latin typeface="+mj-lt"/>
                <a:ea typeface="宋体" pitchFamily="2" charset="-122"/>
              </a:rPr>
              <a:t>最低资本：</a:t>
            </a:r>
            <a:r>
              <a:rPr lang="en-US" altLang="zh-CN" sz="1800" smtClean="0">
                <a:latin typeface="+mj-lt"/>
                <a:ea typeface="宋体" pitchFamily="2" charset="-122"/>
              </a:rPr>
              <a:t>4</a:t>
            </a:r>
            <a:r>
              <a:rPr lang="zh-CN" altLang="en-US" sz="1800" smtClean="0">
                <a:latin typeface="+mj-lt"/>
                <a:ea typeface="宋体" pitchFamily="2" charset="-122"/>
              </a:rPr>
              <a:t>％法定准备金</a:t>
            </a:r>
            <a:r>
              <a:rPr lang="en-US" altLang="zh-CN" sz="1800" smtClean="0">
                <a:latin typeface="+mj-lt"/>
                <a:ea typeface="宋体" pitchFamily="2" charset="-122"/>
              </a:rPr>
              <a:t>(1%</a:t>
            </a:r>
            <a:r>
              <a:rPr lang="zh-CN" altLang="en-US" sz="1800" smtClean="0">
                <a:latin typeface="+mj-lt"/>
                <a:ea typeface="宋体" pitchFamily="2" charset="-122"/>
              </a:rPr>
              <a:t>投连账户价值</a:t>
            </a:r>
            <a:r>
              <a:rPr lang="en-US" altLang="zh-CN" sz="1800" smtClean="0">
                <a:latin typeface="+mj-lt"/>
                <a:ea typeface="宋体" pitchFamily="2" charset="-122"/>
              </a:rPr>
              <a:t>)+0.15%/0.03</a:t>
            </a:r>
            <a:r>
              <a:rPr lang="zh-CN" altLang="en-US" sz="1800" smtClean="0">
                <a:latin typeface="+mj-lt"/>
                <a:ea typeface="宋体" pitchFamily="2" charset="-122"/>
              </a:rPr>
              <a:t>％风险保额</a:t>
            </a:r>
          </a:p>
          <a:p>
            <a:pPr marL="405054" indent="-405054">
              <a:spcAft>
                <a:spcPts val="1114"/>
              </a:spcAft>
              <a:buClr>
                <a:schemeClr val="tx1"/>
              </a:buClr>
              <a:buFont typeface="Wingdings" pitchFamily="2" charset="2"/>
              <a:buChar char="q"/>
              <a:defRPr/>
            </a:pPr>
            <a:r>
              <a:rPr lang="zh-CN" altLang="en-US" sz="1800" smtClean="0">
                <a:latin typeface="+mj-lt"/>
                <a:ea typeface="宋体" pitchFamily="2" charset="-122"/>
              </a:rPr>
              <a:t>资本充足性率</a:t>
            </a:r>
            <a:r>
              <a:rPr lang="en-US" altLang="zh-CN" sz="1800" smtClean="0">
                <a:latin typeface="+mj-lt"/>
                <a:ea typeface="宋体" pitchFamily="2" charset="-122"/>
              </a:rPr>
              <a:t>=(</a:t>
            </a:r>
            <a:r>
              <a:rPr lang="zh-CN" altLang="en-US" sz="1800" smtClean="0">
                <a:latin typeface="+mj-lt"/>
                <a:ea typeface="宋体" pitchFamily="2" charset="-122"/>
              </a:rPr>
              <a:t>认可资产－认可负债</a:t>
            </a:r>
            <a:r>
              <a:rPr lang="en-US" altLang="zh-CN" sz="1800" smtClean="0">
                <a:latin typeface="+mj-lt"/>
                <a:ea typeface="宋体" pitchFamily="2" charset="-122"/>
              </a:rPr>
              <a:t>)/</a:t>
            </a:r>
            <a:r>
              <a:rPr lang="zh-CN" altLang="en-US" sz="1800" smtClean="0">
                <a:latin typeface="+mj-lt"/>
                <a:ea typeface="宋体" pitchFamily="2" charset="-122"/>
              </a:rPr>
              <a:t>最低资本</a:t>
            </a:r>
          </a:p>
          <a:p>
            <a:pPr marL="405054" indent="-405054">
              <a:spcAft>
                <a:spcPts val="1114"/>
              </a:spcAft>
              <a:buClr>
                <a:schemeClr val="tx1"/>
              </a:buClr>
              <a:buFont typeface="Wingdings" pitchFamily="2" charset="2"/>
              <a:buChar char="q"/>
              <a:defRPr/>
            </a:pPr>
            <a:r>
              <a:rPr lang="zh-CN" altLang="en-US" sz="1800" smtClean="0">
                <a:latin typeface="+mj-lt"/>
                <a:ea typeface="宋体" pitchFamily="2" charset="-122"/>
              </a:rPr>
              <a:t>监管分类：按偿付能力充足率被划分为限制、关注、正常三种类别。</a:t>
            </a:r>
          </a:p>
          <a:p>
            <a:pPr marL="405054" indent="-405054">
              <a:spcAft>
                <a:spcPts val="1114"/>
              </a:spcAft>
              <a:buClr>
                <a:schemeClr val="tx1"/>
              </a:buClr>
              <a:buFont typeface="Wingdings" pitchFamily="2" charset="2"/>
              <a:buChar char="q"/>
              <a:defRPr/>
            </a:pPr>
            <a:endParaRPr lang="zh-CN" altLang="en-US" sz="1800" smtClean="0">
              <a:latin typeface="+mj-lt"/>
              <a:ea typeface="宋体" pitchFamily="2" charset="-122"/>
            </a:endParaRPr>
          </a:p>
          <a:p>
            <a:pPr marL="405054" indent="-405054">
              <a:spcAft>
                <a:spcPts val="1114"/>
              </a:spcAft>
              <a:buClr>
                <a:schemeClr val="tx1"/>
              </a:buClr>
              <a:defRPr/>
            </a:pPr>
            <a:r>
              <a:rPr lang="zh-CN" altLang="en-US" sz="1800" smtClean="0">
                <a:latin typeface="+mj-lt"/>
                <a:ea typeface="宋体" pitchFamily="2" charset="-122"/>
              </a:rPr>
              <a:t>       </a:t>
            </a:r>
          </a:p>
          <a:p>
            <a:pPr marL="405054" indent="-405054">
              <a:spcAft>
                <a:spcPts val="1114"/>
              </a:spcAft>
              <a:buClr>
                <a:schemeClr val="tx1"/>
              </a:buClr>
              <a:defRPr/>
            </a:pPr>
            <a:endParaRPr lang="zh-CN" altLang="en-US" sz="1800" smtClean="0">
              <a:latin typeface="+mj-lt"/>
              <a:ea typeface="宋体" pitchFamily="2" charset="-122"/>
            </a:endParaRPr>
          </a:p>
          <a:p>
            <a:pPr marL="340552" lvl="1" indent="-340552" defTabSz="1135174">
              <a:spcAft>
                <a:spcPts val="1114"/>
              </a:spcAft>
              <a:buClr>
                <a:schemeClr val="tx1"/>
              </a:buClr>
              <a:defRPr/>
            </a:pPr>
            <a:endParaRPr lang="zh-CN" altLang="en-US" sz="1800" smtClean="0">
              <a:latin typeface="+mj-lt"/>
              <a:ea typeface="宋体" pitchFamily="2" charset="-122"/>
            </a:endParaRPr>
          </a:p>
          <a:p>
            <a:pPr marL="340552" lvl="1" indent="-340552" defTabSz="1135174">
              <a:spcAft>
                <a:spcPts val="1114"/>
              </a:spcAft>
              <a:buClr>
                <a:schemeClr val="tx1"/>
              </a:buClr>
              <a:defRPr/>
            </a:pPr>
            <a:endParaRPr lang="zh-CN" altLang="en-US" sz="1800">
              <a:latin typeface="+mj-lt"/>
              <a:ea typeface="宋体" pitchFamily="2" charset="-122"/>
            </a:endParaRPr>
          </a:p>
        </p:txBody>
      </p:sp>
      <p:grpSp>
        <p:nvGrpSpPr>
          <p:cNvPr id="17" name="Group 16"/>
          <p:cNvGrpSpPr/>
          <p:nvPr/>
        </p:nvGrpSpPr>
        <p:grpSpPr>
          <a:xfrm>
            <a:off x="1827643" y="3640035"/>
            <a:ext cx="4916674" cy="3269384"/>
            <a:chOff x="1855640" y="2972594"/>
            <a:chExt cx="5477816" cy="3756226"/>
          </a:xfrm>
        </p:grpSpPr>
        <p:sp>
          <p:nvSpPr>
            <p:cNvPr id="18" name="Rectangle 17"/>
            <p:cNvSpPr/>
            <p:nvPr/>
          </p:nvSpPr>
          <p:spPr>
            <a:xfrm>
              <a:off x="3623248" y="3310136"/>
              <a:ext cx="736647" cy="1030216"/>
            </a:xfrm>
            <a:prstGeom prst="rect">
              <a:avLst/>
            </a:prstGeom>
            <a:solidFill>
              <a:schemeClr val="accent5">
                <a:lumMod val="40000"/>
                <a:lumOff val="60000"/>
              </a:schemeClr>
            </a:solidFill>
            <a:ln w="2540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latin typeface="+mj-lt"/>
                <a:ea typeface="宋体" pitchFamily="2" charset="-122"/>
              </a:endParaRPr>
            </a:p>
          </p:txBody>
        </p:sp>
        <p:sp>
          <p:nvSpPr>
            <p:cNvPr id="19" name="Rectangle 18"/>
            <p:cNvSpPr/>
            <p:nvPr/>
          </p:nvSpPr>
          <p:spPr>
            <a:xfrm>
              <a:off x="4359895" y="4340352"/>
              <a:ext cx="736647" cy="768096"/>
            </a:xfrm>
            <a:prstGeom prst="rect">
              <a:avLst/>
            </a:prstGeom>
            <a:solidFill>
              <a:schemeClr val="accent6">
                <a:lumMod val="75000"/>
              </a:schemeClr>
            </a:solidFill>
            <a:ln w="2540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latin typeface="+mj-lt"/>
                <a:ea typeface="宋体" pitchFamily="2" charset="-122"/>
              </a:endParaRPr>
            </a:p>
          </p:txBody>
        </p:sp>
        <p:sp>
          <p:nvSpPr>
            <p:cNvPr id="20" name="Rectangle 19"/>
            <p:cNvSpPr/>
            <p:nvPr/>
          </p:nvSpPr>
          <p:spPr>
            <a:xfrm>
              <a:off x="5096542" y="5108448"/>
              <a:ext cx="736647" cy="1517904"/>
            </a:xfrm>
            <a:prstGeom prst="rect">
              <a:avLst/>
            </a:prstGeom>
            <a:solidFill>
              <a:schemeClr val="accent6"/>
            </a:solidFill>
            <a:ln w="2540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latin typeface="+mj-lt"/>
                <a:ea typeface="宋体" pitchFamily="2" charset="-122"/>
              </a:endParaRPr>
            </a:p>
          </p:txBody>
        </p:sp>
        <p:cxnSp>
          <p:nvCxnSpPr>
            <p:cNvPr id="21" name="Straight Arrow Connector 20"/>
            <p:cNvCxnSpPr/>
            <p:nvPr/>
          </p:nvCxnSpPr>
          <p:spPr>
            <a:xfrm rot="5400000" flipH="1" flipV="1">
              <a:off x="604825" y="4798679"/>
              <a:ext cx="3653758"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2432499" y="6626352"/>
              <a:ext cx="4900957" cy="1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468214" y="4340352"/>
              <a:ext cx="1155034" cy="0"/>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2436912" y="5108448"/>
              <a:ext cx="1928985" cy="0"/>
            </a:xfrm>
            <a:prstGeom prst="line">
              <a:avLst/>
            </a:prstGeom>
            <a:ln w="127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1856114" y="4966320"/>
              <a:ext cx="863622" cy="28052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1600" smtClean="0">
                  <a:latin typeface="+mj-lt"/>
                  <a:ea typeface="宋体" pitchFamily="2" charset="-122"/>
                  <a:cs typeface="Arial" pitchFamily="34" charset="0"/>
                </a:rPr>
                <a:t>100</a:t>
              </a:r>
              <a:r>
                <a:rPr lang="zh-CN" altLang="en-US" sz="1600" smtClean="0">
                  <a:latin typeface="+mj-lt"/>
                  <a:ea typeface="宋体" pitchFamily="2" charset="-122"/>
                  <a:cs typeface="Arial" pitchFamily="34" charset="0"/>
                </a:rPr>
                <a:t>％</a:t>
              </a:r>
              <a:endParaRPr lang="zh-CN" altLang="en-US" sz="1600">
                <a:latin typeface="+mj-lt"/>
                <a:ea typeface="宋体" pitchFamily="2" charset="-122"/>
                <a:cs typeface="Arial" pitchFamily="34" charset="0"/>
              </a:endParaRPr>
            </a:p>
          </p:txBody>
        </p:sp>
        <p:sp>
          <p:nvSpPr>
            <p:cNvPr id="26" name="TextBox 25"/>
            <p:cNvSpPr txBox="1"/>
            <p:nvPr/>
          </p:nvSpPr>
          <p:spPr>
            <a:xfrm>
              <a:off x="1855640" y="4246241"/>
              <a:ext cx="863622" cy="28052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1600" smtClean="0">
                  <a:latin typeface="+mj-lt"/>
                  <a:ea typeface="宋体" pitchFamily="2" charset="-122"/>
                  <a:cs typeface="Arial" pitchFamily="34" charset="0"/>
                </a:rPr>
                <a:t>150</a:t>
              </a:r>
              <a:r>
                <a:rPr lang="zh-CN" altLang="en-US" sz="1600" smtClean="0">
                  <a:latin typeface="+mj-lt"/>
                  <a:ea typeface="宋体" pitchFamily="2" charset="-122"/>
                  <a:cs typeface="Arial" pitchFamily="34" charset="0"/>
                </a:rPr>
                <a:t>％</a:t>
              </a:r>
              <a:endParaRPr lang="zh-CN" altLang="en-US" sz="1600">
                <a:latin typeface="+mj-lt"/>
                <a:ea typeface="宋体" pitchFamily="2" charset="-122"/>
                <a:cs typeface="Arial" pitchFamily="34" charset="0"/>
              </a:endParaRPr>
            </a:p>
          </p:txBody>
        </p:sp>
        <p:sp>
          <p:nvSpPr>
            <p:cNvPr id="27" name="TextBox 26"/>
            <p:cNvSpPr txBox="1"/>
            <p:nvPr/>
          </p:nvSpPr>
          <p:spPr>
            <a:xfrm>
              <a:off x="3623249" y="3412862"/>
              <a:ext cx="736647" cy="459690"/>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300" smtClean="0">
                  <a:latin typeface="+mj-lt"/>
                  <a:ea typeface="宋体" pitchFamily="2" charset="-122"/>
                  <a:cs typeface="Arial" pitchFamily="34" charset="0"/>
                </a:rPr>
                <a:t>正常：充足</a:t>
              </a:r>
              <a:r>
                <a:rPr lang="en-US" altLang="zh-CN" sz="1300" smtClean="0">
                  <a:latin typeface="+mj-lt"/>
                  <a:ea typeface="宋体" pitchFamily="2" charset="-122"/>
                  <a:cs typeface="Arial" pitchFamily="34" charset="0"/>
                </a:rPr>
                <a:t>II</a:t>
              </a:r>
              <a:r>
                <a:rPr lang="zh-CN" altLang="en-US" sz="1300" smtClean="0">
                  <a:latin typeface="+mj-lt"/>
                  <a:ea typeface="宋体" pitchFamily="2" charset="-122"/>
                  <a:cs typeface="Arial" pitchFamily="34" charset="0"/>
                </a:rPr>
                <a:t>类</a:t>
              </a:r>
              <a:endParaRPr lang="zh-CN" altLang="en-US" sz="1300">
                <a:latin typeface="+mj-lt"/>
                <a:ea typeface="宋体" pitchFamily="2" charset="-122"/>
                <a:cs typeface="Arial" pitchFamily="34" charset="0"/>
              </a:endParaRPr>
            </a:p>
          </p:txBody>
        </p:sp>
        <p:sp>
          <p:nvSpPr>
            <p:cNvPr id="28" name="TextBox 27"/>
            <p:cNvSpPr txBox="1"/>
            <p:nvPr/>
          </p:nvSpPr>
          <p:spPr>
            <a:xfrm>
              <a:off x="4364561" y="4444239"/>
              <a:ext cx="736647" cy="459690"/>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300" smtClean="0">
                  <a:latin typeface="+mj-lt"/>
                  <a:ea typeface="宋体" pitchFamily="2" charset="-122"/>
                  <a:cs typeface="Arial" pitchFamily="34" charset="0"/>
                </a:rPr>
                <a:t>关注：充足</a:t>
              </a:r>
              <a:r>
                <a:rPr lang="en-US" altLang="zh-CN" sz="1300" smtClean="0">
                  <a:latin typeface="+mj-lt"/>
                  <a:ea typeface="宋体" pitchFamily="2" charset="-122"/>
                  <a:cs typeface="Arial" pitchFamily="34" charset="0"/>
                </a:rPr>
                <a:t>I</a:t>
              </a:r>
              <a:r>
                <a:rPr lang="zh-CN" altLang="en-US" sz="1300" smtClean="0">
                  <a:latin typeface="+mj-lt"/>
                  <a:ea typeface="宋体" pitchFamily="2" charset="-122"/>
                  <a:cs typeface="Arial" pitchFamily="34" charset="0"/>
                </a:rPr>
                <a:t>类</a:t>
              </a:r>
              <a:endParaRPr lang="zh-CN" altLang="en-US" sz="1300">
                <a:latin typeface="+mj-lt"/>
                <a:ea typeface="宋体" pitchFamily="2" charset="-122"/>
                <a:cs typeface="Arial" pitchFamily="34" charset="0"/>
              </a:endParaRPr>
            </a:p>
          </p:txBody>
        </p:sp>
        <p:sp>
          <p:nvSpPr>
            <p:cNvPr id="29" name="TextBox 28"/>
            <p:cNvSpPr txBox="1"/>
            <p:nvPr/>
          </p:nvSpPr>
          <p:spPr>
            <a:xfrm>
              <a:off x="5084642" y="5569375"/>
              <a:ext cx="736647" cy="459690"/>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300">
                  <a:latin typeface="+mj-lt"/>
                  <a:ea typeface="宋体" pitchFamily="2" charset="-122"/>
                  <a:cs typeface="Arial" pitchFamily="34" charset="0"/>
                </a:rPr>
                <a:t>限制：不充足</a:t>
              </a:r>
            </a:p>
          </p:txBody>
        </p:sp>
        <p:sp>
          <p:nvSpPr>
            <p:cNvPr id="30" name="TextBox 29"/>
            <p:cNvSpPr txBox="1"/>
            <p:nvPr/>
          </p:nvSpPr>
          <p:spPr>
            <a:xfrm>
              <a:off x="1860849" y="6448291"/>
              <a:ext cx="863622" cy="280529"/>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600" smtClean="0">
                  <a:latin typeface="+mj-lt"/>
                  <a:ea typeface="宋体" pitchFamily="2" charset="-122"/>
                  <a:cs typeface="Arial" pitchFamily="34" charset="0"/>
                </a:rPr>
                <a:t>     </a:t>
              </a:r>
              <a:r>
                <a:rPr lang="en-US" altLang="zh-CN" sz="1600" smtClean="0">
                  <a:latin typeface="+mj-lt"/>
                  <a:ea typeface="宋体" pitchFamily="2" charset="-122"/>
                  <a:cs typeface="Arial" pitchFamily="34" charset="0"/>
                </a:rPr>
                <a:t>0</a:t>
              </a:r>
              <a:r>
                <a:rPr lang="zh-CN" altLang="en-US" sz="1600" smtClean="0">
                  <a:latin typeface="+mj-lt"/>
                  <a:ea typeface="宋体" pitchFamily="2" charset="-122"/>
                  <a:cs typeface="Arial" pitchFamily="34" charset="0"/>
                </a:rPr>
                <a:t>％</a:t>
              </a:r>
              <a:endParaRPr lang="zh-CN" altLang="en-US" sz="1600">
                <a:latin typeface="+mj-lt"/>
                <a:ea typeface="宋体" pitchFamily="2" charset="-122"/>
                <a:cs typeface="Arial" pitchFamily="34" charset="0"/>
              </a:endParaRPr>
            </a:p>
          </p:txBody>
        </p:sp>
      </p:grpSp>
      <p:sp>
        <p:nvSpPr>
          <p:cNvPr id="77" name="Page Number"/>
          <p:cNvSpPr txBox="1"/>
          <p:nvPr>
            <p:custDataLst>
              <p:tags r:id="rId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4</a:t>
            </a:r>
            <a:endParaRPr lang="zh-CN" altLang="en-US" sz="900" noProof="1" smtClean="0"/>
          </a:p>
        </p:txBody>
      </p:sp>
      <p:sp>
        <p:nvSpPr>
          <p:cNvPr id="78"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79" name="Executive Summary" hidden="1"/>
          <p:cNvSpPr txBox="1"/>
          <p:nvPr>
            <p:custDataLst>
              <p:tags r:id="rId6"/>
            </p:custDataLst>
          </p:nvPr>
        </p:nvSpPr>
        <p:spPr>
          <a:xfrm>
            <a:off x="530349" y="6931152"/>
            <a:ext cx="1824217"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r>
              <a:rPr lang="en-US" altLang="zh-CN" sz="1600" noProof="1" smtClean="0">
                <a:solidFill>
                  <a:schemeClr val="tx1"/>
                </a:solidFill>
              </a:rPr>
              <a:t>Executive Summary</a:t>
            </a:r>
            <a:endParaRPr lang="zh-CN" altLang="en-US" sz="1600" noProof="1" smtClean="0">
              <a:solidFill>
                <a:schemeClr val="tx1"/>
              </a:solidFill>
            </a:endParaRPr>
          </a:p>
        </p:txBody>
      </p:sp>
      <p:sp>
        <p:nvSpPr>
          <p:cNvPr id="80"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1 – </a:t>
            </a:r>
            <a:r>
              <a:rPr lang="zh-CN" altLang="en-US" sz="900" noProof="1" smtClean="0">
                <a:solidFill>
                  <a:schemeClr val="tx1"/>
                </a:solidFill>
              </a:rPr>
              <a:t>偿二代建设背景和整体框架</a:t>
            </a:r>
            <a:endParaRPr lang="zh-CN" altLang="en-US" sz="900" noProof="1" smtClean="0">
              <a:solidFill>
                <a:schemeClr val="tx1"/>
              </a:solidFill>
            </a:endParaRPr>
          </a:p>
        </p:txBody>
      </p:sp>
    </p:spTree>
    <p:extLst>
      <p:ext uri="{BB962C8B-B14F-4D97-AF65-F5344CB8AC3E}">
        <p14:creationId xmlns:p14="http://schemas.microsoft.com/office/powerpoint/2010/main" val="2055125899"/>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 name="grid" hidden="1"/>
          <p:cNvGrpSpPr/>
          <p:nvPr>
            <p:custDataLst>
              <p:tags r:id="rId3"/>
            </p:custDataLst>
          </p:nvPr>
        </p:nvGrpSpPr>
        <p:grpSpPr>
          <a:xfrm>
            <a:off x="530352" y="685800"/>
            <a:ext cx="8997696" cy="6711696"/>
            <a:chOff x="530352" y="685800"/>
            <a:chExt cx="8997696" cy="6711696"/>
          </a:xfrm>
        </p:grpSpPr>
        <p:sp>
          <p:nvSpPr>
            <p:cNvPr id="9"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12" name="Group 600" hidden="1"/>
            <p:cNvGrpSpPr/>
            <p:nvPr userDrawn="1"/>
          </p:nvGrpSpPr>
          <p:grpSpPr>
            <a:xfrm>
              <a:off x="530352" y="6016752"/>
              <a:ext cx="8997696" cy="609600"/>
              <a:chOff x="530352" y="6016752"/>
              <a:chExt cx="8997696" cy="609600"/>
            </a:xfrm>
          </p:grpSpPr>
          <p:sp>
            <p:nvSpPr>
              <p:cNvPr id="49"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3" name="Group 500" hidden="1"/>
            <p:cNvGrpSpPr/>
            <p:nvPr userDrawn="1"/>
          </p:nvGrpSpPr>
          <p:grpSpPr>
            <a:xfrm>
              <a:off x="530352" y="5257800"/>
              <a:ext cx="8997696" cy="609600"/>
              <a:chOff x="530352" y="5257800"/>
              <a:chExt cx="8997696" cy="609600"/>
            </a:xfrm>
          </p:grpSpPr>
          <p:sp>
            <p:nvSpPr>
              <p:cNvPr id="43"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4" name="Group 400" hidden="1"/>
            <p:cNvGrpSpPr/>
            <p:nvPr userDrawn="1"/>
          </p:nvGrpSpPr>
          <p:grpSpPr>
            <a:xfrm>
              <a:off x="530352" y="4498848"/>
              <a:ext cx="8997696" cy="609600"/>
              <a:chOff x="530352" y="4498848"/>
              <a:chExt cx="8997696" cy="609600"/>
            </a:xfrm>
          </p:grpSpPr>
          <p:sp>
            <p:nvSpPr>
              <p:cNvPr id="37"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5" name="Group 300" hidden="1"/>
            <p:cNvGrpSpPr/>
            <p:nvPr userDrawn="1"/>
          </p:nvGrpSpPr>
          <p:grpSpPr>
            <a:xfrm>
              <a:off x="530352" y="3730752"/>
              <a:ext cx="8997696" cy="609600"/>
              <a:chOff x="530352" y="3730752"/>
              <a:chExt cx="8997696" cy="609600"/>
            </a:xfrm>
          </p:grpSpPr>
          <p:sp>
            <p:nvSpPr>
              <p:cNvPr id="31"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7" name="Group 200" hidden="1"/>
            <p:cNvGrpSpPr/>
            <p:nvPr userDrawn="1"/>
          </p:nvGrpSpPr>
          <p:grpSpPr>
            <a:xfrm>
              <a:off x="530352" y="2971800"/>
              <a:ext cx="8997696" cy="609600"/>
              <a:chOff x="530352" y="2971800"/>
              <a:chExt cx="8997696" cy="609600"/>
            </a:xfrm>
          </p:grpSpPr>
          <p:sp>
            <p:nvSpPr>
              <p:cNvPr id="25"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8" name="Group 100" hidden="1"/>
            <p:cNvGrpSpPr/>
            <p:nvPr userDrawn="1"/>
          </p:nvGrpSpPr>
          <p:grpSpPr>
            <a:xfrm>
              <a:off x="530352" y="2212848"/>
              <a:ext cx="8997696" cy="609600"/>
              <a:chOff x="530352" y="2212848"/>
              <a:chExt cx="8997696" cy="609600"/>
            </a:xfrm>
          </p:grpSpPr>
          <p:sp>
            <p:nvSpPr>
              <p:cNvPr id="19"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8" name="Title 1"/>
          <p:cNvSpPr>
            <a:spLocks noGrp="1"/>
          </p:cNvSpPr>
          <p:nvPr>
            <p:ph type="title"/>
          </p:nvPr>
        </p:nvSpPr>
        <p:spPr>
          <a:xfrm>
            <a:off x="586740" y="1121688"/>
            <a:ext cx="8884920" cy="1036320"/>
          </a:xfrm>
          <a:noFill/>
          <a:ln w="9525">
            <a:noFill/>
            <a:miter lim="800000"/>
          </a:ln>
        </p:spPr>
        <p:txBody>
          <a:bodyPr vert="horz" wrap="square" lIns="0" tIns="0" rIns="0" bIns="0" numCol="1" anchor="t" anchorCtr="0" compatLnSpc="1">
            <a:prstTxWarp prst="textNoShape">
              <a:avLst/>
            </a:prstTxWarp>
          </a:bodyPr>
          <a:lstStyle/>
          <a:p>
            <a:r>
              <a:rPr lang="zh-CN" altLang="en-US" smtClean="0">
                <a:latin typeface="宋体" pitchFamily="2" charset="-122"/>
                <a:ea typeface="宋体" pitchFamily="2" charset="-122"/>
              </a:rPr>
              <a:t>现行监管体系的特点</a:t>
            </a:r>
            <a:endParaRPr lang="zh-CN" altLang="en-US">
              <a:latin typeface="宋体" pitchFamily="2" charset="-122"/>
              <a:ea typeface="宋体" pitchFamily="2" charset="-122"/>
            </a:endParaRPr>
          </a:p>
        </p:txBody>
      </p:sp>
      <p:sp>
        <p:nvSpPr>
          <p:cNvPr id="16" name="Rectangle 2"/>
          <p:cNvSpPr txBox="1">
            <a:spLocks noChangeArrowheads="1"/>
          </p:cNvSpPr>
          <p:nvPr/>
        </p:nvSpPr>
        <p:spPr>
          <a:xfrm>
            <a:off x="3436620" y="1295400"/>
            <a:ext cx="9623312" cy="4031258"/>
          </a:xfrm>
          <a:prstGeom prst="rect">
            <a:avLst/>
          </a:prstGeom>
        </p:spPr>
        <p:txBody>
          <a:bodyPr vert="horz"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405054" indent="-405054">
              <a:spcAft>
                <a:spcPts val="1114"/>
              </a:spcAft>
              <a:buClr>
                <a:schemeClr val="tx1"/>
              </a:buClr>
              <a:defRPr/>
            </a:pPr>
            <a:endParaRPr lang="zh-CN" altLang="en-US" sz="2000" smtClean="0">
              <a:latin typeface="宋体" pitchFamily="2" charset="-122"/>
              <a:ea typeface="宋体" pitchFamily="2" charset="-122"/>
            </a:endParaRPr>
          </a:p>
          <a:p>
            <a:pPr marL="405054" indent="-405054">
              <a:spcAft>
                <a:spcPts val="1114"/>
              </a:spcAft>
              <a:buClr>
                <a:schemeClr val="tx1"/>
              </a:buClr>
              <a:defRPr/>
            </a:pPr>
            <a:endParaRPr lang="zh-CN" altLang="en-US" sz="2000" smtClean="0">
              <a:latin typeface="宋体" pitchFamily="2" charset="-122"/>
              <a:ea typeface="宋体" pitchFamily="2" charset="-122"/>
            </a:endParaRPr>
          </a:p>
          <a:p>
            <a:pPr marL="405054" indent="-405054">
              <a:spcAft>
                <a:spcPts val="1114"/>
              </a:spcAft>
              <a:buClr>
                <a:schemeClr val="tx1"/>
              </a:buClr>
              <a:defRPr/>
            </a:pPr>
            <a:endParaRPr lang="zh-CN" altLang="en-US" sz="2000" smtClean="0">
              <a:latin typeface="宋体" pitchFamily="2" charset="-122"/>
              <a:ea typeface="宋体" pitchFamily="2" charset="-122"/>
            </a:endParaRPr>
          </a:p>
          <a:p>
            <a:pPr marL="340552" lvl="1" indent="-340552" defTabSz="1135174">
              <a:spcAft>
                <a:spcPts val="1114"/>
              </a:spcAft>
              <a:buClr>
                <a:schemeClr val="tx1"/>
              </a:buClr>
              <a:defRPr/>
            </a:pPr>
            <a:endParaRPr lang="zh-CN" altLang="en-US" sz="2000" smtClean="0">
              <a:latin typeface="宋体" pitchFamily="2" charset="-122"/>
              <a:ea typeface="宋体" pitchFamily="2" charset="-122"/>
            </a:endParaRPr>
          </a:p>
          <a:p>
            <a:pPr marL="340552" lvl="1" indent="-340552" defTabSz="1135174">
              <a:spcAft>
                <a:spcPts val="1114"/>
              </a:spcAft>
              <a:buClr>
                <a:schemeClr val="tx1"/>
              </a:buClr>
              <a:defRPr/>
            </a:pPr>
            <a:endParaRPr lang="zh-CN" altLang="en-US" sz="2000">
              <a:latin typeface="宋体" pitchFamily="2" charset="-122"/>
              <a:ea typeface="宋体" pitchFamily="2" charset="-122"/>
            </a:endParaRPr>
          </a:p>
        </p:txBody>
      </p:sp>
      <p:graphicFrame>
        <p:nvGraphicFramePr>
          <p:cNvPr id="2" name="Diagram 1"/>
          <p:cNvGraphicFramePr/>
          <p:nvPr>
            <p:extLst>
              <p:ext uri="{D42A27DB-BD31-4B8C-83A1-F6EECF244321}">
                <p14:modId xmlns:p14="http://schemas.microsoft.com/office/powerpoint/2010/main" val="3600307413"/>
              </p:ext>
            </p:extLst>
          </p:nvPr>
        </p:nvGraphicFramePr>
        <p:xfrm>
          <a:off x="1005840" y="1640840"/>
          <a:ext cx="8130540" cy="4490720"/>
        </p:xfrm>
        <a:graphic>
          <a:graphicData uri="http://schemas.openxmlformats.org/drawingml/2006/diagram">
            <dgm:relIds xmlns:dgm="http://schemas.openxmlformats.org/drawingml/2006/diagram" r:dm="rId5" r:lo="rId6" r:qs="rId7" r:cs="rId8"/>
          </a:graphicData>
        </a:graphic>
      </p:graphicFrame>
      <p:sp>
        <p:nvSpPr>
          <p:cNvPr id="55" name="Page Number"/>
          <p:cNvSpPr txBox="1"/>
          <p:nvPr>
            <p:custDataLst>
              <p:tags r:id="rId9"/>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5</a:t>
            </a:r>
            <a:endParaRPr lang="zh-CN" altLang="en-US" sz="900" noProof="1" smtClean="0"/>
          </a:p>
        </p:txBody>
      </p:sp>
      <p:sp>
        <p:nvSpPr>
          <p:cNvPr id="56" name="Section Footer"/>
          <p:cNvSpPr txBox="1"/>
          <p:nvPr>
            <p:custDataLst>
              <p:tags r:id="rId10"/>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57" name="Executive Summary" hidden="1"/>
          <p:cNvSpPr txBox="1"/>
          <p:nvPr>
            <p:custDataLst>
              <p:tags r:id="rId11"/>
            </p:custDataLst>
          </p:nvPr>
        </p:nvSpPr>
        <p:spPr>
          <a:xfrm>
            <a:off x="530349" y="6931152"/>
            <a:ext cx="1824217"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r>
              <a:rPr lang="en-US" altLang="zh-CN" sz="1600" noProof="1" smtClean="0">
                <a:solidFill>
                  <a:schemeClr val="tx1"/>
                </a:solidFill>
              </a:rPr>
              <a:t>Executive Summary</a:t>
            </a:r>
            <a:endParaRPr lang="zh-CN" altLang="en-US" sz="1600" noProof="1" smtClean="0">
              <a:solidFill>
                <a:schemeClr val="tx1"/>
              </a:solidFill>
            </a:endParaRPr>
          </a:p>
        </p:txBody>
      </p:sp>
      <p:sp>
        <p:nvSpPr>
          <p:cNvPr id="58" name="Section Header"/>
          <p:cNvSpPr txBox="1"/>
          <p:nvPr>
            <p:custDataLst>
              <p:tags r:id="rId12"/>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1 – </a:t>
            </a:r>
            <a:r>
              <a:rPr lang="zh-CN" altLang="en-US" sz="900" noProof="1" smtClean="0">
                <a:solidFill>
                  <a:schemeClr val="tx1"/>
                </a:solidFill>
              </a:rPr>
              <a:t>偿二代建设背景和整体框架</a:t>
            </a:r>
            <a:endParaRPr lang="zh-CN" altLang="en-US" sz="900" noProof="1" smtClean="0">
              <a:solidFill>
                <a:schemeClr val="tx1"/>
              </a:solidFill>
            </a:endParaRPr>
          </a:p>
        </p:txBody>
      </p:sp>
    </p:spTree>
    <p:extLst>
      <p:ext uri="{BB962C8B-B14F-4D97-AF65-F5344CB8AC3E}">
        <p14:creationId xmlns:p14="http://schemas.microsoft.com/office/powerpoint/2010/main" val="1352953356"/>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 name="grid" hidden="1"/>
          <p:cNvGrpSpPr/>
          <p:nvPr>
            <p:custDataLst>
              <p:tags r:id="rId3"/>
            </p:custDataLst>
          </p:nvPr>
        </p:nvGrpSpPr>
        <p:grpSpPr>
          <a:xfrm>
            <a:off x="530352" y="685800"/>
            <a:ext cx="8997696" cy="6711696"/>
            <a:chOff x="530352" y="685800"/>
            <a:chExt cx="8997696" cy="6711696"/>
          </a:xfrm>
        </p:grpSpPr>
        <p:sp>
          <p:nvSpPr>
            <p:cNvPr id="24"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27" name="Group 600" hidden="1"/>
            <p:cNvGrpSpPr/>
            <p:nvPr userDrawn="1"/>
          </p:nvGrpSpPr>
          <p:grpSpPr>
            <a:xfrm>
              <a:off x="530352" y="6016752"/>
              <a:ext cx="8997696" cy="609600"/>
              <a:chOff x="530352" y="6016752"/>
              <a:chExt cx="8997696" cy="609600"/>
            </a:xfrm>
          </p:grpSpPr>
          <p:sp>
            <p:nvSpPr>
              <p:cNvPr id="63"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4"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5"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8" name="Group 500" hidden="1"/>
            <p:cNvGrpSpPr/>
            <p:nvPr userDrawn="1"/>
          </p:nvGrpSpPr>
          <p:grpSpPr>
            <a:xfrm>
              <a:off x="530352" y="5257800"/>
              <a:ext cx="8997696" cy="609600"/>
              <a:chOff x="530352" y="5257800"/>
              <a:chExt cx="8997696" cy="609600"/>
            </a:xfrm>
          </p:grpSpPr>
          <p:sp>
            <p:nvSpPr>
              <p:cNvPr id="57"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9"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0"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1"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2"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9" name="Group 400" hidden="1"/>
            <p:cNvGrpSpPr/>
            <p:nvPr userDrawn="1"/>
          </p:nvGrpSpPr>
          <p:grpSpPr>
            <a:xfrm>
              <a:off x="530352" y="4498848"/>
              <a:ext cx="8997696" cy="609600"/>
              <a:chOff x="530352" y="4498848"/>
              <a:chExt cx="8997696" cy="609600"/>
            </a:xfrm>
          </p:grpSpPr>
          <p:sp>
            <p:nvSpPr>
              <p:cNvPr id="51"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0" name="Group 300" hidden="1"/>
            <p:cNvGrpSpPr/>
            <p:nvPr userDrawn="1"/>
          </p:nvGrpSpPr>
          <p:grpSpPr>
            <a:xfrm>
              <a:off x="530352" y="3730752"/>
              <a:ext cx="8997696" cy="609600"/>
              <a:chOff x="530352" y="3730752"/>
              <a:chExt cx="8997696" cy="609600"/>
            </a:xfrm>
          </p:grpSpPr>
          <p:sp>
            <p:nvSpPr>
              <p:cNvPr id="45"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1" name="Group 200" hidden="1"/>
            <p:cNvGrpSpPr/>
            <p:nvPr userDrawn="1"/>
          </p:nvGrpSpPr>
          <p:grpSpPr>
            <a:xfrm>
              <a:off x="530352" y="2971800"/>
              <a:ext cx="8997696" cy="609600"/>
              <a:chOff x="530352" y="2971800"/>
              <a:chExt cx="8997696" cy="609600"/>
            </a:xfrm>
          </p:grpSpPr>
          <p:sp>
            <p:nvSpPr>
              <p:cNvPr id="39"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2" name="Group 100" hidden="1"/>
            <p:cNvGrpSpPr/>
            <p:nvPr userDrawn="1"/>
          </p:nvGrpSpPr>
          <p:grpSpPr>
            <a:xfrm>
              <a:off x="530352" y="2212848"/>
              <a:ext cx="8997696" cy="609600"/>
              <a:chOff x="530352" y="2212848"/>
              <a:chExt cx="8997696" cy="609600"/>
            </a:xfrm>
          </p:grpSpPr>
          <p:sp>
            <p:nvSpPr>
              <p:cNvPr id="33"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8" name="Title 1"/>
          <p:cNvSpPr>
            <a:spLocks noGrp="1"/>
          </p:cNvSpPr>
          <p:nvPr>
            <p:ph type="title"/>
          </p:nvPr>
        </p:nvSpPr>
        <p:spPr>
          <a:xfrm>
            <a:off x="492696" y="1121688"/>
            <a:ext cx="8884920" cy="1036320"/>
          </a:xfrm>
          <a:noFill/>
          <a:ln w="9525">
            <a:noFill/>
            <a:miter lim="800000"/>
          </a:ln>
        </p:spPr>
        <p:txBody>
          <a:bodyPr vert="horz" wrap="square" lIns="0" tIns="0" rIns="0" bIns="0" numCol="1" anchor="t" anchorCtr="0" compatLnSpc="1">
            <a:prstTxWarp prst="textNoShape">
              <a:avLst/>
            </a:prstTxWarp>
          </a:bodyPr>
          <a:lstStyle/>
          <a:p>
            <a:r>
              <a:rPr lang="zh-CN" altLang="en-US" smtClean="0">
                <a:latin typeface="宋体" pitchFamily="2" charset="-122"/>
                <a:ea typeface="宋体" pitchFamily="2" charset="-122"/>
              </a:rPr>
              <a:t>偿二代建设目标和原则</a:t>
            </a:r>
            <a:endParaRPr lang="zh-CN" altLang="en-US">
              <a:latin typeface="宋体" pitchFamily="2" charset="-122"/>
              <a:ea typeface="宋体" pitchFamily="2" charset="-122"/>
            </a:endParaRPr>
          </a:p>
        </p:txBody>
      </p:sp>
      <p:sp>
        <p:nvSpPr>
          <p:cNvPr id="7" name="TextBox 6"/>
          <p:cNvSpPr txBox="1"/>
          <p:nvPr/>
        </p:nvSpPr>
        <p:spPr>
          <a:xfrm>
            <a:off x="492696" y="1644136"/>
            <a:ext cx="8831277" cy="873912"/>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40552"/>
            <a:r>
              <a:rPr lang="zh-CN" altLang="en-US" smtClean="0">
                <a:latin typeface="宋体" pitchFamily="2" charset="-122"/>
                <a:ea typeface="宋体" pitchFamily="2" charset="-122"/>
              </a:rPr>
              <a:t>中国风险导向的偿付能力体系 </a:t>
            </a:r>
            <a:r>
              <a:rPr lang="en-US" altLang="zh-CN" smtClean="0">
                <a:latin typeface="宋体" pitchFamily="2" charset="-122"/>
                <a:ea typeface="宋体" pitchFamily="2" charset="-122"/>
              </a:rPr>
              <a:t>---</a:t>
            </a:r>
            <a:r>
              <a:rPr lang="zh-CN" altLang="en-US" smtClean="0">
                <a:latin typeface="宋体" pitchFamily="2" charset="-122"/>
                <a:ea typeface="宋体" pitchFamily="2" charset="-122"/>
              </a:rPr>
              <a:t>偿二代</a:t>
            </a:r>
          </a:p>
          <a:p>
            <a:pPr indent="-340552"/>
            <a:r>
              <a:rPr lang="en-US" altLang="zh-CN" smtClean="0">
                <a:latin typeface="+mj-lt"/>
                <a:ea typeface="宋体" pitchFamily="2" charset="-122"/>
              </a:rPr>
              <a:t>China Risk Oriented Solvency System</a:t>
            </a:r>
            <a:r>
              <a:rPr lang="zh-CN" altLang="en-US" smtClean="0">
                <a:latin typeface="+mj-lt"/>
                <a:ea typeface="宋体" pitchFamily="2" charset="-122"/>
              </a:rPr>
              <a:t> </a:t>
            </a:r>
            <a:r>
              <a:rPr lang="en-US" altLang="zh-CN" smtClean="0">
                <a:latin typeface="+mj-lt"/>
                <a:ea typeface="宋体" pitchFamily="2" charset="-122"/>
              </a:rPr>
              <a:t>(C-ROSS)</a:t>
            </a:r>
            <a:endParaRPr lang="zh-CN" altLang="en-US" smtClean="0">
              <a:latin typeface="+mj-lt"/>
              <a:ea typeface="宋体" pitchFamily="2" charset="-122"/>
            </a:endParaRPr>
          </a:p>
        </p:txBody>
      </p:sp>
      <p:sp>
        <p:nvSpPr>
          <p:cNvPr id="12" name="Rectangle 4"/>
          <p:cNvSpPr>
            <a:spLocks noChangeArrowheads="1"/>
          </p:cNvSpPr>
          <p:nvPr/>
        </p:nvSpPr>
        <p:spPr bwMode="auto">
          <a:xfrm>
            <a:off x="5823745" y="5248519"/>
            <a:ext cx="4067016" cy="1259417"/>
          </a:xfrm>
          <a:prstGeom prst="rect">
            <a:avLst/>
          </a:prstGeom>
          <a:solidFill>
            <a:srgbClr val="EB8C00"/>
          </a:solidFill>
          <a:ln w="12700">
            <a:solidFill>
              <a:schemeClr val="bg2"/>
            </a:solidFill>
            <a:miter lim="800000"/>
          </a:ln>
        </p:spPr>
        <p:txBody>
          <a:bodyPr wrap="none" lIns="101882" tIns="50941" rIns="101882" bIns="50941"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defRPr/>
            </a:pPr>
            <a:endParaRPr lang="zh-CN" altLang="en-US"/>
          </a:p>
        </p:txBody>
      </p:sp>
      <p:grpSp>
        <p:nvGrpSpPr>
          <p:cNvPr id="2" name="Group 1"/>
          <p:cNvGrpSpPr/>
          <p:nvPr/>
        </p:nvGrpSpPr>
        <p:grpSpPr>
          <a:xfrm>
            <a:off x="602692" y="2173957"/>
            <a:ext cx="8979555" cy="4330393"/>
            <a:chOff x="457200" y="2286000"/>
            <a:chExt cx="8163232" cy="3820935"/>
          </a:xfrm>
        </p:grpSpPr>
        <p:sp>
          <p:nvSpPr>
            <p:cNvPr id="10" name="Rectangle 2"/>
            <p:cNvSpPr>
              <a:spLocks noChangeArrowheads="1"/>
            </p:cNvSpPr>
            <p:nvPr/>
          </p:nvSpPr>
          <p:spPr bwMode="auto">
            <a:xfrm>
              <a:off x="3427809" y="2439987"/>
              <a:ext cx="3692525" cy="1111250"/>
            </a:xfrm>
            <a:prstGeom prst="rect">
              <a:avLst/>
            </a:prstGeom>
            <a:solidFill>
              <a:srgbClr val="602320"/>
            </a:solidFill>
            <a:ln w="12700">
              <a:solidFill>
                <a:schemeClr val="bg2"/>
              </a:solidFill>
              <a:miter lim="800000"/>
            </a:ln>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defRPr/>
              </a:pPr>
              <a:endParaRPr lang="zh-CN" altLang="en-US"/>
            </a:p>
          </p:txBody>
        </p:sp>
        <p:sp>
          <p:nvSpPr>
            <p:cNvPr id="11" name="Rectangle 3"/>
            <p:cNvSpPr>
              <a:spLocks noChangeArrowheads="1"/>
            </p:cNvSpPr>
            <p:nvPr/>
          </p:nvSpPr>
          <p:spPr bwMode="auto">
            <a:xfrm>
              <a:off x="4354512" y="3729037"/>
              <a:ext cx="3692525" cy="1111250"/>
            </a:xfrm>
            <a:prstGeom prst="rect">
              <a:avLst/>
            </a:prstGeom>
            <a:solidFill>
              <a:srgbClr val="A32020"/>
            </a:solidFill>
            <a:ln w="12700">
              <a:solidFill>
                <a:schemeClr val="bg2"/>
              </a:solidFill>
              <a:miter lim="800000"/>
            </a:ln>
          </p:spPr>
          <p:txBody>
            <a:bodyPr wrap="none"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defRPr/>
              </a:pPr>
              <a:endParaRPr lang="zh-CN" altLang="en-US"/>
            </a:p>
          </p:txBody>
        </p:sp>
        <p:sp>
          <p:nvSpPr>
            <p:cNvPr id="13" name="Freeform 5"/>
            <p:cNvSpPr/>
            <p:nvPr/>
          </p:nvSpPr>
          <p:spPr bwMode="auto">
            <a:xfrm>
              <a:off x="2222500" y="2439987"/>
              <a:ext cx="3089275" cy="3643313"/>
            </a:xfrm>
            <a:custGeom>
              <a:gdLst>
                <a:gd name="T0" fmla="*/ 0 w 1961"/>
                <a:gd name="T1" fmla="*/ 0 h 2281"/>
                <a:gd name="T2" fmla="*/ 948027922 w 1961"/>
                <a:gd name="T3" fmla="*/ 0 h 2281"/>
                <a:gd name="T4" fmla="*/ 948027922 w 1961"/>
                <a:gd name="T5" fmla="*/ 2147483647 h 2281"/>
                <a:gd name="T6" fmla="*/ 2147483647 w 1961"/>
                <a:gd name="T7" fmla="*/ 2147483647 h 2281"/>
                <a:gd name="T8" fmla="*/ 2147483647 w 1961"/>
                <a:gd name="T9" fmla="*/ 2147483647 h 2281"/>
                <a:gd name="T10" fmla="*/ 2147483647 w 1961"/>
                <a:gd name="T11" fmla="*/ 2147483647 h 2281"/>
                <a:gd name="T12" fmla="*/ 2147483647 w 1961"/>
                <a:gd name="T13" fmla="*/ 2147483647 h 2281"/>
                <a:gd name="T14" fmla="*/ 2147483647 w 1961"/>
                <a:gd name="T15" fmla="*/ 2147483647 h 2281"/>
                <a:gd name="T16" fmla="*/ 0 w 1961"/>
                <a:gd name="T17" fmla="*/ 2147483647 h 2281"/>
                <a:gd name="T18" fmla="*/ 0 w 1961"/>
                <a:gd name="T19" fmla="*/ 0 h 228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61"/>
                <a:gd name="T31" fmla="*/ 0 h 2281"/>
                <a:gd name="T32" fmla="*/ 1961 w 1961"/>
                <a:gd name="T33" fmla="*/ 2281 h 2281"/>
              </a:gd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61" h="2281">
                  <a:moveTo>
                    <a:pt x="0" y="0"/>
                  </a:moveTo>
                  <a:lnTo>
                    <a:pt x="382" y="0"/>
                  </a:lnTo>
                  <a:lnTo>
                    <a:pt x="382" y="1770"/>
                  </a:lnTo>
                  <a:lnTo>
                    <a:pt x="1673" y="1762"/>
                  </a:lnTo>
                  <a:lnTo>
                    <a:pt x="1673" y="1602"/>
                  </a:lnTo>
                  <a:lnTo>
                    <a:pt x="1960" y="1937"/>
                  </a:lnTo>
                  <a:lnTo>
                    <a:pt x="1673" y="2280"/>
                  </a:lnTo>
                  <a:lnTo>
                    <a:pt x="1673" y="2113"/>
                  </a:lnTo>
                  <a:lnTo>
                    <a:pt x="0" y="2113"/>
                  </a:lnTo>
                  <a:lnTo>
                    <a:pt x="0" y="0"/>
                  </a:lnTo>
                </a:path>
              </a:pathLst>
            </a:custGeom>
            <a:solidFill>
              <a:schemeClr val="bg2"/>
            </a:solidFill>
            <a:ln w="12700" cap="rnd" cmpd="sng">
              <a:solidFill>
                <a:srgbClr val="EB8C00"/>
              </a:solidFill>
              <a:prstDash val="solid"/>
              <a:round/>
              <a:headEnd type="none" w="med" len="med"/>
              <a:tailEnd type="none" w="med" len="med"/>
            </a:ln>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defRPr/>
              </a:pPr>
              <a:endParaRPr lang="zh-CN" altLang="en-US"/>
            </a:p>
          </p:txBody>
        </p:sp>
        <p:sp>
          <p:nvSpPr>
            <p:cNvPr id="14" name="Freeform 6"/>
            <p:cNvSpPr/>
            <p:nvPr/>
          </p:nvSpPr>
          <p:spPr bwMode="auto">
            <a:xfrm>
              <a:off x="1352550" y="2451100"/>
              <a:ext cx="3103562" cy="2390775"/>
            </a:xfrm>
            <a:custGeom>
              <a:gdLst>
                <a:gd name="T0" fmla="*/ 0 w 1969"/>
                <a:gd name="T1" fmla="*/ 0 h 1497"/>
                <a:gd name="T2" fmla="*/ 0 w 1969"/>
                <a:gd name="T3" fmla="*/ 0 h 1497"/>
                <a:gd name="T4" fmla="*/ 954027866 w 1969"/>
                <a:gd name="T5" fmla="*/ 0 h 1497"/>
                <a:gd name="T6" fmla="*/ 954027866 w 1969"/>
                <a:gd name="T7" fmla="*/ 2147483647 h 1497"/>
                <a:gd name="T8" fmla="*/ 2147483647 w 1969"/>
                <a:gd name="T9" fmla="*/ 2147483647 h 1497"/>
                <a:gd name="T10" fmla="*/ 2147483647 w 1969"/>
                <a:gd name="T11" fmla="*/ 2060844982 h 1497"/>
                <a:gd name="T12" fmla="*/ 2147483647 w 1969"/>
                <a:gd name="T13" fmla="*/ 2147483647 h 1497"/>
                <a:gd name="T14" fmla="*/ 2147483647 w 1969"/>
                <a:gd name="T15" fmla="*/ 2147483647 h 1497"/>
                <a:gd name="T16" fmla="*/ 2147483647 w 1969"/>
                <a:gd name="T17" fmla="*/ 2147483647 h 1497"/>
                <a:gd name="T18" fmla="*/ 0 w 1969"/>
                <a:gd name="T19" fmla="*/ 2147483647 h 1497"/>
                <a:gd name="T20" fmla="*/ 0 w 1969"/>
                <a:gd name="T21" fmla="*/ 0 h 149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969"/>
                <a:gd name="T34" fmla="*/ 0 h 1497"/>
                <a:gd name="T35" fmla="*/ 1969 w 1969"/>
                <a:gd name="T36" fmla="*/ 1497 h 1497"/>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969" h="1497">
                  <a:moveTo>
                    <a:pt x="0" y="0"/>
                  </a:moveTo>
                  <a:lnTo>
                    <a:pt x="0" y="0"/>
                  </a:lnTo>
                  <a:lnTo>
                    <a:pt x="384" y="0"/>
                  </a:lnTo>
                  <a:lnTo>
                    <a:pt x="384" y="976"/>
                  </a:lnTo>
                  <a:lnTo>
                    <a:pt x="1680" y="976"/>
                  </a:lnTo>
                  <a:lnTo>
                    <a:pt x="1680" y="808"/>
                  </a:lnTo>
                  <a:lnTo>
                    <a:pt x="1968" y="1152"/>
                  </a:lnTo>
                  <a:lnTo>
                    <a:pt x="1680" y="1496"/>
                  </a:lnTo>
                  <a:lnTo>
                    <a:pt x="1680" y="1320"/>
                  </a:lnTo>
                  <a:lnTo>
                    <a:pt x="0" y="1320"/>
                  </a:lnTo>
                  <a:lnTo>
                    <a:pt x="0" y="0"/>
                  </a:lnTo>
                </a:path>
              </a:pathLst>
            </a:custGeom>
            <a:solidFill>
              <a:schemeClr val="bg2"/>
            </a:solidFill>
            <a:ln w="12700" cap="rnd" cmpd="sng">
              <a:solidFill>
                <a:srgbClr val="A32020"/>
              </a:solidFill>
              <a:prstDash val="solid"/>
              <a:round/>
              <a:headEnd type="none" w="med" len="med"/>
              <a:tailEnd type="none" w="med" len="med"/>
            </a:ln>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defRPr/>
              </a:pPr>
              <a:endParaRPr lang="zh-CN" altLang="en-US"/>
            </a:p>
          </p:txBody>
        </p:sp>
        <p:sp>
          <p:nvSpPr>
            <p:cNvPr id="15" name="Freeform 7"/>
            <p:cNvSpPr/>
            <p:nvPr/>
          </p:nvSpPr>
          <p:spPr bwMode="auto">
            <a:xfrm>
              <a:off x="457200" y="2451100"/>
              <a:ext cx="3103562" cy="1101725"/>
            </a:xfrm>
            <a:custGeom>
              <a:gdLst>
                <a:gd name="T0" fmla="*/ 0 w 1969"/>
                <a:gd name="T1" fmla="*/ 0 h 689"/>
                <a:gd name="T2" fmla="*/ 0 w 1969"/>
                <a:gd name="T3" fmla="*/ 0 h 689"/>
                <a:gd name="T4" fmla="*/ 954027866 w 1969"/>
                <a:gd name="T5" fmla="*/ 0 h 689"/>
                <a:gd name="T6" fmla="*/ 954027866 w 1969"/>
                <a:gd name="T7" fmla="*/ 429552871 h 689"/>
                <a:gd name="T8" fmla="*/ 2147483647 w 1969"/>
                <a:gd name="T9" fmla="*/ 429552871 h 689"/>
                <a:gd name="T10" fmla="*/ 2147483647 w 1969"/>
                <a:gd name="T11" fmla="*/ 0 h 689"/>
                <a:gd name="T12" fmla="*/ 2147483647 w 1969"/>
                <a:gd name="T13" fmla="*/ 879562002 h 689"/>
                <a:gd name="T14" fmla="*/ 2147483647 w 1969"/>
                <a:gd name="T15" fmla="*/ 1759124004 h 689"/>
                <a:gd name="T16" fmla="*/ 2147483647 w 1969"/>
                <a:gd name="T17" fmla="*/ 1309116272 h 689"/>
                <a:gd name="T18" fmla="*/ 0 w 1969"/>
                <a:gd name="T19" fmla="*/ 1309116272 h 689"/>
                <a:gd name="T20" fmla="*/ 0 w 1969"/>
                <a:gd name="T21" fmla="*/ 0 h 68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969"/>
                <a:gd name="T34" fmla="*/ 0 h 689"/>
                <a:gd name="T35" fmla="*/ 1969 w 1969"/>
                <a:gd name="T36" fmla="*/ 689 h 689"/>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969" h="689">
                  <a:moveTo>
                    <a:pt x="0" y="0"/>
                  </a:moveTo>
                  <a:lnTo>
                    <a:pt x="0" y="0"/>
                  </a:lnTo>
                  <a:lnTo>
                    <a:pt x="384" y="0"/>
                  </a:lnTo>
                  <a:lnTo>
                    <a:pt x="384" y="168"/>
                  </a:lnTo>
                  <a:lnTo>
                    <a:pt x="1680" y="168"/>
                  </a:lnTo>
                  <a:lnTo>
                    <a:pt x="1680" y="0"/>
                  </a:lnTo>
                  <a:lnTo>
                    <a:pt x="1968" y="344"/>
                  </a:lnTo>
                  <a:lnTo>
                    <a:pt x="1680" y="688"/>
                  </a:lnTo>
                  <a:lnTo>
                    <a:pt x="1680" y="512"/>
                  </a:lnTo>
                  <a:lnTo>
                    <a:pt x="0" y="512"/>
                  </a:lnTo>
                  <a:lnTo>
                    <a:pt x="0" y="0"/>
                  </a:lnTo>
                </a:path>
              </a:pathLst>
            </a:custGeom>
            <a:solidFill>
              <a:schemeClr val="bg2"/>
            </a:solidFill>
            <a:ln w="12700" cap="rnd" cmpd="sng">
              <a:solidFill>
                <a:srgbClr val="602320"/>
              </a:solidFill>
              <a:prstDash val="solid"/>
              <a:round/>
              <a:headEnd type="none" w="med" len="med"/>
              <a:tailEnd type="none" w="med" len="med"/>
            </a:ln>
          </p:spPr>
          <p:txBody>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defRPr/>
              </a:pPr>
              <a:endParaRPr lang="zh-CN" altLang="en-US"/>
            </a:p>
          </p:txBody>
        </p:sp>
        <p:sp>
          <p:nvSpPr>
            <p:cNvPr id="17" name="Rectangle 8"/>
            <p:cNvSpPr>
              <a:spLocks noChangeArrowheads="1"/>
            </p:cNvSpPr>
            <p:nvPr/>
          </p:nvSpPr>
          <p:spPr bwMode="auto">
            <a:xfrm>
              <a:off x="623887" y="2286000"/>
              <a:ext cx="288000" cy="288000"/>
            </a:xfrm>
            <a:prstGeom prst="rect">
              <a:avLst/>
            </a:prstGeom>
            <a:solidFill>
              <a:srgbClr val="602320"/>
            </a:solidFill>
            <a:ln w="12700">
              <a:solidFill>
                <a:schemeClr val="bg2"/>
              </a:solidFill>
              <a:miter lim="800000"/>
            </a:ln>
          </p:spPr>
          <p:txBody>
            <a:bodyPr wrap="none" lIns="103229" tIns="36000" rIns="103229" bIns="50709"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1162097" eaLnBrk="0" hangingPunct="0">
                <a:defRPr/>
              </a:pPr>
              <a:r>
                <a:rPr lang="en-US" altLang="zh-CN" sz="1600" b="1" i="1" smtClean="0">
                  <a:solidFill>
                    <a:schemeClr val="bg2"/>
                  </a:solidFill>
                  <a:latin typeface="+mj-lt"/>
                </a:rPr>
                <a:t>1</a:t>
              </a:r>
              <a:endParaRPr lang="zh-CN" altLang="en-US" sz="1600" b="1" i="1">
                <a:solidFill>
                  <a:schemeClr val="bg2"/>
                </a:solidFill>
                <a:latin typeface="+mj-lt"/>
              </a:endParaRPr>
            </a:p>
          </p:txBody>
        </p:sp>
        <p:sp>
          <p:nvSpPr>
            <p:cNvPr id="18" name="Rectangle 9"/>
            <p:cNvSpPr>
              <a:spLocks noChangeArrowheads="1"/>
            </p:cNvSpPr>
            <p:nvPr/>
          </p:nvSpPr>
          <p:spPr bwMode="auto">
            <a:xfrm>
              <a:off x="1524000" y="2287587"/>
              <a:ext cx="288000" cy="288000"/>
            </a:xfrm>
            <a:prstGeom prst="rect">
              <a:avLst/>
            </a:prstGeom>
            <a:solidFill>
              <a:srgbClr val="A32020"/>
            </a:solidFill>
            <a:ln w="12700">
              <a:noFill/>
              <a:miter lim="800000"/>
            </a:ln>
          </p:spPr>
          <p:txBody>
            <a:bodyPr wrap="none" lIns="103229" tIns="36000" rIns="103229" bIns="50709"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1162097" eaLnBrk="0" hangingPunct="0">
                <a:defRPr/>
              </a:pPr>
              <a:r>
                <a:rPr lang="en-US" altLang="zh-CN" sz="1600" b="1" i="1" smtClean="0">
                  <a:solidFill>
                    <a:schemeClr val="bg2"/>
                  </a:solidFill>
                  <a:latin typeface="+mj-lt"/>
                </a:rPr>
                <a:t>2</a:t>
              </a:r>
              <a:endParaRPr lang="zh-CN" altLang="en-US" sz="1600" b="1" i="1">
                <a:solidFill>
                  <a:schemeClr val="bg2"/>
                </a:solidFill>
                <a:latin typeface="+mj-lt"/>
              </a:endParaRPr>
            </a:p>
          </p:txBody>
        </p:sp>
        <p:sp>
          <p:nvSpPr>
            <p:cNvPr id="19" name="Rectangle 10"/>
            <p:cNvSpPr>
              <a:spLocks noChangeArrowheads="1"/>
            </p:cNvSpPr>
            <p:nvPr/>
          </p:nvSpPr>
          <p:spPr bwMode="auto">
            <a:xfrm>
              <a:off x="2384425" y="2286000"/>
              <a:ext cx="288000" cy="288000"/>
            </a:xfrm>
            <a:prstGeom prst="rect">
              <a:avLst/>
            </a:prstGeom>
            <a:solidFill>
              <a:srgbClr val="EB8C00"/>
            </a:solidFill>
            <a:ln w="12700">
              <a:solidFill>
                <a:schemeClr val="bg2"/>
              </a:solidFill>
              <a:miter lim="800000"/>
            </a:ln>
          </p:spPr>
          <p:txBody>
            <a:bodyPr wrap="none" lIns="103229" tIns="0" rIns="103229" bIns="50709"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1162097" eaLnBrk="0" hangingPunct="0">
                <a:defRPr/>
              </a:pPr>
              <a:r>
                <a:rPr lang="en-US" altLang="zh-CN" sz="1300" b="1" i="1" smtClean="0">
                  <a:solidFill>
                    <a:schemeClr val="bg2"/>
                  </a:solidFill>
                  <a:latin typeface="+mj-lt"/>
                </a:rPr>
                <a:t>3</a:t>
              </a:r>
              <a:endParaRPr lang="zh-CN" altLang="en-US" sz="1300" b="1" i="1">
                <a:solidFill>
                  <a:schemeClr val="bg2"/>
                </a:solidFill>
                <a:latin typeface="+mj-lt"/>
              </a:endParaRPr>
            </a:p>
          </p:txBody>
        </p:sp>
        <p:sp>
          <p:nvSpPr>
            <p:cNvPr id="20" name="Rectangle 19"/>
            <p:cNvSpPr>
              <a:spLocks noChangeArrowheads="1"/>
            </p:cNvSpPr>
            <p:nvPr/>
          </p:nvSpPr>
          <p:spPr bwMode="auto">
            <a:xfrm>
              <a:off x="3560762" y="2617891"/>
              <a:ext cx="3276000" cy="614014"/>
            </a:xfrm>
            <a:prstGeom prst="rect">
              <a:avLst/>
            </a:prstGeom>
            <a:noFill/>
            <a:ln w="9525">
              <a:noFill/>
              <a:miter lim="800000"/>
            </a:ln>
          </p:spPr>
          <p:txBody>
            <a:bodyPr lIns="0" tIns="0" rIns="0" bIns="0"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857865">
                <a:lnSpc>
                  <a:spcPct val="95000"/>
                </a:lnSpc>
                <a:defRPr/>
              </a:pPr>
              <a:r>
                <a:rPr lang="zh-CN" altLang="en-US" sz="1600" b="1" smtClean="0">
                  <a:solidFill>
                    <a:schemeClr val="bg2"/>
                  </a:solidFill>
                  <a:latin typeface="+mj-lt"/>
                </a:rPr>
                <a:t>一个原则</a:t>
              </a:r>
            </a:p>
            <a:p>
              <a:pPr defTabSz="857865">
                <a:lnSpc>
                  <a:spcPct val="95000"/>
                </a:lnSpc>
                <a:defRPr/>
              </a:pPr>
              <a:endParaRPr lang="zh-CN" altLang="en-US" sz="1600" b="1" smtClean="0">
                <a:solidFill>
                  <a:schemeClr val="bg2"/>
                </a:solidFill>
                <a:latin typeface="+mj-lt"/>
              </a:endParaRPr>
            </a:p>
            <a:p>
              <a:pPr defTabSz="857865">
                <a:lnSpc>
                  <a:spcPct val="95000"/>
                </a:lnSpc>
                <a:defRPr/>
              </a:pPr>
              <a:r>
                <a:rPr lang="zh-CN" altLang="en-US" sz="1600" b="1" smtClean="0">
                  <a:solidFill>
                    <a:schemeClr val="bg2"/>
                  </a:solidFill>
                  <a:latin typeface="+mj-lt"/>
                </a:rPr>
                <a:t>以科学计量风险为目标</a:t>
              </a:r>
              <a:endParaRPr lang="zh-CN" altLang="en-US" sz="1600" b="1">
                <a:solidFill>
                  <a:schemeClr val="bg2"/>
                </a:solidFill>
                <a:latin typeface="+mj-lt"/>
              </a:endParaRPr>
            </a:p>
          </p:txBody>
        </p:sp>
        <p:sp>
          <p:nvSpPr>
            <p:cNvPr id="21" name="Rectangle 20"/>
            <p:cNvSpPr>
              <a:spLocks noChangeArrowheads="1"/>
            </p:cNvSpPr>
            <p:nvPr/>
          </p:nvSpPr>
          <p:spPr bwMode="auto">
            <a:xfrm>
              <a:off x="4490809" y="3852300"/>
              <a:ext cx="3276000" cy="818686"/>
            </a:xfrm>
            <a:prstGeom prst="rect">
              <a:avLst/>
            </a:prstGeom>
            <a:noFill/>
            <a:ln w="9525">
              <a:noFill/>
              <a:miter lim="800000"/>
            </a:ln>
          </p:spPr>
          <p:txBody>
            <a:bodyPr lIns="0" tIns="0" rIns="0" bIns="0"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857865">
                <a:lnSpc>
                  <a:spcPct val="95000"/>
                </a:lnSpc>
                <a:defRPr/>
              </a:pPr>
              <a:r>
                <a:rPr lang="zh-CN" altLang="en-US" sz="1600" b="1" smtClean="0">
                  <a:solidFill>
                    <a:schemeClr val="bg1"/>
                  </a:solidFill>
                  <a:latin typeface="+mj-lt"/>
                </a:rPr>
                <a:t>两大目标</a:t>
              </a:r>
            </a:p>
            <a:p>
              <a:pPr defTabSz="857865">
                <a:lnSpc>
                  <a:spcPct val="95000"/>
                </a:lnSpc>
                <a:defRPr/>
              </a:pPr>
              <a:endParaRPr lang="zh-CN" altLang="en-US" sz="1600" b="1" smtClean="0">
                <a:solidFill>
                  <a:schemeClr val="bg1"/>
                </a:solidFill>
                <a:latin typeface="+mj-lt"/>
              </a:endParaRPr>
            </a:p>
            <a:p>
              <a:pPr defTabSz="857865">
                <a:lnSpc>
                  <a:spcPct val="95000"/>
                </a:lnSpc>
                <a:defRPr/>
              </a:pPr>
              <a:r>
                <a:rPr lang="zh-CN" altLang="en-US" sz="1600" b="1" smtClean="0">
                  <a:solidFill>
                    <a:schemeClr val="bg1"/>
                  </a:solidFill>
                  <a:ea typeface="宋体" pitchFamily="2" charset="-122"/>
                </a:rPr>
                <a:t>与国际接轨</a:t>
              </a:r>
            </a:p>
            <a:p>
              <a:pPr defTabSz="857865">
                <a:lnSpc>
                  <a:spcPct val="95000"/>
                </a:lnSpc>
                <a:defRPr/>
              </a:pPr>
              <a:r>
                <a:rPr lang="zh-CN" altLang="en-US" sz="1600" b="1" smtClean="0">
                  <a:solidFill>
                    <a:schemeClr val="bg1"/>
                  </a:solidFill>
                  <a:ea typeface="宋体" pitchFamily="2" charset="-122"/>
                </a:rPr>
                <a:t>与中国国保险业发展阶段相适应</a:t>
              </a:r>
              <a:endParaRPr lang="zh-CN" altLang="en-US" sz="1600" b="1">
                <a:solidFill>
                  <a:schemeClr val="bg1"/>
                </a:solidFill>
                <a:latin typeface="+mj-lt"/>
              </a:endParaRPr>
            </a:p>
          </p:txBody>
        </p:sp>
        <p:sp>
          <p:nvSpPr>
            <p:cNvPr id="22" name="Rectangle 21"/>
            <p:cNvSpPr>
              <a:spLocks noChangeArrowheads="1"/>
            </p:cNvSpPr>
            <p:nvPr/>
          </p:nvSpPr>
          <p:spPr bwMode="auto">
            <a:xfrm>
              <a:off x="5344432" y="5083578"/>
              <a:ext cx="3276000" cy="1023357"/>
            </a:xfrm>
            <a:prstGeom prst="rect">
              <a:avLst/>
            </a:prstGeom>
            <a:noFill/>
            <a:ln w="9525">
              <a:noFill/>
              <a:miter lim="800000"/>
            </a:ln>
          </p:spPr>
          <p:txBody>
            <a:bodyPr lIns="0" tIns="0" rIns="0" bIns="0"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857865">
                <a:lnSpc>
                  <a:spcPct val="95000"/>
                </a:lnSpc>
                <a:defRPr/>
              </a:pPr>
              <a:r>
                <a:rPr lang="zh-CN" altLang="en-US" sz="1600" b="1" smtClean="0">
                  <a:solidFill>
                    <a:schemeClr val="bg2"/>
                  </a:solidFill>
                  <a:latin typeface="+mj-lt"/>
                </a:rPr>
                <a:t>三个支柱</a:t>
              </a:r>
            </a:p>
            <a:p>
              <a:pPr defTabSz="857865">
                <a:lnSpc>
                  <a:spcPct val="95000"/>
                </a:lnSpc>
                <a:defRPr/>
              </a:pPr>
              <a:endParaRPr lang="zh-CN" altLang="en-US" sz="1600" b="1" smtClean="0">
                <a:solidFill>
                  <a:schemeClr val="bg2"/>
                </a:solidFill>
                <a:latin typeface="+mj-lt"/>
              </a:endParaRPr>
            </a:p>
            <a:p>
              <a:pPr defTabSz="857865">
                <a:lnSpc>
                  <a:spcPct val="95000"/>
                </a:lnSpc>
                <a:defRPr/>
              </a:pPr>
              <a:r>
                <a:rPr lang="zh-CN" altLang="en-US" sz="1600" b="1" smtClean="0">
                  <a:solidFill>
                    <a:schemeClr val="bg2"/>
                  </a:solidFill>
                  <a:latin typeface="+mj-lt"/>
                </a:rPr>
                <a:t>定量资本</a:t>
              </a:r>
            </a:p>
            <a:p>
              <a:pPr defTabSz="857865">
                <a:lnSpc>
                  <a:spcPct val="95000"/>
                </a:lnSpc>
                <a:defRPr/>
              </a:pPr>
              <a:r>
                <a:rPr lang="zh-CN" altLang="en-US" sz="1600" b="1" smtClean="0">
                  <a:solidFill>
                    <a:schemeClr val="bg2"/>
                  </a:solidFill>
                  <a:latin typeface="+mj-lt"/>
                </a:rPr>
                <a:t>定性监管</a:t>
              </a:r>
            </a:p>
            <a:p>
              <a:pPr defTabSz="857865">
                <a:lnSpc>
                  <a:spcPct val="95000"/>
                </a:lnSpc>
                <a:defRPr/>
              </a:pPr>
              <a:r>
                <a:rPr lang="zh-CN" altLang="en-US" sz="1600" b="1" smtClean="0">
                  <a:solidFill>
                    <a:schemeClr val="bg2"/>
                  </a:solidFill>
                  <a:latin typeface="+mj-lt"/>
                </a:rPr>
                <a:t>市场约束</a:t>
              </a:r>
              <a:endParaRPr lang="zh-CN" altLang="en-US" sz="1600" b="1">
                <a:solidFill>
                  <a:schemeClr val="bg2"/>
                </a:solidFill>
                <a:latin typeface="+mj-lt"/>
              </a:endParaRPr>
            </a:p>
          </p:txBody>
        </p:sp>
      </p:grpSp>
      <p:sp>
        <p:nvSpPr>
          <p:cNvPr id="69" name="Page Number"/>
          <p:cNvSpPr txBox="1"/>
          <p:nvPr>
            <p:custDataLst>
              <p:tags r:id="rId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2</a:t>
            </a:r>
            <a:endParaRPr lang="zh-CN" altLang="en-US" sz="900" noProof="1" smtClean="0"/>
          </a:p>
        </p:txBody>
      </p:sp>
      <p:sp>
        <p:nvSpPr>
          <p:cNvPr id="70"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71" name="Executive Summary" hidden="1"/>
          <p:cNvSpPr txBox="1"/>
          <p:nvPr>
            <p:custDataLst>
              <p:tags r:id="rId6"/>
            </p:custDataLst>
          </p:nvPr>
        </p:nvSpPr>
        <p:spPr>
          <a:xfrm>
            <a:off x="530349" y="6931152"/>
            <a:ext cx="1824217"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r>
              <a:rPr lang="en-US" altLang="zh-CN" sz="1600" noProof="1" smtClean="0">
                <a:solidFill>
                  <a:schemeClr val="tx1"/>
                </a:solidFill>
              </a:rPr>
              <a:t>Executive Summary</a:t>
            </a:r>
            <a:endParaRPr lang="zh-CN" altLang="en-US" sz="1600" noProof="1" smtClean="0">
              <a:solidFill>
                <a:schemeClr val="tx1"/>
              </a:solidFill>
            </a:endParaRPr>
          </a:p>
        </p:txBody>
      </p:sp>
      <p:sp>
        <p:nvSpPr>
          <p:cNvPr id="72"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1 – </a:t>
            </a:r>
            <a:r>
              <a:rPr lang="zh-CN" altLang="en-US" sz="900" noProof="1" smtClean="0">
                <a:solidFill>
                  <a:schemeClr val="tx1"/>
                </a:solidFill>
              </a:rPr>
              <a:t>偿二代建设背景和整体框架</a:t>
            </a:r>
          </a:p>
        </p:txBody>
      </p:sp>
    </p:spTree>
    <p:extLst>
      <p:ext uri="{BB962C8B-B14F-4D97-AF65-F5344CB8AC3E}">
        <p14:creationId xmlns:p14="http://schemas.microsoft.com/office/powerpoint/2010/main" val="2251851967"/>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5" name="grid" hidden="1"/>
          <p:cNvGrpSpPr/>
          <p:nvPr>
            <p:custDataLst>
              <p:tags r:id="rId3"/>
            </p:custDataLst>
          </p:nvPr>
        </p:nvGrpSpPr>
        <p:grpSpPr>
          <a:xfrm>
            <a:off x="530352" y="685800"/>
            <a:ext cx="8997696" cy="6711696"/>
            <a:chOff x="530352" y="685800"/>
            <a:chExt cx="8997696" cy="6711696"/>
          </a:xfrm>
        </p:grpSpPr>
        <p:sp>
          <p:nvSpPr>
            <p:cNvPr id="3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39" name="Group 600" hidden="1"/>
            <p:cNvGrpSpPr/>
            <p:nvPr userDrawn="1"/>
          </p:nvGrpSpPr>
          <p:grpSpPr>
            <a:xfrm>
              <a:off x="530352" y="6016752"/>
              <a:ext cx="8997696" cy="609600"/>
              <a:chOff x="530352" y="6016752"/>
              <a:chExt cx="8997696" cy="609600"/>
            </a:xfrm>
          </p:grpSpPr>
          <p:sp>
            <p:nvSpPr>
              <p:cNvPr id="102"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3"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4"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5"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6"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7"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40" name="Group 500" hidden="1"/>
            <p:cNvGrpSpPr/>
            <p:nvPr userDrawn="1"/>
          </p:nvGrpSpPr>
          <p:grpSpPr>
            <a:xfrm>
              <a:off x="530352" y="5257800"/>
              <a:ext cx="8997696" cy="609600"/>
              <a:chOff x="530352" y="5257800"/>
              <a:chExt cx="8997696" cy="609600"/>
            </a:xfrm>
          </p:grpSpPr>
          <p:sp>
            <p:nvSpPr>
              <p:cNvPr id="96"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8"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9"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0"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1"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41" name="Group 400" hidden="1"/>
            <p:cNvGrpSpPr/>
            <p:nvPr userDrawn="1"/>
          </p:nvGrpSpPr>
          <p:grpSpPr>
            <a:xfrm>
              <a:off x="530352" y="4498848"/>
              <a:ext cx="8997696" cy="609600"/>
              <a:chOff x="530352" y="4498848"/>
              <a:chExt cx="8997696" cy="609600"/>
            </a:xfrm>
          </p:grpSpPr>
          <p:sp>
            <p:nvSpPr>
              <p:cNvPr id="90"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2"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3"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4"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5"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42" name="Group 300" hidden="1"/>
            <p:cNvGrpSpPr/>
            <p:nvPr userDrawn="1"/>
          </p:nvGrpSpPr>
          <p:grpSpPr>
            <a:xfrm>
              <a:off x="530352" y="3730752"/>
              <a:ext cx="8997696" cy="609600"/>
              <a:chOff x="530352" y="3730752"/>
              <a:chExt cx="8997696" cy="609600"/>
            </a:xfrm>
          </p:grpSpPr>
          <p:sp>
            <p:nvSpPr>
              <p:cNvPr id="58"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6"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9"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43" name="Group 200" hidden="1"/>
            <p:cNvGrpSpPr/>
            <p:nvPr userDrawn="1"/>
          </p:nvGrpSpPr>
          <p:grpSpPr>
            <a:xfrm>
              <a:off x="530352" y="2971800"/>
              <a:ext cx="8997696" cy="609600"/>
              <a:chOff x="530352" y="2971800"/>
              <a:chExt cx="8997696" cy="609600"/>
            </a:xfrm>
          </p:grpSpPr>
          <p:sp>
            <p:nvSpPr>
              <p:cNvPr id="52"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44" name="Group 100" hidden="1"/>
            <p:cNvGrpSpPr/>
            <p:nvPr userDrawn="1"/>
          </p:nvGrpSpPr>
          <p:grpSpPr>
            <a:xfrm>
              <a:off x="530352" y="2212848"/>
              <a:ext cx="8997696" cy="609600"/>
              <a:chOff x="530352" y="2212848"/>
              <a:chExt cx="8997696" cy="609600"/>
            </a:xfrm>
          </p:grpSpPr>
          <p:sp>
            <p:nvSpPr>
              <p:cNvPr id="46"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82" name="Title 1"/>
          <p:cNvSpPr>
            <a:spLocks noGrp="1"/>
          </p:cNvSpPr>
          <p:nvPr>
            <p:ph type="title"/>
          </p:nvPr>
        </p:nvSpPr>
        <p:spPr>
          <a:xfrm>
            <a:off x="493200" y="1121688"/>
            <a:ext cx="8884920" cy="1036320"/>
          </a:xfrm>
          <a:noFill/>
          <a:ln w="9525">
            <a:noFill/>
            <a:miter lim="800000"/>
          </a:ln>
        </p:spPr>
        <p:txBody>
          <a:bodyPr vert="horz" wrap="square" lIns="0" tIns="0" rIns="0" bIns="0" numCol="1" anchor="t" anchorCtr="0" compatLnSpc="1">
            <a:prstTxWarp prst="textNoShape">
              <a:avLst/>
            </a:prstTxWarp>
          </a:bodyPr>
          <a:lstStyle/>
          <a:p>
            <a:r>
              <a:rPr lang="zh-CN" altLang="en-US" smtClean="0">
                <a:latin typeface="宋体" pitchFamily="2" charset="-122"/>
                <a:ea typeface="宋体" pitchFamily="2" charset="-122"/>
              </a:rPr>
              <a:t>偿二代建设时间表和大事记</a:t>
            </a:r>
            <a:endParaRPr lang="zh-CN" altLang="en-US">
              <a:latin typeface="宋体" pitchFamily="2" charset="-122"/>
              <a:ea typeface="宋体" pitchFamily="2" charset="-122"/>
            </a:endParaRPr>
          </a:p>
        </p:txBody>
      </p:sp>
      <p:sp>
        <p:nvSpPr>
          <p:cNvPr id="108" name="Page Number"/>
          <p:cNvSpPr txBox="1"/>
          <p:nvPr>
            <p:custDataLst>
              <p:tags r:id="rId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4</a:t>
            </a:r>
            <a:endParaRPr lang="zh-CN" altLang="en-US" sz="900" noProof="1" smtClean="0"/>
          </a:p>
        </p:txBody>
      </p:sp>
      <p:sp>
        <p:nvSpPr>
          <p:cNvPr id="109"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110" name="Executive Summary" hidden="1"/>
          <p:cNvSpPr txBox="1"/>
          <p:nvPr>
            <p:custDataLst>
              <p:tags r:id="rId6"/>
            </p:custDataLst>
          </p:nvPr>
        </p:nvSpPr>
        <p:spPr>
          <a:xfrm>
            <a:off x="530349" y="6931152"/>
            <a:ext cx="1824217"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r>
              <a:rPr lang="en-US" altLang="zh-CN" sz="1600" noProof="1" smtClean="0">
                <a:solidFill>
                  <a:schemeClr val="tx1"/>
                </a:solidFill>
              </a:rPr>
              <a:t>Executive Summary</a:t>
            </a:r>
            <a:endParaRPr lang="zh-CN" altLang="en-US" sz="1600" noProof="1" smtClean="0">
              <a:solidFill>
                <a:schemeClr val="tx1"/>
              </a:solidFill>
            </a:endParaRPr>
          </a:p>
        </p:txBody>
      </p:sp>
      <p:sp>
        <p:nvSpPr>
          <p:cNvPr id="111"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1 – </a:t>
            </a:r>
            <a:r>
              <a:rPr lang="zh-CN" altLang="en-US" sz="900" noProof="1" smtClean="0">
                <a:solidFill>
                  <a:schemeClr val="tx1"/>
                </a:solidFill>
              </a:rPr>
              <a:t>偿二代建设背景和整体框架</a:t>
            </a:r>
            <a:endParaRPr lang="zh-CN" altLang="en-US" sz="900" noProof="1" smtClean="0">
              <a:solidFill>
                <a:schemeClr val="tx1"/>
              </a:solidFill>
            </a:endParaRPr>
          </a:p>
        </p:txBody>
      </p:sp>
      <p:sp>
        <p:nvSpPr>
          <p:cNvPr id="112" name="Content Placeholder 2"/>
          <p:cNvSpPr txBox="1"/>
          <p:nvPr/>
        </p:nvSpPr>
        <p:spPr>
          <a:xfrm>
            <a:off x="3283111" y="5633249"/>
            <a:ext cx="4446319" cy="1503088"/>
          </a:xfrm>
          <a:prstGeom prst="rect">
            <a:avLst/>
          </a:prstGeom>
        </p:spPr>
        <p:txBody>
          <a:bodyPr vert="horz" lIns="0" tIns="0" rIns="0" bIns="0" rtlCol="0">
            <a:noAutofit/>
          </a:bodyPr>
          <a:lstStyle>
            <a:defPPr>
              <a:defRPr lang="en-US"/>
            </a:defPPr>
            <a:lvl1pPr marL="0" marR="0" indent="0" algn="l" defTabSz="914400" rtl="0" eaLnBrk="1" fontAlgn="auto" latinLnBrk="0" hangingPunct="1">
              <a:lnSpc>
                <a:spcPct val="100000"/>
              </a:lnSpc>
              <a:spcBef>
                <a:spcPct val="0"/>
              </a:spcBef>
              <a:spcAft>
                <a:spcPts val="900"/>
              </a:spcAft>
              <a:buClr>
                <a:schemeClr val="tx1"/>
              </a:buClr>
              <a:buSzTx/>
              <a:buFontTx/>
              <a:buNone/>
              <a:defRPr sz="2000" kern="1200" baseline="0">
                <a:solidFill>
                  <a:schemeClr val="tx1"/>
                </a:solidFill>
                <a:latin typeface="Georgia" pitchFamily="18" charset="0"/>
                <a:ea typeface="+mn-ea"/>
                <a:cs typeface="+mn-cs"/>
              </a:defRPr>
            </a:lvl1pPr>
            <a:lvl2pPr marL="27432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2pPr>
            <a:lvl3pPr marL="54864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3pPr>
            <a:lvl4pPr marL="82296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4pPr>
            <a:lvl5pPr marL="109728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baseline="0">
                <a:solidFill>
                  <a:schemeClr val="tx1"/>
                </a:solidFill>
                <a:latin typeface="Georgia" pitchFamily="18" charset="0"/>
                <a:ea typeface="+mn-ea"/>
                <a:cs typeface="+mn-cs"/>
              </a:defRPr>
            </a:lvl5pPr>
            <a:lvl6pPr marL="274320" marR="0" indent="-274320" algn="l" defTabSz="914400" rtl="0" eaLnBrk="1" fontAlgn="auto" latinLnBrk="0" hangingPunct="1">
              <a:lnSpc>
                <a:spcPct val="100000"/>
              </a:lnSpc>
              <a:spcBef>
                <a:spcPct val="0"/>
              </a:spcBef>
              <a:spcAft>
                <a:spcPts val="900"/>
              </a:spcAft>
              <a:buClr>
                <a:schemeClr val="tx1"/>
              </a:buClr>
              <a:buSzTx/>
              <a:buFont typeface="+mj-lt"/>
              <a:buAutoNum type="arabicPeriod"/>
              <a:defRPr sz="2000" kern="1200" baseline="0">
                <a:solidFill>
                  <a:schemeClr val="tx1"/>
                </a:solidFill>
                <a:latin typeface="Georgia" pitchFamily="18" charset="0"/>
                <a:ea typeface="+mn-ea"/>
                <a:cs typeface="+mn-cs"/>
              </a:defRPr>
            </a:lvl6pPr>
            <a:lvl7pPr marL="548640" indent="-274320" algn="l" defTabSz="914400" rtl="0" eaLnBrk="1" latinLnBrk="0" hangingPunct="1">
              <a:lnSpc>
                <a:spcPct val="100000"/>
              </a:lnSpc>
              <a:spcBef>
                <a:spcPct val="0"/>
              </a:spcBef>
              <a:spcAft>
                <a:spcPts val="900"/>
              </a:spcAft>
              <a:buSzTx/>
              <a:buFont typeface="+mj-lt"/>
              <a:buAutoNum type="alphaLcPeriod"/>
              <a:defRPr sz="2000" kern="1200" baseline="0">
                <a:solidFill>
                  <a:schemeClr val="tx1"/>
                </a:solidFill>
                <a:latin typeface="Georgia" pitchFamily="18" charset="0"/>
                <a:ea typeface="+mn-ea"/>
                <a:cs typeface="+mn-cs"/>
              </a:defRPr>
            </a:lvl7pPr>
            <a:lvl8pPr marL="822960" indent="-274320" algn="l" defTabSz="914400" rtl="0" eaLnBrk="1" latinLnBrk="0" hangingPunct="1">
              <a:lnSpc>
                <a:spcPct val="100000"/>
              </a:lnSpc>
              <a:spcBef>
                <a:spcPct val="0"/>
              </a:spcBef>
              <a:spcAft>
                <a:spcPts val="900"/>
              </a:spcAft>
              <a:buSzTx/>
              <a:buFont typeface="+mj-lt"/>
              <a:buAutoNum type="romanLcPeriod"/>
              <a:defRPr sz="2000" kern="1200" baseline="0">
                <a:solidFill>
                  <a:schemeClr val="tx1"/>
                </a:solidFill>
                <a:latin typeface="Georgia" pitchFamily="18" charset="0"/>
                <a:ea typeface="+mn-ea"/>
                <a:cs typeface="+mn-cs"/>
              </a:defRPr>
            </a:lvl8pPr>
            <a:lvl9pPr marL="0" indent="-274320" algn="l" defTabSz="914400" rtl="0" eaLnBrk="1" latinLnBrk="0" hangingPunct="1">
              <a:lnSpc>
                <a:spcPct val="100000"/>
              </a:lnSpc>
              <a:spcBef>
                <a:spcPct val="0"/>
              </a:spcBef>
              <a:spcAft>
                <a:spcPts val="900"/>
              </a:spcAft>
              <a:buFont typeface="Arial" pitchFamily="34" charset="0"/>
              <a:buNone/>
              <a:defRPr sz="2000" b="1" kern="1200" baseline="0">
                <a:solidFill>
                  <a:schemeClr val="tx2"/>
                </a:solidFill>
                <a:latin typeface="Georgia" pitchFamily="18" charset="0"/>
                <a:ea typeface="+mn-ea"/>
                <a:cs typeface="+mn-cs"/>
              </a:defRPr>
            </a:lvl9pPr>
          </a:lstStyle>
          <a:p>
            <a:pPr algn="just" defTabSz="957777">
              <a:buClrTx/>
            </a:pPr>
            <a:r>
              <a:rPr lang="zh-CN" altLang="en-US" sz="1600" smtClean="0">
                <a:solidFill>
                  <a:srgbClr val="000000"/>
                </a:solidFill>
                <a:ea typeface="宋体" pitchFamily="2" charset="-122"/>
                <a:cs typeface="Arial" pitchFamily="34" charset="0"/>
              </a:rPr>
              <a:t>保监会发布</a:t>
            </a:r>
            <a:r>
              <a:rPr lang="en-US" altLang="zh-CN" sz="1600" smtClean="0">
                <a:solidFill>
                  <a:srgbClr val="000000"/>
                </a:solidFill>
                <a:ea typeface="宋体" pitchFamily="2" charset="-122"/>
                <a:cs typeface="Arial" pitchFamily="34" charset="0"/>
              </a:rPr>
              <a:t>《</a:t>
            </a:r>
            <a:r>
              <a:rPr lang="zh-CN" altLang="en-US" sz="1600" smtClean="0">
                <a:solidFill>
                  <a:srgbClr val="000000"/>
                </a:solidFill>
                <a:ea typeface="宋体" pitchFamily="2" charset="-122"/>
                <a:cs typeface="Arial" pitchFamily="34" charset="0"/>
              </a:rPr>
              <a:t>中国第二代偿付能力监管制度体系建设规划</a:t>
            </a:r>
            <a:r>
              <a:rPr lang="en-US" altLang="zh-CN" sz="1600" smtClean="0">
                <a:solidFill>
                  <a:srgbClr val="000000"/>
                </a:solidFill>
                <a:ea typeface="宋体" pitchFamily="2" charset="-122"/>
                <a:cs typeface="Arial" pitchFamily="34" charset="0"/>
              </a:rPr>
              <a:t>》</a:t>
            </a:r>
            <a:r>
              <a:rPr lang="zh-CN" altLang="en-US" sz="1600" smtClean="0">
                <a:solidFill>
                  <a:srgbClr val="000000"/>
                </a:solidFill>
                <a:ea typeface="宋体" pitchFamily="2" charset="-122"/>
                <a:cs typeface="Arial" pitchFamily="34" charset="0"/>
              </a:rPr>
              <a:t>，旨在通过第二代偿付能力，下称</a:t>
            </a:r>
            <a:r>
              <a:rPr lang="zh-CN" altLang="en-US" sz="1600" smtClean="0">
                <a:solidFill>
                  <a:srgbClr val="000000"/>
                </a:solidFill>
                <a:ea typeface="宋体" pitchFamily="2" charset="-122"/>
              </a:rPr>
              <a:t>“偿二代”，</a:t>
            </a:r>
            <a:r>
              <a:rPr lang="zh-CN" altLang="en-US" sz="1600" smtClean="0">
                <a:solidFill>
                  <a:srgbClr val="000000"/>
                </a:solidFill>
                <a:ea typeface="宋体" pitchFamily="2" charset="-122"/>
                <a:cs typeface="Arial" pitchFamily="34" charset="0"/>
              </a:rPr>
              <a:t>的建设，完善第一代偿付能力监管制度体系在风险识别的科学性和风险管理的有效性方面的不足。</a:t>
            </a:r>
            <a:endParaRPr lang="en-US" altLang="zh-CN" sz="1600" smtClean="0">
              <a:solidFill>
                <a:srgbClr val="000000"/>
              </a:solidFill>
              <a:ea typeface="宋体" pitchFamily="2" charset="-122"/>
              <a:cs typeface="Arial" pitchFamily="34" charset="0"/>
            </a:endParaRPr>
          </a:p>
        </p:txBody>
      </p:sp>
      <p:sp>
        <p:nvSpPr>
          <p:cNvPr id="113" name="Pentagon 112"/>
          <p:cNvSpPr/>
          <p:nvPr/>
        </p:nvSpPr>
        <p:spPr bwMode="ltGray">
          <a:xfrm>
            <a:off x="1027443" y="5734772"/>
            <a:ext cx="1749017" cy="265256"/>
          </a:xfrm>
          <a:prstGeom prst="homePlate">
            <a:avLst/>
          </a:prstGeom>
          <a:solidFill>
            <a:schemeClr val="tx2"/>
          </a:solidFill>
          <a:ln w="3175">
            <a:noFill/>
          </a:ln>
        </p:spPr>
        <p:style>
          <a:lnRef idx="2">
            <a:schemeClr val="accent1">
              <a:shade val="50000"/>
            </a:schemeClr>
          </a:lnRef>
          <a:fillRef idx="1">
            <a:schemeClr val="accent1"/>
          </a:fillRef>
          <a:effectRef idx="0">
            <a:schemeClr val="accent1"/>
          </a:effectRef>
          <a:fontRef idx="minor">
            <a:schemeClr val="lt1"/>
          </a:fontRef>
        </p:style>
        <p:txBody>
          <a:bodyPr lIns="72000" rIns="36000"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r>
              <a:rPr lang="en-US" altLang="zh-CN" sz="1400" b="1">
                <a:solidFill>
                  <a:schemeClr val="bg2"/>
                </a:solidFill>
                <a:latin typeface="Georgia" pitchFamily="18" charset="0"/>
                <a:ea typeface="宋体" pitchFamily="2" charset="-122"/>
              </a:rPr>
              <a:t>2012</a:t>
            </a:r>
            <a:r>
              <a:rPr lang="zh-CN" altLang="en-US" sz="1400" b="1">
                <a:solidFill>
                  <a:schemeClr val="bg2"/>
                </a:solidFill>
                <a:latin typeface="Georgia" pitchFamily="18" charset="0"/>
                <a:ea typeface="宋体" pitchFamily="2" charset="-122"/>
              </a:rPr>
              <a:t>年</a:t>
            </a:r>
            <a:r>
              <a:rPr lang="en-US" altLang="zh-CN" sz="1400" b="1">
                <a:solidFill>
                  <a:schemeClr val="bg2"/>
                </a:solidFill>
                <a:latin typeface="Georgia" pitchFamily="18" charset="0"/>
                <a:ea typeface="宋体" pitchFamily="2" charset="-122"/>
              </a:rPr>
              <a:t>3</a:t>
            </a:r>
            <a:r>
              <a:rPr lang="zh-CN" altLang="en-US" sz="1400" b="1">
                <a:solidFill>
                  <a:schemeClr val="bg2"/>
                </a:solidFill>
                <a:latin typeface="Georgia" pitchFamily="18" charset="0"/>
                <a:ea typeface="宋体" pitchFamily="2" charset="-122"/>
              </a:rPr>
              <a:t>月</a:t>
            </a:r>
            <a:r>
              <a:rPr lang="en-US" altLang="zh-CN" sz="1400" b="1">
                <a:solidFill>
                  <a:schemeClr val="bg2"/>
                </a:solidFill>
                <a:latin typeface="Georgia" pitchFamily="18" charset="0"/>
                <a:ea typeface="宋体" pitchFamily="2" charset="-122"/>
              </a:rPr>
              <a:t>29</a:t>
            </a:r>
            <a:r>
              <a:rPr lang="zh-CN" altLang="en-US" sz="1400" b="1">
                <a:solidFill>
                  <a:schemeClr val="bg2"/>
                </a:solidFill>
                <a:latin typeface="Georgia" pitchFamily="18" charset="0"/>
                <a:ea typeface="宋体" pitchFamily="2" charset="-122"/>
              </a:rPr>
              <a:t>日</a:t>
            </a:r>
            <a:endParaRPr lang="en-GB" sz="1400" b="1" err="1" smtClean="0">
              <a:solidFill>
                <a:schemeClr val="bg2"/>
              </a:solidFill>
              <a:latin typeface="Georgia" pitchFamily="18" charset="0"/>
              <a:ea typeface="宋体" pitchFamily="2" charset="-122"/>
            </a:endParaRPr>
          </a:p>
        </p:txBody>
      </p:sp>
      <p:sp>
        <p:nvSpPr>
          <p:cNvPr id="114" name="Pentagon 113"/>
          <p:cNvSpPr/>
          <p:nvPr/>
        </p:nvSpPr>
        <p:spPr bwMode="ltGray">
          <a:xfrm>
            <a:off x="1027443" y="4897311"/>
            <a:ext cx="1749017" cy="290722"/>
          </a:xfrm>
          <a:prstGeom prst="homePlate">
            <a:avLst/>
          </a:prstGeom>
          <a:solidFill>
            <a:schemeClr val="tx2"/>
          </a:solidFill>
          <a:ln w="3175">
            <a:noFill/>
          </a:ln>
        </p:spPr>
        <p:style>
          <a:lnRef idx="2">
            <a:schemeClr val="accent1">
              <a:shade val="50000"/>
            </a:schemeClr>
          </a:lnRef>
          <a:fillRef idx="1">
            <a:schemeClr val="accent1"/>
          </a:fillRef>
          <a:effectRef idx="0">
            <a:schemeClr val="accent1"/>
          </a:effectRef>
          <a:fontRef idx="minor">
            <a:schemeClr val="lt1"/>
          </a:fontRef>
        </p:style>
        <p:txBody>
          <a:bodyPr lIns="72000" rIns="36000"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r>
              <a:rPr lang="en-US" altLang="zh-CN" sz="1400" b="1">
                <a:solidFill>
                  <a:schemeClr val="bg2"/>
                </a:solidFill>
                <a:latin typeface="Georgia" pitchFamily="18" charset="0"/>
                <a:ea typeface="宋体" pitchFamily="2" charset="-122"/>
              </a:rPr>
              <a:t>2013</a:t>
            </a:r>
            <a:r>
              <a:rPr lang="zh-CN" altLang="en-US" sz="1400" b="1">
                <a:solidFill>
                  <a:schemeClr val="bg2"/>
                </a:solidFill>
                <a:latin typeface="Georgia" pitchFamily="18" charset="0"/>
                <a:ea typeface="宋体" pitchFamily="2" charset="-122"/>
              </a:rPr>
              <a:t>年</a:t>
            </a:r>
            <a:r>
              <a:rPr lang="en-US" altLang="zh-CN" sz="1400" b="1">
                <a:solidFill>
                  <a:schemeClr val="bg2"/>
                </a:solidFill>
                <a:latin typeface="Georgia" pitchFamily="18" charset="0"/>
                <a:ea typeface="宋体" pitchFamily="2" charset="-122"/>
              </a:rPr>
              <a:t>5</a:t>
            </a:r>
            <a:r>
              <a:rPr lang="zh-CN" altLang="en-US" sz="1400" b="1" smtClean="0">
                <a:solidFill>
                  <a:schemeClr val="bg2"/>
                </a:solidFill>
                <a:latin typeface="Georgia" pitchFamily="18" charset="0"/>
                <a:ea typeface="宋体" pitchFamily="2" charset="-122"/>
              </a:rPr>
              <a:t>月</a:t>
            </a:r>
            <a:endParaRPr lang="en-GB" sz="1400" b="1" err="1" smtClean="0">
              <a:solidFill>
                <a:schemeClr val="bg2"/>
              </a:solidFill>
              <a:latin typeface="Georgia" pitchFamily="18" charset="0"/>
              <a:ea typeface="宋体" pitchFamily="2" charset="-122"/>
            </a:endParaRPr>
          </a:p>
        </p:txBody>
      </p:sp>
      <p:sp>
        <p:nvSpPr>
          <p:cNvPr id="115" name="Pentagon 114"/>
          <p:cNvSpPr/>
          <p:nvPr/>
        </p:nvSpPr>
        <p:spPr bwMode="ltGray">
          <a:xfrm>
            <a:off x="1027443" y="4006361"/>
            <a:ext cx="1749017" cy="311887"/>
          </a:xfrm>
          <a:prstGeom prst="homePlate">
            <a:avLst/>
          </a:prstGeom>
          <a:solidFill>
            <a:schemeClr val="tx2"/>
          </a:solidFill>
          <a:ln w="3175">
            <a:noFill/>
          </a:ln>
        </p:spPr>
        <p:style>
          <a:lnRef idx="2">
            <a:schemeClr val="accent1">
              <a:shade val="50000"/>
            </a:schemeClr>
          </a:lnRef>
          <a:fillRef idx="1">
            <a:schemeClr val="accent1"/>
          </a:fillRef>
          <a:effectRef idx="0">
            <a:schemeClr val="accent1"/>
          </a:effectRef>
          <a:fontRef idx="minor">
            <a:schemeClr val="lt1"/>
          </a:fontRef>
        </p:style>
        <p:txBody>
          <a:bodyPr lIns="72000" rIns="36000"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r>
              <a:rPr lang="en-US" altLang="zh-CN" sz="1400" b="1">
                <a:solidFill>
                  <a:schemeClr val="bg2"/>
                </a:solidFill>
                <a:latin typeface="Georgia" pitchFamily="18" charset="0"/>
                <a:ea typeface="宋体" pitchFamily="2" charset="-122"/>
              </a:rPr>
              <a:t>2014</a:t>
            </a:r>
            <a:r>
              <a:rPr lang="zh-CN" altLang="en-US" sz="1400" b="1">
                <a:solidFill>
                  <a:schemeClr val="bg2"/>
                </a:solidFill>
                <a:latin typeface="Georgia" pitchFamily="18" charset="0"/>
                <a:ea typeface="宋体" pitchFamily="2" charset="-122"/>
              </a:rPr>
              <a:t>年</a:t>
            </a:r>
            <a:r>
              <a:rPr lang="en-US" altLang="zh-CN" sz="1400" b="1">
                <a:solidFill>
                  <a:schemeClr val="bg2"/>
                </a:solidFill>
                <a:latin typeface="Georgia" pitchFamily="18" charset="0"/>
                <a:ea typeface="宋体" pitchFamily="2" charset="-122"/>
              </a:rPr>
              <a:t>4</a:t>
            </a:r>
            <a:r>
              <a:rPr lang="zh-CN" altLang="en-US" sz="1400" b="1">
                <a:solidFill>
                  <a:schemeClr val="bg2"/>
                </a:solidFill>
                <a:latin typeface="Georgia" pitchFamily="18" charset="0"/>
                <a:ea typeface="宋体" pitchFamily="2" charset="-122"/>
              </a:rPr>
              <a:t>月</a:t>
            </a:r>
            <a:r>
              <a:rPr lang="en-US" altLang="zh-CN" sz="1400" b="1">
                <a:solidFill>
                  <a:schemeClr val="bg2"/>
                </a:solidFill>
                <a:latin typeface="Georgia" pitchFamily="18" charset="0"/>
                <a:ea typeface="宋体" pitchFamily="2" charset="-122"/>
              </a:rPr>
              <a:t>25</a:t>
            </a:r>
            <a:r>
              <a:rPr lang="zh-CN" altLang="en-US" sz="1400" b="1" smtClean="0">
                <a:solidFill>
                  <a:schemeClr val="bg2"/>
                </a:solidFill>
                <a:latin typeface="Georgia" pitchFamily="18" charset="0"/>
                <a:ea typeface="宋体" pitchFamily="2" charset="-122"/>
              </a:rPr>
              <a:t>日</a:t>
            </a:r>
            <a:endParaRPr lang="en-GB" sz="1400" b="1" err="1" smtClean="0">
              <a:solidFill>
                <a:schemeClr val="bg2"/>
              </a:solidFill>
              <a:latin typeface="Georgia" pitchFamily="18" charset="0"/>
              <a:ea typeface="宋体" pitchFamily="2" charset="-122"/>
            </a:endParaRPr>
          </a:p>
        </p:txBody>
      </p:sp>
      <p:sp>
        <p:nvSpPr>
          <p:cNvPr id="116" name="Pentagon 115"/>
          <p:cNvSpPr/>
          <p:nvPr/>
        </p:nvSpPr>
        <p:spPr bwMode="ltGray">
          <a:xfrm>
            <a:off x="1027443" y="3312725"/>
            <a:ext cx="1749017" cy="317638"/>
          </a:xfrm>
          <a:prstGeom prst="homePlate">
            <a:avLst/>
          </a:prstGeom>
          <a:solidFill>
            <a:schemeClr val="tx2"/>
          </a:solidFill>
          <a:ln w="3175">
            <a:noFill/>
          </a:ln>
        </p:spPr>
        <p:style>
          <a:lnRef idx="2">
            <a:schemeClr val="accent1">
              <a:shade val="50000"/>
            </a:schemeClr>
          </a:lnRef>
          <a:fillRef idx="1">
            <a:schemeClr val="accent1"/>
          </a:fillRef>
          <a:effectRef idx="0">
            <a:schemeClr val="accent1"/>
          </a:effectRef>
          <a:fontRef idx="minor">
            <a:schemeClr val="lt1"/>
          </a:fontRef>
        </p:style>
        <p:txBody>
          <a:bodyPr lIns="72000" rIns="36000"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r>
              <a:rPr lang="en-US" altLang="zh-CN" sz="1400" b="1">
                <a:solidFill>
                  <a:schemeClr val="bg2"/>
                </a:solidFill>
                <a:latin typeface="Georgia" pitchFamily="18" charset="0"/>
                <a:ea typeface="宋体" pitchFamily="2" charset="-122"/>
              </a:rPr>
              <a:t>2014</a:t>
            </a:r>
            <a:r>
              <a:rPr lang="zh-CN" altLang="en-US" sz="1400" b="1">
                <a:solidFill>
                  <a:schemeClr val="bg2"/>
                </a:solidFill>
                <a:latin typeface="Georgia" pitchFamily="18" charset="0"/>
                <a:ea typeface="宋体" pitchFamily="2" charset="-122"/>
              </a:rPr>
              <a:t>年</a:t>
            </a:r>
            <a:r>
              <a:rPr lang="en-US" altLang="zh-CN" sz="1400" b="1">
                <a:solidFill>
                  <a:schemeClr val="bg2"/>
                </a:solidFill>
                <a:latin typeface="Georgia" pitchFamily="18" charset="0"/>
                <a:ea typeface="宋体" pitchFamily="2" charset="-122"/>
              </a:rPr>
              <a:t>6</a:t>
            </a:r>
            <a:r>
              <a:rPr lang="zh-CN" altLang="en-US" sz="1400" b="1">
                <a:solidFill>
                  <a:schemeClr val="bg2"/>
                </a:solidFill>
                <a:latin typeface="Georgia" pitchFamily="18" charset="0"/>
                <a:ea typeface="宋体" pitchFamily="2" charset="-122"/>
              </a:rPr>
              <a:t>月</a:t>
            </a:r>
            <a:r>
              <a:rPr lang="en-US" altLang="zh-CN" sz="1400" b="1">
                <a:solidFill>
                  <a:schemeClr val="bg2"/>
                </a:solidFill>
                <a:latin typeface="Georgia" pitchFamily="18" charset="0"/>
                <a:ea typeface="宋体" pitchFamily="2" charset="-122"/>
              </a:rPr>
              <a:t>30</a:t>
            </a:r>
            <a:r>
              <a:rPr lang="zh-CN" altLang="en-US" sz="1400" b="1" smtClean="0">
                <a:solidFill>
                  <a:schemeClr val="bg2"/>
                </a:solidFill>
                <a:latin typeface="Georgia" pitchFamily="18" charset="0"/>
                <a:ea typeface="宋体" pitchFamily="2" charset="-122"/>
              </a:rPr>
              <a:t>日</a:t>
            </a:r>
            <a:endParaRPr lang="en-GB" sz="1400" b="1" err="1" smtClean="0">
              <a:solidFill>
                <a:schemeClr val="bg2"/>
              </a:solidFill>
              <a:latin typeface="Georgia" pitchFamily="18" charset="0"/>
              <a:ea typeface="宋体" pitchFamily="2" charset="-122"/>
            </a:endParaRPr>
          </a:p>
        </p:txBody>
      </p:sp>
      <p:sp>
        <p:nvSpPr>
          <p:cNvPr id="117" name="Pentagon 116"/>
          <p:cNvSpPr/>
          <p:nvPr/>
        </p:nvSpPr>
        <p:spPr bwMode="ltGray">
          <a:xfrm>
            <a:off x="1027443" y="2590056"/>
            <a:ext cx="1749017" cy="320566"/>
          </a:xfrm>
          <a:prstGeom prst="homePlate">
            <a:avLst/>
          </a:prstGeom>
          <a:solidFill>
            <a:schemeClr val="tx2"/>
          </a:solidFill>
          <a:ln w="3175">
            <a:noFill/>
          </a:ln>
        </p:spPr>
        <p:style>
          <a:lnRef idx="2">
            <a:schemeClr val="accent1">
              <a:shade val="50000"/>
            </a:schemeClr>
          </a:lnRef>
          <a:fillRef idx="1">
            <a:schemeClr val="accent1"/>
          </a:fillRef>
          <a:effectRef idx="0">
            <a:schemeClr val="accent1"/>
          </a:effectRef>
          <a:fontRef idx="minor">
            <a:schemeClr val="lt1"/>
          </a:fontRef>
        </p:style>
        <p:txBody>
          <a:bodyPr lIns="72000" rIns="36000"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r>
              <a:rPr lang="en-US" altLang="zh-CN" sz="1400" b="1" smtClean="0">
                <a:solidFill>
                  <a:schemeClr val="bg2"/>
                </a:solidFill>
                <a:latin typeface="Georgia" pitchFamily="18" charset="0"/>
                <a:ea typeface="宋体" pitchFamily="2" charset="-122"/>
              </a:rPr>
              <a:t>2014</a:t>
            </a:r>
            <a:r>
              <a:rPr lang="zh-CN" altLang="en-US" sz="1400" b="1" smtClean="0">
                <a:solidFill>
                  <a:schemeClr val="bg2"/>
                </a:solidFill>
                <a:latin typeface="Georgia" pitchFamily="18" charset="0"/>
                <a:ea typeface="宋体" pitchFamily="2" charset="-122"/>
              </a:rPr>
              <a:t>年</a:t>
            </a:r>
            <a:r>
              <a:rPr lang="en-US" altLang="zh-CN" sz="1400" b="1" smtClean="0">
                <a:solidFill>
                  <a:schemeClr val="bg2"/>
                </a:solidFill>
                <a:latin typeface="Georgia" pitchFamily="18" charset="0"/>
                <a:ea typeface="宋体" pitchFamily="2" charset="-122"/>
              </a:rPr>
              <a:t>11</a:t>
            </a:r>
            <a:r>
              <a:rPr lang="zh-CN" altLang="en-US" sz="1400" b="1" smtClean="0">
                <a:solidFill>
                  <a:schemeClr val="bg2"/>
                </a:solidFill>
                <a:latin typeface="Georgia" pitchFamily="18" charset="0"/>
                <a:ea typeface="宋体" pitchFamily="2" charset="-122"/>
              </a:rPr>
              <a:t>月</a:t>
            </a:r>
            <a:r>
              <a:rPr lang="en-US" altLang="zh-CN" sz="1400" b="1">
                <a:solidFill>
                  <a:schemeClr val="bg2"/>
                </a:solidFill>
                <a:latin typeface="Georgia" pitchFamily="18" charset="0"/>
                <a:ea typeface="宋体" pitchFamily="2" charset="-122"/>
              </a:rPr>
              <a:t>4</a:t>
            </a:r>
            <a:r>
              <a:rPr lang="zh-CN" altLang="en-US" sz="1400" b="1" smtClean="0">
                <a:solidFill>
                  <a:schemeClr val="bg2"/>
                </a:solidFill>
                <a:latin typeface="Georgia" pitchFamily="18" charset="0"/>
                <a:ea typeface="宋体" pitchFamily="2" charset="-122"/>
              </a:rPr>
              <a:t>日</a:t>
            </a:r>
            <a:endParaRPr lang="en-GB" sz="1400" b="1" err="1" smtClean="0">
              <a:solidFill>
                <a:schemeClr val="bg2"/>
              </a:solidFill>
              <a:latin typeface="Georgia" pitchFamily="18" charset="0"/>
              <a:ea typeface="宋体" pitchFamily="2" charset="-122"/>
            </a:endParaRPr>
          </a:p>
        </p:txBody>
      </p:sp>
      <p:sp>
        <p:nvSpPr>
          <p:cNvPr id="118" name="Pentagon 117"/>
          <p:cNvSpPr/>
          <p:nvPr/>
        </p:nvSpPr>
        <p:spPr bwMode="ltGray">
          <a:xfrm>
            <a:off x="1027442" y="1886892"/>
            <a:ext cx="1749017" cy="325956"/>
          </a:xfrm>
          <a:prstGeom prst="homePlate">
            <a:avLst/>
          </a:prstGeom>
          <a:solidFill>
            <a:schemeClr val="tx2"/>
          </a:solidFill>
          <a:ln w="3175">
            <a:noFill/>
          </a:ln>
        </p:spPr>
        <p:style>
          <a:lnRef idx="2">
            <a:schemeClr val="accent1">
              <a:shade val="50000"/>
            </a:schemeClr>
          </a:lnRef>
          <a:fillRef idx="1">
            <a:schemeClr val="accent1"/>
          </a:fillRef>
          <a:effectRef idx="0">
            <a:schemeClr val="accent1"/>
          </a:effectRef>
          <a:fontRef idx="minor">
            <a:schemeClr val="lt1"/>
          </a:fontRef>
        </p:style>
        <p:txBody>
          <a:bodyPr lIns="72000" rIns="36000"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r>
              <a:rPr lang="en-US" altLang="zh-CN" sz="1400" b="1" smtClean="0">
                <a:solidFill>
                  <a:schemeClr val="bg2"/>
                </a:solidFill>
                <a:latin typeface="Georgia" pitchFamily="18" charset="0"/>
                <a:ea typeface="宋体" pitchFamily="2" charset="-122"/>
              </a:rPr>
              <a:t>2015</a:t>
            </a:r>
            <a:r>
              <a:rPr lang="zh-CN" altLang="en-US" sz="1400" b="1" smtClean="0">
                <a:solidFill>
                  <a:schemeClr val="bg2"/>
                </a:solidFill>
                <a:latin typeface="Georgia" pitchFamily="18" charset="0"/>
                <a:ea typeface="宋体" pitchFamily="2" charset="-122"/>
              </a:rPr>
              <a:t>年</a:t>
            </a:r>
            <a:endParaRPr lang="en-GB" sz="1400" b="1" err="1" smtClean="0">
              <a:solidFill>
                <a:schemeClr val="bg2"/>
              </a:solidFill>
              <a:latin typeface="Georgia" pitchFamily="18" charset="0"/>
              <a:ea typeface="宋体" pitchFamily="2" charset="-122"/>
            </a:endParaRPr>
          </a:p>
        </p:txBody>
      </p:sp>
      <p:grpSp>
        <p:nvGrpSpPr>
          <p:cNvPr id="119" name="Group 118"/>
          <p:cNvGrpSpPr/>
          <p:nvPr/>
        </p:nvGrpSpPr>
        <p:grpSpPr>
          <a:xfrm>
            <a:off x="8006702" y="2026920"/>
            <a:ext cx="1406817" cy="4208537"/>
            <a:chOff x="4989510" y="2192263"/>
            <a:chExt cx="1406817" cy="3459369"/>
          </a:xfrm>
        </p:grpSpPr>
        <p:sp>
          <p:nvSpPr>
            <p:cNvPr id="120" name="Line 398"/>
            <p:cNvSpPr>
              <a:spLocks noChangeShapeType="1"/>
            </p:cNvSpPr>
            <p:nvPr/>
          </p:nvSpPr>
          <p:spPr bwMode="blackWhite">
            <a:xfrm>
              <a:off x="5162700" y="4659975"/>
              <a:ext cx="500638" cy="0"/>
            </a:xfrm>
            <a:prstGeom prst="line">
              <a:avLst/>
            </a:prstGeom>
            <a:noFill/>
            <a:ln w="28575">
              <a:solidFill>
                <a:srgbClr val="968C6D"/>
              </a:solidFill>
              <a:round/>
            </a:ln>
          </p:spPr>
          <p:txBody>
            <a:bodyPr lIns="63500" tIns="0" rIns="64800" bIns="0"/>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sp>
          <p:nvSpPr>
            <p:cNvPr id="121" name="Line 398"/>
            <p:cNvSpPr>
              <a:spLocks noChangeShapeType="1"/>
            </p:cNvSpPr>
            <p:nvPr/>
          </p:nvSpPr>
          <p:spPr bwMode="blackWhite">
            <a:xfrm>
              <a:off x="5164675" y="3033274"/>
              <a:ext cx="500638" cy="0"/>
            </a:xfrm>
            <a:prstGeom prst="line">
              <a:avLst/>
            </a:prstGeom>
            <a:noFill/>
            <a:ln w="28575">
              <a:solidFill>
                <a:srgbClr val="968C6D"/>
              </a:solidFill>
              <a:round/>
            </a:ln>
          </p:spPr>
          <p:txBody>
            <a:bodyPr lIns="63500" tIns="0" rIns="64800" bIns="0"/>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sp>
          <p:nvSpPr>
            <p:cNvPr id="122" name="Line 398"/>
            <p:cNvSpPr>
              <a:spLocks noChangeShapeType="1"/>
            </p:cNvSpPr>
            <p:nvPr/>
          </p:nvSpPr>
          <p:spPr bwMode="blackWhite">
            <a:xfrm>
              <a:off x="5162700" y="3910049"/>
              <a:ext cx="500638" cy="0"/>
            </a:xfrm>
            <a:prstGeom prst="line">
              <a:avLst/>
            </a:prstGeom>
            <a:noFill/>
            <a:ln w="28575">
              <a:solidFill>
                <a:srgbClr val="968C6D"/>
              </a:solidFill>
              <a:round/>
            </a:ln>
          </p:spPr>
          <p:txBody>
            <a:bodyPr lIns="63500" tIns="0" rIns="64800" bIns="0"/>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sp>
          <p:nvSpPr>
            <p:cNvPr id="123" name="Line 398"/>
            <p:cNvSpPr>
              <a:spLocks noChangeShapeType="1"/>
            </p:cNvSpPr>
            <p:nvPr/>
          </p:nvSpPr>
          <p:spPr bwMode="blackWhite">
            <a:xfrm>
              <a:off x="5162700" y="4285012"/>
              <a:ext cx="500638" cy="0"/>
            </a:xfrm>
            <a:prstGeom prst="line">
              <a:avLst/>
            </a:prstGeom>
            <a:noFill/>
            <a:ln w="28575">
              <a:solidFill>
                <a:srgbClr val="968C6D"/>
              </a:solidFill>
              <a:round/>
            </a:ln>
          </p:spPr>
          <p:txBody>
            <a:bodyPr lIns="63500" tIns="0" rIns="64800" bIns="0"/>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grpSp>
          <p:nvGrpSpPr>
            <p:cNvPr id="124" name="Group 123"/>
            <p:cNvGrpSpPr/>
            <p:nvPr/>
          </p:nvGrpSpPr>
          <p:grpSpPr>
            <a:xfrm>
              <a:off x="4989510" y="2192263"/>
              <a:ext cx="1396917" cy="3459369"/>
              <a:chOff x="6027848" y="1200299"/>
              <a:chExt cx="2892504" cy="6443330"/>
            </a:xfrm>
          </p:grpSpPr>
          <p:grpSp>
            <p:nvGrpSpPr>
              <p:cNvPr id="129" name="Group 128"/>
              <p:cNvGrpSpPr/>
              <p:nvPr/>
            </p:nvGrpSpPr>
            <p:grpSpPr>
              <a:xfrm>
                <a:off x="6027848" y="1200299"/>
                <a:ext cx="2892504" cy="6443330"/>
                <a:chOff x="4398218" y="1176832"/>
                <a:chExt cx="2892504" cy="6443330"/>
              </a:xfrm>
            </p:grpSpPr>
            <p:grpSp>
              <p:nvGrpSpPr>
                <p:cNvPr id="131" name="Group 130"/>
                <p:cNvGrpSpPr/>
                <p:nvPr/>
              </p:nvGrpSpPr>
              <p:grpSpPr>
                <a:xfrm>
                  <a:off x="4398218" y="1176832"/>
                  <a:ext cx="1457403" cy="6443330"/>
                  <a:chOff x="4398218" y="1176832"/>
                  <a:chExt cx="1457403" cy="6443330"/>
                </a:xfrm>
              </p:grpSpPr>
              <p:sp>
                <p:nvSpPr>
                  <p:cNvPr id="142" name="Oval 367"/>
                  <p:cNvSpPr>
                    <a:spLocks noChangeArrowheads="1"/>
                  </p:cNvSpPr>
                  <p:nvPr/>
                </p:nvSpPr>
                <p:spPr bwMode="blackWhite">
                  <a:xfrm>
                    <a:off x="4398218" y="6016541"/>
                    <a:ext cx="1457403" cy="1603621"/>
                  </a:xfrm>
                  <a:prstGeom prst="ellipse">
                    <a:avLst/>
                  </a:prstGeom>
                  <a:solidFill>
                    <a:srgbClr val="C0BAA7"/>
                  </a:solidFill>
                  <a:ln w="9525" algn="ctr">
                    <a:noFill/>
                    <a:round/>
                  </a:ln>
                </p:spPr>
                <p:txBody>
                  <a:bodyPr wrap="none" lIns="63500" tIns="0" rIns="648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a:latin typeface="+mj-lt"/>
                    </a:endParaRPr>
                  </a:p>
                </p:txBody>
              </p:sp>
              <p:sp>
                <p:nvSpPr>
                  <p:cNvPr id="143" name="AutoShape 370"/>
                  <p:cNvSpPr>
                    <a:spLocks noChangeArrowheads="1"/>
                  </p:cNvSpPr>
                  <p:nvPr/>
                </p:nvSpPr>
                <p:spPr bwMode="blackWhite">
                  <a:xfrm>
                    <a:off x="4786362" y="1176832"/>
                    <a:ext cx="627063" cy="4985277"/>
                  </a:xfrm>
                  <a:prstGeom prst="roundRect">
                    <a:avLst>
                      <a:gd name="adj" fmla="val 0"/>
                    </a:avLst>
                  </a:prstGeom>
                  <a:solidFill>
                    <a:srgbClr val="C0BAA7"/>
                  </a:solidFill>
                  <a:ln w="9525" algn="ctr">
                    <a:noFill/>
                    <a:round/>
                  </a:ln>
                </p:spPr>
                <p:txBody>
                  <a:bodyPr wrap="none" lIns="63500" tIns="0" rIns="648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a:latin typeface="+mj-lt"/>
                    </a:endParaRPr>
                  </a:p>
                </p:txBody>
              </p:sp>
              <p:sp>
                <p:nvSpPr>
                  <p:cNvPr id="144" name="Rectangle 143"/>
                  <p:cNvSpPr/>
                  <p:nvPr/>
                </p:nvSpPr>
                <p:spPr bwMode="ltGray">
                  <a:xfrm>
                    <a:off x="4670475" y="1176832"/>
                    <a:ext cx="858837" cy="227535"/>
                  </a:xfrm>
                  <a:prstGeom prst="rect">
                    <a:avLst/>
                  </a:prstGeom>
                  <a:solidFill>
                    <a:srgbClr val="C0BAA7"/>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en-GB" err="1" smtClean="0">
                      <a:solidFill>
                        <a:schemeClr val="bg1"/>
                      </a:solidFill>
                      <a:latin typeface="Georgia" pitchFamily="18" charset="0"/>
                    </a:endParaRPr>
                  </a:p>
                </p:txBody>
              </p:sp>
              <p:sp>
                <p:nvSpPr>
                  <p:cNvPr id="145" name="Oval 144"/>
                  <p:cNvSpPr/>
                  <p:nvPr/>
                </p:nvSpPr>
                <p:spPr bwMode="ltGray">
                  <a:xfrm>
                    <a:off x="5413425" y="1176832"/>
                    <a:ext cx="315338" cy="472480"/>
                  </a:xfrm>
                  <a:prstGeom prst="ellipse">
                    <a:avLst/>
                  </a:prstGeom>
                  <a:solidFill>
                    <a:schemeClr val="bg2"/>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en-GB" err="1" smtClean="0">
                      <a:solidFill>
                        <a:schemeClr val="bg1"/>
                      </a:solidFill>
                      <a:latin typeface="Georgia" pitchFamily="18" charset="0"/>
                    </a:endParaRPr>
                  </a:p>
                </p:txBody>
              </p:sp>
              <p:sp>
                <p:nvSpPr>
                  <p:cNvPr id="146" name="Oval 145"/>
                  <p:cNvSpPr/>
                  <p:nvPr/>
                </p:nvSpPr>
                <p:spPr bwMode="ltGray">
                  <a:xfrm>
                    <a:off x="4474961" y="1176832"/>
                    <a:ext cx="315338" cy="472480"/>
                  </a:xfrm>
                  <a:prstGeom prst="ellipse">
                    <a:avLst/>
                  </a:prstGeom>
                  <a:solidFill>
                    <a:schemeClr val="bg2"/>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en-GB" err="1" smtClean="0">
                      <a:solidFill>
                        <a:schemeClr val="bg1"/>
                      </a:solidFill>
                      <a:latin typeface="Georgia" pitchFamily="18" charset="0"/>
                    </a:endParaRPr>
                  </a:p>
                </p:txBody>
              </p:sp>
            </p:grpSp>
            <p:sp>
              <p:nvSpPr>
                <p:cNvPr id="132" name="AutoShape 371"/>
                <p:cNvSpPr>
                  <a:spLocks noChangeArrowheads="1"/>
                </p:cNvSpPr>
                <p:nvPr/>
              </p:nvSpPr>
              <p:spPr bwMode="blackWhite">
                <a:xfrm>
                  <a:off x="4900496" y="2529792"/>
                  <a:ext cx="374654" cy="3790036"/>
                </a:xfrm>
                <a:prstGeom prst="roundRect">
                  <a:avLst>
                    <a:gd name="adj" fmla="val 30622"/>
                  </a:avLst>
                </a:prstGeom>
                <a:solidFill>
                  <a:schemeClr val="tx2"/>
                </a:solidFill>
                <a:ln w="9525" algn="ctr">
                  <a:noFill/>
                  <a:round/>
                </a:ln>
              </p:spPr>
              <p:txBody>
                <a:bodyPr wrap="none" lIns="63500" tIns="0" rIns="648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US"/>
                </a:p>
              </p:txBody>
            </p:sp>
            <p:grpSp>
              <p:nvGrpSpPr>
                <p:cNvPr id="133" name="Group 397"/>
                <p:cNvGrpSpPr/>
                <p:nvPr/>
              </p:nvGrpSpPr>
              <p:grpSpPr>
                <a:xfrm>
                  <a:off x="4765011" y="1978100"/>
                  <a:ext cx="2525711" cy="344488"/>
                  <a:chOff x="6576" y="1770"/>
                  <a:chExt cx="1591" cy="217"/>
                </a:xfrm>
              </p:grpSpPr>
              <p:sp>
                <p:nvSpPr>
                  <p:cNvPr id="140" name="Line 398"/>
                  <p:cNvSpPr>
                    <a:spLocks noChangeShapeType="1"/>
                  </p:cNvSpPr>
                  <p:nvPr/>
                </p:nvSpPr>
                <p:spPr bwMode="blackWhite">
                  <a:xfrm>
                    <a:off x="6576" y="1851"/>
                    <a:ext cx="653" cy="0"/>
                  </a:xfrm>
                  <a:prstGeom prst="line">
                    <a:avLst/>
                  </a:prstGeom>
                  <a:noFill/>
                  <a:ln w="28575">
                    <a:solidFill>
                      <a:srgbClr val="968C6D"/>
                    </a:solidFill>
                    <a:round/>
                  </a:ln>
                </p:spPr>
                <p:txBody>
                  <a:bodyPr lIns="63500" tIns="0" rIns="64800" bIns="0"/>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en-GB"/>
                  </a:p>
                </p:txBody>
              </p:sp>
              <p:sp>
                <p:nvSpPr>
                  <p:cNvPr id="141" name="Text Box 400"/>
                  <p:cNvSpPr txBox="1">
                    <a:spLocks noChangeArrowheads="1"/>
                  </p:cNvSpPr>
                  <p:nvPr>
                    <p:custDataLst>
                      <p:tags r:id="rId8"/>
                    </p:custDataLst>
                  </p:nvPr>
                </p:nvSpPr>
                <p:spPr bwMode="auto">
                  <a:xfrm>
                    <a:off x="7263" y="1770"/>
                    <a:ext cx="904" cy="217"/>
                  </a:xfrm>
                  <a:prstGeom prst="rect">
                    <a:avLst/>
                  </a:prstGeom>
                  <a:noFill/>
                  <a:ln w="9525">
                    <a:noFill/>
                    <a:miter lim="800000"/>
                  </a:ln>
                </p:spPr>
                <p:txBody>
                  <a:bodyPr wrap="square" lIns="72434" tIns="0" rIns="73917"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980493">
                      <a:spcBef>
                        <a:spcPct val="50000"/>
                      </a:spcBef>
                      <a:spcAft>
                        <a:spcPct val="0"/>
                      </a:spcAft>
                    </a:pPr>
                    <a:r>
                      <a:rPr lang="en-GB" sz="1200" b="1" i="1" smtClean="0">
                        <a:latin typeface="+mj-lt"/>
                      </a:rPr>
                      <a:t>2016</a:t>
                    </a:r>
                    <a:endParaRPr lang="en-GB" sz="1200" b="1" i="1">
                      <a:latin typeface="+mj-lt"/>
                    </a:endParaRPr>
                  </a:p>
                </p:txBody>
              </p:sp>
            </p:grpSp>
            <p:cxnSp>
              <p:nvCxnSpPr>
                <p:cNvPr id="134" name="Straight Connector 133"/>
                <p:cNvCxnSpPr/>
                <p:nvPr/>
              </p:nvCxnSpPr>
              <p:spPr>
                <a:xfrm>
                  <a:off x="4784877" y="1649312"/>
                  <a:ext cx="214535"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p:cNvCxnSpPr/>
                <p:nvPr/>
              </p:nvCxnSpPr>
              <p:spPr>
                <a:xfrm>
                  <a:off x="4784878" y="2103840"/>
                  <a:ext cx="214534"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p:cNvCxnSpPr/>
                <p:nvPr/>
              </p:nvCxnSpPr>
              <p:spPr>
                <a:xfrm>
                  <a:off x="4784877" y="2740176"/>
                  <a:ext cx="214535"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p:cNvCxnSpPr/>
                <p:nvPr/>
              </p:nvCxnSpPr>
              <p:spPr>
                <a:xfrm>
                  <a:off x="4784877" y="4376472"/>
                  <a:ext cx="214535"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p:cNvCxnSpPr/>
                <p:nvPr/>
              </p:nvCxnSpPr>
              <p:spPr>
                <a:xfrm>
                  <a:off x="4784878" y="5067350"/>
                  <a:ext cx="214534"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p:cNvCxnSpPr/>
                <p:nvPr/>
              </p:nvCxnSpPr>
              <p:spPr>
                <a:xfrm>
                  <a:off x="4784878" y="5758225"/>
                  <a:ext cx="214534"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130" name="Oval 9"/>
              <p:cNvSpPr>
                <a:spLocks noChangeArrowheads="1"/>
              </p:cNvSpPr>
              <p:nvPr/>
            </p:nvSpPr>
            <p:spPr bwMode="gray">
              <a:xfrm>
                <a:off x="6117523" y="6213626"/>
                <a:ext cx="1223999" cy="1224000"/>
              </a:xfrm>
              <a:prstGeom prst="ellipse">
                <a:avLst/>
              </a:prstGeom>
              <a:solidFill>
                <a:schemeClr val="tx2"/>
              </a:solidFill>
              <a:ln w="3175" algn="ctr">
                <a:solidFill>
                  <a:schemeClr val="tx2"/>
                </a:solidFill>
                <a:round/>
              </a:ln>
            </p:spPr>
            <p:txBody>
              <a:bodyPr wrap="none" lIns="90000" tIns="90000" rIns="72000" bIns="9000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859610">
                  <a:defRPr/>
                </a:pPr>
                <a:endParaRPr lang="en-US" sz="1600" kern="0">
                  <a:solidFill>
                    <a:sysClr val="windowText" lastClr="000000"/>
                  </a:solidFill>
                  <a:latin typeface="+mj-lt"/>
                </a:endParaRPr>
              </a:p>
            </p:txBody>
          </p:sp>
        </p:grpSp>
        <p:sp>
          <p:nvSpPr>
            <p:cNvPr id="125" name="Text Box 400"/>
            <p:cNvSpPr txBox="1">
              <a:spLocks noChangeArrowheads="1"/>
            </p:cNvSpPr>
            <p:nvPr>
              <p:custDataLst>
                <p:tags r:id="rId9"/>
              </p:custDataLst>
            </p:nvPr>
          </p:nvSpPr>
          <p:spPr bwMode="auto">
            <a:xfrm>
              <a:off x="5703254" y="2940486"/>
              <a:ext cx="693073" cy="184953"/>
            </a:xfrm>
            <a:prstGeom prst="rect">
              <a:avLst/>
            </a:prstGeom>
            <a:noFill/>
            <a:ln w="9525">
              <a:noFill/>
              <a:miter lim="800000"/>
            </a:ln>
          </p:spPr>
          <p:txBody>
            <a:bodyPr wrap="square" lIns="72434" tIns="0" rIns="73917"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980493">
                <a:spcBef>
                  <a:spcPct val="50000"/>
                </a:spcBef>
                <a:spcAft>
                  <a:spcPct val="0"/>
                </a:spcAft>
              </a:pPr>
              <a:r>
                <a:rPr lang="en-GB" sz="1200" b="1" i="1" smtClean="0">
                  <a:latin typeface="+mj-lt"/>
                </a:rPr>
                <a:t>201</a:t>
              </a:r>
              <a:r>
                <a:rPr lang="en-US" altLang="zh-CN" sz="1200" b="1" i="1" smtClean="0">
                  <a:latin typeface="+mj-lt"/>
                </a:rPr>
                <a:t>5</a:t>
              </a:r>
              <a:endParaRPr lang="en-GB" sz="1200" b="1" i="1">
                <a:latin typeface="+mj-lt"/>
              </a:endParaRPr>
            </a:p>
          </p:txBody>
        </p:sp>
        <p:sp>
          <p:nvSpPr>
            <p:cNvPr id="126" name="Text Box 400"/>
            <p:cNvSpPr txBox="1">
              <a:spLocks noChangeArrowheads="1"/>
            </p:cNvSpPr>
            <p:nvPr>
              <p:custDataLst>
                <p:tags r:id="rId10"/>
              </p:custDataLst>
            </p:nvPr>
          </p:nvSpPr>
          <p:spPr bwMode="auto">
            <a:xfrm>
              <a:off x="5701279" y="3817261"/>
              <a:ext cx="693073" cy="184953"/>
            </a:xfrm>
            <a:prstGeom prst="rect">
              <a:avLst/>
            </a:prstGeom>
            <a:noFill/>
            <a:ln w="9525">
              <a:noFill/>
              <a:miter lim="800000"/>
            </a:ln>
          </p:spPr>
          <p:txBody>
            <a:bodyPr wrap="square" lIns="72434" tIns="0" rIns="73917"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980493">
                <a:spcBef>
                  <a:spcPct val="50000"/>
                </a:spcBef>
                <a:spcAft>
                  <a:spcPct val="0"/>
                </a:spcAft>
              </a:pPr>
              <a:r>
                <a:rPr lang="en-GB" sz="1200" b="1" i="1" smtClean="0">
                  <a:latin typeface="+mj-lt"/>
                </a:rPr>
                <a:t>201</a:t>
              </a:r>
              <a:r>
                <a:rPr lang="en-US" altLang="zh-CN" sz="1200" b="1" i="1" smtClean="0">
                  <a:latin typeface="+mj-lt"/>
                </a:rPr>
                <a:t>4</a:t>
              </a:r>
              <a:endParaRPr lang="en-GB" sz="1200" b="1" i="1">
                <a:latin typeface="+mj-lt"/>
              </a:endParaRPr>
            </a:p>
          </p:txBody>
        </p:sp>
        <p:sp>
          <p:nvSpPr>
            <p:cNvPr id="127" name="Text Box 400"/>
            <p:cNvSpPr txBox="1">
              <a:spLocks noChangeArrowheads="1"/>
            </p:cNvSpPr>
            <p:nvPr>
              <p:custDataLst>
                <p:tags r:id="rId11"/>
              </p:custDataLst>
            </p:nvPr>
          </p:nvSpPr>
          <p:spPr bwMode="auto">
            <a:xfrm>
              <a:off x="5701279" y="4192223"/>
              <a:ext cx="693073" cy="184953"/>
            </a:xfrm>
            <a:prstGeom prst="rect">
              <a:avLst/>
            </a:prstGeom>
            <a:noFill/>
            <a:ln w="9525">
              <a:noFill/>
              <a:miter lim="800000"/>
            </a:ln>
          </p:spPr>
          <p:txBody>
            <a:bodyPr wrap="square" lIns="72434" tIns="0" rIns="73917"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980493">
                <a:spcBef>
                  <a:spcPct val="50000"/>
                </a:spcBef>
                <a:spcAft>
                  <a:spcPct val="0"/>
                </a:spcAft>
              </a:pPr>
              <a:r>
                <a:rPr lang="en-GB" sz="1200" b="1" i="1" smtClean="0">
                  <a:latin typeface="+mj-lt"/>
                </a:rPr>
                <a:t>201</a:t>
              </a:r>
              <a:r>
                <a:rPr lang="en-US" altLang="zh-CN" sz="1200" b="1" i="1" smtClean="0">
                  <a:latin typeface="+mj-lt"/>
                </a:rPr>
                <a:t>3</a:t>
              </a:r>
              <a:endParaRPr lang="en-GB" sz="1200" b="1" i="1">
                <a:latin typeface="+mj-lt"/>
              </a:endParaRPr>
            </a:p>
          </p:txBody>
        </p:sp>
        <p:sp>
          <p:nvSpPr>
            <p:cNvPr id="128" name="Text Box 400"/>
            <p:cNvSpPr txBox="1">
              <a:spLocks noChangeArrowheads="1"/>
            </p:cNvSpPr>
            <p:nvPr>
              <p:custDataLst>
                <p:tags r:id="rId12"/>
              </p:custDataLst>
            </p:nvPr>
          </p:nvSpPr>
          <p:spPr bwMode="auto">
            <a:xfrm>
              <a:off x="5701279" y="4567188"/>
              <a:ext cx="693073" cy="184953"/>
            </a:xfrm>
            <a:prstGeom prst="rect">
              <a:avLst/>
            </a:prstGeom>
            <a:noFill/>
            <a:ln w="9525">
              <a:noFill/>
              <a:miter lim="800000"/>
            </a:ln>
          </p:spPr>
          <p:txBody>
            <a:bodyPr wrap="square" lIns="72434" tIns="0" rIns="73917"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980493">
                <a:spcBef>
                  <a:spcPct val="50000"/>
                </a:spcBef>
                <a:spcAft>
                  <a:spcPct val="0"/>
                </a:spcAft>
              </a:pPr>
              <a:r>
                <a:rPr lang="en-GB" sz="1200" b="1" i="1" smtClean="0">
                  <a:latin typeface="+mj-lt"/>
                </a:rPr>
                <a:t>201</a:t>
              </a:r>
              <a:r>
                <a:rPr lang="en-US" altLang="zh-CN" sz="1200" b="1" i="1">
                  <a:latin typeface="+mj-lt"/>
                </a:rPr>
                <a:t>2</a:t>
              </a:r>
              <a:endParaRPr lang="en-GB" sz="1200" b="1" i="1">
                <a:latin typeface="+mj-lt"/>
              </a:endParaRPr>
            </a:p>
          </p:txBody>
        </p:sp>
      </p:grpSp>
      <p:sp>
        <p:nvSpPr>
          <p:cNvPr id="147" name="Content Placeholder 2"/>
          <p:cNvSpPr txBox="1"/>
          <p:nvPr/>
        </p:nvSpPr>
        <p:spPr>
          <a:xfrm>
            <a:off x="3267088" y="1886891"/>
            <a:ext cx="4138376" cy="338237"/>
          </a:xfrm>
          <a:prstGeom prst="rect">
            <a:avLst/>
          </a:prstGeom>
        </p:spPr>
        <p:txBody>
          <a:bodyPr vert="horz" lIns="0" tIns="0" rIns="0" bIns="0" rtlCol="0">
            <a:noAutofit/>
          </a:bodyPr>
          <a:lstStyle>
            <a:defPPr>
              <a:defRPr lang="en-US"/>
            </a:defPPr>
            <a:lvl1pPr marL="0" marR="0" indent="0" algn="l" defTabSz="914400" rtl="0" eaLnBrk="1" fontAlgn="auto" latinLnBrk="0" hangingPunct="1">
              <a:lnSpc>
                <a:spcPct val="100000"/>
              </a:lnSpc>
              <a:spcBef>
                <a:spcPct val="0"/>
              </a:spcBef>
              <a:spcAft>
                <a:spcPts val="900"/>
              </a:spcAft>
              <a:buClr>
                <a:schemeClr val="tx1"/>
              </a:buClr>
              <a:buSzTx/>
              <a:buFontTx/>
              <a:buNone/>
              <a:defRPr sz="2000" kern="1200" baseline="0">
                <a:solidFill>
                  <a:schemeClr val="tx1"/>
                </a:solidFill>
                <a:latin typeface="Georgia" pitchFamily="18" charset="0"/>
                <a:ea typeface="+mn-ea"/>
                <a:cs typeface="+mn-cs"/>
              </a:defRPr>
            </a:lvl1pPr>
            <a:lvl2pPr marL="27432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2pPr>
            <a:lvl3pPr marL="54864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3pPr>
            <a:lvl4pPr marL="82296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4pPr>
            <a:lvl5pPr marL="109728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baseline="0">
                <a:solidFill>
                  <a:schemeClr val="tx1"/>
                </a:solidFill>
                <a:latin typeface="Georgia" pitchFamily="18" charset="0"/>
                <a:ea typeface="+mn-ea"/>
                <a:cs typeface="+mn-cs"/>
              </a:defRPr>
            </a:lvl5pPr>
            <a:lvl6pPr marL="274320" marR="0" indent="-274320" algn="l" defTabSz="914400" rtl="0" eaLnBrk="1" fontAlgn="auto" latinLnBrk="0" hangingPunct="1">
              <a:lnSpc>
                <a:spcPct val="100000"/>
              </a:lnSpc>
              <a:spcBef>
                <a:spcPct val="0"/>
              </a:spcBef>
              <a:spcAft>
                <a:spcPts val="900"/>
              </a:spcAft>
              <a:buClr>
                <a:schemeClr val="tx1"/>
              </a:buClr>
              <a:buSzTx/>
              <a:buFont typeface="+mj-lt"/>
              <a:buAutoNum type="arabicPeriod"/>
              <a:defRPr sz="2000" kern="1200" baseline="0">
                <a:solidFill>
                  <a:schemeClr val="tx1"/>
                </a:solidFill>
                <a:latin typeface="Georgia" pitchFamily="18" charset="0"/>
                <a:ea typeface="+mn-ea"/>
                <a:cs typeface="+mn-cs"/>
              </a:defRPr>
            </a:lvl6pPr>
            <a:lvl7pPr marL="548640" indent="-274320" algn="l" defTabSz="914400" rtl="0" eaLnBrk="1" latinLnBrk="0" hangingPunct="1">
              <a:lnSpc>
                <a:spcPct val="100000"/>
              </a:lnSpc>
              <a:spcBef>
                <a:spcPct val="0"/>
              </a:spcBef>
              <a:spcAft>
                <a:spcPts val="900"/>
              </a:spcAft>
              <a:buSzTx/>
              <a:buFont typeface="+mj-lt"/>
              <a:buAutoNum type="alphaLcPeriod"/>
              <a:defRPr sz="2000" kern="1200" baseline="0">
                <a:solidFill>
                  <a:schemeClr val="tx1"/>
                </a:solidFill>
                <a:latin typeface="Georgia" pitchFamily="18" charset="0"/>
                <a:ea typeface="+mn-ea"/>
                <a:cs typeface="+mn-cs"/>
              </a:defRPr>
            </a:lvl7pPr>
            <a:lvl8pPr marL="822960" indent="-274320" algn="l" defTabSz="914400" rtl="0" eaLnBrk="1" latinLnBrk="0" hangingPunct="1">
              <a:lnSpc>
                <a:spcPct val="100000"/>
              </a:lnSpc>
              <a:spcBef>
                <a:spcPct val="0"/>
              </a:spcBef>
              <a:spcAft>
                <a:spcPts val="900"/>
              </a:spcAft>
              <a:buSzTx/>
              <a:buFont typeface="+mj-lt"/>
              <a:buAutoNum type="romanLcPeriod"/>
              <a:defRPr sz="2000" kern="1200" baseline="0">
                <a:solidFill>
                  <a:schemeClr val="tx1"/>
                </a:solidFill>
                <a:latin typeface="Georgia" pitchFamily="18" charset="0"/>
                <a:ea typeface="+mn-ea"/>
                <a:cs typeface="+mn-cs"/>
              </a:defRPr>
            </a:lvl8pPr>
            <a:lvl9pPr marL="0" indent="-274320" algn="l" defTabSz="914400" rtl="0" eaLnBrk="1" latinLnBrk="0" hangingPunct="1">
              <a:lnSpc>
                <a:spcPct val="100000"/>
              </a:lnSpc>
              <a:spcBef>
                <a:spcPct val="0"/>
              </a:spcBef>
              <a:spcAft>
                <a:spcPts val="900"/>
              </a:spcAft>
              <a:buFont typeface="Arial" pitchFamily="34" charset="0"/>
              <a:buNone/>
              <a:defRPr sz="2000" b="1" kern="1200" baseline="0">
                <a:solidFill>
                  <a:schemeClr val="tx2"/>
                </a:solidFill>
                <a:latin typeface="Georgia" pitchFamily="18" charset="0"/>
                <a:ea typeface="+mn-ea"/>
                <a:cs typeface="+mn-cs"/>
              </a:defRPr>
            </a:lvl9pPr>
          </a:lstStyle>
          <a:p>
            <a:pPr algn="just" defTabSz="957777">
              <a:buClrTx/>
            </a:pPr>
            <a:r>
              <a:rPr lang="zh-CN" altLang="en-US" sz="1600" smtClean="0">
                <a:solidFill>
                  <a:srgbClr val="000000"/>
                </a:solidFill>
                <a:ea typeface="宋体" pitchFamily="2" charset="-122"/>
                <a:cs typeface="Arial" pitchFamily="34" charset="0"/>
              </a:rPr>
              <a:t>第二代偿付能力体系将正式启用。</a:t>
            </a:r>
            <a:endParaRPr lang="en-US" altLang="zh-CN" sz="1600">
              <a:solidFill>
                <a:srgbClr val="000000"/>
              </a:solidFill>
              <a:ea typeface="宋体" pitchFamily="2" charset="-122"/>
              <a:cs typeface="Arial" pitchFamily="34" charset="0"/>
            </a:endParaRPr>
          </a:p>
        </p:txBody>
      </p:sp>
      <p:sp>
        <p:nvSpPr>
          <p:cNvPr id="148" name="Content Placeholder 2"/>
          <p:cNvSpPr txBox="1"/>
          <p:nvPr/>
        </p:nvSpPr>
        <p:spPr>
          <a:xfrm>
            <a:off x="3249576" y="2551249"/>
            <a:ext cx="4138376" cy="479065"/>
          </a:xfrm>
          <a:prstGeom prst="rect">
            <a:avLst/>
          </a:prstGeom>
        </p:spPr>
        <p:txBody>
          <a:bodyPr vert="horz" lIns="0" tIns="0" rIns="0" bIns="0" rtlCol="0">
            <a:noAutofit/>
          </a:bodyPr>
          <a:lstStyle>
            <a:defPPr>
              <a:defRPr lang="en-US"/>
            </a:defPPr>
            <a:lvl1pPr marL="0" marR="0" indent="0" algn="l" defTabSz="914400" rtl="0" eaLnBrk="1" fontAlgn="auto" latinLnBrk="0" hangingPunct="1">
              <a:lnSpc>
                <a:spcPct val="100000"/>
              </a:lnSpc>
              <a:spcBef>
                <a:spcPct val="0"/>
              </a:spcBef>
              <a:spcAft>
                <a:spcPts val="900"/>
              </a:spcAft>
              <a:buClr>
                <a:schemeClr val="tx1"/>
              </a:buClr>
              <a:buSzTx/>
              <a:buFontTx/>
              <a:buNone/>
              <a:defRPr sz="2000" kern="1200" baseline="0">
                <a:solidFill>
                  <a:schemeClr val="tx1"/>
                </a:solidFill>
                <a:latin typeface="Georgia" pitchFamily="18" charset="0"/>
                <a:ea typeface="+mn-ea"/>
                <a:cs typeface="+mn-cs"/>
              </a:defRPr>
            </a:lvl1pPr>
            <a:lvl2pPr marL="27432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2pPr>
            <a:lvl3pPr marL="54864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3pPr>
            <a:lvl4pPr marL="82296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4pPr>
            <a:lvl5pPr marL="109728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baseline="0">
                <a:solidFill>
                  <a:schemeClr val="tx1"/>
                </a:solidFill>
                <a:latin typeface="Georgia" pitchFamily="18" charset="0"/>
                <a:ea typeface="+mn-ea"/>
                <a:cs typeface="+mn-cs"/>
              </a:defRPr>
            </a:lvl5pPr>
            <a:lvl6pPr marL="274320" marR="0" indent="-274320" algn="l" defTabSz="914400" rtl="0" eaLnBrk="1" fontAlgn="auto" latinLnBrk="0" hangingPunct="1">
              <a:lnSpc>
                <a:spcPct val="100000"/>
              </a:lnSpc>
              <a:spcBef>
                <a:spcPct val="0"/>
              </a:spcBef>
              <a:spcAft>
                <a:spcPts val="900"/>
              </a:spcAft>
              <a:buClr>
                <a:schemeClr val="tx1"/>
              </a:buClr>
              <a:buSzTx/>
              <a:buFont typeface="+mj-lt"/>
              <a:buAutoNum type="arabicPeriod"/>
              <a:defRPr sz="2000" kern="1200" baseline="0">
                <a:solidFill>
                  <a:schemeClr val="tx1"/>
                </a:solidFill>
                <a:latin typeface="Georgia" pitchFamily="18" charset="0"/>
                <a:ea typeface="+mn-ea"/>
                <a:cs typeface="+mn-cs"/>
              </a:defRPr>
            </a:lvl6pPr>
            <a:lvl7pPr marL="548640" indent="-274320" algn="l" defTabSz="914400" rtl="0" eaLnBrk="1" latinLnBrk="0" hangingPunct="1">
              <a:lnSpc>
                <a:spcPct val="100000"/>
              </a:lnSpc>
              <a:spcBef>
                <a:spcPct val="0"/>
              </a:spcBef>
              <a:spcAft>
                <a:spcPts val="900"/>
              </a:spcAft>
              <a:buSzTx/>
              <a:buFont typeface="+mj-lt"/>
              <a:buAutoNum type="alphaLcPeriod"/>
              <a:defRPr sz="2000" kern="1200" baseline="0">
                <a:solidFill>
                  <a:schemeClr val="tx1"/>
                </a:solidFill>
                <a:latin typeface="Georgia" pitchFamily="18" charset="0"/>
                <a:ea typeface="+mn-ea"/>
                <a:cs typeface="+mn-cs"/>
              </a:defRPr>
            </a:lvl7pPr>
            <a:lvl8pPr marL="822960" indent="-274320" algn="l" defTabSz="914400" rtl="0" eaLnBrk="1" latinLnBrk="0" hangingPunct="1">
              <a:lnSpc>
                <a:spcPct val="100000"/>
              </a:lnSpc>
              <a:spcBef>
                <a:spcPct val="0"/>
              </a:spcBef>
              <a:spcAft>
                <a:spcPts val="900"/>
              </a:spcAft>
              <a:buSzTx/>
              <a:buFont typeface="+mj-lt"/>
              <a:buAutoNum type="romanLcPeriod"/>
              <a:defRPr sz="2000" kern="1200" baseline="0">
                <a:solidFill>
                  <a:schemeClr val="tx1"/>
                </a:solidFill>
                <a:latin typeface="Georgia" pitchFamily="18" charset="0"/>
                <a:ea typeface="+mn-ea"/>
                <a:cs typeface="+mn-cs"/>
              </a:defRPr>
            </a:lvl8pPr>
            <a:lvl9pPr marL="0" indent="-274320" algn="l" defTabSz="914400" rtl="0" eaLnBrk="1" latinLnBrk="0" hangingPunct="1">
              <a:lnSpc>
                <a:spcPct val="100000"/>
              </a:lnSpc>
              <a:spcBef>
                <a:spcPct val="0"/>
              </a:spcBef>
              <a:spcAft>
                <a:spcPts val="900"/>
              </a:spcAft>
              <a:buFont typeface="Arial" pitchFamily="34" charset="0"/>
              <a:buNone/>
              <a:defRPr sz="2000" b="1" kern="1200" baseline="0">
                <a:solidFill>
                  <a:schemeClr val="tx2"/>
                </a:solidFill>
                <a:latin typeface="Georgia" pitchFamily="18" charset="0"/>
                <a:ea typeface="+mn-ea"/>
                <a:cs typeface="+mn-cs"/>
              </a:defRPr>
            </a:lvl9pPr>
          </a:lstStyle>
          <a:p>
            <a:pPr algn="just" defTabSz="957777">
              <a:buClrTx/>
            </a:pPr>
            <a:r>
              <a:rPr lang="zh-CN" altLang="en-US" sz="1600">
                <a:solidFill>
                  <a:srgbClr val="000000"/>
                </a:solidFill>
                <a:ea typeface="宋体" pitchFamily="2" charset="-122"/>
                <a:cs typeface="Arial" pitchFamily="34" charset="0"/>
              </a:rPr>
              <a:t>保监会将基本确定寿险公司偿二代标准，开展寿险及产险的行业第三轮整体测试，</a:t>
            </a:r>
            <a:endParaRPr lang="en-US" altLang="zh-CN" sz="1600">
              <a:solidFill>
                <a:srgbClr val="000000"/>
              </a:solidFill>
              <a:ea typeface="宋体" pitchFamily="2" charset="-122"/>
              <a:cs typeface="Arial" pitchFamily="34" charset="0"/>
            </a:endParaRPr>
          </a:p>
        </p:txBody>
      </p:sp>
      <p:sp>
        <p:nvSpPr>
          <p:cNvPr id="149" name="Content Placeholder 2"/>
          <p:cNvSpPr txBox="1"/>
          <p:nvPr/>
        </p:nvSpPr>
        <p:spPr>
          <a:xfrm>
            <a:off x="3267088" y="3317130"/>
            <a:ext cx="4462343" cy="424139"/>
          </a:xfrm>
          <a:prstGeom prst="rect">
            <a:avLst/>
          </a:prstGeom>
        </p:spPr>
        <p:txBody>
          <a:bodyPr vert="horz" lIns="0" tIns="0" rIns="0" bIns="0" rtlCol="0">
            <a:noAutofit/>
          </a:bodyPr>
          <a:lstStyle>
            <a:defPPr>
              <a:defRPr lang="en-US"/>
            </a:defPPr>
            <a:lvl1pPr marL="0" marR="0" indent="0" algn="l" defTabSz="914400" rtl="0" eaLnBrk="1" fontAlgn="auto" latinLnBrk="0" hangingPunct="1">
              <a:lnSpc>
                <a:spcPct val="100000"/>
              </a:lnSpc>
              <a:spcBef>
                <a:spcPct val="0"/>
              </a:spcBef>
              <a:spcAft>
                <a:spcPts val="900"/>
              </a:spcAft>
              <a:buClr>
                <a:schemeClr val="tx1"/>
              </a:buClr>
              <a:buSzTx/>
              <a:buFontTx/>
              <a:buNone/>
              <a:defRPr sz="2000" kern="1200" baseline="0">
                <a:solidFill>
                  <a:schemeClr val="tx1"/>
                </a:solidFill>
                <a:latin typeface="Georgia" pitchFamily="18" charset="0"/>
                <a:ea typeface="+mn-ea"/>
                <a:cs typeface="+mn-cs"/>
              </a:defRPr>
            </a:lvl1pPr>
            <a:lvl2pPr marL="27432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2pPr>
            <a:lvl3pPr marL="54864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3pPr>
            <a:lvl4pPr marL="82296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4pPr>
            <a:lvl5pPr marL="109728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baseline="0">
                <a:solidFill>
                  <a:schemeClr val="tx1"/>
                </a:solidFill>
                <a:latin typeface="Georgia" pitchFamily="18" charset="0"/>
                <a:ea typeface="+mn-ea"/>
                <a:cs typeface="+mn-cs"/>
              </a:defRPr>
            </a:lvl5pPr>
            <a:lvl6pPr marL="274320" marR="0" indent="-274320" algn="l" defTabSz="914400" rtl="0" eaLnBrk="1" fontAlgn="auto" latinLnBrk="0" hangingPunct="1">
              <a:lnSpc>
                <a:spcPct val="100000"/>
              </a:lnSpc>
              <a:spcBef>
                <a:spcPct val="0"/>
              </a:spcBef>
              <a:spcAft>
                <a:spcPts val="900"/>
              </a:spcAft>
              <a:buClr>
                <a:schemeClr val="tx1"/>
              </a:buClr>
              <a:buSzTx/>
              <a:buFont typeface="+mj-lt"/>
              <a:buAutoNum type="arabicPeriod"/>
              <a:defRPr sz="2000" kern="1200" baseline="0">
                <a:solidFill>
                  <a:schemeClr val="tx1"/>
                </a:solidFill>
                <a:latin typeface="Georgia" pitchFamily="18" charset="0"/>
                <a:ea typeface="+mn-ea"/>
                <a:cs typeface="+mn-cs"/>
              </a:defRPr>
            </a:lvl6pPr>
            <a:lvl7pPr marL="548640" indent="-274320" algn="l" defTabSz="914400" rtl="0" eaLnBrk="1" latinLnBrk="0" hangingPunct="1">
              <a:lnSpc>
                <a:spcPct val="100000"/>
              </a:lnSpc>
              <a:spcBef>
                <a:spcPct val="0"/>
              </a:spcBef>
              <a:spcAft>
                <a:spcPts val="900"/>
              </a:spcAft>
              <a:buSzTx/>
              <a:buFont typeface="+mj-lt"/>
              <a:buAutoNum type="alphaLcPeriod"/>
              <a:defRPr sz="2000" kern="1200" baseline="0">
                <a:solidFill>
                  <a:schemeClr val="tx1"/>
                </a:solidFill>
                <a:latin typeface="Georgia" pitchFamily="18" charset="0"/>
                <a:ea typeface="+mn-ea"/>
                <a:cs typeface="+mn-cs"/>
              </a:defRPr>
            </a:lvl7pPr>
            <a:lvl8pPr marL="822960" indent="-274320" algn="l" defTabSz="914400" rtl="0" eaLnBrk="1" latinLnBrk="0" hangingPunct="1">
              <a:lnSpc>
                <a:spcPct val="100000"/>
              </a:lnSpc>
              <a:spcBef>
                <a:spcPct val="0"/>
              </a:spcBef>
              <a:spcAft>
                <a:spcPts val="900"/>
              </a:spcAft>
              <a:buSzTx/>
              <a:buFont typeface="+mj-lt"/>
              <a:buAutoNum type="romanLcPeriod"/>
              <a:defRPr sz="2000" kern="1200" baseline="0">
                <a:solidFill>
                  <a:schemeClr val="tx1"/>
                </a:solidFill>
                <a:latin typeface="Georgia" pitchFamily="18" charset="0"/>
                <a:ea typeface="+mn-ea"/>
                <a:cs typeface="+mn-cs"/>
              </a:defRPr>
            </a:lvl8pPr>
            <a:lvl9pPr marL="0" indent="-274320" algn="l" defTabSz="914400" rtl="0" eaLnBrk="1" latinLnBrk="0" hangingPunct="1">
              <a:lnSpc>
                <a:spcPct val="100000"/>
              </a:lnSpc>
              <a:spcBef>
                <a:spcPct val="0"/>
              </a:spcBef>
              <a:spcAft>
                <a:spcPts val="900"/>
              </a:spcAft>
              <a:buFont typeface="Arial" pitchFamily="34" charset="0"/>
              <a:buNone/>
              <a:defRPr sz="2000" b="1" kern="1200" baseline="0">
                <a:solidFill>
                  <a:schemeClr val="tx2"/>
                </a:solidFill>
                <a:latin typeface="Georgia" pitchFamily="18" charset="0"/>
                <a:ea typeface="+mn-ea"/>
                <a:cs typeface="+mn-cs"/>
              </a:defRPr>
            </a:lvl9pPr>
          </a:lstStyle>
          <a:p>
            <a:pPr algn="just" defTabSz="957777">
              <a:buClrTx/>
            </a:pPr>
            <a:r>
              <a:rPr lang="zh-CN" altLang="en-US" sz="1600">
                <a:solidFill>
                  <a:srgbClr val="000000"/>
                </a:solidFill>
                <a:ea typeface="宋体" pitchFamily="2" charset="-122"/>
                <a:cs typeface="Arial" pitchFamily="34" charset="0"/>
              </a:rPr>
              <a:t>保监会基本确定产险公司的偿二代标准体系</a:t>
            </a:r>
            <a:endParaRPr lang="en-US" altLang="zh-CN" sz="1600">
              <a:solidFill>
                <a:srgbClr val="000000"/>
              </a:solidFill>
              <a:ea typeface="宋体" pitchFamily="2" charset="-122"/>
              <a:cs typeface="Arial" pitchFamily="34" charset="0"/>
            </a:endParaRPr>
          </a:p>
        </p:txBody>
      </p:sp>
      <p:sp>
        <p:nvSpPr>
          <p:cNvPr id="150" name="Content Placeholder 2"/>
          <p:cNvSpPr txBox="1"/>
          <p:nvPr/>
        </p:nvSpPr>
        <p:spPr>
          <a:xfrm>
            <a:off x="3273552" y="3862094"/>
            <a:ext cx="4462343" cy="424139"/>
          </a:xfrm>
          <a:prstGeom prst="rect">
            <a:avLst/>
          </a:prstGeom>
        </p:spPr>
        <p:txBody>
          <a:bodyPr vert="horz" lIns="0" tIns="0" rIns="0" bIns="0" rtlCol="0">
            <a:noAutofit/>
          </a:bodyPr>
          <a:lstStyle>
            <a:defPPr>
              <a:defRPr lang="en-US"/>
            </a:defPPr>
            <a:lvl1pPr marL="0" marR="0" indent="0" algn="l" defTabSz="914400" rtl="0" eaLnBrk="1" fontAlgn="auto" latinLnBrk="0" hangingPunct="1">
              <a:lnSpc>
                <a:spcPct val="100000"/>
              </a:lnSpc>
              <a:spcBef>
                <a:spcPct val="0"/>
              </a:spcBef>
              <a:spcAft>
                <a:spcPts val="900"/>
              </a:spcAft>
              <a:buClr>
                <a:schemeClr val="tx1"/>
              </a:buClr>
              <a:buSzTx/>
              <a:buFontTx/>
              <a:buNone/>
              <a:defRPr sz="2000" kern="1200" baseline="0">
                <a:solidFill>
                  <a:schemeClr val="tx1"/>
                </a:solidFill>
                <a:latin typeface="Georgia" pitchFamily="18" charset="0"/>
                <a:ea typeface="+mn-ea"/>
                <a:cs typeface="+mn-cs"/>
              </a:defRPr>
            </a:lvl1pPr>
            <a:lvl2pPr marL="27432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2pPr>
            <a:lvl3pPr marL="54864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3pPr>
            <a:lvl4pPr marL="82296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4pPr>
            <a:lvl5pPr marL="109728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baseline="0">
                <a:solidFill>
                  <a:schemeClr val="tx1"/>
                </a:solidFill>
                <a:latin typeface="Georgia" pitchFamily="18" charset="0"/>
                <a:ea typeface="+mn-ea"/>
                <a:cs typeface="+mn-cs"/>
              </a:defRPr>
            </a:lvl5pPr>
            <a:lvl6pPr marL="274320" marR="0" indent="-274320" algn="l" defTabSz="914400" rtl="0" eaLnBrk="1" fontAlgn="auto" latinLnBrk="0" hangingPunct="1">
              <a:lnSpc>
                <a:spcPct val="100000"/>
              </a:lnSpc>
              <a:spcBef>
                <a:spcPct val="0"/>
              </a:spcBef>
              <a:spcAft>
                <a:spcPts val="900"/>
              </a:spcAft>
              <a:buClr>
                <a:schemeClr val="tx1"/>
              </a:buClr>
              <a:buSzTx/>
              <a:buFont typeface="+mj-lt"/>
              <a:buAutoNum type="arabicPeriod"/>
              <a:defRPr sz="2000" kern="1200" baseline="0">
                <a:solidFill>
                  <a:schemeClr val="tx1"/>
                </a:solidFill>
                <a:latin typeface="Georgia" pitchFamily="18" charset="0"/>
                <a:ea typeface="+mn-ea"/>
                <a:cs typeface="+mn-cs"/>
              </a:defRPr>
            </a:lvl6pPr>
            <a:lvl7pPr marL="548640" indent="-274320" algn="l" defTabSz="914400" rtl="0" eaLnBrk="1" latinLnBrk="0" hangingPunct="1">
              <a:lnSpc>
                <a:spcPct val="100000"/>
              </a:lnSpc>
              <a:spcBef>
                <a:spcPct val="0"/>
              </a:spcBef>
              <a:spcAft>
                <a:spcPts val="900"/>
              </a:spcAft>
              <a:buSzTx/>
              <a:buFont typeface="+mj-lt"/>
              <a:buAutoNum type="alphaLcPeriod"/>
              <a:defRPr sz="2000" kern="1200" baseline="0">
                <a:solidFill>
                  <a:schemeClr val="tx1"/>
                </a:solidFill>
                <a:latin typeface="Georgia" pitchFamily="18" charset="0"/>
                <a:ea typeface="+mn-ea"/>
                <a:cs typeface="+mn-cs"/>
              </a:defRPr>
            </a:lvl7pPr>
            <a:lvl8pPr marL="822960" indent="-274320" algn="l" defTabSz="914400" rtl="0" eaLnBrk="1" latinLnBrk="0" hangingPunct="1">
              <a:lnSpc>
                <a:spcPct val="100000"/>
              </a:lnSpc>
              <a:spcBef>
                <a:spcPct val="0"/>
              </a:spcBef>
              <a:spcAft>
                <a:spcPts val="900"/>
              </a:spcAft>
              <a:buSzTx/>
              <a:buFont typeface="+mj-lt"/>
              <a:buAutoNum type="romanLcPeriod"/>
              <a:defRPr sz="2000" kern="1200" baseline="0">
                <a:solidFill>
                  <a:schemeClr val="tx1"/>
                </a:solidFill>
                <a:latin typeface="Georgia" pitchFamily="18" charset="0"/>
                <a:ea typeface="+mn-ea"/>
                <a:cs typeface="+mn-cs"/>
              </a:defRPr>
            </a:lvl8pPr>
            <a:lvl9pPr marL="0" indent="-274320" algn="l" defTabSz="914400" rtl="0" eaLnBrk="1" latinLnBrk="0" hangingPunct="1">
              <a:lnSpc>
                <a:spcPct val="100000"/>
              </a:lnSpc>
              <a:spcBef>
                <a:spcPct val="0"/>
              </a:spcBef>
              <a:spcAft>
                <a:spcPts val="900"/>
              </a:spcAft>
              <a:buFont typeface="Arial" pitchFamily="34" charset="0"/>
              <a:buNone/>
              <a:defRPr sz="2000" b="1" kern="1200" baseline="0">
                <a:solidFill>
                  <a:schemeClr val="tx2"/>
                </a:solidFill>
                <a:latin typeface="Georgia" pitchFamily="18" charset="0"/>
                <a:ea typeface="+mn-ea"/>
                <a:cs typeface="+mn-cs"/>
              </a:defRPr>
            </a:lvl9pPr>
          </a:lstStyle>
          <a:p>
            <a:pPr algn="just" defTabSz="957777">
              <a:buClrTx/>
            </a:pPr>
            <a:r>
              <a:rPr lang="zh-CN" altLang="en-US" sz="1600">
                <a:solidFill>
                  <a:srgbClr val="000000"/>
                </a:solidFill>
                <a:ea typeface="宋体" pitchFamily="2" charset="-122"/>
                <a:cs typeface="Arial" pitchFamily="34" charset="0"/>
              </a:rPr>
              <a:t>保监会发布偿二代产险第一批监管新规的征求意见稿，即</a:t>
            </a:r>
            <a:r>
              <a:rPr lang="en-US" altLang="zh-CN" sz="1600">
                <a:solidFill>
                  <a:srgbClr val="000000"/>
                </a:solidFill>
                <a:ea typeface="宋体" pitchFamily="2" charset="-122"/>
                <a:cs typeface="Arial" pitchFamily="34" charset="0"/>
              </a:rPr>
              <a:t>《</a:t>
            </a:r>
            <a:r>
              <a:rPr lang="zh-CN" altLang="en-US" sz="1600">
                <a:solidFill>
                  <a:srgbClr val="000000"/>
                </a:solidFill>
                <a:ea typeface="宋体" pitchFamily="2" charset="-122"/>
                <a:cs typeface="Arial" pitchFamily="34" charset="0"/>
              </a:rPr>
              <a:t>保险公司偿付能力监管规则</a:t>
            </a:r>
            <a:r>
              <a:rPr lang="en-US" altLang="zh-CN" sz="1600">
                <a:solidFill>
                  <a:srgbClr val="000000"/>
                </a:solidFill>
                <a:ea typeface="宋体" pitchFamily="2" charset="-122"/>
                <a:cs typeface="Arial" pitchFamily="34" charset="0"/>
              </a:rPr>
              <a:t>》</a:t>
            </a:r>
            <a:r>
              <a:rPr lang="zh-CN" altLang="en-US" sz="1600">
                <a:solidFill>
                  <a:srgbClr val="000000"/>
                </a:solidFill>
                <a:ea typeface="宋体" pitchFamily="2" charset="-122"/>
                <a:cs typeface="Arial" pitchFamily="34" charset="0"/>
              </a:rPr>
              <a:t>第</a:t>
            </a:r>
            <a:r>
              <a:rPr lang="en-US" altLang="zh-CN" sz="1600">
                <a:solidFill>
                  <a:srgbClr val="000000"/>
                </a:solidFill>
                <a:ea typeface="宋体" pitchFamily="2" charset="-122"/>
                <a:cs typeface="Arial" pitchFamily="34" charset="0"/>
              </a:rPr>
              <a:t>1</a:t>
            </a:r>
            <a:r>
              <a:rPr lang="zh-CN" altLang="en-US" sz="1600">
                <a:solidFill>
                  <a:srgbClr val="000000"/>
                </a:solidFill>
                <a:ea typeface="宋体" pitchFamily="2" charset="-122"/>
                <a:cs typeface="Arial" pitchFamily="34" charset="0"/>
              </a:rPr>
              <a:t>号</a:t>
            </a:r>
            <a:r>
              <a:rPr lang="en-US" altLang="zh-CN" sz="1600">
                <a:solidFill>
                  <a:srgbClr val="000000"/>
                </a:solidFill>
                <a:ea typeface="宋体" pitchFamily="2" charset="-122"/>
                <a:cs typeface="Arial" pitchFamily="34" charset="0"/>
              </a:rPr>
              <a:t>~</a:t>
            </a:r>
            <a:r>
              <a:rPr lang="zh-CN" altLang="en-US" sz="1600">
                <a:solidFill>
                  <a:srgbClr val="000000"/>
                </a:solidFill>
                <a:ea typeface="宋体" pitchFamily="2" charset="-122"/>
                <a:cs typeface="Arial" pitchFamily="34" charset="0"/>
              </a:rPr>
              <a:t>第</a:t>
            </a:r>
            <a:r>
              <a:rPr lang="en-US" altLang="zh-CN" sz="1600">
                <a:solidFill>
                  <a:srgbClr val="000000"/>
                </a:solidFill>
                <a:ea typeface="宋体" pitchFamily="2" charset="-122"/>
                <a:cs typeface="Arial" pitchFamily="34" charset="0"/>
              </a:rPr>
              <a:t>8</a:t>
            </a:r>
            <a:r>
              <a:rPr lang="zh-CN" altLang="en-US" sz="1600" smtClean="0">
                <a:solidFill>
                  <a:srgbClr val="000000"/>
                </a:solidFill>
                <a:ea typeface="宋体" pitchFamily="2" charset="-122"/>
                <a:cs typeface="Arial" pitchFamily="34" charset="0"/>
              </a:rPr>
              <a:t>号。</a:t>
            </a:r>
            <a:endParaRPr lang="en-US" altLang="zh-CN" sz="1600">
              <a:solidFill>
                <a:srgbClr val="000000"/>
              </a:solidFill>
              <a:ea typeface="宋体" pitchFamily="2" charset="-122"/>
              <a:cs typeface="Arial" pitchFamily="34" charset="0"/>
            </a:endParaRPr>
          </a:p>
        </p:txBody>
      </p:sp>
      <p:sp>
        <p:nvSpPr>
          <p:cNvPr id="151" name="Content Placeholder 2"/>
          <p:cNvSpPr txBox="1"/>
          <p:nvPr/>
        </p:nvSpPr>
        <p:spPr>
          <a:xfrm>
            <a:off x="3249576" y="4763894"/>
            <a:ext cx="4462343" cy="424139"/>
          </a:xfrm>
          <a:prstGeom prst="rect">
            <a:avLst/>
          </a:prstGeom>
        </p:spPr>
        <p:txBody>
          <a:bodyPr vert="horz" lIns="0" tIns="0" rIns="0" bIns="0" rtlCol="0">
            <a:noAutofit/>
          </a:bodyPr>
          <a:lstStyle>
            <a:defPPr>
              <a:defRPr lang="en-US"/>
            </a:defPPr>
            <a:lvl1pPr marL="0" marR="0" indent="0" algn="l" defTabSz="914400" rtl="0" eaLnBrk="1" fontAlgn="auto" latinLnBrk="0" hangingPunct="1">
              <a:lnSpc>
                <a:spcPct val="100000"/>
              </a:lnSpc>
              <a:spcBef>
                <a:spcPct val="0"/>
              </a:spcBef>
              <a:spcAft>
                <a:spcPts val="900"/>
              </a:spcAft>
              <a:buClr>
                <a:schemeClr val="tx1"/>
              </a:buClr>
              <a:buSzTx/>
              <a:buFontTx/>
              <a:buNone/>
              <a:defRPr sz="2000" kern="1200" baseline="0">
                <a:solidFill>
                  <a:schemeClr val="tx1"/>
                </a:solidFill>
                <a:latin typeface="Georgia" pitchFamily="18" charset="0"/>
                <a:ea typeface="+mn-ea"/>
                <a:cs typeface="+mn-cs"/>
              </a:defRPr>
            </a:lvl1pPr>
            <a:lvl2pPr marL="27432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2pPr>
            <a:lvl3pPr marL="54864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3pPr>
            <a:lvl4pPr marL="82296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a:solidFill>
                  <a:schemeClr val="tx1"/>
                </a:solidFill>
                <a:latin typeface="Georgia" pitchFamily="18" charset="0"/>
                <a:ea typeface="+mn-ea"/>
                <a:cs typeface="+mn-cs"/>
              </a:defRPr>
            </a:lvl4pPr>
            <a:lvl5pPr marL="1097280" indent="-274320" algn="l" defTabSz="914400" rtl="0" eaLnBrk="1" latinLnBrk="0" hangingPunct="1">
              <a:lnSpc>
                <a:spcPct val="100000"/>
              </a:lnSpc>
              <a:spcBef>
                <a:spcPct val="0"/>
              </a:spcBef>
              <a:spcAft>
                <a:spcPts val="900"/>
              </a:spcAft>
              <a:buClr>
                <a:schemeClr val="tx1"/>
              </a:buClr>
              <a:buFont typeface="Georgia" pitchFamily="18" charset="0"/>
              <a:buChar char="›"/>
              <a:defRPr sz="2000" kern="1200" baseline="0">
                <a:solidFill>
                  <a:schemeClr val="tx1"/>
                </a:solidFill>
                <a:latin typeface="Georgia" pitchFamily="18" charset="0"/>
                <a:ea typeface="+mn-ea"/>
                <a:cs typeface="+mn-cs"/>
              </a:defRPr>
            </a:lvl5pPr>
            <a:lvl6pPr marL="274320" marR="0" indent="-274320" algn="l" defTabSz="914400" rtl="0" eaLnBrk="1" fontAlgn="auto" latinLnBrk="0" hangingPunct="1">
              <a:lnSpc>
                <a:spcPct val="100000"/>
              </a:lnSpc>
              <a:spcBef>
                <a:spcPct val="0"/>
              </a:spcBef>
              <a:spcAft>
                <a:spcPts val="900"/>
              </a:spcAft>
              <a:buClr>
                <a:schemeClr val="tx1"/>
              </a:buClr>
              <a:buSzTx/>
              <a:buFont typeface="+mj-lt"/>
              <a:buAutoNum type="arabicPeriod"/>
              <a:defRPr sz="2000" kern="1200" baseline="0">
                <a:solidFill>
                  <a:schemeClr val="tx1"/>
                </a:solidFill>
                <a:latin typeface="Georgia" pitchFamily="18" charset="0"/>
                <a:ea typeface="+mn-ea"/>
                <a:cs typeface="+mn-cs"/>
              </a:defRPr>
            </a:lvl6pPr>
            <a:lvl7pPr marL="548640" indent="-274320" algn="l" defTabSz="914400" rtl="0" eaLnBrk="1" latinLnBrk="0" hangingPunct="1">
              <a:lnSpc>
                <a:spcPct val="100000"/>
              </a:lnSpc>
              <a:spcBef>
                <a:spcPct val="0"/>
              </a:spcBef>
              <a:spcAft>
                <a:spcPts val="900"/>
              </a:spcAft>
              <a:buSzTx/>
              <a:buFont typeface="+mj-lt"/>
              <a:buAutoNum type="alphaLcPeriod"/>
              <a:defRPr sz="2000" kern="1200" baseline="0">
                <a:solidFill>
                  <a:schemeClr val="tx1"/>
                </a:solidFill>
                <a:latin typeface="Georgia" pitchFamily="18" charset="0"/>
                <a:ea typeface="+mn-ea"/>
                <a:cs typeface="+mn-cs"/>
              </a:defRPr>
            </a:lvl7pPr>
            <a:lvl8pPr marL="822960" indent="-274320" algn="l" defTabSz="914400" rtl="0" eaLnBrk="1" latinLnBrk="0" hangingPunct="1">
              <a:lnSpc>
                <a:spcPct val="100000"/>
              </a:lnSpc>
              <a:spcBef>
                <a:spcPct val="0"/>
              </a:spcBef>
              <a:spcAft>
                <a:spcPts val="900"/>
              </a:spcAft>
              <a:buSzTx/>
              <a:buFont typeface="+mj-lt"/>
              <a:buAutoNum type="romanLcPeriod"/>
              <a:defRPr sz="2000" kern="1200" baseline="0">
                <a:solidFill>
                  <a:schemeClr val="tx1"/>
                </a:solidFill>
                <a:latin typeface="Georgia" pitchFamily="18" charset="0"/>
                <a:ea typeface="+mn-ea"/>
                <a:cs typeface="+mn-cs"/>
              </a:defRPr>
            </a:lvl8pPr>
            <a:lvl9pPr marL="0" indent="-274320" algn="l" defTabSz="914400" rtl="0" eaLnBrk="1" latinLnBrk="0" hangingPunct="1">
              <a:lnSpc>
                <a:spcPct val="100000"/>
              </a:lnSpc>
              <a:spcBef>
                <a:spcPct val="0"/>
              </a:spcBef>
              <a:spcAft>
                <a:spcPts val="900"/>
              </a:spcAft>
              <a:buFont typeface="Arial" pitchFamily="34" charset="0"/>
              <a:buNone/>
              <a:defRPr sz="2000" b="1" kern="1200" baseline="0">
                <a:solidFill>
                  <a:schemeClr val="tx2"/>
                </a:solidFill>
                <a:latin typeface="Georgia" pitchFamily="18" charset="0"/>
                <a:ea typeface="+mn-ea"/>
                <a:cs typeface="+mn-cs"/>
              </a:defRPr>
            </a:lvl9pPr>
          </a:lstStyle>
          <a:p>
            <a:pPr algn="just" defTabSz="957777">
              <a:buClrTx/>
            </a:pPr>
            <a:r>
              <a:rPr lang="zh-CN" altLang="en-US" sz="1600">
                <a:solidFill>
                  <a:srgbClr val="000000"/>
                </a:solidFill>
                <a:ea typeface="宋体" pitchFamily="2" charset="-122"/>
                <a:cs typeface="Arial" pitchFamily="34" charset="0"/>
              </a:rPr>
              <a:t>保监会向全行业发布了</a:t>
            </a:r>
            <a:r>
              <a:rPr lang="en-US" altLang="zh-CN" sz="1600">
                <a:solidFill>
                  <a:srgbClr val="000000"/>
                </a:solidFill>
                <a:ea typeface="宋体" pitchFamily="2" charset="-122"/>
                <a:cs typeface="Arial" pitchFamily="34" charset="0"/>
              </a:rPr>
              <a:t>《</a:t>
            </a:r>
            <a:r>
              <a:rPr lang="zh-CN" altLang="en-US" sz="1600">
                <a:solidFill>
                  <a:srgbClr val="000000"/>
                </a:solidFill>
                <a:ea typeface="宋体" pitchFamily="2" charset="-122"/>
                <a:cs typeface="Arial" pitchFamily="34" charset="0"/>
              </a:rPr>
              <a:t>中国第二代偿付能力监管制度体系整体框架</a:t>
            </a:r>
            <a:r>
              <a:rPr lang="en-US" altLang="zh-CN" sz="1600">
                <a:solidFill>
                  <a:srgbClr val="000000"/>
                </a:solidFill>
                <a:ea typeface="宋体" pitchFamily="2" charset="-122"/>
                <a:cs typeface="Arial" pitchFamily="34" charset="0"/>
              </a:rPr>
              <a:t>》</a:t>
            </a:r>
            <a:r>
              <a:rPr lang="zh-CN" altLang="en-US" sz="1600">
                <a:solidFill>
                  <a:srgbClr val="000000"/>
                </a:solidFill>
                <a:ea typeface="宋体" pitchFamily="2" charset="-122"/>
                <a:cs typeface="Arial" pitchFamily="34" charset="0"/>
              </a:rPr>
              <a:t>，确立了“三支柱”框架</a:t>
            </a:r>
            <a:r>
              <a:rPr lang="zh-CN" altLang="en-US" sz="1600" smtClean="0">
                <a:solidFill>
                  <a:srgbClr val="000000"/>
                </a:solidFill>
                <a:ea typeface="宋体" pitchFamily="2" charset="-122"/>
                <a:cs typeface="Arial" pitchFamily="34" charset="0"/>
              </a:rPr>
              <a:t>体系。</a:t>
            </a:r>
            <a:endParaRPr lang="en-US" altLang="zh-CN" sz="1600">
              <a:solidFill>
                <a:srgbClr val="000000"/>
              </a:solidFill>
              <a:ea typeface="宋体" pitchFamily="2" charset="-122"/>
              <a:cs typeface="Arial" pitchFamily="34" charset="0"/>
            </a:endParaRPr>
          </a:p>
        </p:txBody>
      </p:sp>
    </p:spTree>
    <p:extLst>
      <p:ext uri="{BB962C8B-B14F-4D97-AF65-F5344CB8AC3E}">
        <p14:creationId xmlns:p14="http://schemas.microsoft.com/office/powerpoint/2010/main" val="2561089578"/>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5" name="grid" hidden="1"/>
          <p:cNvGrpSpPr/>
          <p:nvPr>
            <p:custDataLst>
              <p:tags r:id="rId3"/>
            </p:custDataLst>
          </p:nvPr>
        </p:nvGrpSpPr>
        <p:grpSpPr>
          <a:xfrm>
            <a:off x="530352" y="685800"/>
            <a:ext cx="8997696" cy="6711696"/>
            <a:chOff x="530352" y="685800"/>
            <a:chExt cx="8997696" cy="6711696"/>
          </a:xfrm>
        </p:grpSpPr>
        <p:sp>
          <p:nvSpPr>
            <p:cNvPr id="3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39" name="Group 600" hidden="1"/>
            <p:cNvGrpSpPr/>
            <p:nvPr userDrawn="1"/>
          </p:nvGrpSpPr>
          <p:grpSpPr>
            <a:xfrm>
              <a:off x="530352" y="6016752"/>
              <a:ext cx="8997696" cy="609600"/>
              <a:chOff x="530352" y="6016752"/>
              <a:chExt cx="8997696" cy="609600"/>
            </a:xfrm>
          </p:grpSpPr>
          <p:sp>
            <p:nvSpPr>
              <p:cNvPr id="86"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9"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40" name="Group 500" hidden="1"/>
            <p:cNvGrpSpPr/>
            <p:nvPr userDrawn="1"/>
          </p:nvGrpSpPr>
          <p:grpSpPr>
            <a:xfrm>
              <a:off x="530352" y="5257800"/>
              <a:ext cx="8997696" cy="609600"/>
              <a:chOff x="530352" y="5257800"/>
              <a:chExt cx="8997696" cy="609600"/>
            </a:xfrm>
          </p:grpSpPr>
          <p:sp>
            <p:nvSpPr>
              <p:cNvPr id="80"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3"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41" name="Group 400" hidden="1"/>
            <p:cNvGrpSpPr/>
            <p:nvPr userDrawn="1"/>
          </p:nvGrpSpPr>
          <p:grpSpPr>
            <a:xfrm>
              <a:off x="530352" y="4498848"/>
              <a:ext cx="8997696" cy="609600"/>
              <a:chOff x="530352" y="4498848"/>
              <a:chExt cx="8997696" cy="609600"/>
            </a:xfrm>
          </p:grpSpPr>
          <p:sp>
            <p:nvSpPr>
              <p:cNvPr id="74"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7"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9"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42" name="Group 300" hidden="1"/>
            <p:cNvGrpSpPr/>
            <p:nvPr userDrawn="1"/>
          </p:nvGrpSpPr>
          <p:grpSpPr>
            <a:xfrm>
              <a:off x="530352" y="3730752"/>
              <a:ext cx="8997696" cy="609600"/>
              <a:chOff x="530352" y="3730752"/>
              <a:chExt cx="8997696" cy="609600"/>
            </a:xfrm>
          </p:grpSpPr>
          <p:sp>
            <p:nvSpPr>
              <p:cNvPr id="68"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0"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1"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3"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43" name="Group 200" hidden="1"/>
            <p:cNvGrpSpPr/>
            <p:nvPr userDrawn="1"/>
          </p:nvGrpSpPr>
          <p:grpSpPr>
            <a:xfrm>
              <a:off x="530352" y="2971800"/>
              <a:ext cx="8997696" cy="609600"/>
              <a:chOff x="530352" y="2971800"/>
              <a:chExt cx="8997696" cy="609600"/>
            </a:xfrm>
          </p:grpSpPr>
          <p:sp>
            <p:nvSpPr>
              <p:cNvPr id="5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44" name="Group 100" hidden="1"/>
            <p:cNvGrpSpPr/>
            <p:nvPr userDrawn="1"/>
          </p:nvGrpSpPr>
          <p:grpSpPr>
            <a:xfrm>
              <a:off x="530352" y="2212848"/>
              <a:ext cx="8997696" cy="609600"/>
              <a:chOff x="530352" y="2212848"/>
              <a:chExt cx="8997696" cy="609600"/>
            </a:xfrm>
          </p:grpSpPr>
          <p:sp>
            <p:nvSpPr>
              <p:cNvPr id="4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grpSp>
        <p:nvGrpSpPr>
          <p:cNvPr id="24" name="Group 23"/>
          <p:cNvGrpSpPr/>
          <p:nvPr/>
        </p:nvGrpSpPr>
        <p:grpSpPr>
          <a:xfrm>
            <a:off x="540742" y="1509936"/>
            <a:ext cx="8934411" cy="5545856"/>
            <a:chOff x="549104" y="1650104"/>
            <a:chExt cx="8824263" cy="5260432"/>
          </a:xfrm>
        </p:grpSpPr>
        <p:grpSp>
          <p:nvGrpSpPr>
            <p:cNvPr id="25" name="Group 24"/>
            <p:cNvGrpSpPr/>
            <p:nvPr/>
          </p:nvGrpSpPr>
          <p:grpSpPr>
            <a:xfrm>
              <a:off x="549104" y="1650104"/>
              <a:ext cx="8824263" cy="5260432"/>
              <a:chOff x="549104" y="1650104"/>
              <a:chExt cx="8824263" cy="5260432"/>
            </a:xfrm>
          </p:grpSpPr>
          <p:grpSp>
            <p:nvGrpSpPr>
              <p:cNvPr id="29" name="Group 28"/>
              <p:cNvGrpSpPr/>
              <p:nvPr/>
            </p:nvGrpSpPr>
            <p:grpSpPr>
              <a:xfrm>
                <a:off x="2076872" y="1650104"/>
                <a:ext cx="7296495" cy="5260432"/>
                <a:chOff x="2076872" y="1365920"/>
                <a:chExt cx="7296495" cy="5260432"/>
              </a:xfrm>
            </p:grpSpPr>
            <p:sp>
              <p:nvSpPr>
                <p:cNvPr id="57" name="TextBox 56"/>
                <p:cNvSpPr txBox="1"/>
                <p:nvPr/>
              </p:nvSpPr>
              <p:spPr>
                <a:xfrm>
                  <a:off x="2393950" y="3746032"/>
                  <a:ext cx="2059186" cy="1914528"/>
                </a:xfrm>
                <a:prstGeom prst="rect">
                  <a:avLst/>
                </a:prstGeom>
                <a:solidFill>
                  <a:schemeClr val="accent6">
                    <a:lumMod val="20000"/>
                    <a:lumOff val="80000"/>
                  </a:schemeClr>
                </a:solidFill>
                <a:ln>
                  <a:solidFill>
                    <a:schemeClr val="accent6">
                      <a:lumMod val="20000"/>
                      <a:lumOff val="80000"/>
                    </a:schemeClr>
                  </a:solidFill>
                </a:ln>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800" b="1" smtClean="0">
                      <a:latin typeface="宋体" pitchFamily="2" charset="-122"/>
                      <a:ea typeface="宋体" pitchFamily="2" charset="-122"/>
                      <a:cs typeface="Arial" pitchFamily="34" charset="0"/>
                    </a:rPr>
                    <a:t>第一支柱</a:t>
                  </a:r>
                </a:p>
                <a:p>
                  <a:pPr algn="ctr"/>
                  <a:r>
                    <a:rPr lang="zh-CN" altLang="en-US" sz="1800" b="1" smtClean="0">
                      <a:latin typeface="宋体" pitchFamily="2" charset="-122"/>
                      <a:ea typeface="宋体" pitchFamily="2" charset="-122"/>
                      <a:cs typeface="Arial" pitchFamily="34" charset="0"/>
                    </a:rPr>
                    <a:t>定量资本要求</a:t>
                  </a:r>
                </a:p>
                <a:p>
                  <a:r>
                    <a:rPr lang="zh-CN" altLang="en-US" sz="1300" smtClean="0">
                      <a:latin typeface="宋体" pitchFamily="2" charset="-122"/>
                      <a:ea typeface="宋体" pitchFamily="2" charset="-122"/>
                      <a:cs typeface="Arial" pitchFamily="34" charset="0"/>
                    </a:rPr>
                    <a:t>重点：防范可以量化的风险</a:t>
                  </a:r>
                </a:p>
                <a:p>
                  <a:pPr marL="254706" indent="-254706">
                    <a:buFont typeface="+mj-lt"/>
                    <a:buAutoNum type="arabicPeriod"/>
                  </a:pPr>
                  <a:r>
                    <a:rPr lang="zh-CN" altLang="en-US" sz="1300" smtClean="0">
                      <a:latin typeface="宋体" pitchFamily="2" charset="-122"/>
                      <a:ea typeface="宋体" pitchFamily="2" charset="-122"/>
                    </a:rPr>
                    <a:t>量化资本要求</a:t>
                  </a:r>
                </a:p>
                <a:p>
                  <a:pPr marL="254706" indent="-254706">
                    <a:buFont typeface="+mj-lt"/>
                    <a:buAutoNum type="arabicPeriod"/>
                  </a:pPr>
                  <a:r>
                    <a:rPr lang="zh-CN" altLang="en-US" sz="1300" smtClean="0">
                      <a:latin typeface="宋体" pitchFamily="2" charset="-122"/>
                      <a:ea typeface="宋体" pitchFamily="2" charset="-122"/>
                    </a:rPr>
                    <a:t>实际资本评估</a:t>
                  </a:r>
                </a:p>
                <a:p>
                  <a:pPr marL="254706" indent="-254706">
                    <a:buFont typeface="+mj-lt"/>
                    <a:buAutoNum type="arabicPeriod"/>
                  </a:pPr>
                  <a:r>
                    <a:rPr lang="zh-CN" altLang="en-US" sz="1300" smtClean="0">
                      <a:latin typeface="宋体" pitchFamily="2" charset="-122"/>
                      <a:ea typeface="宋体" pitchFamily="2" charset="-122"/>
                    </a:rPr>
                    <a:t>资本分级</a:t>
                  </a:r>
                </a:p>
                <a:p>
                  <a:pPr marL="254706" indent="-254706">
                    <a:buFont typeface="+mj-lt"/>
                    <a:buAutoNum type="arabicPeriod"/>
                  </a:pPr>
                  <a:r>
                    <a:rPr lang="zh-CN" altLang="en-US" sz="1300" smtClean="0">
                      <a:latin typeface="宋体" pitchFamily="2" charset="-122"/>
                      <a:ea typeface="宋体" pitchFamily="2" charset="-122"/>
                    </a:rPr>
                    <a:t>动态偿付能力测试</a:t>
                  </a:r>
                </a:p>
                <a:p>
                  <a:pPr marL="254706" indent="-254706">
                    <a:buFont typeface="+mj-lt"/>
                    <a:buAutoNum type="arabicPeriod"/>
                  </a:pPr>
                  <a:r>
                    <a:rPr lang="zh-CN" altLang="en-US" sz="1300" smtClean="0">
                      <a:latin typeface="宋体" pitchFamily="2" charset="-122"/>
                      <a:ea typeface="宋体" pitchFamily="2" charset="-122"/>
                    </a:rPr>
                    <a:t>监管措施</a:t>
                  </a:r>
                  <a:endParaRPr lang="zh-CN" altLang="en-US" sz="1300">
                    <a:latin typeface="宋体" pitchFamily="2" charset="-122"/>
                    <a:ea typeface="宋体" pitchFamily="2" charset="-122"/>
                  </a:endParaRPr>
                </a:p>
              </p:txBody>
            </p:sp>
            <p:sp>
              <p:nvSpPr>
                <p:cNvPr id="58" name="TextBox 57"/>
                <p:cNvSpPr txBox="1"/>
                <p:nvPr/>
              </p:nvSpPr>
              <p:spPr>
                <a:xfrm>
                  <a:off x="4695991" y="3746032"/>
                  <a:ext cx="2061401" cy="1914528"/>
                </a:xfrm>
                <a:prstGeom prst="rect">
                  <a:avLst/>
                </a:prstGeom>
                <a:solidFill>
                  <a:schemeClr val="accent6">
                    <a:lumMod val="20000"/>
                    <a:lumOff val="80000"/>
                  </a:schemeClr>
                </a:solidFill>
                <a:ln>
                  <a:solidFill>
                    <a:schemeClr val="accent6">
                      <a:lumMod val="20000"/>
                      <a:lumOff val="80000"/>
                    </a:schemeClr>
                  </a:solidFill>
                </a:ln>
              </p:spPr>
              <p:txBody>
                <a:bodyPr wrap="square" lIns="0" tIns="0" rIns="0" bIns="0" rtlCol="0">
                  <a:noAutofit/>
                </a:bodyPr>
                <a:lstStyle>
                  <a:defPPr>
                    <a:defRPr lang="en-US"/>
                  </a:defPPr>
                  <a:lvl1pPr marL="0" algn="ctr" defTabSz="1018824" rtl="0" eaLnBrk="1" latinLnBrk="0" hangingPunct="1">
                    <a:defRPr sz="1600" b="1" kern="1200">
                      <a:solidFill>
                        <a:schemeClr val="tx1"/>
                      </a:solidFill>
                      <a:latin typeface="宋体" pitchFamily="2" charset="-122"/>
                      <a:ea typeface="宋体" pitchFamily="2"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mtClean="0"/>
                    <a:t>第二支柱</a:t>
                  </a:r>
                </a:p>
                <a:p>
                  <a:r>
                    <a:rPr lang="zh-CN" altLang="en-US" smtClean="0"/>
                    <a:t>定性监管要求</a:t>
                  </a:r>
                </a:p>
                <a:p>
                  <a:pPr algn="l"/>
                  <a:r>
                    <a:rPr lang="zh-CN" altLang="en-US" sz="1300" b="0" smtClean="0"/>
                    <a:t>重点：防范难以量化的风险</a:t>
                  </a:r>
                </a:p>
                <a:p>
                  <a:pPr marL="254706" indent="-254706" algn="l">
                    <a:buFont typeface="+mj-lt"/>
                    <a:buAutoNum type="arabicPeriod"/>
                  </a:pPr>
                  <a:r>
                    <a:rPr lang="zh-CN" altLang="en-US" sz="1300" b="0" smtClean="0"/>
                    <a:t>风险综合评级</a:t>
                  </a:r>
                </a:p>
                <a:p>
                  <a:pPr marL="254706" indent="-254706" algn="l">
                    <a:buFont typeface="+mj-lt"/>
                    <a:buAutoNum type="arabicPeriod"/>
                  </a:pPr>
                  <a:r>
                    <a:rPr lang="zh-CN" altLang="en-US" sz="1300" b="0" smtClean="0"/>
                    <a:t>保险公司风险管理要求与评估</a:t>
                  </a:r>
                </a:p>
                <a:p>
                  <a:pPr marL="254706" indent="-254706" algn="l">
                    <a:buFont typeface="+mj-lt"/>
                    <a:buAutoNum type="arabicPeriod"/>
                  </a:pPr>
                  <a:r>
                    <a:rPr lang="zh-CN" altLang="en-US" sz="1300" b="0" smtClean="0"/>
                    <a:t>监管检查和分析</a:t>
                  </a:r>
                </a:p>
                <a:p>
                  <a:pPr marL="254706" indent="-254706" algn="l">
                    <a:buFont typeface="+mj-lt"/>
                    <a:buAutoNum type="arabicPeriod"/>
                  </a:pPr>
                  <a:r>
                    <a:rPr lang="zh-CN" altLang="en-US" sz="1300" b="0" smtClean="0"/>
                    <a:t>监管措施</a:t>
                  </a:r>
                  <a:endParaRPr lang="zh-CN" altLang="en-US" sz="1300" b="0"/>
                </a:p>
              </p:txBody>
            </p:sp>
            <p:sp>
              <p:nvSpPr>
                <p:cNvPr id="59" name="TextBox 58"/>
                <p:cNvSpPr txBox="1"/>
                <p:nvPr/>
              </p:nvSpPr>
              <p:spPr>
                <a:xfrm>
                  <a:off x="7033741" y="3746032"/>
                  <a:ext cx="1990665" cy="1914528"/>
                </a:xfrm>
                <a:prstGeom prst="rect">
                  <a:avLst/>
                </a:prstGeom>
                <a:solidFill>
                  <a:schemeClr val="accent6">
                    <a:lumMod val="20000"/>
                    <a:lumOff val="80000"/>
                  </a:schemeClr>
                </a:solidFill>
                <a:ln>
                  <a:solidFill>
                    <a:schemeClr val="accent6">
                      <a:lumMod val="20000"/>
                      <a:lumOff val="80000"/>
                    </a:schemeClr>
                  </a:solidFill>
                </a:ln>
              </p:spPr>
              <p:txBody>
                <a:bodyPr wrap="square" lIns="0" tIns="0" rIns="0" bIns="0" rtlCol="0">
                  <a:noAutofit/>
                </a:bodyPr>
                <a:lstStyle>
                  <a:defPPr>
                    <a:defRPr lang="en-US"/>
                  </a:defPPr>
                  <a:lvl1pPr marL="0" algn="ctr" defTabSz="1018824" rtl="0" eaLnBrk="1" latinLnBrk="0" hangingPunct="1">
                    <a:defRPr sz="1600" b="1" kern="1200">
                      <a:solidFill>
                        <a:schemeClr val="tx1"/>
                      </a:solidFill>
                      <a:latin typeface="宋体" pitchFamily="2" charset="-122"/>
                      <a:ea typeface="宋体" pitchFamily="2"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mtClean="0"/>
                    <a:t>第三支柱</a:t>
                  </a:r>
                </a:p>
                <a:p>
                  <a:r>
                    <a:rPr lang="zh-CN" altLang="en-US" smtClean="0"/>
                    <a:t>市场约束机制</a:t>
                  </a:r>
                </a:p>
                <a:p>
                  <a:pPr algn="l"/>
                  <a:r>
                    <a:rPr lang="zh-CN" altLang="en-US" sz="1300" b="0" smtClean="0"/>
                    <a:t>重点：防范一、二支柱难以涵盖的其他风险</a:t>
                  </a:r>
                </a:p>
                <a:p>
                  <a:pPr marL="254706" indent="-254706" algn="l">
                    <a:buFont typeface="+mj-lt"/>
                    <a:buAutoNum type="arabicPeriod"/>
                  </a:pPr>
                  <a:r>
                    <a:rPr lang="zh-CN" altLang="en-US" sz="1300" b="0" smtClean="0"/>
                    <a:t>公开信息披露</a:t>
                  </a:r>
                </a:p>
                <a:p>
                  <a:pPr marL="254706" indent="-254706" algn="l">
                    <a:buFont typeface="+mj-lt"/>
                    <a:buAutoNum type="arabicPeriod"/>
                  </a:pPr>
                  <a:r>
                    <a:rPr lang="zh-CN" altLang="en-US" sz="1300" b="0" smtClean="0"/>
                    <a:t>培育和引导市场力量</a:t>
                  </a:r>
                </a:p>
                <a:p>
                  <a:endParaRPr lang="zh-CN" altLang="en-US"/>
                </a:p>
              </p:txBody>
            </p:sp>
            <p:grpSp>
              <p:nvGrpSpPr>
                <p:cNvPr id="60" name="Group 59"/>
                <p:cNvGrpSpPr/>
                <p:nvPr/>
              </p:nvGrpSpPr>
              <p:grpSpPr>
                <a:xfrm>
                  <a:off x="2076872" y="5795412"/>
                  <a:ext cx="7296495" cy="830940"/>
                  <a:chOff x="2076872" y="5795412"/>
                  <a:chExt cx="7296495" cy="830940"/>
                </a:xfrm>
              </p:grpSpPr>
              <p:sp>
                <p:nvSpPr>
                  <p:cNvPr id="64" name="Rectangle 63"/>
                  <p:cNvSpPr/>
                  <p:nvPr/>
                </p:nvSpPr>
                <p:spPr>
                  <a:xfrm>
                    <a:off x="2076872" y="5795412"/>
                    <a:ext cx="7296495" cy="830940"/>
                  </a:xfrm>
                  <a:prstGeom prst="rect">
                    <a:avLst/>
                  </a:prstGeom>
                  <a:solidFill>
                    <a:srgbClr val="602320"/>
                  </a:solidFill>
                  <a:ln w="2540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latin typeface="宋体" pitchFamily="2" charset="-122"/>
                      <a:ea typeface="宋体" pitchFamily="2" charset="-122"/>
                    </a:endParaRPr>
                  </a:p>
                </p:txBody>
              </p:sp>
              <p:sp>
                <p:nvSpPr>
                  <p:cNvPr id="65" name="TextBox 64"/>
                  <p:cNvSpPr txBox="1"/>
                  <p:nvPr/>
                </p:nvSpPr>
                <p:spPr>
                  <a:xfrm>
                    <a:off x="3935665" y="5795412"/>
                    <a:ext cx="3600400" cy="830940"/>
                  </a:xfrm>
                  <a:prstGeom prst="rect">
                    <a:avLst/>
                  </a:prstGeom>
                  <a:noFill/>
                  <a:ln>
                    <a:noFill/>
                  </a:ln>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800" b="1" smtClean="0">
                        <a:solidFill>
                          <a:schemeClr val="bg1"/>
                        </a:solidFill>
                        <a:latin typeface="宋体" pitchFamily="2" charset="-122"/>
                        <a:ea typeface="宋体" pitchFamily="2" charset="-122"/>
                        <a:cs typeface="Arial" pitchFamily="34" charset="0"/>
                      </a:rPr>
                      <a:t>公司偿付能力管理</a:t>
                    </a:r>
                  </a:p>
                  <a:p>
                    <a:pPr algn="ctr"/>
                    <a:r>
                      <a:rPr lang="zh-CN" altLang="en-US" sz="1300" b="1" smtClean="0">
                        <a:solidFill>
                          <a:schemeClr val="bg1"/>
                        </a:solidFill>
                        <a:latin typeface="宋体" pitchFamily="2" charset="-122"/>
                        <a:ea typeface="宋体" pitchFamily="2" charset="-122"/>
                        <a:cs typeface="Arial" pitchFamily="34" charset="0"/>
                      </a:rPr>
                      <a:t>保险公司内部偿付能力管理是企业内部的管理行为</a:t>
                    </a:r>
                  </a:p>
                  <a:p>
                    <a:pPr marL="191030" indent="-191030">
                      <a:buFont typeface="Arial" pitchFamily="34" charset="0"/>
                      <a:buChar char="•"/>
                    </a:pPr>
                    <a:r>
                      <a:rPr lang="zh-CN" altLang="en-US" sz="1300" b="1" smtClean="0">
                        <a:solidFill>
                          <a:schemeClr val="bg1"/>
                        </a:solidFill>
                        <a:latin typeface="宋体" pitchFamily="2" charset="-122"/>
                        <a:ea typeface="宋体" pitchFamily="2" charset="-122"/>
                        <a:cs typeface="Arial" pitchFamily="34" charset="0"/>
                      </a:rPr>
                      <a:t>偿付能力监管的前提、基础和落脚点</a:t>
                    </a:r>
                  </a:p>
                  <a:p>
                    <a:pPr marL="191030" indent="-191030">
                      <a:buFont typeface="Arial" pitchFamily="34" charset="0"/>
                      <a:buChar char="•"/>
                    </a:pPr>
                    <a:r>
                      <a:rPr lang="zh-CN" altLang="en-US" sz="1300" b="1" smtClean="0">
                        <a:solidFill>
                          <a:schemeClr val="bg1"/>
                        </a:solidFill>
                        <a:latin typeface="宋体" pitchFamily="2" charset="-122"/>
                        <a:ea typeface="宋体" pitchFamily="2" charset="-122"/>
                        <a:cs typeface="Arial" pitchFamily="34" charset="0"/>
                      </a:rPr>
                      <a:t>保险公司的“免疫系统”和“反应系统”</a:t>
                    </a:r>
                    <a:endParaRPr lang="zh-CN" altLang="en-US" sz="1300" b="1">
                      <a:solidFill>
                        <a:schemeClr val="bg1"/>
                      </a:solidFill>
                      <a:latin typeface="宋体" pitchFamily="2" charset="-122"/>
                      <a:ea typeface="宋体" pitchFamily="2" charset="-122"/>
                      <a:cs typeface="Arial" pitchFamily="34" charset="0"/>
                    </a:endParaRPr>
                  </a:p>
                </p:txBody>
              </p:sp>
            </p:grpSp>
            <p:grpSp>
              <p:nvGrpSpPr>
                <p:cNvPr id="61" name="Group 60"/>
                <p:cNvGrpSpPr/>
                <p:nvPr/>
              </p:nvGrpSpPr>
              <p:grpSpPr>
                <a:xfrm>
                  <a:off x="2076872" y="1365920"/>
                  <a:ext cx="7296495" cy="2261720"/>
                  <a:chOff x="2046312" y="1661356"/>
                  <a:chExt cx="7296495" cy="2261720"/>
                </a:xfrm>
              </p:grpSpPr>
              <p:sp>
                <p:nvSpPr>
                  <p:cNvPr id="62" name="Isosceles Triangle 61"/>
                  <p:cNvSpPr/>
                  <p:nvPr/>
                </p:nvSpPr>
                <p:spPr>
                  <a:xfrm>
                    <a:off x="2046312" y="1661356"/>
                    <a:ext cx="7296495" cy="2261720"/>
                  </a:xfrm>
                  <a:prstGeom prst="triangle">
                    <a:avLst/>
                  </a:prstGeom>
                  <a:solidFill>
                    <a:srgbClr val="A32020"/>
                  </a:solidFill>
                  <a:ln w="25400">
                    <a:noFill/>
                  </a:ln>
                </p:spPr>
                <p:txBody>
                  <a:bodyPr vert="horz" wrap="square" lIns="91440" tIns="45720" rIns="91440" bIns="45720" rtlCol="0" anchor="ctr">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latin typeface="宋体" pitchFamily="2" charset="-122"/>
                      <a:ea typeface="宋体" pitchFamily="2" charset="-122"/>
                    </a:endParaRPr>
                  </a:p>
                </p:txBody>
              </p:sp>
              <p:sp>
                <p:nvSpPr>
                  <p:cNvPr id="63" name="TextBox 62"/>
                  <p:cNvSpPr txBox="1"/>
                  <p:nvPr/>
                </p:nvSpPr>
                <p:spPr>
                  <a:xfrm>
                    <a:off x="4892201" y="2062365"/>
                    <a:ext cx="2554711" cy="1841373"/>
                  </a:xfrm>
                  <a:prstGeom prst="rect">
                    <a:avLst/>
                  </a:prstGeom>
                  <a:noFill/>
                  <a:ln>
                    <a:noFill/>
                  </a:ln>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300" b="1" smtClean="0">
                      <a:solidFill>
                        <a:schemeClr val="bg1"/>
                      </a:solidFill>
                      <a:latin typeface="宋体" pitchFamily="2" charset="-122"/>
                      <a:ea typeface="宋体" pitchFamily="2" charset="-122"/>
                      <a:cs typeface="Arial" pitchFamily="34" charset="0"/>
                    </a:endParaRPr>
                  </a:p>
                  <a:p>
                    <a:pPr marL="191030" indent="-191030">
                      <a:buFont typeface="Arial" pitchFamily="34" charset="0"/>
                      <a:buChar char="•"/>
                    </a:pPr>
                    <a:r>
                      <a:rPr lang="zh-CN" altLang="en-US" sz="1300" b="1" smtClean="0">
                        <a:solidFill>
                          <a:schemeClr val="bg1"/>
                        </a:solidFill>
                        <a:latin typeface="宋体" pitchFamily="2" charset="-122"/>
                        <a:ea typeface="宋体" pitchFamily="2" charset="-122"/>
                        <a:cs typeface="Arial" pitchFamily="34" charset="0"/>
                      </a:rPr>
                      <a:t>全国统一的监管主体</a:t>
                    </a:r>
                  </a:p>
                  <a:p>
                    <a:pPr marL="191030" indent="-191030">
                      <a:buFont typeface="Arial" pitchFamily="34" charset="0"/>
                      <a:buChar char="•"/>
                    </a:pPr>
                    <a:endParaRPr lang="zh-CN" altLang="en-US" sz="1300" b="1" smtClean="0">
                      <a:solidFill>
                        <a:schemeClr val="bg1"/>
                      </a:solidFill>
                      <a:latin typeface="宋体" pitchFamily="2" charset="-122"/>
                      <a:ea typeface="宋体" pitchFamily="2" charset="-122"/>
                      <a:cs typeface="Arial" pitchFamily="34" charset="0"/>
                    </a:endParaRPr>
                  </a:p>
                  <a:p>
                    <a:pPr marL="191030" indent="-191030">
                      <a:buFont typeface="Arial" pitchFamily="34" charset="0"/>
                      <a:buChar char="•"/>
                    </a:pPr>
                    <a:r>
                      <a:rPr lang="zh-CN" altLang="en-US" sz="1300" b="1" smtClean="0">
                        <a:solidFill>
                          <a:schemeClr val="bg1"/>
                        </a:solidFill>
                        <a:latin typeface="宋体" pitchFamily="2" charset="-122"/>
                        <a:ea typeface="宋体" pitchFamily="2" charset="-122"/>
                        <a:cs typeface="Arial" pitchFamily="34" charset="0"/>
                      </a:rPr>
                      <a:t>防范系统性和区域性风险</a:t>
                    </a:r>
                  </a:p>
                  <a:p>
                    <a:pPr marL="191030" indent="-191030">
                      <a:buFont typeface="Arial" pitchFamily="34" charset="0"/>
                      <a:buChar char="•"/>
                    </a:pPr>
                    <a:r>
                      <a:rPr lang="zh-CN" altLang="en-US" sz="1300" b="1" smtClean="0">
                        <a:solidFill>
                          <a:schemeClr val="bg1"/>
                        </a:solidFill>
                        <a:latin typeface="宋体" pitchFamily="2" charset="-122"/>
                        <a:ea typeface="宋体" pitchFamily="2" charset="-122"/>
                        <a:cs typeface="Arial" pitchFamily="34" charset="0"/>
                      </a:rPr>
                      <a:t>兼顾资本使用效率和效益</a:t>
                    </a:r>
                  </a:p>
                  <a:p>
                    <a:pPr marL="191030" indent="-191030">
                      <a:buFont typeface="Arial" pitchFamily="34" charset="0"/>
                      <a:buChar char="•"/>
                    </a:pPr>
                    <a:endParaRPr lang="zh-CN" altLang="en-US" sz="1300" b="1" smtClean="0">
                      <a:solidFill>
                        <a:schemeClr val="bg1"/>
                      </a:solidFill>
                      <a:latin typeface="宋体" pitchFamily="2" charset="-122"/>
                      <a:ea typeface="宋体" pitchFamily="2" charset="-122"/>
                      <a:cs typeface="Arial" pitchFamily="34" charset="0"/>
                    </a:endParaRPr>
                  </a:p>
                  <a:p>
                    <a:pPr marL="191030" indent="-191030">
                      <a:buFont typeface="Arial" pitchFamily="34" charset="0"/>
                      <a:buChar char="•"/>
                    </a:pPr>
                    <a:r>
                      <a:rPr lang="zh-CN" altLang="en-US" sz="1300" b="1" smtClean="0">
                        <a:solidFill>
                          <a:schemeClr val="bg1"/>
                        </a:solidFill>
                        <a:latin typeface="宋体" pitchFamily="2" charset="-122"/>
                        <a:ea typeface="宋体" pitchFamily="2" charset="-122"/>
                        <a:cs typeface="Arial" pitchFamily="34" charset="0"/>
                      </a:rPr>
                      <a:t>更加注重定性监管</a:t>
                    </a:r>
                  </a:p>
                  <a:p>
                    <a:pPr marL="191030" indent="-191030">
                      <a:buFont typeface="Arial" pitchFamily="34" charset="0"/>
                      <a:buChar char="•"/>
                    </a:pPr>
                    <a:r>
                      <a:rPr lang="zh-CN" altLang="en-US" sz="1300" b="1" smtClean="0">
                        <a:solidFill>
                          <a:schemeClr val="bg1"/>
                        </a:solidFill>
                        <a:latin typeface="宋体" pitchFamily="2" charset="-122"/>
                        <a:ea typeface="宋体" pitchFamily="2" charset="-122"/>
                        <a:cs typeface="Arial" pitchFamily="34" charset="0"/>
                      </a:rPr>
                      <a:t>更加注重执行力和约束力</a:t>
                    </a:r>
                  </a:p>
                  <a:p>
                    <a:pPr marL="191030" indent="-191030">
                      <a:buFont typeface="Arial" pitchFamily="34" charset="0"/>
                      <a:buChar char="•"/>
                    </a:pPr>
                    <a:r>
                      <a:rPr lang="zh-CN" altLang="en-US" sz="1300" b="1" smtClean="0">
                        <a:solidFill>
                          <a:schemeClr val="bg1"/>
                        </a:solidFill>
                        <a:latin typeface="宋体" pitchFamily="2" charset="-122"/>
                        <a:ea typeface="宋体" pitchFamily="2" charset="-122"/>
                        <a:cs typeface="Arial" pitchFamily="34" charset="0"/>
                      </a:rPr>
                      <a:t>更加注重市场适应性和动态性</a:t>
                    </a:r>
                  </a:p>
                  <a:p>
                    <a:pPr marL="191030" indent="-191030">
                      <a:buFont typeface="Arial" pitchFamily="34" charset="0"/>
                      <a:buChar char="•"/>
                    </a:pPr>
                    <a:r>
                      <a:rPr lang="zh-CN" altLang="en-US" sz="1300" b="1" smtClean="0">
                        <a:solidFill>
                          <a:schemeClr val="bg1"/>
                        </a:solidFill>
                        <a:latin typeface="宋体" pitchFamily="2" charset="-122"/>
                        <a:ea typeface="宋体" pitchFamily="2" charset="-122"/>
                        <a:cs typeface="Arial" pitchFamily="34" charset="0"/>
                      </a:rPr>
                      <a:t>更加注重资本成本和资本使用效率</a:t>
                    </a:r>
                    <a:endParaRPr lang="zh-CN" altLang="en-US" sz="1300" b="1">
                      <a:solidFill>
                        <a:schemeClr val="bg1"/>
                      </a:solidFill>
                      <a:latin typeface="宋体" pitchFamily="2" charset="-122"/>
                      <a:ea typeface="宋体" pitchFamily="2" charset="-122"/>
                      <a:cs typeface="Arial" pitchFamily="34" charset="0"/>
                    </a:endParaRPr>
                  </a:p>
                </p:txBody>
              </p:sp>
            </p:grpSp>
          </p:grpSp>
          <p:sp>
            <p:nvSpPr>
              <p:cNvPr id="30" name="Left Brace 29"/>
              <p:cNvSpPr/>
              <p:nvPr/>
            </p:nvSpPr>
            <p:spPr>
              <a:xfrm>
                <a:off x="1500808" y="1650104"/>
                <a:ext cx="401144" cy="2261720"/>
              </a:xfrm>
              <a:prstGeom prst="leftBrace">
                <a:avLst/>
              </a:prstGeom>
              <a:ln w="25400">
                <a:solidFill>
                  <a:srgbClr val="A3202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gn="ctr"/>
                <a:endParaRPr lang="zh-CN" altLang="en-US">
                  <a:latin typeface="宋体" pitchFamily="2" charset="-122"/>
                  <a:ea typeface="宋体" pitchFamily="2" charset="-122"/>
                </a:endParaRPr>
              </a:p>
            </p:txBody>
          </p:sp>
          <p:sp>
            <p:nvSpPr>
              <p:cNvPr id="31" name="TextBox 30"/>
              <p:cNvSpPr txBox="1"/>
              <p:nvPr/>
            </p:nvSpPr>
            <p:spPr>
              <a:xfrm>
                <a:off x="549104" y="2657853"/>
                <a:ext cx="864096" cy="525486"/>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800" b="1" smtClean="0">
                    <a:latin typeface="宋体" pitchFamily="2" charset="-122"/>
                    <a:ea typeface="宋体" pitchFamily="2" charset="-122"/>
                    <a:cs typeface="Arial" pitchFamily="34" charset="0"/>
                  </a:rPr>
                  <a:t>特征制度</a:t>
                </a:r>
                <a:endParaRPr lang="zh-CN" altLang="en-US" sz="1800" b="1">
                  <a:latin typeface="宋体" pitchFamily="2" charset="-122"/>
                  <a:ea typeface="宋体" pitchFamily="2" charset="-122"/>
                  <a:cs typeface="Arial" pitchFamily="34" charset="0"/>
                </a:endParaRPr>
              </a:p>
            </p:txBody>
          </p:sp>
          <p:sp>
            <p:nvSpPr>
              <p:cNvPr id="32" name="Left Brace 31"/>
              <p:cNvSpPr/>
              <p:nvPr/>
            </p:nvSpPr>
            <p:spPr>
              <a:xfrm>
                <a:off x="1500808" y="6079596"/>
                <a:ext cx="401144" cy="830940"/>
              </a:xfrm>
              <a:prstGeom prst="leftBrace">
                <a:avLst/>
              </a:prstGeom>
              <a:ln w="25400">
                <a:solidFill>
                  <a:schemeClr val="accent6">
                    <a:lumMod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gn="ctr"/>
                <a:endParaRPr lang="zh-CN" altLang="en-US">
                  <a:latin typeface="宋体" pitchFamily="2" charset="-122"/>
                  <a:ea typeface="宋体" pitchFamily="2" charset="-122"/>
                </a:endParaRPr>
              </a:p>
            </p:txBody>
          </p:sp>
          <p:sp>
            <p:nvSpPr>
              <p:cNvPr id="33" name="TextBox 32"/>
              <p:cNvSpPr txBox="1"/>
              <p:nvPr/>
            </p:nvSpPr>
            <p:spPr>
              <a:xfrm>
                <a:off x="549104" y="4834117"/>
                <a:ext cx="864096" cy="525486"/>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800" b="1" smtClean="0">
                    <a:latin typeface="宋体" pitchFamily="2" charset="-122"/>
                    <a:ea typeface="宋体" pitchFamily="2" charset="-122"/>
                    <a:cs typeface="Arial" pitchFamily="34" charset="0"/>
                  </a:rPr>
                  <a:t>监管要素</a:t>
                </a:r>
                <a:endParaRPr lang="zh-CN" altLang="en-US" sz="1800" b="1">
                  <a:latin typeface="宋体" pitchFamily="2" charset="-122"/>
                  <a:ea typeface="宋体" pitchFamily="2" charset="-122"/>
                  <a:cs typeface="Arial" pitchFamily="34" charset="0"/>
                </a:endParaRPr>
              </a:p>
            </p:txBody>
          </p:sp>
          <p:sp>
            <p:nvSpPr>
              <p:cNvPr id="34" name="Left Brace 33"/>
              <p:cNvSpPr/>
              <p:nvPr/>
            </p:nvSpPr>
            <p:spPr>
              <a:xfrm>
                <a:off x="1500808" y="4030216"/>
                <a:ext cx="401144" cy="1914528"/>
              </a:xfrm>
              <a:prstGeom prst="leftBrace">
                <a:avLst/>
              </a:prstGeom>
              <a:ln w="25400">
                <a:solidFill>
                  <a:schemeClr val="accent6">
                    <a:lumMod val="20000"/>
                    <a:lumOff val="80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gn="ctr"/>
                <a:endParaRPr lang="zh-CN" altLang="en-US">
                  <a:latin typeface="宋体" pitchFamily="2" charset="-122"/>
                  <a:ea typeface="宋体" pitchFamily="2" charset="-122"/>
                </a:endParaRPr>
              </a:p>
            </p:txBody>
          </p:sp>
          <p:sp>
            <p:nvSpPr>
              <p:cNvPr id="56" name="TextBox 55"/>
              <p:cNvSpPr txBox="1"/>
              <p:nvPr/>
            </p:nvSpPr>
            <p:spPr>
              <a:xfrm>
                <a:off x="563640" y="6340533"/>
                <a:ext cx="864096" cy="525486"/>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800" b="1" smtClean="0">
                    <a:latin typeface="宋体" pitchFamily="2" charset="-122"/>
                    <a:ea typeface="宋体" pitchFamily="2" charset="-122"/>
                    <a:cs typeface="Arial" pitchFamily="34" charset="0"/>
                  </a:rPr>
                  <a:t>监管基础</a:t>
                </a:r>
                <a:endParaRPr lang="zh-CN" altLang="en-US" sz="1800" b="1">
                  <a:latin typeface="宋体" pitchFamily="2" charset="-122"/>
                  <a:ea typeface="宋体" pitchFamily="2" charset="-122"/>
                  <a:cs typeface="Arial" pitchFamily="34" charset="0"/>
                </a:endParaRPr>
              </a:p>
            </p:txBody>
          </p:sp>
        </p:grpSp>
        <p:sp>
          <p:nvSpPr>
            <p:cNvPr id="26" name="TextBox 25"/>
            <p:cNvSpPr txBox="1"/>
            <p:nvPr/>
          </p:nvSpPr>
          <p:spPr>
            <a:xfrm>
              <a:off x="4206994" y="2538030"/>
              <a:ext cx="632992" cy="525486"/>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800" b="1" smtClean="0">
                  <a:solidFill>
                    <a:schemeClr val="bg1"/>
                  </a:solidFill>
                  <a:latin typeface="宋体" pitchFamily="2" charset="-122"/>
                  <a:ea typeface="宋体" pitchFamily="2" charset="-122"/>
                  <a:cs typeface="Arial" pitchFamily="34" charset="0"/>
                </a:rPr>
                <a:t>新兴市场</a:t>
              </a:r>
              <a:endParaRPr lang="zh-CN" altLang="en-US" sz="1800" b="1">
                <a:solidFill>
                  <a:schemeClr val="bg1"/>
                </a:solidFill>
                <a:latin typeface="宋体" pitchFamily="2" charset="-122"/>
                <a:ea typeface="宋体" pitchFamily="2" charset="-122"/>
                <a:cs typeface="Arial" pitchFamily="34" charset="0"/>
              </a:endParaRPr>
            </a:p>
          </p:txBody>
        </p:sp>
        <p:sp>
          <p:nvSpPr>
            <p:cNvPr id="27" name="TextBox 26"/>
            <p:cNvSpPr txBox="1"/>
            <p:nvPr/>
          </p:nvSpPr>
          <p:spPr>
            <a:xfrm>
              <a:off x="3817185" y="3310283"/>
              <a:ext cx="951681" cy="525486"/>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800" b="1" smtClean="0">
                  <a:solidFill>
                    <a:schemeClr val="bg1"/>
                  </a:solidFill>
                  <a:latin typeface="宋体" pitchFamily="2" charset="-122"/>
                  <a:ea typeface="宋体" pitchFamily="2" charset="-122"/>
                  <a:cs typeface="Arial" pitchFamily="34" charset="0"/>
                </a:rPr>
                <a:t>风险导向兼顾价值</a:t>
              </a:r>
              <a:endParaRPr lang="zh-CN" altLang="en-US" sz="1800" b="1">
                <a:solidFill>
                  <a:schemeClr val="bg1"/>
                </a:solidFill>
                <a:latin typeface="宋体" pitchFamily="2" charset="-122"/>
                <a:ea typeface="宋体" pitchFamily="2" charset="-122"/>
                <a:cs typeface="Arial" pitchFamily="34" charset="0"/>
              </a:endParaRPr>
            </a:p>
          </p:txBody>
        </p:sp>
        <p:sp>
          <p:nvSpPr>
            <p:cNvPr id="28" name="TextBox 27"/>
            <p:cNvSpPr txBox="1"/>
            <p:nvPr/>
          </p:nvSpPr>
          <p:spPr>
            <a:xfrm>
              <a:off x="5245224" y="1953597"/>
              <a:ext cx="1008112" cy="262743"/>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800" b="1" smtClean="0">
                  <a:solidFill>
                    <a:schemeClr val="bg1"/>
                  </a:solidFill>
                  <a:latin typeface="宋体" pitchFamily="2" charset="-122"/>
                  <a:ea typeface="宋体" pitchFamily="2" charset="-122"/>
                  <a:cs typeface="Arial" pitchFamily="34" charset="0"/>
                </a:rPr>
                <a:t>统一监管</a:t>
              </a:r>
              <a:endParaRPr lang="zh-CN" altLang="en-US" sz="1800" b="1">
                <a:solidFill>
                  <a:schemeClr val="bg1"/>
                </a:solidFill>
                <a:latin typeface="宋体" pitchFamily="2" charset="-122"/>
                <a:ea typeface="宋体" pitchFamily="2" charset="-122"/>
                <a:cs typeface="Arial" pitchFamily="34" charset="0"/>
              </a:endParaRPr>
            </a:p>
          </p:txBody>
        </p:sp>
      </p:grpSp>
      <p:sp>
        <p:nvSpPr>
          <p:cNvPr id="66" name="Title 1"/>
          <p:cNvSpPr>
            <a:spLocks noGrp="1"/>
          </p:cNvSpPr>
          <p:nvPr>
            <p:ph type="title"/>
          </p:nvPr>
        </p:nvSpPr>
        <p:spPr>
          <a:xfrm>
            <a:off x="493200" y="1123200"/>
            <a:ext cx="8884920" cy="1036320"/>
          </a:xfrm>
          <a:noFill/>
          <a:ln w="9525">
            <a:noFill/>
            <a:miter lim="800000"/>
          </a:ln>
        </p:spPr>
        <p:txBody>
          <a:bodyPr vert="horz" wrap="square" lIns="0" tIns="0" rIns="0" bIns="0" numCol="1" anchor="t" anchorCtr="0" compatLnSpc="1">
            <a:prstTxWarp prst="textNoShape">
              <a:avLst/>
            </a:prstTxWarp>
          </a:bodyPr>
          <a:lstStyle/>
          <a:p>
            <a:r>
              <a:rPr lang="zh-CN" altLang="en-US" smtClean="0">
                <a:latin typeface="宋体" pitchFamily="2" charset="-122"/>
                <a:ea typeface="宋体" pitchFamily="2" charset="-122"/>
              </a:rPr>
              <a:t>偿二代整体框架</a:t>
            </a:r>
            <a:endParaRPr lang="zh-CN" altLang="en-US">
              <a:latin typeface="宋体" pitchFamily="2" charset="-122"/>
              <a:ea typeface="宋体" pitchFamily="2" charset="-122"/>
            </a:endParaRPr>
          </a:p>
        </p:txBody>
      </p:sp>
      <p:sp>
        <p:nvSpPr>
          <p:cNvPr id="92" name="Page Number"/>
          <p:cNvSpPr txBox="1"/>
          <p:nvPr>
            <p:custDataLst>
              <p:tags r:id="rId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4</a:t>
            </a:r>
            <a:endParaRPr lang="zh-CN" altLang="en-US" sz="900" noProof="1" smtClean="0"/>
          </a:p>
        </p:txBody>
      </p:sp>
      <p:sp>
        <p:nvSpPr>
          <p:cNvPr id="93"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94" name="Executive Summary" hidden="1"/>
          <p:cNvSpPr txBox="1"/>
          <p:nvPr>
            <p:custDataLst>
              <p:tags r:id="rId6"/>
            </p:custDataLst>
          </p:nvPr>
        </p:nvSpPr>
        <p:spPr>
          <a:xfrm>
            <a:off x="530349" y="6931152"/>
            <a:ext cx="1824217"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r>
              <a:rPr lang="en-US" altLang="zh-CN" sz="1600" noProof="1" smtClean="0">
                <a:solidFill>
                  <a:schemeClr val="tx1"/>
                </a:solidFill>
              </a:rPr>
              <a:t>Executive Summary</a:t>
            </a:r>
            <a:endParaRPr lang="zh-CN" altLang="en-US" sz="1600" noProof="1" smtClean="0">
              <a:solidFill>
                <a:schemeClr val="tx1"/>
              </a:solidFill>
            </a:endParaRPr>
          </a:p>
        </p:txBody>
      </p:sp>
      <p:sp>
        <p:nvSpPr>
          <p:cNvPr id="95"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1 – </a:t>
            </a:r>
            <a:r>
              <a:rPr lang="zh-CN" altLang="en-US" sz="900" noProof="1" smtClean="0">
                <a:solidFill>
                  <a:schemeClr val="tx1"/>
                </a:solidFill>
              </a:rPr>
              <a:t>偿二代建设背景和整体框架</a:t>
            </a:r>
          </a:p>
        </p:txBody>
      </p:sp>
    </p:spTree>
    <p:extLst>
      <p:ext uri="{BB962C8B-B14F-4D97-AF65-F5344CB8AC3E}">
        <p14:creationId xmlns:p14="http://schemas.microsoft.com/office/powerpoint/2010/main" val="1979041749"/>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1" y="685800"/>
            <a:ext cx="8997696" cy="6711696"/>
            <a:chOff x="530352" y="685800"/>
            <a:chExt cx="8997696" cy="6711696"/>
          </a:xfrm>
        </p:grpSpPr>
        <p:sp>
          <p:nvSpPr>
            <p:cNvPr id="54"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5" name="Group 600" hidden="1"/>
            <p:cNvGrpSpPr/>
            <p:nvPr/>
          </p:nvGrpSpPr>
          <p:grpSpPr>
            <a:xfrm>
              <a:off x="530352" y="6016752"/>
              <a:ext cx="8997696" cy="609600"/>
              <a:chOff x="530352" y="6016752"/>
              <a:chExt cx="8997696" cy="609600"/>
            </a:xfrm>
          </p:grpSpPr>
          <p:sp>
            <p:nvSpPr>
              <p:cNvPr id="93"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4"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5"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8"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00" hidden="1"/>
            <p:cNvGrpSpPr/>
            <p:nvPr/>
          </p:nvGrpSpPr>
          <p:grpSpPr>
            <a:xfrm>
              <a:off x="530352" y="5257800"/>
              <a:ext cx="8997696" cy="609600"/>
              <a:chOff x="530352" y="5257800"/>
              <a:chExt cx="8997696" cy="609600"/>
            </a:xfrm>
          </p:grpSpPr>
          <p:sp>
            <p:nvSpPr>
              <p:cNvPr id="87"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9"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2"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 name="Group 400" hidden="1"/>
            <p:cNvGrpSpPr/>
            <p:nvPr/>
          </p:nvGrpSpPr>
          <p:grpSpPr>
            <a:xfrm>
              <a:off x="530352" y="4498848"/>
              <a:ext cx="8997696" cy="609600"/>
              <a:chOff x="530352" y="4498848"/>
              <a:chExt cx="8997696" cy="609600"/>
            </a:xfrm>
          </p:grpSpPr>
          <p:sp>
            <p:nvSpPr>
              <p:cNvPr id="81"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3"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6"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8" name="Group 300" hidden="1"/>
            <p:cNvGrpSpPr/>
            <p:nvPr/>
          </p:nvGrpSpPr>
          <p:grpSpPr>
            <a:xfrm>
              <a:off x="530352" y="3730752"/>
              <a:ext cx="8997696" cy="609600"/>
              <a:chOff x="530352" y="3730752"/>
              <a:chExt cx="8997696" cy="609600"/>
            </a:xfrm>
          </p:grpSpPr>
          <p:sp>
            <p:nvSpPr>
              <p:cNvPr id="75"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7"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9"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0"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200" hidden="1"/>
            <p:cNvGrpSpPr/>
            <p:nvPr/>
          </p:nvGrpSpPr>
          <p:grpSpPr>
            <a:xfrm>
              <a:off x="530352" y="2971800"/>
              <a:ext cx="8997696" cy="609600"/>
              <a:chOff x="530352" y="2971800"/>
              <a:chExt cx="8997696" cy="609600"/>
            </a:xfrm>
          </p:grpSpPr>
          <p:sp>
            <p:nvSpPr>
              <p:cNvPr id="69"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0"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1"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3"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4"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100" hidden="1"/>
            <p:cNvGrpSpPr/>
            <p:nvPr/>
          </p:nvGrpSpPr>
          <p:grpSpPr>
            <a:xfrm>
              <a:off x="530352" y="2212848"/>
              <a:ext cx="8997696" cy="609600"/>
              <a:chOff x="530352" y="2212848"/>
              <a:chExt cx="8997696" cy="609600"/>
            </a:xfrm>
          </p:grpSpPr>
          <p:sp>
            <p:nvSpPr>
              <p:cNvPr id="63"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4"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5"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custDataLst>
              <p:tags r:id="rId3"/>
            </p:custDataLst>
          </p:nvPr>
        </p:nvSpPr>
        <p:spPr bwMode="gray">
          <a:xfrm>
            <a:off x="530352" y="1609344"/>
            <a:ext cx="8997696" cy="492443"/>
          </a:xfrm>
        </p:spPr>
        <p:txBody>
          <a:bodyPr/>
          <a:lstStyle/>
          <a:p>
            <a:r>
              <a:rPr lang="zh-CN" altLang="en-US"/>
              <a:t>偿二</a:t>
            </a:r>
            <a:r>
              <a:rPr lang="zh-CN" altLang="en-US" smtClean="0"/>
              <a:t>代与偿一代的比较</a:t>
            </a:r>
            <a:endParaRPr lang="zh-CN" altLang="en-US"/>
          </a:p>
        </p:txBody>
      </p:sp>
      <p:sp>
        <p:nvSpPr>
          <p:cNvPr id="99" name="Page Number"/>
          <p:cNvSpPr txBox="1"/>
          <p:nvPr>
            <p:custDataLst>
              <p:tags r:id="rId4"/>
            </p:custDataLst>
          </p:nvPr>
        </p:nvSpPr>
        <p:spPr bwMode="gray">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0" smtClean="0"/>
              <a:t>5</a:t>
            </a:r>
            <a:endParaRPr lang="zh-CN" altLang="en-US" sz="900" noProof="0" smtClean="0"/>
          </a:p>
        </p:txBody>
      </p:sp>
      <p:sp>
        <p:nvSpPr>
          <p:cNvPr id="100" name="Section Footer"/>
          <p:cNvSpPr txBox="1"/>
          <p:nvPr>
            <p:custDataLst>
              <p:tags r:id="rId5"/>
            </p:custDataLst>
          </p:nvPr>
        </p:nvSpPr>
        <p:spPr bwMode="gray">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0" smtClean="0">
                <a:solidFill>
                  <a:schemeClr val="tx1"/>
                </a:solidFill>
              </a:rPr>
              <a:t>偿二代对公司管理的影响 </a:t>
            </a:r>
            <a:r>
              <a:rPr lang="en-US" altLang="zh-CN" sz="900" noProof="0" smtClean="0">
                <a:solidFill>
                  <a:schemeClr val="tx1"/>
                </a:solidFill>
              </a:rPr>
              <a:t>• </a:t>
            </a:r>
            <a:endParaRPr lang="zh-CN" altLang="en-US" sz="900" noProof="0" smtClean="0">
              <a:solidFill>
                <a:schemeClr val="tx1"/>
              </a:solidFill>
            </a:endParaRPr>
          </a:p>
        </p:txBody>
      </p:sp>
      <p:sp>
        <p:nvSpPr>
          <p:cNvPr id="57" name="Text Placeholder 1"/>
          <p:cNvSpPr>
            <a:spLocks noGrp="1"/>
          </p:cNvSpPr>
          <p:nvPr>
            <p:ph type="body" idx="1"/>
            <p:custDataLst>
              <p:tags r:id="rId6"/>
            </p:custDataLst>
          </p:nvPr>
        </p:nvSpPr>
        <p:spPr bwMode="gray">
          <a:xfrm>
            <a:off x="530352" y="1143000"/>
            <a:ext cx="8997696" cy="457200"/>
          </a:xfrm>
        </p:spPr>
        <p:txBody>
          <a:bodyPr/>
          <a:lstStyle/>
          <a:p>
            <a:r>
              <a:rPr lang="zh-CN" altLang="en-US" smtClean="0">
                <a:ea typeface="SimSun" pitchFamily="2" charset="-122"/>
              </a:rPr>
              <a:t>章节 </a:t>
            </a:r>
            <a:r>
              <a:rPr lang="en-US" altLang="zh-CN" smtClean="0">
                <a:ea typeface="SimSun" pitchFamily="2" charset="-122"/>
              </a:rPr>
              <a:t>2</a:t>
            </a:r>
            <a:endParaRPr lang="zh-CN" altLang="en-US" smtClean="0">
              <a:ea typeface="SimSun" pitchFamily="2" charset="-122"/>
            </a:endParaRPr>
          </a:p>
        </p:txBody>
      </p:sp>
    </p:spTree>
    <p:custDataLst>
      <p:tags r:id="rId7"/>
    </p:custDataLst>
    <p:extLst>
      <p:ext uri="{BB962C8B-B14F-4D97-AF65-F5344CB8AC3E}">
        <p14:creationId xmlns:p14="http://schemas.microsoft.com/office/powerpoint/2010/main" val="2424640674"/>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1" name="grid" hidden="1"/>
          <p:cNvGrpSpPr/>
          <p:nvPr>
            <p:custDataLst>
              <p:tags r:id="rId3"/>
            </p:custDataLst>
          </p:nvPr>
        </p:nvGrpSpPr>
        <p:grpSpPr>
          <a:xfrm>
            <a:off x="530352" y="685800"/>
            <a:ext cx="8997696" cy="6711696"/>
            <a:chOff x="530352" y="685800"/>
            <a:chExt cx="8997696" cy="6711696"/>
          </a:xfrm>
        </p:grpSpPr>
        <p:sp>
          <p:nvSpPr>
            <p:cNvPr id="62"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3"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4"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65" name="Group 600" hidden="1"/>
            <p:cNvGrpSpPr/>
            <p:nvPr userDrawn="1"/>
          </p:nvGrpSpPr>
          <p:grpSpPr>
            <a:xfrm>
              <a:off x="530352" y="6016752"/>
              <a:ext cx="8997696" cy="609600"/>
              <a:chOff x="530352" y="6016752"/>
              <a:chExt cx="8997696" cy="609600"/>
            </a:xfrm>
          </p:grpSpPr>
          <p:sp>
            <p:nvSpPr>
              <p:cNvPr id="101"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2"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3"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4"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5"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6"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6" name="Group 500" hidden="1"/>
            <p:cNvGrpSpPr/>
            <p:nvPr userDrawn="1"/>
          </p:nvGrpSpPr>
          <p:grpSpPr>
            <a:xfrm>
              <a:off x="530352" y="5257800"/>
              <a:ext cx="8997696" cy="609600"/>
              <a:chOff x="530352" y="5257800"/>
              <a:chExt cx="8997696" cy="609600"/>
            </a:xfrm>
          </p:grpSpPr>
          <p:sp>
            <p:nvSpPr>
              <p:cNvPr id="95"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8"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9"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0"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7" name="Group 400" hidden="1"/>
            <p:cNvGrpSpPr/>
            <p:nvPr userDrawn="1"/>
          </p:nvGrpSpPr>
          <p:grpSpPr>
            <a:xfrm>
              <a:off x="530352" y="4498848"/>
              <a:ext cx="8997696" cy="609600"/>
              <a:chOff x="530352" y="4498848"/>
              <a:chExt cx="8997696" cy="609600"/>
            </a:xfrm>
          </p:grpSpPr>
          <p:sp>
            <p:nvSpPr>
              <p:cNvPr id="89"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2"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3"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4"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8" name="Group 300" hidden="1"/>
            <p:cNvGrpSpPr/>
            <p:nvPr userDrawn="1"/>
          </p:nvGrpSpPr>
          <p:grpSpPr>
            <a:xfrm>
              <a:off x="530352" y="3730752"/>
              <a:ext cx="8997696" cy="609600"/>
              <a:chOff x="530352" y="3730752"/>
              <a:chExt cx="8997696" cy="609600"/>
            </a:xfrm>
          </p:grpSpPr>
          <p:sp>
            <p:nvSpPr>
              <p:cNvPr id="83"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6"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9" name="Group 200" hidden="1"/>
            <p:cNvGrpSpPr/>
            <p:nvPr userDrawn="1"/>
          </p:nvGrpSpPr>
          <p:grpSpPr>
            <a:xfrm>
              <a:off x="530352" y="2971800"/>
              <a:ext cx="8997696" cy="609600"/>
              <a:chOff x="530352" y="2971800"/>
              <a:chExt cx="8997696" cy="609600"/>
            </a:xfrm>
          </p:grpSpPr>
          <p:sp>
            <p:nvSpPr>
              <p:cNvPr id="77"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9"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0"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0" name="Group 100" hidden="1"/>
            <p:cNvGrpSpPr/>
            <p:nvPr userDrawn="1"/>
          </p:nvGrpSpPr>
          <p:grpSpPr>
            <a:xfrm>
              <a:off x="530352" y="2212848"/>
              <a:ext cx="8997696" cy="609600"/>
              <a:chOff x="530352" y="2212848"/>
              <a:chExt cx="8997696" cy="609600"/>
            </a:xfrm>
          </p:grpSpPr>
          <p:sp>
            <p:nvSpPr>
              <p:cNvPr id="71"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3"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4"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4" name="Title 1"/>
          <p:cNvSpPr>
            <a:spLocks noGrp="1"/>
          </p:cNvSpPr>
          <p:nvPr>
            <p:ph type="title"/>
          </p:nvPr>
        </p:nvSpPr>
        <p:spPr>
          <a:xfrm>
            <a:off x="493200" y="1123200"/>
            <a:ext cx="8997696" cy="914400"/>
          </a:xfrm>
        </p:spPr>
        <p:txBody>
          <a:bodyPr/>
          <a:lstStyle/>
          <a:p>
            <a:r>
              <a:rPr lang="zh-CN" altLang="en-US" smtClean="0">
                <a:latin typeface="宋体" pitchFamily="2" charset="-122"/>
                <a:ea typeface="宋体" pitchFamily="2" charset="-122"/>
              </a:rPr>
              <a:t>偿二代下整体资产负债表的对比</a:t>
            </a:r>
            <a:endParaRPr lang="zh-CN" altLang="en-US">
              <a:latin typeface="宋体" pitchFamily="2" charset="-122"/>
              <a:ea typeface="宋体" pitchFamily="2" charset="-122"/>
            </a:endParaRPr>
          </a:p>
        </p:txBody>
      </p:sp>
      <p:sp>
        <p:nvSpPr>
          <p:cNvPr id="8" name="TextBox 7"/>
          <p:cNvSpPr txBox="1"/>
          <p:nvPr/>
        </p:nvSpPr>
        <p:spPr>
          <a:xfrm>
            <a:off x="1747951" y="4894312"/>
            <a:ext cx="842070" cy="259080"/>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r>
              <a:rPr lang="zh-CN" altLang="en-US" sz="1800">
                <a:latin typeface="宋体" pitchFamily="2" charset="-122"/>
                <a:ea typeface="宋体" pitchFamily="2" charset="-122"/>
              </a:rPr>
              <a:t>偿一代</a:t>
            </a:r>
          </a:p>
        </p:txBody>
      </p:sp>
      <p:sp>
        <p:nvSpPr>
          <p:cNvPr id="16" name="Rectangle 15"/>
          <p:cNvSpPr/>
          <p:nvPr/>
        </p:nvSpPr>
        <p:spPr bwMode="ltGray">
          <a:xfrm>
            <a:off x="1068760" y="5305744"/>
            <a:ext cx="2397605" cy="1676800"/>
          </a:xfrm>
          <a:prstGeom prst="rect">
            <a:avLst/>
          </a:prstGeom>
          <a:noFill/>
          <a:ln w="3175">
            <a:solidFill>
              <a:srgbClr val="A32020"/>
            </a:solid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r>
              <a:rPr lang="zh-CN" altLang="en-US" sz="1200" smtClean="0">
                <a:solidFill>
                  <a:schemeClr val="tx1"/>
                </a:solidFill>
                <a:latin typeface="宋体" pitchFamily="2" charset="-122"/>
                <a:ea typeface="宋体" pitchFamily="2" charset="-122"/>
              </a:rPr>
              <a:t>资产：账面价值，部分资产类别需扣除非认可部分</a:t>
            </a:r>
          </a:p>
          <a:p>
            <a:endParaRPr lang="zh-CN" altLang="en-US" sz="1200" smtClean="0">
              <a:solidFill>
                <a:schemeClr val="tx1"/>
              </a:solidFill>
              <a:latin typeface="宋体" pitchFamily="2" charset="-122"/>
              <a:ea typeface="宋体" pitchFamily="2" charset="-122"/>
            </a:endParaRPr>
          </a:p>
          <a:p>
            <a:r>
              <a:rPr lang="zh-CN" altLang="en-US" sz="1200" smtClean="0">
                <a:solidFill>
                  <a:schemeClr val="tx1"/>
                </a:solidFill>
                <a:latin typeface="宋体" pitchFamily="2" charset="-122"/>
                <a:ea typeface="宋体" pitchFamily="2" charset="-122"/>
              </a:rPr>
              <a:t>保单负债：法定准备金</a:t>
            </a:r>
          </a:p>
          <a:p>
            <a:r>
              <a:rPr lang="zh-CN" altLang="en-US" sz="1200" smtClean="0">
                <a:solidFill>
                  <a:schemeClr val="tx1"/>
                </a:solidFill>
                <a:latin typeface="宋体" pitchFamily="2" charset="-122"/>
                <a:ea typeface="宋体" pitchFamily="2" charset="-122"/>
              </a:rPr>
              <a:t>（采用较为保守的假设），隐性反映了部分资本要求</a:t>
            </a:r>
          </a:p>
          <a:p>
            <a:endParaRPr lang="zh-CN" altLang="en-US" sz="1200" smtClean="0">
              <a:solidFill>
                <a:schemeClr val="tx1"/>
              </a:solidFill>
              <a:latin typeface="宋体" pitchFamily="2" charset="-122"/>
              <a:ea typeface="宋体" pitchFamily="2" charset="-122"/>
            </a:endParaRPr>
          </a:p>
          <a:p>
            <a:r>
              <a:rPr lang="zh-CN" altLang="en-US" sz="1200" smtClean="0">
                <a:solidFill>
                  <a:schemeClr val="tx1"/>
                </a:solidFill>
                <a:latin typeface="宋体" pitchFamily="2" charset="-122"/>
                <a:ea typeface="宋体" pitchFamily="2" charset="-122"/>
              </a:rPr>
              <a:t>最低资本：准备金和保额的一定比例</a:t>
            </a:r>
            <a:endParaRPr lang="zh-CN" altLang="en-US" sz="1200">
              <a:solidFill>
                <a:schemeClr val="tx1"/>
              </a:solidFill>
              <a:latin typeface="宋体" pitchFamily="2" charset="-122"/>
              <a:ea typeface="宋体" pitchFamily="2" charset="-122"/>
            </a:endParaRPr>
          </a:p>
        </p:txBody>
      </p:sp>
      <p:sp>
        <p:nvSpPr>
          <p:cNvPr id="19" name="TextBox 18"/>
          <p:cNvSpPr txBox="1"/>
          <p:nvPr/>
        </p:nvSpPr>
        <p:spPr>
          <a:xfrm>
            <a:off x="4637806" y="4894312"/>
            <a:ext cx="842070" cy="259080"/>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r>
              <a:rPr lang="zh-CN" altLang="en-US" sz="1800">
                <a:latin typeface="宋体" pitchFamily="2" charset="-122"/>
                <a:ea typeface="宋体" pitchFamily="2" charset="-122"/>
              </a:rPr>
              <a:t>偿二代</a:t>
            </a:r>
          </a:p>
        </p:txBody>
      </p:sp>
      <p:sp>
        <p:nvSpPr>
          <p:cNvPr id="27" name="Rectangle 26"/>
          <p:cNvSpPr/>
          <p:nvPr/>
        </p:nvSpPr>
        <p:spPr bwMode="ltGray">
          <a:xfrm>
            <a:off x="3829813" y="5306400"/>
            <a:ext cx="2397600" cy="1677600"/>
          </a:xfrm>
          <a:prstGeom prst="rect">
            <a:avLst/>
          </a:prstGeom>
          <a:noFill/>
          <a:ln w="3175">
            <a:solidFill>
              <a:srgbClr val="A32020"/>
            </a:solid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r>
              <a:rPr lang="zh-CN" altLang="en-US" sz="1200" smtClean="0">
                <a:solidFill>
                  <a:schemeClr val="tx1"/>
                </a:solidFill>
                <a:latin typeface="宋体" pitchFamily="2" charset="-122"/>
                <a:ea typeface="宋体" pitchFamily="2" charset="-122"/>
              </a:rPr>
              <a:t>资产：账面价值，基本均认可，长期待摊等非认可</a:t>
            </a:r>
          </a:p>
          <a:p>
            <a:endParaRPr lang="zh-CN" altLang="en-US" sz="1200" smtClean="0">
              <a:solidFill>
                <a:schemeClr val="tx1"/>
              </a:solidFill>
              <a:latin typeface="宋体" pitchFamily="2" charset="-122"/>
              <a:ea typeface="宋体" pitchFamily="2" charset="-122"/>
            </a:endParaRPr>
          </a:p>
          <a:p>
            <a:r>
              <a:rPr lang="zh-CN" altLang="en-US" sz="1200" smtClean="0">
                <a:solidFill>
                  <a:schemeClr val="tx1"/>
                </a:solidFill>
                <a:latin typeface="宋体" pitchFamily="2" charset="-122"/>
                <a:ea typeface="宋体" pitchFamily="2" charset="-122"/>
              </a:rPr>
              <a:t>保单负债：最优估计负债</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风险边际 （假设有一定的监管要求），需含保证利益的成本</a:t>
            </a:r>
          </a:p>
          <a:p>
            <a:endParaRPr lang="zh-CN" altLang="en-US" sz="1200" smtClean="0">
              <a:solidFill>
                <a:schemeClr val="tx1"/>
              </a:solidFill>
              <a:latin typeface="宋体" pitchFamily="2" charset="-122"/>
              <a:ea typeface="宋体" pitchFamily="2" charset="-122"/>
            </a:endParaRPr>
          </a:p>
          <a:p>
            <a:r>
              <a:rPr lang="zh-CN" altLang="en-US" sz="1200" smtClean="0">
                <a:solidFill>
                  <a:schemeClr val="tx1"/>
                </a:solidFill>
                <a:latin typeface="宋体" pitchFamily="2" charset="-122"/>
                <a:ea typeface="宋体" pitchFamily="2" charset="-122"/>
              </a:rPr>
              <a:t>最低资本：对风险资本进行了细化的计量</a:t>
            </a:r>
            <a:endParaRPr lang="zh-CN" altLang="en-US" sz="1200">
              <a:solidFill>
                <a:schemeClr val="tx1"/>
              </a:solidFill>
              <a:latin typeface="宋体" pitchFamily="2" charset="-122"/>
              <a:ea typeface="宋体" pitchFamily="2" charset="-122"/>
            </a:endParaRPr>
          </a:p>
        </p:txBody>
      </p:sp>
      <p:sp>
        <p:nvSpPr>
          <p:cNvPr id="31" name="TextBox 30"/>
          <p:cNvSpPr txBox="1"/>
          <p:nvPr/>
        </p:nvSpPr>
        <p:spPr>
          <a:xfrm>
            <a:off x="7571506" y="4894312"/>
            <a:ext cx="842070" cy="259080"/>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r>
              <a:rPr lang="zh-CN" altLang="en-US" sz="1800">
                <a:latin typeface="宋体" pitchFamily="2" charset="-122"/>
                <a:ea typeface="宋体" pitchFamily="2" charset="-122"/>
              </a:rPr>
              <a:t>会计</a:t>
            </a:r>
          </a:p>
        </p:txBody>
      </p:sp>
      <p:sp>
        <p:nvSpPr>
          <p:cNvPr id="37" name="Rectangle 36"/>
          <p:cNvSpPr/>
          <p:nvPr/>
        </p:nvSpPr>
        <p:spPr bwMode="ltGray">
          <a:xfrm>
            <a:off x="6763513" y="5306400"/>
            <a:ext cx="2397600" cy="1677600"/>
          </a:xfrm>
          <a:prstGeom prst="rect">
            <a:avLst/>
          </a:prstGeom>
          <a:noFill/>
          <a:ln w="3175">
            <a:solidFill>
              <a:srgbClr val="A32020"/>
            </a:solid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r>
              <a:rPr lang="zh-CN" altLang="en-US" sz="1200" smtClean="0">
                <a:solidFill>
                  <a:schemeClr val="tx1"/>
                </a:solidFill>
                <a:latin typeface="宋体" pitchFamily="2" charset="-122"/>
                <a:ea typeface="宋体" pitchFamily="2" charset="-122"/>
              </a:rPr>
              <a:t>资产：账面价值</a:t>
            </a:r>
          </a:p>
          <a:p>
            <a:endParaRPr lang="zh-CN" altLang="en-US" sz="1200" smtClean="0">
              <a:solidFill>
                <a:schemeClr val="tx1"/>
              </a:solidFill>
              <a:latin typeface="宋体" pitchFamily="2" charset="-122"/>
              <a:ea typeface="宋体" pitchFamily="2" charset="-122"/>
            </a:endParaRPr>
          </a:p>
          <a:p>
            <a:r>
              <a:rPr lang="zh-CN" altLang="en-US" sz="1200" smtClean="0">
                <a:solidFill>
                  <a:schemeClr val="tx1"/>
                </a:solidFill>
                <a:latin typeface="宋体" pitchFamily="2" charset="-122"/>
                <a:ea typeface="宋体" pitchFamily="2" charset="-122"/>
              </a:rPr>
              <a:t>保单负债：最优估计负债</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风险边际 </a:t>
            </a:r>
            <a:r>
              <a:rPr lang="en-US" altLang="zh-CN" sz="1200" smtClean="0">
                <a:solidFill>
                  <a:schemeClr val="tx1"/>
                </a:solidFill>
                <a:latin typeface="宋体" pitchFamily="2" charset="-122"/>
                <a:ea typeface="宋体" pitchFamily="2" charset="-122"/>
              </a:rPr>
              <a:t>+</a:t>
            </a:r>
            <a:r>
              <a:rPr lang="zh-CN" altLang="en-US" sz="1200" smtClean="0">
                <a:solidFill>
                  <a:schemeClr val="tx1"/>
                </a:solidFill>
                <a:latin typeface="宋体" pitchFamily="2" charset="-122"/>
                <a:ea typeface="宋体" pitchFamily="2" charset="-122"/>
              </a:rPr>
              <a:t>剩余边际 （假设根据公司最优估计确定）</a:t>
            </a:r>
          </a:p>
          <a:p>
            <a:endParaRPr lang="zh-CN" altLang="en-US" sz="1200" smtClean="0">
              <a:solidFill>
                <a:schemeClr val="tx1"/>
              </a:solidFill>
              <a:latin typeface="宋体" pitchFamily="2" charset="-122"/>
              <a:ea typeface="宋体" pitchFamily="2" charset="-122"/>
            </a:endParaRPr>
          </a:p>
          <a:p>
            <a:endParaRPr lang="zh-CN" altLang="en-US" sz="1200" smtClean="0">
              <a:solidFill>
                <a:schemeClr val="tx1"/>
              </a:solidFill>
              <a:latin typeface="宋体" pitchFamily="2" charset="-122"/>
              <a:ea typeface="宋体" pitchFamily="2" charset="-122"/>
            </a:endParaRPr>
          </a:p>
          <a:p>
            <a:endParaRPr lang="zh-CN" altLang="en-US" sz="1200">
              <a:solidFill>
                <a:schemeClr val="tx1"/>
              </a:solidFill>
              <a:latin typeface="宋体" pitchFamily="2" charset="-122"/>
              <a:ea typeface="宋体" pitchFamily="2" charset="-122"/>
            </a:endParaRPr>
          </a:p>
        </p:txBody>
      </p:sp>
      <p:sp>
        <p:nvSpPr>
          <p:cNvPr id="107" name="Page Number"/>
          <p:cNvSpPr txBox="1"/>
          <p:nvPr>
            <p:custDataLst>
              <p:tags r:id="rId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6</a:t>
            </a:r>
            <a:endParaRPr lang="zh-CN" altLang="en-US" sz="900" noProof="1" smtClean="0"/>
          </a:p>
        </p:txBody>
      </p:sp>
      <p:sp>
        <p:nvSpPr>
          <p:cNvPr id="108"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109"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10"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2 – </a:t>
            </a:r>
            <a:r>
              <a:rPr lang="zh-CN" altLang="en-US" sz="900" noProof="1" smtClean="0">
                <a:solidFill>
                  <a:schemeClr val="tx1"/>
                </a:solidFill>
              </a:rPr>
              <a:t>偿二代与偿一代的比较</a:t>
            </a:r>
          </a:p>
        </p:txBody>
      </p:sp>
      <p:grpSp>
        <p:nvGrpSpPr>
          <p:cNvPr id="114" name="Group 113"/>
          <p:cNvGrpSpPr/>
          <p:nvPr/>
        </p:nvGrpSpPr>
        <p:grpSpPr>
          <a:xfrm>
            <a:off x="1149424" y="1437928"/>
            <a:ext cx="8128248" cy="3456384"/>
            <a:chOff x="609600" y="990600"/>
            <a:chExt cx="7696200" cy="3505200"/>
          </a:xfrm>
        </p:grpSpPr>
        <p:sp>
          <p:nvSpPr>
            <p:cNvPr id="115" name="Rectangle 114"/>
            <p:cNvSpPr/>
            <p:nvPr/>
          </p:nvSpPr>
          <p:spPr bwMode="ltGray">
            <a:xfrm>
              <a:off x="744416" y="1295400"/>
              <a:ext cx="609600" cy="3200400"/>
            </a:xfrm>
            <a:prstGeom prst="rect">
              <a:avLst/>
            </a:prstGeom>
            <a:solidFill>
              <a:srgbClr val="602320"/>
            </a:solidFill>
            <a:ln w="3175">
              <a:solidFill>
                <a:srgbClr val="60232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solidFill>
                <a:latin typeface="宋体" pitchFamily="2" charset="-122"/>
                <a:ea typeface="宋体" pitchFamily="2" charset="-122"/>
              </a:endParaRPr>
            </a:p>
          </p:txBody>
        </p:sp>
        <p:cxnSp>
          <p:nvCxnSpPr>
            <p:cNvPr id="116" name="Straight Connector 115"/>
            <p:cNvCxnSpPr/>
            <p:nvPr/>
          </p:nvCxnSpPr>
          <p:spPr>
            <a:xfrm>
              <a:off x="609600" y="4495800"/>
              <a:ext cx="1752600" cy="0"/>
            </a:xfrm>
            <a:prstGeom prst="line">
              <a:avLst/>
            </a:prstGeom>
            <a:ln>
              <a:solidFill>
                <a:srgbClr val="A32020"/>
              </a:solidFill>
            </a:ln>
          </p:spPr>
          <p:style>
            <a:lnRef idx="1">
              <a:schemeClr val="accent1"/>
            </a:lnRef>
            <a:fillRef idx="0">
              <a:schemeClr val="accent1"/>
            </a:fillRef>
            <a:effectRef idx="0">
              <a:schemeClr val="accent1"/>
            </a:effectRef>
            <a:fontRef idx="minor">
              <a:schemeClr val="tx1"/>
            </a:fontRef>
          </p:style>
        </p:cxnSp>
        <p:sp>
          <p:nvSpPr>
            <p:cNvPr id="117" name="Rectangle 116"/>
            <p:cNvSpPr/>
            <p:nvPr/>
          </p:nvSpPr>
          <p:spPr bwMode="ltGray">
            <a:xfrm>
              <a:off x="1676401" y="2057400"/>
              <a:ext cx="609599" cy="2438400"/>
            </a:xfrm>
            <a:prstGeom prst="rect">
              <a:avLst/>
            </a:prstGeom>
            <a:solidFill>
              <a:srgbClr val="A32020"/>
            </a:solidFill>
            <a:ln w="3175">
              <a:solidFill>
                <a:srgbClr val="A3202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solidFill>
                <a:latin typeface="宋体" pitchFamily="2" charset="-122"/>
                <a:ea typeface="宋体" pitchFamily="2" charset="-122"/>
              </a:endParaRPr>
            </a:p>
          </p:txBody>
        </p:sp>
        <p:sp>
          <p:nvSpPr>
            <p:cNvPr id="118" name="Rectangle 117"/>
            <p:cNvSpPr/>
            <p:nvPr/>
          </p:nvSpPr>
          <p:spPr bwMode="ltGray">
            <a:xfrm>
              <a:off x="1676401" y="1714500"/>
              <a:ext cx="609600" cy="342900"/>
            </a:xfrm>
            <a:prstGeom prst="rect">
              <a:avLst/>
            </a:prstGeom>
            <a:solidFill>
              <a:schemeClr val="accent6">
                <a:lumMod val="40000"/>
                <a:lumOff val="60000"/>
              </a:schemeClr>
            </a:solidFill>
            <a:ln w="3175">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solidFill>
                <a:latin typeface="宋体" pitchFamily="2" charset="-122"/>
                <a:ea typeface="宋体" pitchFamily="2" charset="-122"/>
              </a:endParaRPr>
            </a:p>
          </p:txBody>
        </p:sp>
        <p:sp>
          <p:nvSpPr>
            <p:cNvPr id="119" name="TextBox 118"/>
            <p:cNvSpPr txBox="1"/>
            <p:nvPr/>
          </p:nvSpPr>
          <p:spPr>
            <a:xfrm>
              <a:off x="874541" y="2489981"/>
              <a:ext cx="420859" cy="348469"/>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200" b="1" smtClean="0">
                  <a:solidFill>
                    <a:schemeClr val="bg1"/>
                  </a:solidFill>
                  <a:latin typeface="宋体" pitchFamily="2" charset="-122"/>
                  <a:ea typeface="宋体" pitchFamily="2" charset="-122"/>
                </a:rPr>
                <a:t>资产</a:t>
              </a:r>
            </a:p>
          </p:txBody>
        </p:sp>
        <p:sp>
          <p:nvSpPr>
            <p:cNvPr id="120" name="TextBox 119"/>
            <p:cNvSpPr txBox="1"/>
            <p:nvPr/>
          </p:nvSpPr>
          <p:spPr>
            <a:xfrm>
              <a:off x="2662605" y="3177834"/>
              <a:ext cx="419100" cy="209550"/>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200" smtClean="0">
                  <a:latin typeface="宋体" pitchFamily="2" charset="-122"/>
                  <a:ea typeface="宋体" pitchFamily="2" charset="-122"/>
                </a:rPr>
                <a:t>负债</a:t>
              </a:r>
            </a:p>
          </p:txBody>
        </p:sp>
        <p:sp>
          <p:nvSpPr>
            <p:cNvPr id="121" name="TextBox 120"/>
            <p:cNvSpPr txBox="1"/>
            <p:nvPr/>
          </p:nvSpPr>
          <p:spPr>
            <a:xfrm>
              <a:off x="1714500" y="1752600"/>
              <a:ext cx="669974" cy="304800"/>
            </a:xfrm>
            <a:prstGeom prst="rect">
              <a:avLst/>
            </a:prstGeom>
            <a:noFill/>
            <a:ln>
              <a:noFill/>
            </a:ln>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200" smtClean="0">
                  <a:latin typeface="宋体" pitchFamily="2" charset="-122"/>
                  <a:ea typeface="宋体" pitchFamily="2" charset="-122"/>
                </a:rPr>
                <a:t>最低资本</a:t>
              </a:r>
            </a:p>
          </p:txBody>
        </p:sp>
        <p:sp>
          <p:nvSpPr>
            <p:cNvPr id="122" name="Rectangle 121"/>
            <p:cNvSpPr/>
            <p:nvPr/>
          </p:nvSpPr>
          <p:spPr bwMode="ltGray">
            <a:xfrm>
              <a:off x="1676401" y="1295400"/>
              <a:ext cx="609600" cy="419100"/>
            </a:xfrm>
            <a:prstGeom prst="rect">
              <a:avLst/>
            </a:prstGeom>
            <a:solidFill>
              <a:schemeClr val="accent6">
                <a:lumMod val="20000"/>
                <a:lumOff val="80000"/>
              </a:schemeClr>
            </a:solidFill>
            <a:ln w="3175">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solidFill>
                <a:latin typeface="宋体" pitchFamily="2" charset="-122"/>
                <a:ea typeface="宋体" pitchFamily="2" charset="-122"/>
              </a:endParaRPr>
            </a:p>
          </p:txBody>
        </p:sp>
        <p:sp>
          <p:nvSpPr>
            <p:cNvPr id="123" name="TextBox 122"/>
            <p:cNvSpPr txBox="1"/>
            <p:nvPr/>
          </p:nvSpPr>
          <p:spPr>
            <a:xfrm>
              <a:off x="1714501" y="1295400"/>
              <a:ext cx="696057" cy="304800"/>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200" smtClean="0">
                  <a:latin typeface="宋体" pitchFamily="2" charset="-122"/>
                  <a:ea typeface="宋体" pitchFamily="2" charset="-122"/>
                </a:rPr>
                <a:t>资本溢额</a:t>
              </a:r>
            </a:p>
          </p:txBody>
        </p:sp>
        <p:sp>
          <p:nvSpPr>
            <p:cNvPr id="124" name="Rectangle 123"/>
            <p:cNvSpPr/>
            <p:nvPr/>
          </p:nvSpPr>
          <p:spPr bwMode="ltGray">
            <a:xfrm>
              <a:off x="3411416" y="1143000"/>
              <a:ext cx="609600" cy="3352800"/>
            </a:xfrm>
            <a:prstGeom prst="rect">
              <a:avLst/>
            </a:prstGeom>
            <a:solidFill>
              <a:srgbClr val="602320"/>
            </a:solidFill>
            <a:ln w="3175">
              <a:solidFill>
                <a:srgbClr val="60232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solidFill>
                <a:latin typeface="宋体" pitchFamily="2" charset="-122"/>
                <a:ea typeface="宋体" pitchFamily="2" charset="-122"/>
              </a:endParaRPr>
            </a:p>
          </p:txBody>
        </p:sp>
        <p:cxnSp>
          <p:nvCxnSpPr>
            <p:cNvPr id="125" name="Straight Connector 124"/>
            <p:cNvCxnSpPr/>
            <p:nvPr/>
          </p:nvCxnSpPr>
          <p:spPr>
            <a:xfrm>
              <a:off x="3276600" y="4495800"/>
              <a:ext cx="1752600" cy="0"/>
            </a:xfrm>
            <a:prstGeom prst="line">
              <a:avLst/>
            </a:prstGeom>
            <a:ln>
              <a:solidFill>
                <a:srgbClr val="A32020"/>
              </a:solidFill>
            </a:ln>
          </p:spPr>
          <p:style>
            <a:lnRef idx="1">
              <a:schemeClr val="accent1"/>
            </a:lnRef>
            <a:fillRef idx="0">
              <a:schemeClr val="accent1"/>
            </a:fillRef>
            <a:effectRef idx="0">
              <a:schemeClr val="accent1"/>
            </a:effectRef>
            <a:fontRef idx="minor">
              <a:schemeClr val="tx1"/>
            </a:fontRef>
          </p:style>
        </p:cxnSp>
        <p:sp>
          <p:nvSpPr>
            <p:cNvPr id="126" name="Rectangle 125"/>
            <p:cNvSpPr/>
            <p:nvPr/>
          </p:nvSpPr>
          <p:spPr bwMode="ltGray">
            <a:xfrm>
              <a:off x="4343401" y="2524566"/>
              <a:ext cx="609599" cy="1971233"/>
            </a:xfrm>
            <a:prstGeom prst="rect">
              <a:avLst/>
            </a:prstGeom>
            <a:solidFill>
              <a:srgbClr val="A32020"/>
            </a:solidFill>
            <a:ln w="3175">
              <a:solidFill>
                <a:srgbClr val="A3202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solidFill>
                <a:latin typeface="宋体" pitchFamily="2" charset="-122"/>
                <a:ea typeface="宋体" pitchFamily="2" charset="-122"/>
              </a:endParaRPr>
            </a:p>
          </p:txBody>
        </p:sp>
        <p:sp>
          <p:nvSpPr>
            <p:cNvPr id="127" name="Rectangle 126"/>
            <p:cNvSpPr/>
            <p:nvPr/>
          </p:nvSpPr>
          <p:spPr bwMode="ltGray">
            <a:xfrm>
              <a:off x="4343400" y="1828800"/>
              <a:ext cx="618097" cy="695766"/>
            </a:xfrm>
            <a:prstGeom prst="rect">
              <a:avLst/>
            </a:prstGeom>
            <a:solidFill>
              <a:schemeClr val="accent6">
                <a:lumMod val="40000"/>
                <a:lumOff val="60000"/>
              </a:schemeClr>
            </a:solidFill>
            <a:ln w="3175">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solidFill>
                <a:latin typeface="宋体" pitchFamily="2" charset="-122"/>
                <a:ea typeface="宋体" pitchFamily="2" charset="-122"/>
              </a:endParaRPr>
            </a:p>
          </p:txBody>
        </p:sp>
        <p:sp>
          <p:nvSpPr>
            <p:cNvPr id="128" name="TextBox 127"/>
            <p:cNvSpPr txBox="1"/>
            <p:nvPr/>
          </p:nvSpPr>
          <p:spPr>
            <a:xfrm>
              <a:off x="3541541" y="2489981"/>
              <a:ext cx="420859" cy="348469"/>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200" b="1" smtClean="0">
                  <a:solidFill>
                    <a:schemeClr val="bg1"/>
                  </a:solidFill>
                  <a:latin typeface="宋体" pitchFamily="2" charset="-122"/>
                  <a:ea typeface="宋体" pitchFamily="2" charset="-122"/>
                </a:rPr>
                <a:t>资产</a:t>
              </a:r>
            </a:p>
          </p:txBody>
        </p:sp>
        <p:sp>
          <p:nvSpPr>
            <p:cNvPr id="129" name="TextBox 128"/>
            <p:cNvSpPr txBox="1"/>
            <p:nvPr/>
          </p:nvSpPr>
          <p:spPr>
            <a:xfrm>
              <a:off x="5242560" y="3493548"/>
              <a:ext cx="533399" cy="419100"/>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200" smtClean="0">
                  <a:latin typeface="宋体" pitchFamily="2" charset="-122"/>
                  <a:ea typeface="宋体" pitchFamily="2" charset="-122"/>
                </a:rPr>
                <a:t>负债</a:t>
              </a:r>
            </a:p>
          </p:txBody>
        </p:sp>
        <p:sp>
          <p:nvSpPr>
            <p:cNvPr id="130" name="TextBox 129"/>
            <p:cNvSpPr txBox="1"/>
            <p:nvPr/>
          </p:nvSpPr>
          <p:spPr>
            <a:xfrm>
              <a:off x="4381500" y="2003769"/>
              <a:ext cx="723900" cy="346125"/>
            </a:xfrm>
            <a:prstGeom prst="rect">
              <a:avLst/>
            </a:prstGeom>
            <a:noFill/>
            <a:ln>
              <a:noFill/>
            </a:ln>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200" smtClean="0">
                  <a:latin typeface="宋体" pitchFamily="2" charset="-122"/>
                  <a:ea typeface="宋体" pitchFamily="2" charset="-122"/>
                </a:rPr>
                <a:t>最低资本</a:t>
              </a:r>
            </a:p>
          </p:txBody>
        </p:sp>
        <p:sp>
          <p:nvSpPr>
            <p:cNvPr id="131" name="Rectangle 130"/>
            <p:cNvSpPr/>
            <p:nvPr/>
          </p:nvSpPr>
          <p:spPr bwMode="ltGray">
            <a:xfrm>
              <a:off x="4343401" y="1143000"/>
              <a:ext cx="618096" cy="685800"/>
            </a:xfrm>
            <a:prstGeom prst="rect">
              <a:avLst/>
            </a:prstGeom>
            <a:solidFill>
              <a:schemeClr val="accent6">
                <a:lumMod val="20000"/>
                <a:lumOff val="80000"/>
              </a:schemeClr>
            </a:solidFill>
            <a:ln w="3175">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solidFill>
                <a:latin typeface="宋体" pitchFamily="2" charset="-122"/>
                <a:ea typeface="宋体" pitchFamily="2" charset="-122"/>
              </a:endParaRPr>
            </a:p>
          </p:txBody>
        </p:sp>
        <p:sp>
          <p:nvSpPr>
            <p:cNvPr id="132" name="TextBox 131"/>
            <p:cNvSpPr txBox="1"/>
            <p:nvPr/>
          </p:nvSpPr>
          <p:spPr>
            <a:xfrm>
              <a:off x="4381502" y="1295400"/>
              <a:ext cx="726242" cy="419100"/>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200" smtClean="0">
                  <a:latin typeface="宋体" pitchFamily="2" charset="-122"/>
                  <a:ea typeface="宋体" pitchFamily="2" charset="-122"/>
                </a:rPr>
                <a:t>资本溢额</a:t>
              </a:r>
            </a:p>
          </p:txBody>
        </p:sp>
        <p:cxnSp>
          <p:nvCxnSpPr>
            <p:cNvPr id="133" name="Straight Connector 132"/>
            <p:cNvCxnSpPr/>
            <p:nvPr/>
          </p:nvCxnSpPr>
          <p:spPr>
            <a:xfrm>
              <a:off x="1409700" y="1295400"/>
              <a:ext cx="2001716"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134" name="Rectangle 133"/>
            <p:cNvSpPr/>
            <p:nvPr/>
          </p:nvSpPr>
          <p:spPr bwMode="ltGray">
            <a:xfrm>
              <a:off x="6078416" y="990600"/>
              <a:ext cx="609600" cy="3505200"/>
            </a:xfrm>
            <a:prstGeom prst="rect">
              <a:avLst/>
            </a:prstGeom>
            <a:solidFill>
              <a:srgbClr val="602320"/>
            </a:solidFill>
            <a:ln w="3175">
              <a:solidFill>
                <a:srgbClr val="60232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solidFill>
                <a:latin typeface="Georgia" pitchFamily="18" charset="0"/>
              </a:endParaRPr>
            </a:p>
          </p:txBody>
        </p:sp>
        <p:cxnSp>
          <p:nvCxnSpPr>
            <p:cNvPr id="135" name="Straight Connector 134"/>
            <p:cNvCxnSpPr/>
            <p:nvPr/>
          </p:nvCxnSpPr>
          <p:spPr>
            <a:xfrm>
              <a:off x="5943600" y="4495800"/>
              <a:ext cx="1752600" cy="0"/>
            </a:xfrm>
            <a:prstGeom prst="line">
              <a:avLst/>
            </a:prstGeom>
            <a:ln>
              <a:solidFill>
                <a:srgbClr val="A32020"/>
              </a:solidFill>
            </a:ln>
          </p:spPr>
          <p:style>
            <a:lnRef idx="1">
              <a:schemeClr val="accent1"/>
            </a:lnRef>
            <a:fillRef idx="0">
              <a:schemeClr val="accent1"/>
            </a:fillRef>
            <a:effectRef idx="0">
              <a:schemeClr val="accent1"/>
            </a:effectRef>
            <a:fontRef idx="minor">
              <a:schemeClr val="tx1"/>
            </a:fontRef>
          </p:style>
        </p:cxnSp>
        <p:sp>
          <p:nvSpPr>
            <p:cNvPr id="136" name="Rectangle 135"/>
            <p:cNvSpPr/>
            <p:nvPr/>
          </p:nvSpPr>
          <p:spPr bwMode="ltGray">
            <a:xfrm>
              <a:off x="7010401" y="2140638"/>
              <a:ext cx="587911" cy="2355162"/>
            </a:xfrm>
            <a:prstGeom prst="rect">
              <a:avLst/>
            </a:prstGeom>
            <a:solidFill>
              <a:srgbClr val="A32020"/>
            </a:solidFill>
            <a:ln w="3175">
              <a:solidFill>
                <a:srgbClr val="A3202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solidFill>
                <a:latin typeface="宋体" pitchFamily="2" charset="-122"/>
                <a:ea typeface="宋体" pitchFamily="2" charset="-122"/>
              </a:endParaRPr>
            </a:p>
          </p:txBody>
        </p:sp>
        <p:sp>
          <p:nvSpPr>
            <p:cNvPr id="137" name="TextBox 136"/>
            <p:cNvSpPr txBox="1"/>
            <p:nvPr/>
          </p:nvSpPr>
          <p:spPr>
            <a:xfrm>
              <a:off x="6208541" y="2489981"/>
              <a:ext cx="420859" cy="348469"/>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200" b="1" smtClean="0">
                  <a:solidFill>
                    <a:schemeClr val="bg1"/>
                  </a:solidFill>
                  <a:latin typeface="宋体" pitchFamily="2" charset="-122"/>
                  <a:ea typeface="宋体" pitchFamily="2" charset="-122"/>
                </a:rPr>
                <a:t>资产</a:t>
              </a:r>
            </a:p>
          </p:txBody>
        </p:sp>
        <p:sp>
          <p:nvSpPr>
            <p:cNvPr id="138" name="TextBox 137"/>
            <p:cNvSpPr txBox="1"/>
            <p:nvPr/>
          </p:nvSpPr>
          <p:spPr>
            <a:xfrm>
              <a:off x="7042529" y="2204776"/>
              <a:ext cx="516987" cy="209550"/>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000" smtClean="0">
                  <a:solidFill>
                    <a:schemeClr val="bg1"/>
                  </a:solidFill>
                  <a:latin typeface="宋体" pitchFamily="2" charset="-122"/>
                  <a:ea typeface="宋体" pitchFamily="2" charset="-122"/>
                </a:rPr>
                <a:t>其它负债</a:t>
              </a:r>
            </a:p>
          </p:txBody>
        </p:sp>
        <p:sp>
          <p:nvSpPr>
            <p:cNvPr id="139" name="Rectangle 138"/>
            <p:cNvSpPr/>
            <p:nvPr/>
          </p:nvSpPr>
          <p:spPr bwMode="ltGray">
            <a:xfrm>
              <a:off x="7010401" y="990601"/>
              <a:ext cx="609599" cy="1150038"/>
            </a:xfrm>
            <a:prstGeom prst="rect">
              <a:avLst/>
            </a:prstGeom>
            <a:solidFill>
              <a:schemeClr val="accent6">
                <a:lumMod val="20000"/>
                <a:lumOff val="80000"/>
              </a:schemeClr>
            </a:solidFill>
            <a:ln w="3175">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solidFill>
                <a:latin typeface="Georgia" pitchFamily="18" charset="0"/>
              </a:endParaRPr>
            </a:p>
          </p:txBody>
        </p:sp>
        <p:sp>
          <p:nvSpPr>
            <p:cNvPr id="140" name="TextBox 139"/>
            <p:cNvSpPr txBox="1"/>
            <p:nvPr/>
          </p:nvSpPr>
          <p:spPr>
            <a:xfrm>
              <a:off x="7048501" y="1485900"/>
              <a:ext cx="571499" cy="228600"/>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200" smtClean="0">
                  <a:latin typeface="宋体" pitchFamily="2" charset="-122"/>
                  <a:ea typeface="宋体" pitchFamily="2" charset="-122"/>
                </a:rPr>
                <a:t>净资产</a:t>
              </a:r>
            </a:p>
          </p:txBody>
        </p:sp>
        <p:cxnSp>
          <p:nvCxnSpPr>
            <p:cNvPr id="141" name="Straight Connector 140"/>
            <p:cNvCxnSpPr/>
            <p:nvPr/>
          </p:nvCxnSpPr>
          <p:spPr>
            <a:xfrm>
              <a:off x="1676401" y="2419642"/>
              <a:ext cx="6096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2" name="TextBox 141"/>
            <p:cNvSpPr txBox="1"/>
            <p:nvPr/>
          </p:nvSpPr>
          <p:spPr>
            <a:xfrm>
              <a:off x="1733550" y="2140638"/>
              <a:ext cx="533399" cy="209256"/>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000" smtClean="0">
                  <a:solidFill>
                    <a:schemeClr val="bg1"/>
                  </a:solidFill>
                  <a:latin typeface="宋体" pitchFamily="2" charset="-122"/>
                  <a:ea typeface="宋体" pitchFamily="2" charset="-122"/>
                </a:rPr>
                <a:t>其它负债</a:t>
              </a:r>
            </a:p>
          </p:txBody>
        </p:sp>
        <p:sp>
          <p:nvSpPr>
            <p:cNvPr id="143" name="TextBox 142"/>
            <p:cNvSpPr txBox="1"/>
            <p:nvPr/>
          </p:nvSpPr>
          <p:spPr>
            <a:xfrm>
              <a:off x="1733550" y="3171972"/>
              <a:ext cx="533399" cy="209256"/>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000" smtClean="0">
                  <a:solidFill>
                    <a:schemeClr val="bg1"/>
                  </a:solidFill>
                  <a:latin typeface="宋体" pitchFamily="2" charset="-122"/>
                  <a:ea typeface="宋体" pitchFamily="2" charset="-122"/>
                </a:rPr>
                <a:t>保单负债</a:t>
              </a:r>
            </a:p>
          </p:txBody>
        </p:sp>
        <p:sp>
          <p:nvSpPr>
            <p:cNvPr id="144" name="Right Brace 143"/>
            <p:cNvSpPr/>
            <p:nvPr/>
          </p:nvSpPr>
          <p:spPr>
            <a:xfrm>
              <a:off x="2322928" y="2057400"/>
              <a:ext cx="228600" cy="2438400"/>
            </a:xfrm>
            <a:prstGeom prst="rightBrace">
              <a:avLst/>
            </a:prstGeom>
            <a:ln>
              <a:solidFill>
                <a:srgbClr val="A3202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gn="ctr"/>
              <a:endParaRPr lang="zh-CN" altLang="en-US">
                <a:latin typeface="宋体" pitchFamily="2" charset="-122"/>
                <a:ea typeface="宋体" pitchFamily="2" charset="-122"/>
              </a:endParaRPr>
            </a:p>
          </p:txBody>
        </p:sp>
        <p:sp>
          <p:nvSpPr>
            <p:cNvPr id="145" name="TextBox 144"/>
            <p:cNvSpPr txBox="1"/>
            <p:nvPr/>
          </p:nvSpPr>
          <p:spPr>
            <a:xfrm>
              <a:off x="7886700" y="3177834"/>
              <a:ext cx="419100" cy="209550"/>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200" smtClean="0">
                  <a:latin typeface="宋体" pitchFamily="2" charset="-122"/>
                  <a:ea typeface="宋体" pitchFamily="2" charset="-122"/>
                </a:rPr>
                <a:t>负债</a:t>
              </a:r>
            </a:p>
          </p:txBody>
        </p:sp>
        <p:cxnSp>
          <p:nvCxnSpPr>
            <p:cNvPr id="146" name="Straight Connector 145"/>
            <p:cNvCxnSpPr/>
            <p:nvPr/>
          </p:nvCxnSpPr>
          <p:spPr>
            <a:xfrm>
              <a:off x="4351897" y="3150604"/>
              <a:ext cx="609600"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47" name="Straight Connector 146"/>
            <p:cNvCxnSpPr/>
            <p:nvPr/>
          </p:nvCxnSpPr>
          <p:spPr>
            <a:xfrm>
              <a:off x="4305300" y="2859347"/>
              <a:ext cx="666804"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8" name="TextBox 147"/>
            <p:cNvSpPr txBox="1"/>
            <p:nvPr/>
          </p:nvSpPr>
          <p:spPr>
            <a:xfrm>
              <a:off x="4389998" y="2629194"/>
              <a:ext cx="533399" cy="209256"/>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000" smtClean="0">
                  <a:solidFill>
                    <a:schemeClr val="bg1"/>
                  </a:solidFill>
                  <a:latin typeface="宋体" pitchFamily="2" charset="-122"/>
                  <a:ea typeface="宋体" pitchFamily="2" charset="-122"/>
                </a:rPr>
                <a:t>其它负债</a:t>
              </a:r>
            </a:p>
          </p:txBody>
        </p:sp>
        <p:sp>
          <p:nvSpPr>
            <p:cNvPr id="149" name="TextBox 148"/>
            <p:cNvSpPr txBox="1"/>
            <p:nvPr/>
          </p:nvSpPr>
          <p:spPr>
            <a:xfrm>
              <a:off x="4381499" y="3598470"/>
              <a:ext cx="533399" cy="209256"/>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000" smtClean="0">
                  <a:solidFill>
                    <a:schemeClr val="bg1"/>
                  </a:solidFill>
                  <a:latin typeface="宋体" pitchFamily="2" charset="-122"/>
                  <a:ea typeface="宋体" pitchFamily="2" charset="-122"/>
                </a:rPr>
                <a:t>最优估计负债</a:t>
              </a:r>
            </a:p>
          </p:txBody>
        </p:sp>
        <p:sp>
          <p:nvSpPr>
            <p:cNvPr id="150" name="TextBox 149"/>
            <p:cNvSpPr txBox="1"/>
            <p:nvPr/>
          </p:nvSpPr>
          <p:spPr>
            <a:xfrm>
              <a:off x="4381498" y="2895600"/>
              <a:ext cx="533399" cy="209256"/>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000" smtClean="0">
                  <a:solidFill>
                    <a:schemeClr val="bg1"/>
                  </a:solidFill>
                  <a:latin typeface="宋体" pitchFamily="2" charset="-122"/>
                  <a:ea typeface="宋体" pitchFamily="2" charset="-122"/>
                </a:rPr>
                <a:t>风险边际</a:t>
              </a:r>
            </a:p>
          </p:txBody>
        </p:sp>
        <p:sp>
          <p:nvSpPr>
            <p:cNvPr id="151" name="Right Brace 150"/>
            <p:cNvSpPr/>
            <p:nvPr/>
          </p:nvSpPr>
          <p:spPr>
            <a:xfrm>
              <a:off x="5029200" y="2524566"/>
              <a:ext cx="152400" cy="1971234"/>
            </a:xfrm>
            <a:prstGeom prst="rightBrace">
              <a:avLst/>
            </a:prstGeom>
            <a:ln>
              <a:solidFill>
                <a:srgbClr val="A3202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gn="ctr"/>
              <a:endParaRPr lang="zh-CN" altLang="en-US">
                <a:latin typeface="宋体" pitchFamily="2" charset="-122"/>
                <a:ea typeface="宋体" pitchFamily="2" charset="-122"/>
              </a:endParaRPr>
            </a:p>
          </p:txBody>
        </p:sp>
        <p:cxnSp>
          <p:nvCxnSpPr>
            <p:cNvPr id="152" name="Straight Connector 151"/>
            <p:cNvCxnSpPr/>
            <p:nvPr/>
          </p:nvCxnSpPr>
          <p:spPr>
            <a:xfrm>
              <a:off x="3962400" y="1143000"/>
              <a:ext cx="2116016"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153" name="Straight Connector 152"/>
            <p:cNvCxnSpPr/>
            <p:nvPr/>
          </p:nvCxnSpPr>
          <p:spPr>
            <a:xfrm>
              <a:off x="7018606" y="2779305"/>
              <a:ext cx="609600"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54" name="Straight Connector 153"/>
            <p:cNvCxnSpPr/>
            <p:nvPr/>
          </p:nvCxnSpPr>
          <p:spPr>
            <a:xfrm>
              <a:off x="6996223" y="2438400"/>
              <a:ext cx="6096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55" name="TextBox 154"/>
            <p:cNvSpPr txBox="1"/>
            <p:nvPr/>
          </p:nvSpPr>
          <p:spPr>
            <a:xfrm>
              <a:off x="7064913" y="3598470"/>
              <a:ext cx="533399" cy="209256"/>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000" smtClean="0">
                  <a:solidFill>
                    <a:schemeClr val="bg1"/>
                  </a:solidFill>
                  <a:latin typeface="宋体" pitchFamily="2" charset="-122"/>
                  <a:ea typeface="宋体" pitchFamily="2" charset="-122"/>
                </a:rPr>
                <a:t>最优估计负债</a:t>
              </a:r>
            </a:p>
          </p:txBody>
        </p:sp>
        <p:sp>
          <p:nvSpPr>
            <p:cNvPr id="156" name="TextBox 155"/>
            <p:cNvSpPr txBox="1"/>
            <p:nvPr/>
          </p:nvSpPr>
          <p:spPr>
            <a:xfrm>
              <a:off x="7048500" y="2838744"/>
              <a:ext cx="533399" cy="209256"/>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000" smtClean="0">
                  <a:solidFill>
                    <a:schemeClr val="bg1"/>
                  </a:solidFill>
                  <a:latin typeface="宋体" pitchFamily="2" charset="-122"/>
                  <a:ea typeface="宋体" pitchFamily="2" charset="-122"/>
                </a:rPr>
                <a:t>风险边际</a:t>
              </a:r>
            </a:p>
          </p:txBody>
        </p:sp>
        <p:sp>
          <p:nvSpPr>
            <p:cNvPr id="157" name="TextBox 156"/>
            <p:cNvSpPr txBox="1"/>
            <p:nvPr/>
          </p:nvSpPr>
          <p:spPr>
            <a:xfrm>
              <a:off x="7066669" y="2533944"/>
              <a:ext cx="533399" cy="209256"/>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000" smtClean="0">
                  <a:solidFill>
                    <a:schemeClr val="bg1"/>
                  </a:solidFill>
                  <a:latin typeface="宋体" pitchFamily="2" charset="-122"/>
                  <a:ea typeface="宋体" pitchFamily="2" charset="-122"/>
                </a:rPr>
                <a:t>剩余边际</a:t>
              </a:r>
            </a:p>
          </p:txBody>
        </p:sp>
        <p:sp>
          <p:nvSpPr>
            <p:cNvPr id="158" name="Right Brace 157"/>
            <p:cNvSpPr/>
            <p:nvPr/>
          </p:nvSpPr>
          <p:spPr>
            <a:xfrm>
              <a:off x="7628206" y="2140638"/>
              <a:ext cx="152400" cy="2355160"/>
            </a:xfrm>
            <a:prstGeom prst="rightBrace">
              <a:avLst/>
            </a:prstGeom>
            <a:ln>
              <a:solidFill>
                <a:srgbClr val="A3202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gn="ctr"/>
              <a:endParaRPr lang="zh-CN" altLang="en-US">
                <a:latin typeface="宋体" pitchFamily="2" charset="-122"/>
                <a:ea typeface="宋体" pitchFamily="2" charset="-122"/>
              </a:endParaRPr>
            </a:p>
          </p:txBody>
        </p:sp>
        <p:sp>
          <p:nvSpPr>
            <p:cNvPr id="159" name="Right Brace 158"/>
            <p:cNvSpPr/>
            <p:nvPr/>
          </p:nvSpPr>
          <p:spPr>
            <a:xfrm>
              <a:off x="5033889" y="1143000"/>
              <a:ext cx="147711" cy="1381566"/>
            </a:xfrm>
            <a:prstGeom prst="rightBrace">
              <a:avLst/>
            </a:prstGeom>
            <a:ln>
              <a:solidFill>
                <a:srgbClr val="A3202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gn="ctr"/>
              <a:endParaRPr lang="zh-CN" altLang="en-US">
                <a:latin typeface="宋体" pitchFamily="2" charset="-122"/>
                <a:ea typeface="宋体" pitchFamily="2" charset="-122"/>
              </a:endParaRPr>
            </a:p>
          </p:txBody>
        </p:sp>
        <p:sp>
          <p:nvSpPr>
            <p:cNvPr id="160" name="TextBox 159"/>
            <p:cNvSpPr txBox="1"/>
            <p:nvPr/>
          </p:nvSpPr>
          <p:spPr>
            <a:xfrm>
              <a:off x="5242559" y="1692133"/>
              <a:ext cx="835857" cy="797848"/>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200" smtClean="0">
                  <a:latin typeface="宋体" pitchFamily="2" charset="-122"/>
                  <a:ea typeface="宋体" pitchFamily="2" charset="-122"/>
                </a:rPr>
                <a:t>实际资本</a:t>
              </a:r>
            </a:p>
            <a:p>
              <a:pPr indent="-274320">
                <a:spcAft>
                  <a:spcPts val="900"/>
                </a:spcAft>
              </a:pPr>
              <a:r>
                <a:rPr lang="zh-CN" altLang="en-US" sz="1200" smtClean="0">
                  <a:latin typeface="宋体" pitchFamily="2" charset="-122"/>
                  <a:ea typeface="宋体" pitchFamily="2" charset="-122"/>
                </a:rPr>
                <a:t>（核心</a:t>
              </a:r>
              <a:r>
                <a:rPr lang="en-US" altLang="zh-CN" sz="1200" smtClean="0">
                  <a:latin typeface="宋体" pitchFamily="2" charset="-122"/>
                  <a:ea typeface="宋体" pitchFamily="2" charset="-122"/>
                </a:rPr>
                <a:t>/</a:t>
              </a:r>
              <a:r>
                <a:rPr lang="zh-CN" altLang="en-US" sz="1200" smtClean="0">
                  <a:latin typeface="宋体" pitchFamily="2" charset="-122"/>
                  <a:ea typeface="宋体" pitchFamily="2" charset="-122"/>
                </a:rPr>
                <a:t>附属资本）</a:t>
              </a:r>
            </a:p>
          </p:txBody>
        </p:sp>
        <p:sp>
          <p:nvSpPr>
            <p:cNvPr id="161" name="Right Brace 160"/>
            <p:cNvSpPr/>
            <p:nvPr/>
          </p:nvSpPr>
          <p:spPr>
            <a:xfrm>
              <a:off x="2384474" y="1295400"/>
              <a:ext cx="73855" cy="762000"/>
            </a:xfrm>
            <a:prstGeom prst="rightBrace">
              <a:avLst/>
            </a:prstGeom>
            <a:ln>
              <a:solidFill>
                <a:srgbClr val="A3202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gn="ctr"/>
              <a:endParaRPr lang="zh-CN" altLang="en-US">
                <a:latin typeface="宋体" pitchFamily="2" charset="-122"/>
                <a:ea typeface="宋体" pitchFamily="2" charset="-122"/>
              </a:endParaRPr>
            </a:p>
          </p:txBody>
        </p:sp>
        <p:sp>
          <p:nvSpPr>
            <p:cNvPr id="162" name="TextBox 161"/>
            <p:cNvSpPr txBox="1"/>
            <p:nvPr/>
          </p:nvSpPr>
          <p:spPr>
            <a:xfrm>
              <a:off x="2515481" y="1558322"/>
              <a:ext cx="762001" cy="445848"/>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274320">
                <a:spcAft>
                  <a:spcPts val="900"/>
                </a:spcAft>
              </a:pPr>
              <a:r>
                <a:rPr lang="zh-CN" altLang="en-US" sz="1200" smtClean="0">
                  <a:latin typeface="宋体" pitchFamily="2" charset="-122"/>
                  <a:ea typeface="宋体" pitchFamily="2" charset="-122"/>
                </a:rPr>
                <a:t>实际资本</a:t>
              </a:r>
            </a:p>
          </p:txBody>
        </p:sp>
        <p:cxnSp>
          <p:nvCxnSpPr>
            <p:cNvPr id="163" name="Straight Connector 162"/>
            <p:cNvCxnSpPr/>
            <p:nvPr/>
          </p:nvCxnSpPr>
          <p:spPr>
            <a:xfrm>
              <a:off x="7018606" y="3048000"/>
              <a:ext cx="609600"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23959268"/>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 name="grid" hidden="1"/>
          <p:cNvGrpSpPr/>
          <p:nvPr>
            <p:custDataLst>
              <p:tags r:id="rId3"/>
            </p:custDataLst>
          </p:nvPr>
        </p:nvGrpSpPr>
        <p:grpSpPr>
          <a:xfrm>
            <a:off x="530352" y="685800"/>
            <a:ext cx="8997696" cy="6711696"/>
            <a:chOff x="530352" y="685800"/>
            <a:chExt cx="8997696" cy="6711696"/>
          </a:xfrm>
        </p:grpSpPr>
        <p:sp>
          <p:nvSpPr>
            <p:cNvPr id="14"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17" name="Group 600" hidden="1"/>
            <p:cNvGrpSpPr/>
            <p:nvPr userDrawn="1"/>
          </p:nvGrpSpPr>
          <p:grpSpPr>
            <a:xfrm>
              <a:off x="530352" y="6016752"/>
              <a:ext cx="8997696" cy="609600"/>
              <a:chOff x="530352" y="6016752"/>
              <a:chExt cx="8997696" cy="609600"/>
            </a:xfrm>
          </p:grpSpPr>
          <p:sp>
            <p:nvSpPr>
              <p:cNvPr id="57"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9"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0"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1"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2"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8" name="Group 500" hidden="1"/>
            <p:cNvGrpSpPr/>
            <p:nvPr userDrawn="1"/>
          </p:nvGrpSpPr>
          <p:grpSpPr>
            <a:xfrm>
              <a:off x="530352" y="5257800"/>
              <a:ext cx="8997696" cy="609600"/>
              <a:chOff x="530352" y="5257800"/>
              <a:chExt cx="8997696" cy="609600"/>
            </a:xfrm>
          </p:grpSpPr>
          <p:sp>
            <p:nvSpPr>
              <p:cNvPr id="47"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9" name="Group 400" hidden="1"/>
            <p:cNvGrpSpPr/>
            <p:nvPr userDrawn="1"/>
          </p:nvGrpSpPr>
          <p:grpSpPr>
            <a:xfrm>
              <a:off x="530352" y="4498848"/>
              <a:ext cx="8997696" cy="609600"/>
              <a:chOff x="530352" y="4498848"/>
              <a:chExt cx="8997696" cy="609600"/>
            </a:xfrm>
          </p:grpSpPr>
          <p:sp>
            <p:nvSpPr>
              <p:cNvPr id="41"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0" name="Group 300" hidden="1"/>
            <p:cNvGrpSpPr/>
            <p:nvPr userDrawn="1"/>
          </p:nvGrpSpPr>
          <p:grpSpPr>
            <a:xfrm>
              <a:off x="530352" y="3730752"/>
              <a:ext cx="8997696" cy="609600"/>
              <a:chOff x="530352" y="3730752"/>
              <a:chExt cx="8997696" cy="609600"/>
            </a:xfrm>
          </p:grpSpPr>
          <p:sp>
            <p:nvSpPr>
              <p:cNvPr id="35"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1" name="Group 200" hidden="1"/>
            <p:cNvGrpSpPr/>
            <p:nvPr userDrawn="1"/>
          </p:nvGrpSpPr>
          <p:grpSpPr>
            <a:xfrm>
              <a:off x="530352" y="2971800"/>
              <a:ext cx="8997696" cy="609600"/>
              <a:chOff x="530352" y="2971800"/>
              <a:chExt cx="8997696" cy="609600"/>
            </a:xfrm>
          </p:grpSpPr>
          <p:sp>
            <p:nvSpPr>
              <p:cNvPr id="29"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2" name="Group 100" hidden="1"/>
            <p:cNvGrpSpPr/>
            <p:nvPr userDrawn="1"/>
          </p:nvGrpSpPr>
          <p:grpSpPr>
            <a:xfrm>
              <a:off x="530352" y="2212848"/>
              <a:ext cx="8997696" cy="609600"/>
              <a:chOff x="530352" y="2212848"/>
              <a:chExt cx="8997696" cy="609600"/>
            </a:xfrm>
          </p:grpSpPr>
          <p:sp>
            <p:nvSpPr>
              <p:cNvPr id="23"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71" name="Title 1"/>
          <p:cNvSpPr>
            <a:spLocks noGrp="1"/>
          </p:cNvSpPr>
          <p:nvPr>
            <p:ph type="title"/>
          </p:nvPr>
        </p:nvSpPr>
        <p:spPr>
          <a:xfrm>
            <a:off x="493200" y="1123200"/>
            <a:ext cx="8997696" cy="914400"/>
          </a:xfrm>
        </p:spPr>
        <p:txBody>
          <a:bodyPr/>
          <a:lstStyle/>
          <a:p>
            <a:r>
              <a:rPr lang="zh-CN" altLang="en-US" smtClean="0">
                <a:latin typeface="宋体" pitchFamily="2" charset="-122"/>
                <a:ea typeface="宋体" pitchFamily="2" charset="-122"/>
              </a:rPr>
              <a:t>由于负债的大幅下降，第一轮行业测试结果显示整体剩余资本增加，但充足率有所下降</a:t>
            </a:r>
            <a:endParaRPr lang="zh-CN" altLang="en-US" b="0">
              <a:latin typeface="宋体" pitchFamily="2" charset="-122"/>
              <a:ea typeface="宋体" pitchFamily="2" charset="-122"/>
            </a:endParaRPr>
          </a:p>
        </p:txBody>
      </p:sp>
      <p:graphicFrame>
        <p:nvGraphicFramePr>
          <p:cNvPr id="52" name="图表 8"/>
          <p:cNvGraphicFramePr/>
          <p:nvPr>
            <p:extLst>
              <p:ext uri="{D42A27DB-BD31-4B8C-83A1-F6EECF244321}">
                <p14:modId xmlns:p14="http://schemas.microsoft.com/office/powerpoint/2010/main" val="194690173"/>
              </p:ext>
            </p:extLst>
          </p:nvPr>
        </p:nvGraphicFramePr>
        <p:xfrm>
          <a:off x="577245" y="1640840"/>
          <a:ext cx="5819423" cy="2533392"/>
        </p:xfrm>
        <a:graphic>
          <a:graphicData uri="http://schemas.openxmlformats.org/drawingml/2006/chart">
            <c:chart xmlns:c="http://schemas.openxmlformats.org/drawingml/2006/chart" r:id="rId4"/>
          </a:graphicData>
        </a:graphic>
      </p:graphicFrame>
      <p:grpSp>
        <p:nvGrpSpPr>
          <p:cNvPr id="53" name="组合 40"/>
          <p:cNvGrpSpPr/>
          <p:nvPr/>
        </p:nvGrpSpPr>
        <p:grpSpPr>
          <a:xfrm>
            <a:off x="780728" y="4318248"/>
            <a:ext cx="5615940" cy="2688795"/>
            <a:chOff x="290231" y="-199075"/>
            <a:chExt cx="4762373" cy="4855907"/>
          </a:xfrm>
        </p:grpSpPr>
        <p:graphicFrame>
          <p:nvGraphicFramePr>
            <p:cNvPr id="54" name="图表 41"/>
            <p:cNvGraphicFramePr/>
            <p:nvPr>
              <p:extLst>
                <p:ext uri="{D42A27DB-BD31-4B8C-83A1-F6EECF244321}">
                  <p14:modId xmlns:p14="http://schemas.microsoft.com/office/powerpoint/2010/main" val="3807452504"/>
                </p:ext>
              </p:extLst>
            </p:nvPr>
          </p:nvGraphicFramePr>
          <p:xfrm>
            <a:off x="323849" y="0"/>
            <a:ext cx="4162425" cy="2857498"/>
          </p:xfrm>
          <a:graphic>
            <a:graphicData uri="http://schemas.openxmlformats.org/drawingml/2006/chart">
              <c:chart xmlns:c="http://schemas.openxmlformats.org/drawingml/2006/chart" r:id="rId5"/>
            </a:graphicData>
          </a:graphic>
        </p:graphicFrame>
        <p:graphicFrame>
          <p:nvGraphicFramePr>
            <p:cNvPr id="55" name="图表 42"/>
            <p:cNvGraphicFramePr/>
            <p:nvPr>
              <p:extLst>
                <p:ext uri="{D42A27DB-BD31-4B8C-83A1-F6EECF244321}">
                  <p14:modId xmlns:p14="http://schemas.microsoft.com/office/powerpoint/2010/main" val="644074145"/>
                </p:ext>
              </p:extLst>
            </p:nvPr>
          </p:nvGraphicFramePr>
          <p:xfrm>
            <a:off x="3372644" y="61132"/>
            <a:ext cx="1679960" cy="4107282"/>
          </p:xfrm>
          <a:graphic>
            <a:graphicData uri="http://schemas.openxmlformats.org/drawingml/2006/chart">
              <c:chart xmlns:c="http://schemas.openxmlformats.org/drawingml/2006/chart" r:id="rId6"/>
            </a:graphicData>
          </a:graphic>
        </p:graphicFrame>
        <p:graphicFrame>
          <p:nvGraphicFramePr>
            <p:cNvPr id="76" name="图表 43"/>
            <p:cNvGraphicFramePr/>
            <p:nvPr>
              <p:extLst>
                <p:ext uri="{D42A27DB-BD31-4B8C-83A1-F6EECF244321}">
                  <p14:modId xmlns:p14="http://schemas.microsoft.com/office/powerpoint/2010/main" val="551828045"/>
                </p:ext>
              </p:extLst>
            </p:nvPr>
          </p:nvGraphicFramePr>
          <p:xfrm>
            <a:off x="290231" y="-199075"/>
            <a:ext cx="1320563" cy="1694719"/>
          </p:xfrm>
          <a:graphic>
            <a:graphicData uri="http://schemas.openxmlformats.org/drawingml/2006/chart">
              <c:chart xmlns:c="http://schemas.openxmlformats.org/drawingml/2006/chart" r:id="rId7"/>
            </a:graphicData>
          </a:graphic>
        </p:graphicFrame>
        <p:graphicFrame>
          <p:nvGraphicFramePr>
            <p:cNvPr id="77" name="图表 44"/>
            <p:cNvGraphicFramePr/>
            <p:nvPr>
              <p:extLst>
                <p:ext uri="{D42A27DB-BD31-4B8C-83A1-F6EECF244321}">
                  <p14:modId xmlns:p14="http://schemas.microsoft.com/office/powerpoint/2010/main" val="4202352290"/>
                </p:ext>
              </p:extLst>
            </p:nvPr>
          </p:nvGraphicFramePr>
          <p:xfrm>
            <a:off x="547099" y="2445270"/>
            <a:ext cx="2114550" cy="2211562"/>
          </p:xfrm>
          <a:graphic>
            <a:graphicData uri="http://schemas.openxmlformats.org/drawingml/2006/chart">
              <c:chart xmlns:c="http://schemas.openxmlformats.org/drawingml/2006/chart" r:id="rId8"/>
            </a:graphicData>
          </a:graphic>
        </p:graphicFrame>
      </p:grpSp>
      <p:sp>
        <p:nvSpPr>
          <p:cNvPr id="78" name="TextBox 77"/>
          <p:cNvSpPr txBox="1"/>
          <p:nvPr/>
        </p:nvSpPr>
        <p:spPr>
          <a:xfrm>
            <a:off x="7034707" y="1620012"/>
            <a:ext cx="2473774" cy="5440680"/>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304232" indent="-304232">
              <a:spcAft>
                <a:spcPts val="1003"/>
              </a:spcAft>
              <a:buFont typeface="Wingdings" pitchFamily="2" charset="2"/>
              <a:buChar char="q"/>
            </a:pPr>
            <a:r>
              <a:rPr lang="zh-CN" altLang="en-US" sz="1600" smtClean="0">
                <a:latin typeface="宋体" pitchFamily="2" charset="-122"/>
                <a:ea typeface="宋体" pitchFamily="2" charset="-122"/>
              </a:rPr>
              <a:t>第一轮寿险行业测试结果显示，由于资产配置和业务结构的原因，不同方案偿付能力充足率变化差异也较大。</a:t>
            </a:r>
          </a:p>
          <a:p>
            <a:pPr marL="304232" indent="-304232">
              <a:spcAft>
                <a:spcPts val="1003"/>
              </a:spcAft>
              <a:buFont typeface="Wingdings" pitchFamily="2" charset="2"/>
              <a:buChar char="q"/>
            </a:pPr>
            <a:endParaRPr lang="zh-CN" altLang="en-US" sz="1600" smtClean="0">
              <a:latin typeface="宋体" pitchFamily="2" charset="-122"/>
              <a:ea typeface="宋体" pitchFamily="2" charset="-122"/>
            </a:endParaRPr>
          </a:p>
          <a:p>
            <a:pPr marL="304232" indent="-304232">
              <a:spcAft>
                <a:spcPts val="1003"/>
              </a:spcAft>
              <a:buFont typeface="Wingdings" pitchFamily="2" charset="2"/>
              <a:buChar char="q"/>
            </a:pPr>
            <a:r>
              <a:rPr lang="zh-CN" altLang="en-US" sz="1600" smtClean="0">
                <a:latin typeface="宋体" pitchFamily="2" charset="-122"/>
                <a:ea typeface="宋体" pitchFamily="2" charset="-122"/>
              </a:rPr>
              <a:t>建立分析工具，了解偿付能力变化的原因，调整未来偿付能力管理的策略</a:t>
            </a:r>
          </a:p>
          <a:p>
            <a:pPr marL="304232" indent="-304232">
              <a:spcAft>
                <a:spcPts val="1003"/>
              </a:spcAft>
              <a:buFont typeface="Wingdings" pitchFamily="2" charset="2"/>
              <a:buChar char="q"/>
            </a:pPr>
            <a:endParaRPr lang="zh-CN" altLang="en-US" sz="1600" smtClean="0">
              <a:latin typeface="宋体" pitchFamily="2" charset="-122"/>
              <a:ea typeface="宋体" pitchFamily="2" charset="-122"/>
            </a:endParaRPr>
          </a:p>
          <a:p>
            <a:pPr marL="304232" indent="-304232">
              <a:spcAft>
                <a:spcPts val="1003"/>
              </a:spcAft>
              <a:buFont typeface="Wingdings" pitchFamily="2" charset="2"/>
              <a:buChar char="q"/>
            </a:pPr>
            <a:r>
              <a:rPr lang="zh-CN" altLang="en-US" sz="1600" smtClean="0">
                <a:latin typeface="宋体" pitchFamily="2" charset="-122"/>
                <a:ea typeface="宋体" pitchFamily="2" charset="-122"/>
              </a:rPr>
              <a:t>通过风险分布的分析，明确不同产品，不同账户资本要求的差异，协助账户管理和产品策略的确定。</a:t>
            </a:r>
            <a:endParaRPr lang="zh-CN" altLang="en-US" sz="1600">
              <a:latin typeface="宋体" pitchFamily="2" charset="-122"/>
              <a:ea typeface="宋体" pitchFamily="2" charset="-122"/>
            </a:endParaRPr>
          </a:p>
        </p:txBody>
      </p:sp>
      <p:sp>
        <p:nvSpPr>
          <p:cNvPr id="11" name="TextBox 10"/>
          <p:cNvSpPr txBox="1"/>
          <p:nvPr/>
        </p:nvSpPr>
        <p:spPr>
          <a:xfrm>
            <a:off x="7375708" y="6406480"/>
            <a:ext cx="2766060" cy="215900"/>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r>
              <a:rPr lang="zh-CN" altLang="en-US" sz="1200">
                <a:latin typeface="Georgia" pitchFamily="18" charset="0"/>
              </a:rPr>
              <a:t>注；数据取自保监会测试报告</a:t>
            </a:r>
          </a:p>
        </p:txBody>
      </p:sp>
      <p:sp>
        <p:nvSpPr>
          <p:cNvPr id="63" name="Page Number"/>
          <p:cNvSpPr txBox="1"/>
          <p:nvPr>
            <p:custDataLst>
              <p:tags r:id="rId9"/>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7</a:t>
            </a:r>
            <a:endParaRPr lang="zh-CN" altLang="en-US" sz="900" noProof="1" smtClean="0"/>
          </a:p>
        </p:txBody>
      </p:sp>
      <p:sp>
        <p:nvSpPr>
          <p:cNvPr id="64" name="Section Footer"/>
          <p:cNvSpPr txBox="1"/>
          <p:nvPr>
            <p:custDataLst>
              <p:tags r:id="rId10"/>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65" name="Executive Summary" hidden="1"/>
          <p:cNvSpPr txBox="1"/>
          <p:nvPr>
            <p:custDataLst>
              <p:tags r:id="rId11"/>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66" name="Section Header"/>
          <p:cNvSpPr txBox="1"/>
          <p:nvPr>
            <p:custDataLst>
              <p:tags r:id="rId12"/>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2 – </a:t>
            </a:r>
            <a:r>
              <a:rPr lang="zh-CN" altLang="en-US" sz="900" noProof="1" smtClean="0">
                <a:solidFill>
                  <a:schemeClr val="tx1"/>
                </a:solidFill>
              </a:rPr>
              <a:t>偿二代与偿一代的比较</a:t>
            </a:r>
          </a:p>
        </p:txBody>
      </p:sp>
    </p:spTree>
    <p:extLst>
      <p:ext uri="{BB962C8B-B14F-4D97-AF65-F5344CB8AC3E}">
        <p14:creationId xmlns:p14="http://schemas.microsoft.com/office/powerpoint/2010/main" val="1808205083"/>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 name="grid" hidden="1"/>
          <p:cNvGrpSpPr/>
          <p:nvPr>
            <p:custDataLst>
              <p:tags r:id="rId3"/>
            </p:custDataLst>
          </p:nvPr>
        </p:nvGrpSpPr>
        <p:grpSpPr>
          <a:xfrm>
            <a:off x="530352" y="685800"/>
            <a:ext cx="8997696" cy="6711696"/>
            <a:chOff x="530352" y="685800"/>
            <a:chExt cx="8997696" cy="6711696"/>
          </a:xfrm>
        </p:grpSpPr>
        <p:sp>
          <p:nvSpPr>
            <p:cNvPr id="24"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27" name="Group 600" hidden="1"/>
            <p:cNvGrpSpPr/>
            <p:nvPr userDrawn="1"/>
          </p:nvGrpSpPr>
          <p:grpSpPr>
            <a:xfrm>
              <a:off x="530352" y="6016752"/>
              <a:ext cx="8997696" cy="609600"/>
              <a:chOff x="530352" y="6016752"/>
              <a:chExt cx="8997696" cy="609600"/>
            </a:xfrm>
          </p:grpSpPr>
          <p:sp>
            <p:nvSpPr>
              <p:cNvPr id="63"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4"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5"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8" name="Group 500" hidden="1"/>
            <p:cNvGrpSpPr/>
            <p:nvPr userDrawn="1"/>
          </p:nvGrpSpPr>
          <p:grpSpPr>
            <a:xfrm>
              <a:off x="530352" y="5257800"/>
              <a:ext cx="8997696" cy="609600"/>
              <a:chOff x="530352" y="5257800"/>
              <a:chExt cx="8997696" cy="609600"/>
            </a:xfrm>
          </p:grpSpPr>
          <p:sp>
            <p:nvSpPr>
              <p:cNvPr id="57"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9"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0"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1"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2"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9" name="Group 400" hidden="1"/>
            <p:cNvGrpSpPr/>
            <p:nvPr userDrawn="1"/>
          </p:nvGrpSpPr>
          <p:grpSpPr>
            <a:xfrm>
              <a:off x="530352" y="4498848"/>
              <a:ext cx="8997696" cy="609600"/>
              <a:chOff x="530352" y="4498848"/>
              <a:chExt cx="8997696" cy="609600"/>
            </a:xfrm>
          </p:grpSpPr>
          <p:sp>
            <p:nvSpPr>
              <p:cNvPr id="51"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0" name="Group 300" hidden="1"/>
            <p:cNvGrpSpPr/>
            <p:nvPr userDrawn="1"/>
          </p:nvGrpSpPr>
          <p:grpSpPr>
            <a:xfrm>
              <a:off x="530352" y="3730752"/>
              <a:ext cx="8997696" cy="609600"/>
              <a:chOff x="530352" y="3730752"/>
              <a:chExt cx="8997696" cy="609600"/>
            </a:xfrm>
          </p:grpSpPr>
          <p:sp>
            <p:nvSpPr>
              <p:cNvPr id="45"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1" name="Group 200" hidden="1"/>
            <p:cNvGrpSpPr/>
            <p:nvPr userDrawn="1"/>
          </p:nvGrpSpPr>
          <p:grpSpPr>
            <a:xfrm>
              <a:off x="530352" y="2971800"/>
              <a:ext cx="8997696" cy="609600"/>
              <a:chOff x="530352" y="2971800"/>
              <a:chExt cx="8997696" cy="609600"/>
            </a:xfrm>
          </p:grpSpPr>
          <p:sp>
            <p:nvSpPr>
              <p:cNvPr id="39"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2" name="Group 100" hidden="1"/>
            <p:cNvGrpSpPr/>
            <p:nvPr userDrawn="1"/>
          </p:nvGrpSpPr>
          <p:grpSpPr>
            <a:xfrm>
              <a:off x="530352" y="2212848"/>
              <a:ext cx="8997696" cy="609600"/>
              <a:chOff x="530352" y="2212848"/>
              <a:chExt cx="8997696" cy="609600"/>
            </a:xfrm>
          </p:grpSpPr>
          <p:sp>
            <p:nvSpPr>
              <p:cNvPr id="33"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12" name="Text Box 15"/>
          <p:cNvSpPr txBox="1">
            <a:spLocks noChangeArrowheads="1"/>
          </p:cNvSpPr>
          <p:nvPr/>
        </p:nvSpPr>
        <p:spPr bwMode="auto">
          <a:xfrm>
            <a:off x="493200" y="1123200"/>
            <a:ext cx="9359900" cy="802271"/>
          </a:xfrm>
          <a:prstGeom prst="rect">
            <a:avLst/>
          </a:prstGeom>
          <a:noFill/>
          <a:ln w="9525">
            <a:noFill/>
            <a:miter lim="800000"/>
          </a:ln>
        </p:spPr>
        <p:txBody>
          <a:bodyPr vert="horz" wrap="square" lIns="0" tIns="0" rIns="0" bIns="0" numCol="1" anchor="t" anchorCtr="0" compatLnSpc="1">
            <a:prstTxWarp prst="textNoShape">
              <a:avLst/>
            </a:prstTxWarp>
          </a:bodyPr>
          <a:lstStyle>
            <a:defPPr>
              <a:defRPr lang="en-US"/>
            </a:defPPr>
            <a:lvl1pPr marL="0" algn="l" defTabSz="1018824" rtl="0" eaLnBrk="0" latinLnBrk="0" hangingPunct="0">
              <a:defRPr sz="2000" b="1" kern="1200" baseline="0">
                <a:solidFill>
                  <a:schemeClr val="tx1"/>
                </a:solidFill>
                <a:latin typeface="+mn-ea"/>
                <a:ea typeface="+mn-ea"/>
                <a:cs typeface="+mj-cs"/>
              </a:defRPr>
            </a:lvl1pPr>
            <a:lvl2pPr marL="509412" algn="l" defTabSz="1018824" rtl="0" eaLnBrk="0" latinLnBrk="0" hangingPunct="0">
              <a:defRPr sz="2000" b="1" kern="1200">
                <a:solidFill>
                  <a:srgbClr val="D06F1A"/>
                </a:solidFill>
                <a:latin typeface="Georgia" pitchFamily="18" charset="0"/>
                <a:ea typeface="+mn-ea"/>
                <a:cs typeface="+mn-cs"/>
              </a:defRPr>
            </a:lvl2pPr>
            <a:lvl3pPr marL="1018824" algn="l" defTabSz="1018824" rtl="0" eaLnBrk="0" latinLnBrk="0" hangingPunct="0">
              <a:defRPr sz="2000" b="1" kern="1200">
                <a:solidFill>
                  <a:srgbClr val="D06F1A"/>
                </a:solidFill>
                <a:latin typeface="Georgia" pitchFamily="18" charset="0"/>
                <a:ea typeface="+mn-ea"/>
                <a:cs typeface="+mn-cs"/>
              </a:defRPr>
            </a:lvl3pPr>
            <a:lvl4pPr marL="1528237" algn="l" defTabSz="1018824" rtl="0" eaLnBrk="0" latinLnBrk="0" hangingPunct="0">
              <a:defRPr sz="2000" b="1" kern="1200">
                <a:solidFill>
                  <a:srgbClr val="D06F1A"/>
                </a:solidFill>
                <a:latin typeface="Georgia" pitchFamily="18" charset="0"/>
                <a:ea typeface="+mn-ea"/>
                <a:cs typeface="+mn-cs"/>
              </a:defRPr>
            </a:lvl4pPr>
            <a:lvl5pPr marL="2037649" algn="l" defTabSz="1018824" rtl="0" eaLnBrk="0" latinLnBrk="0" hangingPunct="0">
              <a:defRPr sz="2000" b="1" kern="1200">
                <a:solidFill>
                  <a:srgbClr val="D06F1A"/>
                </a:solidFill>
                <a:latin typeface="Georgia" pitchFamily="18" charset="0"/>
                <a:ea typeface="+mn-ea"/>
                <a:cs typeface="+mn-cs"/>
              </a:defRPr>
            </a:lvl5pPr>
            <a:lvl6pPr marL="457200" algn="l" defTabSz="1018824" rtl="0" eaLnBrk="1" fontAlgn="base" latinLnBrk="0" hangingPunct="1">
              <a:spcBef>
                <a:spcPct val="0"/>
              </a:spcBef>
              <a:spcAft>
                <a:spcPct val="0"/>
              </a:spcAft>
              <a:defRPr sz="2000" b="1" kern="1200">
                <a:solidFill>
                  <a:srgbClr val="D06F1A"/>
                </a:solidFill>
                <a:latin typeface="Georgia" pitchFamily="18" charset="0"/>
                <a:ea typeface="+mn-ea"/>
                <a:cs typeface="+mn-cs"/>
              </a:defRPr>
            </a:lvl6pPr>
            <a:lvl7pPr marL="914400" algn="l" defTabSz="1018824" rtl="0" eaLnBrk="1" fontAlgn="base" latinLnBrk="0" hangingPunct="1">
              <a:spcBef>
                <a:spcPct val="0"/>
              </a:spcBef>
              <a:spcAft>
                <a:spcPct val="0"/>
              </a:spcAft>
              <a:defRPr sz="2000" b="1" kern="1200">
                <a:solidFill>
                  <a:srgbClr val="D06F1A"/>
                </a:solidFill>
                <a:latin typeface="Georgia" pitchFamily="18" charset="0"/>
                <a:ea typeface="+mn-ea"/>
                <a:cs typeface="+mn-cs"/>
              </a:defRPr>
            </a:lvl7pPr>
            <a:lvl8pPr marL="1371600" algn="l" defTabSz="1018824" rtl="0" eaLnBrk="1" fontAlgn="base" latinLnBrk="0" hangingPunct="1">
              <a:spcBef>
                <a:spcPct val="0"/>
              </a:spcBef>
              <a:spcAft>
                <a:spcPct val="0"/>
              </a:spcAft>
              <a:defRPr sz="2000" b="1" kern="1200">
                <a:solidFill>
                  <a:srgbClr val="D06F1A"/>
                </a:solidFill>
                <a:latin typeface="Georgia" pitchFamily="18" charset="0"/>
                <a:ea typeface="+mn-ea"/>
                <a:cs typeface="+mn-cs"/>
              </a:defRPr>
            </a:lvl8pPr>
            <a:lvl9pPr marL="1828800" algn="l" defTabSz="1018824" rtl="0" eaLnBrk="1" fontAlgn="base" latinLnBrk="0" hangingPunct="1">
              <a:spcBef>
                <a:spcPct val="0"/>
              </a:spcBef>
              <a:spcAft>
                <a:spcPct val="0"/>
              </a:spcAft>
              <a:defRPr sz="2000" b="1" kern="1200">
                <a:solidFill>
                  <a:srgbClr val="D06F1A"/>
                </a:solidFill>
                <a:latin typeface="Georgia" pitchFamily="18" charset="0"/>
                <a:ea typeface="+mn-ea"/>
                <a:cs typeface="+mn-cs"/>
              </a:defRPr>
            </a:lvl9pPr>
          </a:lstStyle>
          <a:p>
            <a:r>
              <a:rPr lang="zh-CN" altLang="en-US" sz="1800" i="1" smtClean="0">
                <a:latin typeface="宋体" pitchFamily="2" charset="-122"/>
                <a:ea typeface="宋体" pitchFamily="2" charset="-122"/>
              </a:rPr>
              <a:t>寿险公司：偿一代与偿二代各方案充足率分布</a:t>
            </a:r>
            <a:endParaRPr lang="en-US" altLang="zh-CN" sz="1800" i="1">
              <a:latin typeface="宋体" pitchFamily="2" charset="-122"/>
              <a:ea typeface="宋体" pitchFamily="2" charset="-122"/>
            </a:endParaRPr>
          </a:p>
          <a:p>
            <a:r>
              <a:rPr lang="zh-CN" altLang="en-US" sz="1800" b="0" i="1" smtClean="0">
                <a:latin typeface="宋体" pitchFamily="2" charset="-122"/>
                <a:ea typeface="宋体" pitchFamily="2" charset="-122"/>
              </a:rPr>
              <a:t>偿一代规模导向的偿付能力体系无法体现公司治理的差异化</a:t>
            </a:r>
            <a:endParaRPr lang="zh-CN" altLang="en-US" sz="1800" b="0" i="1">
              <a:latin typeface="宋体" pitchFamily="2" charset="-122"/>
              <a:ea typeface="宋体" pitchFamily="2" charset="-122"/>
            </a:endParaRPr>
          </a:p>
        </p:txBody>
      </p:sp>
      <p:sp>
        <p:nvSpPr>
          <p:cNvPr id="4" name="TextBox 3"/>
          <p:cNvSpPr txBox="1"/>
          <p:nvPr/>
        </p:nvSpPr>
        <p:spPr>
          <a:xfrm>
            <a:off x="549363" y="6625924"/>
            <a:ext cx="3688080" cy="431800"/>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r>
              <a:rPr lang="zh-CN" altLang="en-US" sz="1200">
                <a:latin typeface="Georgia" pitchFamily="18" charset="0"/>
              </a:rPr>
              <a:t>注：数据取自保监会测试报告</a:t>
            </a:r>
          </a:p>
        </p:txBody>
      </p:sp>
      <p:sp>
        <p:nvSpPr>
          <p:cNvPr id="69" name="Page Number"/>
          <p:cNvSpPr txBox="1"/>
          <p:nvPr>
            <p:custDataLst>
              <p:tags r:id="rId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8</a:t>
            </a:r>
            <a:endParaRPr lang="zh-CN" altLang="en-US" sz="900" noProof="1" smtClean="0"/>
          </a:p>
        </p:txBody>
      </p:sp>
      <p:sp>
        <p:nvSpPr>
          <p:cNvPr id="70"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71"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72"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2 – </a:t>
            </a:r>
            <a:r>
              <a:rPr lang="zh-CN" altLang="en-US" sz="900" noProof="1" smtClean="0">
                <a:solidFill>
                  <a:schemeClr val="tx1"/>
                </a:solidFill>
              </a:rPr>
              <a:t>偿二代与偿一代的比较</a:t>
            </a:r>
          </a:p>
        </p:txBody>
      </p:sp>
      <p:grpSp>
        <p:nvGrpSpPr>
          <p:cNvPr id="73" name="组合 27"/>
          <p:cNvGrpSpPr/>
          <p:nvPr/>
        </p:nvGrpSpPr>
        <p:grpSpPr>
          <a:xfrm>
            <a:off x="421703" y="2013992"/>
            <a:ext cx="9144001" cy="4176464"/>
            <a:chOff x="-4719637" y="694134"/>
            <a:chExt cx="18583273" cy="5469731"/>
          </a:xfrm>
        </p:grpSpPr>
        <p:graphicFrame>
          <p:nvGraphicFramePr>
            <p:cNvPr id="74" name="图表 19"/>
            <p:cNvGraphicFramePr/>
            <p:nvPr/>
          </p:nvGraphicFramePr>
          <p:xfrm>
            <a:off x="-4719637" y="3413522"/>
            <a:ext cx="4605338" cy="2667000"/>
          </p:xfrm>
          <a:graphic>
            <a:graphicData uri="http://schemas.openxmlformats.org/drawingml/2006/chart">
              <c:chart xmlns:c="http://schemas.openxmlformats.org/drawingml/2006/chart" r:id="rId8"/>
            </a:graphicData>
          </a:graphic>
        </p:graphicFrame>
        <p:graphicFrame>
          <p:nvGraphicFramePr>
            <p:cNvPr id="75" name="图表 20"/>
            <p:cNvGraphicFramePr/>
            <p:nvPr/>
          </p:nvGraphicFramePr>
          <p:xfrm>
            <a:off x="-4710112" y="694134"/>
            <a:ext cx="4600575" cy="2667000"/>
          </p:xfrm>
          <a:graphic>
            <a:graphicData uri="http://schemas.openxmlformats.org/drawingml/2006/chart">
              <c:chart xmlns:c="http://schemas.openxmlformats.org/drawingml/2006/chart" r:id="rId9"/>
            </a:graphicData>
          </a:graphic>
        </p:graphicFrame>
        <p:graphicFrame>
          <p:nvGraphicFramePr>
            <p:cNvPr id="76" name="图表 21"/>
            <p:cNvGraphicFramePr/>
            <p:nvPr/>
          </p:nvGraphicFramePr>
          <p:xfrm>
            <a:off x="-83343" y="698897"/>
            <a:ext cx="4605337" cy="2667000"/>
          </p:xfrm>
          <a:graphic>
            <a:graphicData uri="http://schemas.openxmlformats.org/drawingml/2006/chart">
              <c:chart xmlns:c="http://schemas.openxmlformats.org/drawingml/2006/chart" r:id="rId10"/>
            </a:graphicData>
          </a:graphic>
        </p:graphicFrame>
        <p:graphicFrame>
          <p:nvGraphicFramePr>
            <p:cNvPr id="77" name="图表 22"/>
            <p:cNvGraphicFramePr/>
            <p:nvPr/>
          </p:nvGraphicFramePr>
          <p:xfrm>
            <a:off x="4583907" y="746522"/>
            <a:ext cx="4605337" cy="2667000"/>
          </p:xfrm>
          <a:graphic>
            <a:graphicData uri="http://schemas.openxmlformats.org/drawingml/2006/chart">
              <c:chart xmlns:c="http://schemas.openxmlformats.org/drawingml/2006/chart" r:id="rId11"/>
            </a:graphicData>
          </a:graphic>
        </p:graphicFrame>
        <p:graphicFrame>
          <p:nvGraphicFramePr>
            <p:cNvPr id="78" name="图表 23"/>
            <p:cNvGraphicFramePr/>
            <p:nvPr/>
          </p:nvGraphicFramePr>
          <p:xfrm>
            <a:off x="9227345" y="770334"/>
            <a:ext cx="4600575" cy="2667000"/>
          </p:xfrm>
          <a:graphic>
            <a:graphicData uri="http://schemas.openxmlformats.org/drawingml/2006/chart">
              <c:chart xmlns:c="http://schemas.openxmlformats.org/drawingml/2006/chart" r:id="rId12"/>
            </a:graphicData>
          </a:graphic>
        </p:graphicFrame>
        <p:graphicFrame>
          <p:nvGraphicFramePr>
            <p:cNvPr id="79" name="图表 24"/>
            <p:cNvGraphicFramePr/>
            <p:nvPr/>
          </p:nvGraphicFramePr>
          <p:xfrm>
            <a:off x="-35718" y="3437335"/>
            <a:ext cx="4600575" cy="2667000"/>
          </p:xfrm>
          <a:graphic>
            <a:graphicData uri="http://schemas.openxmlformats.org/drawingml/2006/chart">
              <c:chart xmlns:c="http://schemas.openxmlformats.org/drawingml/2006/chart" r:id="rId13"/>
            </a:graphicData>
          </a:graphic>
        </p:graphicFrame>
        <p:graphicFrame>
          <p:nvGraphicFramePr>
            <p:cNvPr id="80" name="图表 25"/>
            <p:cNvGraphicFramePr/>
            <p:nvPr/>
          </p:nvGraphicFramePr>
          <p:xfrm>
            <a:off x="4655344" y="3449241"/>
            <a:ext cx="4600575" cy="2667000"/>
          </p:xfrm>
          <a:graphic>
            <a:graphicData uri="http://schemas.openxmlformats.org/drawingml/2006/chart">
              <c:chart xmlns:c="http://schemas.openxmlformats.org/drawingml/2006/chart" r:id="rId14"/>
            </a:graphicData>
          </a:graphic>
        </p:graphicFrame>
        <p:graphicFrame>
          <p:nvGraphicFramePr>
            <p:cNvPr id="81" name="图表 26"/>
            <p:cNvGraphicFramePr/>
            <p:nvPr/>
          </p:nvGraphicFramePr>
          <p:xfrm>
            <a:off x="9263062" y="3496865"/>
            <a:ext cx="4600575" cy="2667000"/>
          </p:xfrm>
          <a:graphic>
            <a:graphicData uri="http://schemas.openxmlformats.org/drawingml/2006/chart">
              <c:chart xmlns:c="http://schemas.openxmlformats.org/drawingml/2006/chart" r:id="rId15"/>
            </a:graphicData>
          </a:graphic>
        </p:graphicFrame>
      </p:grpSp>
      <p:sp>
        <p:nvSpPr>
          <p:cNvPr id="82" name="矩形 28"/>
          <p:cNvSpPr/>
          <p:nvPr/>
        </p:nvSpPr>
        <p:spPr bwMode="auto">
          <a:xfrm>
            <a:off x="1681336" y="2518048"/>
            <a:ext cx="1008112" cy="288032"/>
          </a:xfrm>
          <a:prstGeom prst="rect">
            <a:avLst/>
          </a:prstGeom>
          <a:noFill/>
          <a:ln w="25400">
            <a:noFill/>
            <a:round/>
          </a:ln>
        </p:spPr>
        <p:txBody>
          <a:bodyPr wrap="none"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buFont typeface="Times New Roman" pitchFamily="18" charset="0"/>
              <a:buNone/>
            </a:pPr>
            <a:r>
              <a:rPr lang="zh-CN" altLang="en-US" sz="1400" b="1" smtClean="0">
                <a:latin typeface="+mn-ea"/>
                <a:ea typeface="+mn-ea"/>
              </a:rPr>
              <a:t>标准差：</a:t>
            </a:r>
            <a:r>
              <a:rPr lang="en-GB" altLang="zh-CN" sz="1400" b="1" smtClean="0">
                <a:latin typeface="+mn-ea"/>
                <a:ea typeface="+mn-ea"/>
              </a:rPr>
              <a:t>2.79</a:t>
            </a:r>
          </a:p>
        </p:txBody>
      </p:sp>
      <p:sp>
        <p:nvSpPr>
          <p:cNvPr id="83" name="矩形 29"/>
          <p:cNvSpPr/>
          <p:nvPr/>
        </p:nvSpPr>
        <p:spPr bwMode="auto">
          <a:xfrm>
            <a:off x="1753344" y="4606280"/>
            <a:ext cx="1008112" cy="288032"/>
          </a:xfrm>
          <a:prstGeom prst="rect">
            <a:avLst/>
          </a:prstGeom>
          <a:noFill/>
          <a:ln w="25400">
            <a:noFill/>
            <a:round/>
          </a:ln>
        </p:spPr>
        <p:txBody>
          <a:bodyPr wrap="none"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buFont typeface="Times New Roman" pitchFamily="18" charset="0"/>
              <a:buNone/>
            </a:pPr>
            <a:r>
              <a:rPr lang="zh-CN" altLang="en-US" sz="1400" b="1" smtClean="0">
                <a:latin typeface="+mn-ea"/>
                <a:ea typeface="+mn-ea"/>
              </a:rPr>
              <a:t>标准差：</a:t>
            </a:r>
            <a:r>
              <a:rPr lang="en-GB" altLang="zh-CN" sz="1400" b="1" smtClean="0">
                <a:latin typeface="+mn-ea"/>
                <a:ea typeface="+mn-ea"/>
              </a:rPr>
              <a:t>2.59</a:t>
            </a:r>
          </a:p>
        </p:txBody>
      </p:sp>
      <p:sp>
        <p:nvSpPr>
          <p:cNvPr id="84" name="矩形 30"/>
          <p:cNvSpPr/>
          <p:nvPr/>
        </p:nvSpPr>
        <p:spPr bwMode="auto">
          <a:xfrm>
            <a:off x="4057600" y="2662064"/>
            <a:ext cx="1008112" cy="288032"/>
          </a:xfrm>
          <a:prstGeom prst="rect">
            <a:avLst/>
          </a:prstGeom>
          <a:noFill/>
          <a:ln w="25400">
            <a:noFill/>
            <a:round/>
          </a:ln>
        </p:spPr>
        <p:txBody>
          <a:bodyPr wrap="none"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buFont typeface="Times New Roman" pitchFamily="18" charset="0"/>
              <a:buNone/>
            </a:pPr>
            <a:r>
              <a:rPr lang="zh-CN" altLang="en-US" sz="1400" b="1" smtClean="0">
                <a:latin typeface="+mn-ea"/>
                <a:ea typeface="+mn-ea"/>
              </a:rPr>
              <a:t>标准差：</a:t>
            </a:r>
            <a:r>
              <a:rPr lang="en-GB" altLang="zh-CN" sz="1400" b="1" smtClean="0">
                <a:latin typeface="+mn-ea"/>
                <a:ea typeface="+mn-ea"/>
              </a:rPr>
              <a:t>2.29</a:t>
            </a:r>
          </a:p>
        </p:txBody>
      </p:sp>
      <p:sp>
        <p:nvSpPr>
          <p:cNvPr id="85" name="矩形 31"/>
          <p:cNvSpPr/>
          <p:nvPr/>
        </p:nvSpPr>
        <p:spPr bwMode="auto">
          <a:xfrm>
            <a:off x="6289848" y="2518048"/>
            <a:ext cx="1008112" cy="288032"/>
          </a:xfrm>
          <a:prstGeom prst="rect">
            <a:avLst/>
          </a:prstGeom>
          <a:noFill/>
          <a:ln w="25400">
            <a:noFill/>
            <a:round/>
          </a:ln>
        </p:spPr>
        <p:txBody>
          <a:bodyPr wrap="none"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buFont typeface="Times New Roman" pitchFamily="18" charset="0"/>
              <a:buNone/>
            </a:pPr>
            <a:r>
              <a:rPr lang="zh-CN" altLang="en-US" sz="1400" b="1" smtClean="0">
                <a:latin typeface="+mn-ea"/>
                <a:ea typeface="+mn-ea"/>
              </a:rPr>
              <a:t>标准差：</a:t>
            </a:r>
            <a:r>
              <a:rPr lang="en-GB" altLang="zh-CN" sz="1400" b="1" smtClean="0">
                <a:latin typeface="+mn-ea"/>
                <a:ea typeface="+mn-ea"/>
              </a:rPr>
              <a:t>2.53</a:t>
            </a:r>
          </a:p>
        </p:txBody>
      </p:sp>
      <p:sp>
        <p:nvSpPr>
          <p:cNvPr id="86" name="矩形 32"/>
          <p:cNvSpPr/>
          <p:nvPr/>
        </p:nvSpPr>
        <p:spPr bwMode="auto">
          <a:xfrm>
            <a:off x="8450088" y="2446040"/>
            <a:ext cx="1008112" cy="288032"/>
          </a:xfrm>
          <a:prstGeom prst="rect">
            <a:avLst/>
          </a:prstGeom>
          <a:noFill/>
          <a:ln w="25400">
            <a:noFill/>
            <a:round/>
          </a:ln>
        </p:spPr>
        <p:txBody>
          <a:bodyPr wrap="none"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buFont typeface="Times New Roman" pitchFamily="18" charset="0"/>
              <a:buNone/>
            </a:pPr>
            <a:r>
              <a:rPr lang="zh-CN" altLang="en-US" sz="1400" b="1" smtClean="0">
                <a:latin typeface="+mn-ea"/>
                <a:ea typeface="+mn-ea"/>
              </a:rPr>
              <a:t>标准差：</a:t>
            </a:r>
            <a:r>
              <a:rPr lang="en-GB" altLang="zh-CN" sz="1400" b="1" smtClean="0">
                <a:latin typeface="+mn-ea"/>
                <a:ea typeface="+mn-ea"/>
              </a:rPr>
              <a:t>2.97</a:t>
            </a:r>
          </a:p>
        </p:txBody>
      </p:sp>
      <p:sp>
        <p:nvSpPr>
          <p:cNvPr id="87" name="矩形 33"/>
          <p:cNvSpPr/>
          <p:nvPr/>
        </p:nvSpPr>
        <p:spPr bwMode="auto">
          <a:xfrm>
            <a:off x="4057600" y="4534272"/>
            <a:ext cx="1008112" cy="288032"/>
          </a:xfrm>
          <a:prstGeom prst="rect">
            <a:avLst/>
          </a:prstGeom>
          <a:noFill/>
          <a:ln w="25400">
            <a:noFill/>
            <a:round/>
          </a:ln>
        </p:spPr>
        <p:txBody>
          <a:bodyPr wrap="none"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buFont typeface="Times New Roman" pitchFamily="18" charset="0"/>
              <a:buNone/>
            </a:pPr>
            <a:r>
              <a:rPr lang="zh-CN" altLang="en-US" sz="1400" b="1" smtClean="0">
                <a:latin typeface="+mn-ea"/>
                <a:ea typeface="+mn-ea"/>
              </a:rPr>
              <a:t>标准差：</a:t>
            </a:r>
            <a:r>
              <a:rPr lang="en-GB" altLang="zh-CN" sz="1400" b="1" smtClean="0">
                <a:latin typeface="+mn-ea"/>
                <a:ea typeface="+mn-ea"/>
              </a:rPr>
              <a:t>2.62</a:t>
            </a:r>
          </a:p>
        </p:txBody>
      </p:sp>
      <p:sp>
        <p:nvSpPr>
          <p:cNvPr id="88" name="矩形 34"/>
          <p:cNvSpPr/>
          <p:nvPr/>
        </p:nvSpPr>
        <p:spPr bwMode="auto">
          <a:xfrm>
            <a:off x="6361856" y="4606280"/>
            <a:ext cx="1008112" cy="288032"/>
          </a:xfrm>
          <a:prstGeom prst="rect">
            <a:avLst/>
          </a:prstGeom>
          <a:noFill/>
          <a:ln w="25400">
            <a:noFill/>
            <a:round/>
          </a:ln>
        </p:spPr>
        <p:txBody>
          <a:bodyPr wrap="none"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buFont typeface="Times New Roman" pitchFamily="18" charset="0"/>
              <a:buNone/>
            </a:pPr>
            <a:r>
              <a:rPr lang="zh-CN" altLang="en-US" sz="1400" b="1" smtClean="0">
                <a:latin typeface="+mn-ea"/>
                <a:ea typeface="+mn-ea"/>
              </a:rPr>
              <a:t>标准差：</a:t>
            </a:r>
            <a:r>
              <a:rPr lang="en-GB" altLang="zh-CN" sz="1400" b="1" smtClean="0">
                <a:latin typeface="+mn-ea"/>
                <a:ea typeface="+mn-ea"/>
              </a:rPr>
              <a:t>2.63</a:t>
            </a:r>
          </a:p>
        </p:txBody>
      </p:sp>
      <p:sp>
        <p:nvSpPr>
          <p:cNvPr id="89" name="矩形 35"/>
          <p:cNvSpPr/>
          <p:nvPr/>
        </p:nvSpPr>
        <p:spPr bwMode="auto">
          <a:xfrm>
            <a:off x="8378080" y="4534272"/>
            <a:ext cx="1008112" cy="288032"/>
          </a:xfrm>
          <a:prstGeom prst="rect">
            <a:avLst/>
          </a:prstGeom>
          <a:noFill/>
          <a:ln w="25400">
            <a:noFill/>
            <a:round/>
          </a:ln>
        </p:spPr>
        <p:txBody>
          <a:bodyPr wrap="none"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buFont typeface="Times New Roman" pitchFamily="18" charset="0"/>
              <a:buNone/>
            </a:pPr>
            <a:r>
              <a:rPr lang="zh-CN" altLang="en-US" sz="1400" b="1" smtClean="0">
                <a:latin typeface="+mn-ea"/>
                <a:ea typeface="+mn-ea"/>
              </a:rPr>
              <a:t>标准差：</a:t>
            </a:r>
            <a:r>
              <a:rPr lang="en-GB" altLang="zh-CN" sz="1400" b="1" smtClean="0">
                <a:latin typeface="+mn-ea"/>
                <a:ea typeface="+mn-ea"/>
              </a:rPr>
              <a:t>2.67</a:t>
            </a:r>
          </a:p>
        </p:txBody>
      </p:sp>
      <p:sp>
        <p:nvSpPr>
          <p:cNvPr id="2" name="Oval 1"/>
          <p:cNvSpPr/>
          <p:nvPr/>
        </p:nvSpPr>
        <p:spPr>
          <a:xfrm>
            <a:off x="4741168" y="1845235"/>
            <a:ext cx="2736303" cy="2326360"/>
          </a:xfrm>
          <a:prstGeom prst="ellipse">
            <a:avLst/>
          </a:prstGeom>
          <a:noFill/>
          <a:ln w="38100">
            <a:solidFill>
              <a:schemeClr val="accent1"/>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mtClean="0"/>
          </a:p>
        </p:txBody>
      </p:sp>
    </p:spTree>
    <p:custDataLst>
      <p:tags r:id="rId16"/>
    </p:custDataLst>
    <p:extLst>
      <p:ext uri="{BB962C8B-B14F-4D97-AF65-F5344CB8AC3E}">
        <p14:creationId xmlns:p14="http://schemas.microsoft.com/office/powerpoint/2010/main" val="4072670442"/>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3"/>
            </p:custDataLst>
          </p:nvPr>
        </p:nvGrpSpPr>
        <p:grpSpPr>
          <a:xfrm>
            <a:off x="530351" y="685800"/>
            <a:ext cx="8997696" cy="6711696"/>
            <a:chOff x="530352" y="685800"/>
            <a:chExt cx="8997696" cy="6711696"/>
          </a:xfrm>
        </p:grpSpPr>
        <p:sp>
          <p:nvSpPr>
            <p:cNvPr id="53"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5" name="Group 600" hidden="1"/>
            <p:cNvGrpSpPr/>
            <p:nvPr/>
          </p:nvGrpSpPr>
          <p:grpSpPr>
            <a:xfrm>
              <a:off x="530352" y="6016752"/>
              <a:ext cx="8997696" cy="609600"/>
              <a:chOff x="530352" y="6016752"/>
              <a:chExt cx="8997696" cy="609600"/>
            </a:xfrm>
          </p:grpSpPr>
          <p:sp>
            <p:nvSpPr>
              <p:cNvPr id="92"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3"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4"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5"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00" hidden="1"/>
            <p:cNvGrpSpPr/>
            <p:nvPr/>
          </p:nvGrpSpPr>
          <p:grpSpPr>
            <a:xfrm>
              <a:off x="530352" y="5257800"/>
              <a:ext cx="8997696" cy="609600"/>
              <a:chOff x="530352" y="5257800"/>
              <a:chExt cx="8997696" cy="609600"/>
            </a:xfrm>
          </p:grpSpPr>
          <p:sp>
            <p:nvSpPr>
              <p:cNvPr id="86"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9"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 name="Group 400" hidden="1"/>
            <p:cNvGrpSpPr/>
            <p:nvPr/>
          </p:nvGrpSpPr>
          <p:grpSpPr>
            <a:xfrm>
              <a:off x="530352" y="4498848"/>
              <a:ext cx="8997696" cy="609600"/>
              <a:chOff x="530352" y="4498848"/>
              <a:chExt cx="8997696" cy="609600"/>
            </a:xfrm>
          </p:grpSpPr>
          <p:sp>
            <p:nvSpPr>
              <p:cNvPr id="80"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3"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8" name="Group 300" hidden="1"/>
            <p:cNvGrpSpPr/>
            <p:nvPr/>
          </p:nvGrpSpPr>
          <p:grpSpPr>
            <a:xfrm>
              <a:off x="530352" y="3730752"/>
              <a:ext cx="8997696" cy="609600"/>
              <a:chOff x="530352" y="3730752"/>
              <a:chExt cx="8997696" cy="609600"/>
            </a:xfrm>
          </p:grpSpPr>
          <p:sp>
            <p:nvSpPr>
              <p:cNvPr id="74"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7"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9"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200" hidden="1"/>
            <p:cNvGrpSpPr/>
            <p:nvPr/>
          </p:nvGrpSpPr>
          <p:grpSpPr>
            <a:xfrm>
              <a:off x="530352" y="2971800"/>
              <a:ext cx="8997696" cy="609600"/>
              <a:chOff x="530352" y="2971800"/>
              <a:chExt cx="8997696" cy="609600"/>
            </a:xfrm>
          </p:grpSpPr>
          <p:sp>
            <p:nvSpPr>
              <p:cNvPr id="68"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0"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1"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3"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100" hidden="1"/>
            <p:cNvGrpSpPr/>
            <p:nvPr/>
          </p:nvGrpSpPr>
          <p:grpSpPr>
            <a:xfrm>
              <a:off x="530352" y="2212848"/>
              <a:ext cx="8997696" cy="609600"/>
              <a:chOff x="530352" y="2212848"/>
              <a:chExt cx="8997696" cy="609600"/>
            </a:xfrm>
          </p:grpSpPr>
          <p:sp>
            <p:nvSpPr>
              <p:cNvPr id="62"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3"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4"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5"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custDataLst>
              <p:tags r:id="rId4"/>
            </p:custDataLst>
          </p:nvPr>
        </p:nvSpPr>
        <p:spPr bwMode="gray"/>
        <p:txBody>
          <a:bodyPr/>
          <a:lstStyle/>
          <a:p>
            <a:r>
              <a:rPr lang="zh-CN" altLang="en-US"/>
              <a:t>偿二</a:t>
            </a:r>
            <a:r>
              <a:rPr lang="zh-CN" altLang="en-US" smtClean="0"/>
              <a:t>代对公司经营管理的影响</a:t>
            </a:r>
            <a:endParaRPr lang="zh-CN" altLang="en-US"/>
          </a:p>
        </p:txBody>
      </p:sp>
      <p:sp>
        <p:nvSpPr>
          <p:cNvPr id="98" name="Page Number"/>
          <p:cNvSpPr txBox="1"/>
          <p:nvPr>
            <p:custDataLst>
              <p:tags r:id="rId5"/>
            </p:custDataLst>
          </p:nvPr>
        </p:nvSpPr>
        <p:spPr bwMode="gray">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0" smtClean="0"/>
              <a:t>9</a:t>
            </a:r>
            <a:endParaRPr lang="zh-CN" altLang="en-US" sz="900" noProof="0" smtClean="0"/>
          </a:p>
        </p:txBody>
      </p:sp>
      <p:sp>
        <p:nvSpPr>
          <p:cNvPr id="99" name="Section Footer"/>
          <p:cNvSpPr txBox="1"/>
          <p:nvPr>
            <p:custDataLst>
              <p:tags r:id="rId6"/>
            </p:custDataLst>
          </p:nvPr>
        </p:nvSpPr>
        <p:spPr bwMode="gray">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0" smtClean="0">
                <a:solidFill>
                  <a:schemeClr val="tx1"/>
                </a:solidFill>
              </a:rPr>
              <a:t>偿二代对公司管理的影响 </a:t>
            </a:r>
            <a:r>
              <a:rPr lang="en-US" altLang="zh-CN" sz="900" noProof="0" smtClean="0">
                <a:solidFill>
                  <a:schemeClr val="tx1"/>
                </a:solidFill>
              </a:rPr>
              <a:t>• </a:t>
            </a:r>
            <a:endParaRPr lang="zh-CN" altLang="en-US" sz="900" noProof="0" smtClean="0">
              <a:solidFill>
                <a:schemeClr val="tx1"/>
              </a:solidFill>
            </a:endParaRPr>
          </a:p>
        </p:txBody>
      </p:sp>
      <p:sp>
        <p:nvSpPr>
          <p:cNvPr id="57" name="Text Placeholder 1"/>
          <p:cNvSpPr>
            <a:spLocks noGrp="1"/>
          </p:cNvSpPr>
          <p:nvPr>
            <p:ph type="body" idx="1"/>
            <p:custDataLst>
              <p:tags r:id="rId7"/>
            </p:custDataLst>
          </p:nvPr>
        </p:nvSpPr>
        <p:spPr bwMode="gray">
          <a:xfrm>
            <a:off x="530352" y="1143000"/>
            <a:ext cx="8997696" cy="457200"/>
          </a:xfrm>
        </p:spPr>
        <p:txBody>
          <a:bodyPr/>
          <a:lstStyle/>
          <a:p>
            <a:r>
              <a:rPr lang="zh-CN" altLang="en-US" smtClean="0">
                <a:ea typeface="SimSun" pitchFamily="2" charset="-122"/>
              </a:rPr>
              <a:t>章节 </a:t>
            </a:r>
            <a:r>
              <a:rPr lang="en-US" altLang="zh-CN" smtClean="0"/>
              <a:t>3</a:t>
            </a:r>
            <a:endParaRPr lang="zh-CN" altLang="en-US"/>
          </a:p>
        </p:txBody>
      </p:sp>
    </p:spTree>
    <p:custDataLst>
      <p:tags r:id="rId8"/>
    </p:custDataLst>
    <p:extLst>
      <p:ext uri="{BB962C8B-B14F-4D97-AF65-F5344CB8AC3E}">
        <p14:creationId xmlns:p14="http://schemas.microsoft.com/office/powerpoint/2010/main" val="4135034487"/>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0" name="grid" hidden="1"/>
          <p:cNvGrpSpPr/>
          <p:nvPr>
            <p:custDataLst>
              <p:tags r:id="rId3"/>
            </p:custDataLst>
          </p:nvPr>
        </p:nvGrpSpPr>
        <p:grpSpPr>
          <a:xfrm>
            <a:off x="530352" y="685800"/>
            <a:ext cx="8997696" cy="6711696"/>
            <a:chOff x="530352" y="685800"/>
            <a:chExt cx="8997696" cy="6711696"/>
          </a:xfrm>
        </p:grpSpPr>
        <p:sp>
          <p:nvSpPr>
            <p:cNvPr id="51"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54" name="Group 600" hidden="1"/>
            <p:cNvGrpSpPr/>
            <p:nvPr userDrawn="1"/>
          </p:nvGrpSpPr>
          <p:grpSpPr>
            <a:xfrm>
              <a:off x="530352" y="6016752"/>
              <a:ext cx="8997696" cy="609600"/>
              <a:chOff x="530352" y="6016752"/>
              <a:chExt cx="8997696" cy="609600"/>
            </a:xfrm>
          </p:grpSpPr>
          <p:sp>
            <p:nvSpPr>
              <p:cNvPr id="110"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1"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2"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3"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4"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5"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5" name="Group 500" hidden="1"/>
            <p:cNvGrpSpPr/>
            <p:nvPr userDrawn="1"/>
          </p:nvGrpSpPr>
          <p:grpSpPr>
            <a:xfrm>
              <a:off x="530352" y="5257800"/>
              <a:ext cx="8997696" cy="609600"/>
              <a:chOff x="530352" y="5257800"/>
              <a:chExt cx="8997696" cy="609600"/>
            </a:xfrm>
          </p:grpSpPr>
          <p:sp>
            <p:nvSpPr>
              <p:cNvPr id="104"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5"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6"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7"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8"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9"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6" name="Group 400" hidden="1"/>
            <p:cNvGrpSpPr/>
            <p:nvPr userDrawn="1"/>
          </p:nvGrpSpPr>
          <p:grpSpPr>
            <a:xfrm>
              <a:off x="530352" y="4498848"/>
              <a:ext cx="8997696" cy="609600"/>
              <a:chOff x="530352" y="4498848"/>
              <a:chExt cx="8997696" cy="609600"/>
            </a:xfrm>
          </p:grpSpPr>
          <p:sp>
            <p:nvSpPr>
              <p:cNvPr id="98"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9"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0"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1"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2"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3"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7" name="Group 300" hidden="1"/>
            <p:cNvGrpSpPr/>
            <p:nvPr userDrawn="1"/>
          </p:nvGrpSpPr>
          <p:grpSpPr>
            <a:xfrm>
              <a:off x="530352" y="3730752"/>
              <a:ext cx="8997696" cy="609600"/>
              <a:chOff x="530352" y="3730752"/>
              <a:chExt cx="8997696" cy="609600"/>
            </a:xfrm>
          </p:grpSpPr>
          <p:sp>
            <p:nvSpPr>
              <p:cNvPr id="92"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3"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4"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5"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8" name="Group 200" hidden="1"/>
            <p:cNvGrpSpPr/>
            <p:nvPr userDrawn="1"/>
          </p:nvGrpSpPr>
          <p:grpSpPr>
            <a:xfrm>
              <a:off x="530352" y="2971800"/>
              <a:ext cx="8997696" cy="609600"/>
              <a:chOff x="530352" y="2971800"/>
              <a:chExt cx="8997696" cy="609600"/>
            </a:xfrm>
          </p:grpSpPr>
          <p:sp>
            <p:nvSpPr>
              <p:cNvPr id="86"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9"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9" name="Group 100" hidden="1"/>
            <p:cNvGrpSpPr/>
            <p:nvPr userDrawn="1"/>
          </p:nvGrpSpPr>
          <p:grpSpPr>
            <a:xfrm>
              <a:off x="530352" y="2212848"/>
              <a:ext cx="8997696" cy="609600"/>
              <a:chOff x="530352" y="2212848"/>
              <a:chExt cx="8997696" cy="609600"/>
            </a:xfrm>
          </p:grpSpPr>
          <p:sp>
            <p:nvSpPr>
              <p:cNvPr id="80"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3"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71" name="Title 1"/>
          <p:cNvSpPr>
            <a:spLocks noGrp="1"/>
          </p:cNvSpPr>
          <p:nvPr>
            <p:ph type="title"/>
          </p:nvPr>
        </p:nvSpPr>
        <p:spPr>
          <a:xfrm>
            <a:off x="493200" y="1123200"/>
            <a:ext cx="8997696" cy="914400"/>
          </a:xfrm>
        </p:spPr>
        <p:txBody>
          <a:bodyPr/>
          <a:lstStyle/>
          <a:p>
            <a:r>
              <a:rPr lang="zh-CN" altLang="en-US" smtClean="0">
                <a:latin typeface="宋体" pitchFamily="2" charset="-122"/>
                <a:ea typeface="宋体" pitchFamily="2" charset="-122"/>
              </a:rPr>
              <a:t>以风险为导向的偿二代，体现的是公司由价值管理转向在险价值和资本收益最大化的战略</a:t>
            </a:r>
            <a:br>
              <a:rPr lang="zh-CN" altLang="en-US" smtClean="0">
                <a:latin typeface="宋体" pitchFamily="2" charset="-122"/>
                <a:ea typeface="宋体" pitchFamily="2" charset="-122"/>
              </a:rPr>
            </a:br>
            <a:endParaRPr lang="zh-CN" altLang="en-US" b="0">
              <a:latin typeface="宋体" pitchFamily="2" charset="-122"/>
              <a:ea typeface="宋体" pitchFamily="2" charset="-122"/>
            </a:endParaRPr>
          </a:p>
        </p:txBody>
      </p:sp>
      <p:grpSp>
        <p:nvGrpSpPr>
          <p:cNvPr id="25" name="Group 24"/>
          <p:cNvGrpSpPr/>
          <p:nvPr/>
        </p:nvGrpSpPr>
        <p:grpSpPr>
          <a:xfrm>
            <a:off x="502920" y="2827785"/>
            <a:ext cx="5029200" cy="3146647"/>
            <a:chOff x="704255" y="1989721"/>
            <a:chExt cx="8463930" cy="4227021"/>
          </a:xfrm>
        </p:grpSpPr>
        <p:grpSp>
          <p:nvGrpSpPr>
            <p:cNvPr id="26" name="Group 25"/>
            <p:cNvGrpSpPr/>
            <p:nvPr/>
          </p:nvGrpSpPr>
          <p:grpSpPr>
            <a:xfrm>
              <a:off x="3449436" y="5208094"/>
              <a:ext cx="3349443" cy="1008648"/>
              <a:chOff x="2255" y="2796"/>
              <a:chExt cx="2160" cy="529"/>
            </a:xfrm>
            <a:solidFill>
              <a:schemeClr val="accent2">
                <a:lumMod val="75000"/>
              </a:schemeClr>
            </a:solidFill>
          </p:grpSpPr>
          <p:grpSp>
            <p:nvGrpSpPr>
              <p:cNvPr id="66" name="Group 65"/>
              <p:cNvGrpSpPr/>
              <p:nvPr/>
            </p:nvGrpSpPr>
            <p:grpSpPr>
              <a:xfrm>
                <a:off x="2257" y="2796"/>
                <a:ext cx="2157" cy="529"/>
                <a:chOff x="2257" y="2796"/>
                <a:chExt cx="2157" cy="529"/>
              </a:xfrm>
              <a:grpFill/>
            </p:grpSpPr>
            <p:sp>
              <p:nvSpPr>
                <p:cNvPr id="68" name="Freeform 67"/>
                <p:cNvSpPr/>
                <p:nvPr/>
              </p:nvSpPr>
              <p:spPr bwMode="auto">
                <a:xfrm>
                  <a:off x="3165" y="2796"/>
                  <a:ext cx="1249" cy="529"/>
                </a:xfrm>
                <a:custGeom>
                  <a:cxnLst>
                    <a:cxn ang="0">
                      <a:pos x="144" y="0"/>
                    </a:cxn>
                    <a:cxn ang="0">
                      <a:pos x="162" y="36"/>
                    </a:cxn>
                    <a:cxn ang="0">
                      <a:pos x="150" y="60"/>
                    </a:cxn>
                    <a:cxn ang="0">
                      <a:pos x="240" y="72"/>
                    </a:cxn>
                    <a:cxn ang="0">
                      <a:pos x="240" y="162"/>
                    </a:cxn>
                    <a:cxn ang="0">
                      <a:pos x="516" y="162"/>
                    </a:cxn>
                    <a:cxn ang="0">
                      <a:pos x="678" y="246"/>
                    </a:cxn>
                    <a:cxn ang="0">
                      <a:pos x="1044" y="294"/>
                    </a:cxn>
                    <a:cxn ang="0">
                      <a:pos x="1068" y="330"/>
                    </a:cxn>
                    <a:cxn ang="0">
                      <a:pos x="1248" y="396"/>
                    </a:cxn>
                    <a:cxn ang="0">
                      <a:pos x="1248" y="528"/>
                    </a:cxn>
                    <a:cxn ang="0">
                      <a:pos x="0" y="528"/>
                    </a:cxn>
                  </a:cxnLst>
                  <a:rect l="0" t="0" r="r" b="b"/>
                  <a:pathLst>
                    <a:path w="1249" h="529">
                      <a:moveTo>
                        <a:pt x="144" y="0"/>
                      </a:moveTo>
                      <a:lnTo>
                        <a:pt x="162" y="36"/>
                      </a:lnTo>
                      <a:lnTo>
                        <a:pt x="150" y="60"/>
                      </a:lnTo>
                      <a:lnTo>
                        <a:pt x="240" y="72"/>
                      </a:lnTo>
                      <a:lnTo>
                        <a:pt x="240" y="162"/>
                      </a:lnTo>
                      <a:lnTo>
                        <a:pt x="516" y="162"/>
                      </a:lnTo>
                      <a:lnTo>
                        <a:pt x="678" y="246"/>
                      </a:lnTo>
                      <a:lnTo>
                        <a:pt x="1044" y="294"/>
                      </a:lnTo>
                      <a:lnTo>
                        <a:pt x="1068" y="330"/>
                      </a:lnTo>
                      <a:lnTo>
                        <a:pt x="1248" y="396"/>
                      </a:lnTo>
                      <a:lnTo>
                        <a:pt x="1248" y="528"/>
                      </a:lnTo>
                      <a:lnTo>
                        <a:pt x="0" y="528"/>
                      </a:lnTo>
                    </a:path>
                  </a:pathLst>
                </a:custGeom>
                <a:grpFill/>
                <a:ln w="12699" cap="rnd" cmpd="sng">
                  <a:solidFill>
                    <a:schemeClr val="tx1"/>
                  </a:solidFill>
                  <a:prstDash val="solid"/>
                  <a:round/>
                  <a:headEnd type="none" w="sm" len="sm"/>
                  <a:tailEnd type="none" w="sm" len="sm"/>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69" name="Freeform 68"/>
                <p:cNvSpPr/>
                <p:nvPr/>
              </p:nvSpPr>
              <p:spPr bwMode="auto">
                <a:xfrm>
                  <a:off x="2257" y="2796"/>
                  <a:ext cx="1249" cy="529"/>
                </a:xfrm>
                <a:custGeom>
                  <a:cxnLst>
                    <a:cxn ang="0">
                      <a:pos x="1104" y="0"/>
                    </a:cxn>
                    <a:cxn ang="0">
                      <a:pos x="1086" y="36"/>
                    </a:cxn>
                    <a:cxn ang="0">
                      <a:pos x="1098" y="60"/>
                    </a:cxn>
                    <a:cxn ang="0">
                      <a:pos x="1008" y="72"/>
                    </a:cxn>
                    <a:cxn ang="0">
                      <a:pos x="1008" y="162"/>
                    </a:cxn>
                    <a:cxn ang="0">
                      <a:pos x="732" y="162"/>
                    </a:cxn>
                    <a:cxn ang="0">
                      <a:pos x="570" y="246"/>
                    </a:cxn>
                    <a:cxn ang="0">
                      <a:pos x="204" y="294"/>
                    </a:cxn>
                    <a:cxn ang="0">
                      <a:pos x="180" y="330"/>
                    </a:cxn>
                    <a:cxn ang="0">
                      <a:pos x="0" y="396"/>
                    </a:cxn>
                    <a:cxn ang="0">
                      <a:pos x="0" y="528"/>
                    </a:cxn>
                    <a:cxn ang="0">
                      <a:pos x="1248" y="528"/>
                    </a:cxn>
                  </a:cxnLst>
                  <a:rect l="0" t="0" r="r" b="b"/>
                  <a:pathLst>
                    <a:path w="1249" h="529">
                      <a:moveTo>
                        <a:pt x="1104" y="0"/>
                      </a:moveTo>
                      <a:lnTo>
                        <a:pt x="1086" y="36"/>
                      </a:lnTo>
                      <a:lnTo>
                        <a:pt x="1098" y="60"/>
                      </a:lnTo>
                      <a:lnTo>
                        <a:pt x="1008" y="72"/>
                      </a:lnTo>
                      <a:lnTo>
                        <a:pt x="1008" y="162"/>
                      </a:lnTo>
                      <a:lnTo>
                        <a:pt x="732" y="162"/>
                      </a:lnTo>
                      <a:lnTo>
                        <a:pt x="570" y="246"/>
                      </a:lnTo>
                      <a:lnTo>
                        <a:pt x="204" y="294"/>
                      </a:lnTo>
                      <a:lnTo>
                        <a:pt x="180" y="330"/>
                      </a:lnTo>
                      <a:lnTo>
                        <a:pt x="0" y="396"/>
                      </a:lnTo>
                      <a:lnTo>
                        <a:pt x="0" y="528"/>
                      </a:lnTo>
                      <a:lnTo>
                        <a:pt x="1248" y="528"/>
                      </a:lnTo>
                    </a:path>
                  </a:pathLst>
                </a:custGeom>
                <a:grpFill/>
                <a:ln w="12699" cap="rnd" cmpd="sng">
                  <a:solidFill>
                    <a:schemeClr val="tx1"/>
                  </a:solidFill>
                  <a:prstDash val="solid"/>
                  <a:round/>
                  <a:headEnd type="none" w="sm" len="sm"/>
                  <a:tailEnd type="none" w="sm" len="sm"/>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grpSp>
          <p:sp>
            <p:nvSpPr>
              <p:cNvPr id="67" name="Line 8"/>
              <p:cNvSpPr>
                <a:spLocks noChangeShapeType="1"/>
              </p:cNvSpPr>
              <p:nvPr/>
            </p:nvSpPr>
            <p:spPr bwMode="auto">
              <a:xfrm>
                <a:off x="2255" y="3200"/>
                <a:ext cx="2160" cy="0"/>
              </a:xfrm>
              <a:prstGeom prst="line">
                <a:avLst/>
              </a:prstGeom>
              <a:grpFill/>
              <a:ln w="12699">
                <a:solidFill>
                  <a:schemeClr val="tx1"/>
                </a:solidFill>
                <a:round/>
                <a:headEnd type="none" w="sm" len="sm"/>
                <a:tailEnd type="none" w="sm" len="sm"/>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grpSp>
        <p:sp>
          <p:nvSpPr>
            <p:cNvPr id="27" name="AutoShape 9"/>
            <p:cNvSpPr>
              <a:spLocks noChangeArrowheads="1"/>
            </p:cNvSpPr>
            <p:nvPr/>
          </p:nvSpPr>
          <p:spPr bwMode="auto">
            <a:xfrm>
              <a:off x="5102687" y="5202374"/>
              <a:ext cx="2064059" cy="123936"/>
            </a:xfrm>
            <a:prstGeom prst="roundRect">
              <a:avLst>
                <a:gd name="adj" fmla="val 40903"/>
              </a:avLst>
            </a:prstGeom>
            <a:solidFill>
              <a:schemeClr val="accent2">
                <a:lumMod val="75000"/>
              </a:schemeClr>
            </a:solidFill>
            <a:ln w="12699">
              <a:solidFill>
                <a:srgbClr val="000000"/>
              </a:solidFill>
              <a:rou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28" name="AutoShape 10"/>
            <p:cNvSpPr>
              <a:spLocks noChangeArrowheads="1"/>
            </p:cNvSpPr>
            <p:nvPr/>
          </p:nvSpPr>
          <p:spPr bwMode="auto">
            <a:xfrm>
              <a:off x="3062962" y="5196653"/>
              <a:ext cx="2049744" cy="123936"/>
            </a:xfrm>
            <a:prstGeom prst="roundRect">
              <a:avLst>
                <a:gd name="adj" fmla="val 40903"/>
              </a:avLst>
            </a:prstGeom>
            <a:solidFill>
              <a:schemeClr val="accent2">
                <a:lumMod val="75000"/>
              </a:schemeClr>
            </a:solidFill>
            <a:ln w="12699">
              <a:solidFill>
                <a:srgbClr val="000000"/>
              </a:solidFill>
              <a:rou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29" name="Freeform 28"/>
            <p:cNvSpPr/>
            <p:nvPr/>
          </p:nvSpPr>
          <p:spPr bwMode="auto">
            <a:xfrm rot="20820000">
              <a:off x="2807761" y="4746671"/>
              <a:ext cx="310611" cy="566292"/>
            </a:xfrm>
            <a:custGeom>
              <a:cxnLst>
                <a:cxn ang="0">
                  <a:pos x="68" y="14"/>
                </a:cxn>
                <a:cxn ang="0">
                  <a:pos x="186" y="238"/>
                </a:cxn>
                <a:cxn ang="0">
                  <a:pos x="198" y="259"/>
                </a:cxn>
                <a:cxn ang="0">
                  <a:pos x="199" y="269"/>
                </a:cxn>
                <a:cxn ang="0">
                  <a:pos x="191" y="283"/>
                </a:cxn>
                <a:cxn ang="0">
                  <a:pos x="172" y="296"/>
                </a:cxn>
                <a:cxn ang="0">
                  <a:pos x="154" y="296"/>
                </a:cxn>
                <a:cxn ang="0">
                  <a:pos x="138" y="291"/>
                </a:cxn>
                <a:cxn ang="0">
                  <a:pos x="130" y="283"/>
                </a:cxn>
                <a:cxn ang="0">
                  <a:pos x="122" y="276"/>
                </a:cxn>
                <a:cxn ang="0">
                  <a:pos x="0" y="34"/>
                </a:cxn>
                <a:cxn ang="0">
                  <a:pos x="0" y="21"/>
                </a:cxn>
                <a:cxn ang="0">
                  <a:pos x="7" y="14"/>
                </a:cxn>
                <a:cxn ang="0">
                  <a:pos x="15" y="7"/>
                </a:cxn>
                <a:cxn ang="0">
                  <a:pos x="22" y="0"/>
                </a:cxn>
                <a:cxn ang="0">
                  <a:pos x="38" y="0"/>
                </a:cxn>
                <a:cxn ang="0">
                  <a:pos x="46" y="0"/>
                </a:cxn>
                <a:cxn ang="0">
                  <a:pos x="61" y="7"/>
                </a:cxn>
                <a:cxn ang="0">
                  <a:pos x="68" y="14"/>
                </a:cxn>
              </a:cxnLst>
              <a:rect l="0" t="0" r="r" b="b"/>
              <a:pathLst>
                <a:path w="200" h="297">
                  <a:moveTo>
                    <a:pt x="68" y="14"/>
                  </a:moveTo>
                  <a:lnTo>
                    <a:pt x="186" y="238"/>
                  </a:lnTo>
                  <a:lnTo>
                    <a:pt x="198" y="259"/>
                  </a:lnTo>
                  <a:lnTo>
                    <a:pt x="199" y="269"/>
                  </a:lnTo>
                  <a:lnTo>
                    <a:pt x="191" y="283"/>
                  </a:lnTo>
                  <a:lnTo>
                    <a:pt x="172" y="296"/>
                  </a:lnTo>
                  <a:lnTo>
                    <a:pt x="154" y="296"/>
                  </a:lnTo>
                  <a:lnTo>
                    <a:pt x="138" y="291"/>
                  </a:lnTo>
                  <a:lnTo>
                    <a:pt x="130" y="283"/>
                  </a:lnTo>
                  <a:lnTo>
                    <a:pt x="122" y="276"/>
                  </a:lnTo>
                  <a:lnTo>
                    <a:pt x="0" y="34"/>
                  </a:lnTo>
                  <a:lnTo>
                    <a:pt x="0" y="21"/>
                  </a:lnTo>
                  <a:lnTo>
                    <a:pt x="7" y="14"/>
                  </a:lnTo>
                  <a:lnTo>
                    <a:pt x="15" y="7"/>
                  </a:lnTo>
                  <a:lnTo>
                    <a:pt x="22" y="0"/>
                  </a:lnTo>
                  <a:lnTo>
                    <a:pt x="38" y="0"/>
                  </a:lnTo>
                  <a:lnTo>
                    <a:pt x="46" y="0"/>
                  </a:lnTo>
                  <a:lnTo>
                    <a:pt x="61" y="7"/>
                  </a:lnTo>
                  <a:lnTo>
                    <a:pt x="68" y="14"/>
                  </a:lnTo>
                </a:path>
              </a:pathLst>
            </a:custGeom>
            <a:solidFill>
              <a:schemeClr val="accent2">
                <a:lumMod val="75000"/>
              </a:schemeClr>
            </a:solidFill>
            <a:ln w="12699" cap="rnd" cmpd="sng">
              <a:solidFill>
                <a:srgbClr val="000000"/>
              </a:solidFill>
              <a:prstDash val="solid"/>
              <a:round/>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30" name="Freeform 29"/>
            <p:cNvSpPr/>
            <p:nvPr/>
          </p:nvSpPr>
          <p:spPr bwMode="auto">
            <a:xfrm rot="2220000">
              <a:off x="7265511" y="4740951"/>
              <a:ext cx="117374" cy="615866"/>
            </a:xfrm>
            <a:custGeom>
              <a:cxnLst>
                <a:cxn ang="0">
                  <a:pos x="0" y="278"/>
                </a:cxn>
                <a:cxn ang="0">
                  <a:pos x="0" y="41"/>
                </a:cxn>
                <a:cxn ang="0">
                  <a:pos x="8" y="21"/>
                </a:cxn>
                <a:cxn ang="0">
                  <a:pos x="16" y="7"/>
                </a:cxn>
                <a:cxn ang="0">
                  <a:pos x="23" y="0"/>
                </a:cxn>
                <a:cxn ang="0">
                  <a:pos x="37" y="0"/>
                </a:cxn>
                <a:cxn ang="0">
                  <a:pos x="59" y="7"/>
                </a:cxn>
                <a:cxn ang="0">
                  <a:pos x="67" y="14"/>
                </a:cxn>
                <a:cxn ang="0">
                  <a:pos x="74" y="21"/>
                </a:cxn>
                <a:cxn ang="0">
                  <a:pos x="74" y="34"/>
                </a:cxn>
                <a:cxn ang="0">
                  <a:pos x="75" y="278"/>
                </a:cxn>
                <a:cxn ang="0">
                  <a:pos x="75" y="303"/>
                </a:cxn>
                <a:cxn ang="0">
                  <a:pos x="69" y="314"/>
                </a:cxn>
                <a:cxn ang="0">
                  <a:pos x="58" y="319"/>
                </a:cxn>
                <a:cxn ang="0">
                  <a:pos x="48" y="322"/>
                </a:cxn>
                <a:cxn ang="0">
                  <a:pos x="34" y="322"/>
                </a:cxn>
                <a:cxn ang="0">
                  <a:pos x="23" y="321"/>
                </a:cxn>
                <a:cxn ang="0">
                  <a:pos x="14" y="318"/>
                </a:cxn>
                <a:cxn ang="0">
                  <a:pos x="8" y="314"/>
                </a:cxn>
                <a:cxn ang="0">
                  <a:pos x="1" y="302"/>
                </a:cxn>
                <a:cxn ang="0">
                  <a:pos x="0" y="278"/>
                </a:cxn>
              </a:cxnLst>
              <a:rect l="0" t="0" r="r" b="b"/>
              <a:pathLst>
                <a:path w="76" h="323">
                  <a:moveTo>
                    <a:pt x="0" y="278"/>
                  </a:moveTo>
                  <a:lnTo>
                    <a:pt x="0" y="41"/>
                  </a:lnTo>
                  <a:lnTo>
                    <a:pt x="8" y="21"/>
                  </a:lnTo>
                  <a:lnTo>
                    <a:pt x="16" y="7"/>
                  </a:lnTo>
                  <a:lnTo>
                    <a:pt x="23" y="0"/>
                  </a:lnTo>
                  <a:lnTo>
                    <a:pt x="37" y="0"/>
                  </a:lnTo>
                  <a:lnTo>
                    <a:pt x="59" y="7"/>
                  </a:lnTo>
                  <a:lnTo>
                    <a:pt x="67" y="14"/>
                  </a:lnTo>
                  <a:lnTo>
                    <a:pt x="74" y="21"/>
                  </a:lnTo>
                  <a:lnTo>
                    <a:pt x="74" y="34"/>
                  </a:lnTo>
                  <a:lnTo>
                    <a:pt x="75" y="278"/>
                  </a:lnTo>
                  <a:lnTo>
                    <a:pt x="75" y="303"/>
                  </a:lnTo>
                  <a:lnTo>
                    <a:pt x="69" y="314"/>
                  </a:lnTo>
                  <a:lnTo>
                    <a:pt x="58" y="319"/>
                  </a:lnTo>
                  <a:lnTo>
                    <a:pt x="48" y="322"/>
                  </a:lnTo>
                  <a:lnTo>
                    <a:pt x="34" y="322"/>
                  </a:lnTo>
                  <a:lnTo>
                    <a:pt x="23" y="321"/>
                  </a:lnTo>
                  <a:lnTo>
                    <a:pt x="14" y="318"/>
                  </a:lnTo>
                  <a:lnTo>
                    <a:pt x="8" y="314"/>
                  </a:lnTo>
                  <a:lnTo>
                    <a:pt x="1" y="302"/>
                  </a:lnTo>
                  <a:lnTo>
                    <a:pt x="0" y="278"/>
                  </a:lnTo>
                </a:path>
              </a:pathLst>
            </a:custGeom>
            <a:solidFill>
              <a:schemeClr val="accent2">
                <a:lumMod val="75000"/>
              </a:schemeClr>
            </a:solidFill>
            <a:ln w="12699" cap="rnd" cmpd="sng">
              <a:solidFill>
                <a:srgbClr val="000000"/>
              </a:solidFill>
              <a:prstDash val="solid"/>
              <a:round/>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grpSp>
          <p:nvGrpSpPr>
            <p:cNvPr id="31" name="Group 30"/>
            <p:cNvGrpSpPr/>
            <p:nvPr/>
          </p:nvGrpSpPr>
          <p:grpSpPr>
            <a:xfrm>
              <a:off x="1932856" y="4474012"/>
              <a:ext cx="1772055" cy="375621"/>
              <a:chOff x="2512437" y="3757052"/>
              <a:chExt cx="1330911" cy="312738"/>
            </a:xfrm>
          </p:grpSpPr>
          <p:sp>
            <p:nvSpPr>
              <p:cNvPr id="59" name="Freeform 58"/>
              <p:cNvSpPr/>
              <p:nvPr/>
            </p:nvSpPr>
            <p:spPr bwMode="auto">
              <a:xfrm>
                <a:off x="2522112" y="3761815"/>
                <a:ext cx="993346" cy="295275"/>
              </a:xfrm>
              <a:custGeom>
                <a:cxnLst>
                  <a:cxn ang="0">
                    <a:pos x="648" y="0"/>
                  </a:cxn>
                  <a:cxn ang="0">
                    <a:pos x="398" y="0"/>
                  </a:cxn>
                  <a:cxn ang="0">
                    <a:pos x="211" y="0"/>
                  </a:cxn>
                  <a:cxn ang="0">
                    <a:pos x="77" y="0"/>
                  </a:cxn>
                  <a:cxn ang="0">
                    <a:pos x="7" y="0"/>
                  </a:cxn>
                  <a:cxn ang="0">
                    <a:pos x="0" y="14"/>
                  </a:cxn>
                  <a:cxn ang="0">
                    <a:pos x="0" y="34"/>
                  </a:cxn>
                  <a:cxn ang="0">
                    <a:pos x="15" y="41"/>
                  </a:cxn>
                  <a:cxn ang="0">
                    <a:pos x="39" y="41"/>
                  </a:cxn>
                  <a:cxn ang="0">
                    <a:pos x="55" y="47"/>
                  </a:cxn>
                  <a:cxn ang="0">
                    <a:pos x="77" y="61"/>
                  </a:cxn>
                  <a:cxn ang="0">
                    <a:pos x="101" y="75"/>
                  </a:cxn>
                  <a:cxn ang="0">
                    <a:pos x="117" y="81"/>
                  </a:cxn>
                  <a:cxn ang="0">
                    <a:pos x="140" y="81"/>
                  </a:cxn>
                  <a:cxn ang="0">
                    <a:pos x="164" y="81"/>
                  </a:cxn>
                  <a:cxn ang="0">
                    <a:pos x="195" y="81"/>
                  </a:cxn>
                  <a:cxn ang="0">
                    <a:pos x="226" y="81"/>
                  </a:cxn>
                  <a:cxn ang="0">
                    <a:pos x="257" y="81"/>
                  </a:cxn>
                  <a:cxn ang="0">
                    <a:pos x="281" y="88"/>
                  </a:cxn>
                  <a:cxn ang="0">
                    <a:pos x="297" y="96"/>
                  </a:cxn>
                  <a:cxn ang="0">
                    <a:pos x="320" y="96"/>
                  </a:cxn>
                  <a:cxn ang="0">
                    <a:pos x="328" y="109"/>
                  </a:cxn>
                  <a:cxn ang="0">
                    <a:pos x="352" y="116"/>
                  </a:cxn>
                  <a:cxn ang="0">
                    <a:pos x="366" y="123"/>
                  </a:cxn>
                  <a:cxn ang="0">
                    <a:pos x="390" y="123"/>
                  </a:cxn>
                  <a:cxn ang="0">
                    <a:pos x="414" y="123"/>
                  </a:cxn>
                  <a:cxn ang="0">
                    <a:pos x="445" y="123"/>
                  </a:cxn>
                  <a:cxn ang="0">
                    <a:pos x="469" y="123"/>
                  </a:cxn>
                  <a:cxn ang="0">
                    <a:pos x="492" y="123"/>
                  </a:cxn>
                  <a:cxn ang="0">
                    <a:pos x="515" y="123"/>
                  </a:cxn>
                  <a:cxn ang="0">
                    <a:pos x="515" y="143"/>
                  </a:cxn>
                  <a:cxn ang="0">
                    <a:pos x="515" y="164"/>
                  </a:cxn>
                  <a:cxn ang="0">
                    <a:pos x="531" y="177"/>
                  </a:cxn>
                  <a:cxn ang="0">
                    <a:pos x="547" y="185"/>
                  </a:cxn>
                  <a:cxn ang="0">
                    <a:pos x="570" y="185"/>
                  </a:cxn>
                  <a:cxn ang="0">
                    <a:pos x="594" y="177"/>
                  </a:cxn>
                  <a:cxn ang="0">
                    <a:pos x="609" y="164"/>
                  </a:cxn>
                  <a:cxn ang="0">
                    <a:pos x="609" y="143"/>
                  </a:cxn>
                  <a:cxn ang="0">
                    <a:pos x="609" y="123"/>
                  </a:cxn>
                  <a:cxn ang="0">
                    <a:pos x="633" y="123"/>
                  </a:cxn>
                  <a:cxn ang="0">
                    <a:pos x="656" y="123"/>
                  </a:cxn>
                  <a:cxn ang="0">
                    <a:pos x="679" y="123"/>
                  </a:cxn>
                  <a:cxn ang="0">
                    <a:pos x="852" y="0"/>
                  </a:cxn>
                </a:cxnLst>
                <a:rect l="0" t="0" r="r" b="b"/>
                <a:pathLst>
                  <a:path w="853" h="186">
                    <a:moveTo>
                      <a:pt x="852" y="0"/>
                    </a:moveTo>
                    <a:lnTo>
                      <a:pt x="742" y="0"/>
                    </a:lnTo>
                    <a:lnTo>
                      <a:pt x="648" y="0"/>
                    </a:lnTo>
                    <a:lnTo>
                      <a:pt x="562" y="0"/>
                    </a:lnTo>
                    <a:lnTo>
                      <a:pt x="477" y="0"/>
                    </a:lnTo>
                    <a:lnTo>
                      <a:pt x="398" y="0"/>
                    </a:lnTo>
                    <a:lnTo>
                      <a:pt x="328" y="0"/>
                    </a:lnTo>
                    <a:lnTo>
                      <a:pt x="265" y="0"/>
                    </a:lnTo>
                    <a:lnTo>
                      <a:pt x="211" y="0"/>
                    </a:lnTo>
                    <a:lnTo>
                      <a:pt x="156" y="0"/>
                    </a:lnTo>
                    <a:lnTo>
                      <a:pt x="117" y="0"/>
                    </a:lnTo>
                    <a:lnTo>
                      <a:pt x="77" y="0"/>
                    </a:lnTo>
                    <a:lnTo>
                      <a:pt x="47" y="0"/>
                    </a:lnTo>
                    <a:lnTo>
                      <a:pt x="23" y="0"/>
                    </a:lnTo>
                    <a:lnTo>
                      <a:pt x="7" y="0"/>
                    </a:lnTo>
                    <a:lnTo>
                      <a:pt x="0" y="0"/>
                    </a:lnTo>
                    <a:lnTo>
                      <a:pt x="0" y="7"/>
                    </a:lnTo>
                    <a:lnTo>
                      <a:pt x="0" y="14"/>
                    </a:lnTo>
                    <a:lnTo>
                      <a:pt x="0" y="20"/>
                    </a:lnTo>
                    <a:lnTo>
                      <a:pt x="0" y="27"/>
                    </a:lnTo>
                    <a:lnTo>
                      <a:pt x="0" y="34"/>
                    </a:lnTo>
                    <a:lnTo>
                      <a:pt x="0" y="41"/>
                    </a:lnTo>
                    <a:lnTo>
                      <a:pt x="7" y="41"/>
                    </a:lnTo>
                    <a:lnTo>
                      <a:pt x="15" y="41"/>
                    </a:lnTo>
                    <a:lnTo>
                      <a:pt x="23" y="41"/>
                    </a:lnTo>
                    <a:lnTo>
                      <a:pt x="31" y="41"/>
                    </a:lnTo>
                    <a:lnTo>
                      <a:pt x="39" y="41"/>
                    </a:lnTo>
                    <a:lnTo>
                      <a:pt x="47" y="41"/>
                    </a:lnTo>
                    <a:lnTo>
                      <a:pt x="47" y="47"/>
                    </a:lnTo>
                    <a:lnTo>
                      <a:pt x="55" y="47"/>
                    </a:lnTo>
                    <a:lnTo>
                      <a:pt x="62" y="54"/>
                    </a:lnTo>
                    <a:lnTo>
                      <a:pt x="70" y="54"/>
                    </a:lnTo>
                    <a:lnTo>
                      <a:pt x="77" y="61"/>
                    </a:lnTo>
                    <a:lnTo>
                      <a:pt x="85" y="68"/>
                    </a:lnTo>
                    <a:lnTo>
                      <a:pt x="93" y="68"/>
                    </a:lnTo>
                    <a:lnTo>
                      <a:pt x="101" y="75"/>
                    </a:lnTo>
                    <a:lnTo>
                      <a:pt x="109" y="75"/>
                    </a:lnTo>
                    <a:lnTo>
                      <a:pt x="109" y="81"/>
                    </a:lnTo>
                    <a:lnTo>
                      <a:pt x="117" y="81"/>
                    </a:lnTo>
                    <a:lnTo>
                      <a:pt x="124" y="81"/>
                    </a:lnTo>
                    <a:lnTo>
                      <a:pt x="132" y="81"/>
                    </a:lnTo>
                    <a:lnTo>
                      <a:pt x="140" y="81"/>
                    </a:lnTo>
                    <a:lnTo>
                      <a:pt x="148" y="81"/>
                    </a:lnTo>
                    <a:lnTo>
                      <a:pt x="156" y="81"/>
                    </a:lnTo>
                    <a:lnTo>
                      <a:pt x="164" y="81"/>
                    </a:lnTo>
                    <a:lnTo>
                      <a:pt x="172" y="81"/>
                    </a:lnTo>
                    <a:lnTo>
                      <a:pt x="180" y="81"/>
                    </a:lnTo>
                    <a:lnTo>
                      <a:pt x="195" y="81"/>
                    </a:lnTo>
                    <a:lnTo>
                      <a:pt x="203" y="81"/>
                    </a:lnTo>
                    <a:lnTo>
                      <a:pt x="218" y="81"/>
                    </a:lnTo>
                    <a:lnTo>
                      <a:pt x="226" y="81"/>
                    </a:lnTo>
                    <a:lnTo>
                      <a:pt x="234" y="81"/>
                    </a:lnTo>
                    <a:lnTo>
                      <a:pt x="242" y="81"/>
                    </a:lnTo>
                    <a:lnTo>
                      <a:pt x="257" y="81"/>
                    </a:lnTo>
                    <a:lnTo>
                      <a:pt x="265" y="88"/>
                    </a:lnTo>
                    <a:lnTo>
                      <a:pt x="273" y="88"/>
                    </a:lnTo>
                    <a:lnTo>
                      <a:pt x="281" y="88"/>
                    </a:lnTo>
                    <a:lnTo>
                      <a:pt x="289" y="88"/>
                    </a:lnTo>
                    <a:lnTo>
                      <a:pt x="297" y="88"/>
                    </a:lnTo>
                    <a:lnTo>
                      <a:pt x="297" y="96"/>
                    </a:lnTo>
                    <a:lnTo>
                      <a:pt x="304" y="96"/>
                    </a:lnTo>
                    <a:lnTo>
                      <a:pt x="312" y="96"/>
                    </a:lnTo>
                    <a:lnTo>
                      <a:pt x="320" y="96"/>
                    </a:lnTo>
                    <a:lnTo>
                      <a:pt x="320" y="103"/>
                    </a:lnTo>
                    <a:lnTo>
                      <a:pt x="328" y="103"/>
                    </a:lnTo>
                    <a:lnTo>
                      <a:pt x="328" y="109"/>
                    </a:lnTo>
                    <a:lnTo>
                      <a:pt x="336" y="109"/>
                    </a:lnTo>
                    <a:lnTo>
                      <a:pt x="344" y="116"/>
                    </a:lnTo>
                    <a:lnTo>
                      <a:pt x="352" y="116"/>
                    </a:lnTo>
                    <a:lnTo>
                      <a:pt x="352" y="123"/>
                    </a:lnTo>
                    <a:lnTo>
                      <a:pt x="359" y="123"/>
                    </a:lnTo>
                    <a:lnTo>
                      <a:pt x="366" y="123"/>
                    </a:lnTo>
                    <a:lnTo>
                      <a:pt x="374" y="123"/>
                    </a:lnTo>
                    <a:lnTo>
                      <a:pt x="382" y="123"/>
                    </a:lnTo>
                    <a:lnTo>
                      <a:pt x="390" y="123"/>
                    </a:lnTo>
                    <a:lnTo>
                      <a:pt x="398" y="123"/>
                    </a:lnTo>
                    <a:lnTo>
                      <a:pt x="406" y="123"/>
                    </a:lnTo>
                    <a:lnTo>
                      <a:pt x="414" y="123"/>
                    </a:lnTo>
                    <a:lnTo>
                      <a:pt x="422" y="123"/>
                    </a:lnTo>
                    <a:lnTo>
                      <a:pt x="437" y="123"/>
                    </a:lnTo>
                    <a:lnTo>
                      <a:pt x="445" y="123"/>
                    </a:lnTo>
                    <a:lnTo>
                      <a:pt x="453" y="123"/>
                    </a:lnTo>
                    <a:lnTo>
                      <a:pt x="461" y="123"/>
                    </a:lnTo>
                    <a:lnTo>
                      <a:pt x="469" y="123"/>
                    </a:lnTo>
                    <a:lnTo>
                      <a:pt x="477" y="123"/>
                    </a:lnTo>
                    <a:lnTo>
                      <a:pt x="485" y="123"/>
                    </a:lnTo>
                    <a:lnTo>
                      <a:pt x="492" y="123"/>
                    </a:lnTo>
                    <a:lnTo>
                      <a:pt x="499" y="123"/>
                    </a:lnTo>
                    <a:lnTo>
                      <a:pt x="507" y="123"/>
                    </a:lnTo>
                    <a:lnTo>
                      <a:pt x="515" y="123"/>
                    </a:lnTo>
                    <a:lnTo>
                      <a:pt x="515" y="130"/>
                    </a:lnTo>
                    <a:lnTo>
                      <a:pt x="515" y="137"/>
                    </a:lnTo>
                    <a:lnTo>
                      <a:pt x="515" y="143"/>
                    </a:lnTo>
                    <a:lnTo>
                      <a:pt x="515" y="150"/>
                    </a:lnTo>
                    <a:lnTo>
                      <a:pt x="515" y="157"/>
                    </a:lnTo>
                    <a:lnTo>
                      <a:pt x="515" y="164"/>
                    </a:lnTo>
                    <a:lnTo>
                      <a:pt x="515" y="170"/>
                    </a:lnTo>
                    <a:lnTo>
                      <a:pt x="523" y="177"/>
                    </a:lnTo>
                    <a:lnTo>
                      <a:pt x="531" y="177"/>
                    </a:lnTo>
                    <a:lnTo>
                      <a:pt x="531" y="185"/>
                    </a:lnTo>
                    <a:lnTo>
                      <a:pt x="539" y="185"/>
                    </a:lnTo>
                    <a:lnTo>
                      <a:pt x="547" y="185"/>
                    </a:lnTo>
                    <a:lnTo>
                      <a:pt x="554" y="185"/>
                    </a:lnTo>
                    <a:lnTo>
                      <a:pt x="562" y="185"/>
                    </a:lnTo>
                    <a:lnTo>
                      <a:pt x="570" y="185"/>
                    </a:lnTo>
                    <a:lnTo>
                      <a:pt x="578" y="185"/>
                    </a:lnTo>
                    <a:lnTo>
                      <a:pt x="586" y="185"/>
                    </a:lnTo>
                    <a:lnTo>
                      <a:pt x="594" y="177"/>
                    </a:lnTo>
                    <a:lnTo>
                      <a:pt x="602" y="170"/>
                    </a:lnTo>
                    <a:lnTo>
                      <a:pt x="602" y="164"/>
                    </a:lnTo>
                    <a:lnTo>
                      <a:pt x="609" y="164"/>
                    </a:lnTo>
                    <a:lnTo>
                      <a:pt x="609" y="157"/>
                    </a:lnTo>
                    <a:lnTo>
                      <a:pt x="609" y="150"/>
                    </a:lnTo>
                    <a:lnTo>
                      <a:pt x="609" y="143"/>
                    </a:lnTo>
                    <a:lnTo>
                      <a:pt x="609" y="137"/>
                    </a:lnTo>
                    <a:lnTo>
                      <a:pt x="609" y="130"/>
                    </a:lnTo>
                    <a:lnTo>
                      <a:pt x="609" y="123"/>
                    </a:lnTo>
                    <a:lnTo>
                      <a:pt x="617" y="123"/>
                    </a:lnTo>
                    <a:lnTo>
                      <a:pt x="625" y="123"/>
                    </a:lnTo>
                    <a:lnTo>
                      <a:pt x="633" y="123"/>
                    </a:lnTo>
                    <a:lnTo>
                      <a:pt x="640" y="123"/>
                    </a:lnTo>
                    <a:lnTo>
                      <a:pt x="648" y="123"/>
                    </a:lnTo>
                    <a:lnTo>
                      <a:pt x="656" y="123"/>
                    </a:lnTo>
                    <a:lnTo>
                      <a:pt x="664" y="123"/>
                    </a:lnTo>
                    <a:lnTo>
                      <a:pt x="671" y="123"/>
                    </a:lnTo>
                    <a:lnTo>
                      <a:pt x="679" y="123"/>
                    </a:lnTo>
                    <a:lnTo>
                      <a:pt x="687" y="123"/>
                    </a:lnTo>
                    <a:lnTo>
                      <a:pt x="695" y="123"/>
                    </a:lnTo>
                    <a:lnTo>
                      <a:pt x="852" y="0"/>
                    </a:lnTo>
                  </a:path>
                </a:pathLst>
              </a:custGeom>
              <a:solidFill>
                <a:schemeClr val="accent2">
                  <a:lumMod val="75000"/>
                </a:schemeClr>
              </a:solidFill>
              <a:ln w="9525" cap="rnd">
                <a:noFill/>
                <a:round/>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60" name="Freeform 59"/>
              <p:cNvSpPr/>
              <p:nvPr/>
            </p:nvSpPr>
            <p:spPr bwMode="auto">
              <a:xfrm>
                <a:off x="2518887" y="3761815"/>
                <a:ext cx="718133" cy="304800"/>
              </a:xfrm>
              <a:custGeom>
                <a:cxnLst>
                  <a:cxn ang="0">
                    <a:pos x="0" y="0"/>
                  </a:cxn>
                  <a:cxn ang="0">
                    <a:pos x="0" y="42"/>
                  </a:cxn>
                  <a:cxn ang="0">
                    <a:pos x="39" y="42"/>
                  </a:cxn>
                  <a:cxn ang="0">
                    <a:pos x="110" y="84"/>
                  </a:cxn>
                  <a:cxn ang="0">
                    <a:pos x="244" y="84"/>
                  </a:cxn>
                  <a:cxn ang="0">
                    <a:pos x="353" y="127"/>
                  </a:cxn>
                  <a:cxn ang="0">
                    <a:pos x="521" y="127"/>
                  </a:cxn>
                  <a:cxn ang="0">
                    <a:pos x="519" y="176"/>
                  </a:cxn>
                  <a:cxn ang="0">
                    <a:pos x="545" y="191"/>
                  </a:cxn>
                  <a:cxn ang="0">
                    <a:pos x="588" y="191"/>
                  </a:cxn>
                  <a:cxn ang="0">
                    <a:pos x="616" y="179"/>
                  </a:cxn>
                  <a:cxn ang="0">
                    <a:pos x="616" y="127"/>
                  </a:cxn>
                </a:cxnLst>
                <a:rect l="0" t="0" r="r" b="b"/>
                <a:pathLst>
                  <a:path w="617" h="192">
                    <a:moveTo>
                      <a:pt x="0" y="0"/>
                    </a:moveTo>
                    <a:lnTo>
                      <a:pt x="0" y="42"/>
                    </a:lnTo>
                    <a:lnTo>
                      <a:pt x="39" y="42"/>
                    </a:lnTo>
                    <a:lnTo>
                      <a:pt x="110" y="84"/>
                    </a:lnTo>
                    <a:lnTo>
                      <a:pt x="244" y="84"/>
                    </a:lnTo>
                    <a:lnTo>
                      <a:pt x="353" y="127"/>
                    </a:lnTo>
                    <a:lnTo>
                      <a:pt x="521" y="127"/>
                    </a:lnTo>
                    <a:lnTo>
                      <a:pt x="519" y="176"/>
                    </a:lnTo>
                    <a:lnTo>
                      <a:pt x="545" y="191"/>
                    </a:lnTo>
                    <a:lnTo>
                      <a:pt x="588" y="191"/>
                    </a:lnTo>
                    <a:lnTo>
                      <a:pt x="616" y="179"/>
                    </a:lnTo>
                    <a:lnTo>
                      <a:pt x="616" y="127"/>
                    </a:lnTo>
                  </a:path>
                </a:pathLst>
              </a:custGeom>
              <a:solidFill>
                <a:schemeClr val="accent2">
                  <a:lumMod val="75000"/>
                </a:schemeClr>
              </a:solidFill>
              <a:ln w="12699" cap="rnd" cmpd="sng">
                <a:solidFill>
                  <a:srgbClr val="000000"/>
                </a:solidFill>
                <a:prstDash val="solid"/>
                <a:round/>
                <a:headEnd type="none" w="sm" len="sm"/>
                <a:tailEnd type="none" w="sm" len="sm"/>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61" name="Line 15"/>
              <p:cNvSpPr>
                <a:spLocks noChangeShapeType="1"/>
              </p:cNvSpPr>
              <p:nvPr/>
            </p:nvSpPr>
            <p:spPr bwMode="auto">
              <a:xfrm>
                <a:off x="2559739" y="3828490"/>
                <a:ext cx="1236307" cy="0"/>
              </a:xfrm>
              <a:prstGeom prst="line">
                <a:avLst/>
              </a:prstGeom>
              <a:solidFill>
                <a:schemeClr val="accent2">
                  <a:lumMod val="75000"/>
                </a:schemeClr>
              </a:solidFill>
              <a:ln w="12699">
                <a:solidFill>
                  <a:srgbClr val="000000"/>
                </a:solidFill>
                <a:round/>
                <a:headEnd type="none" w="sm" len="sm"/>
                <a:tailEnd type="none" w="sm" len="sm"/>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62" name="Freeform 61"/>
              <p:cNvSpPr/>
              <p:nvPr/>
            </p:nvSpPr>
            <p:spPr bwMode="auto">
              <a:xfrm>
                <a:off x="2843552" y="3761815"/>
                <a:ext cx="994421" cy="300038"/>
              </a:xfrm>
              <a:custGeom>
                <a:cxnLst>
                  <a:cxn ang="0">
                    <a:pos x="109" y="0"/>
                  </a:cxn>
                  <a:cxn ang="0">
                    <a:pos x="289" y="0"/>
                  </a:cxn>
                  <a:cxn ang="0">
                    <a:pos x="454" y="0"/>
                  </a:cxn>
                  <a:cxn ang="0">
                    <a:pos x="587" y="0"/>
                  </a:cxn>
                  <a:cxn ang="0">
                    <a:pos x="696" y="0"/>
                  </a:cxn>
                  <a:cxn ang="0">
                    <a:pos x="775" y="0"/>
                  </a:cxn>
                  <a:cxn ang="0">
                    <a:pos x="829" y="0"/>
                  </a:cxn>
                  <a:cxn ang="0">
                    <a:pos x="853" y="0"/>
                  </a:cxn>
                  <a:cxn ang="0">
                    <a:pos x="853" y="14"/>
                  </a:cxn>
                  <a:cxn ang="0">
                    <a:pos x="853" y="28"/>
                  </a:cxn>
                  <a:cxn ang="0">
                    <a:pos x="853" y="41"/>
                  </a:cxn>
                  <a:cxn ang="0">
                    <a:pos x="837" y="41"/>
                  </a:cxn>
                  <a:cxn ang="0">
                    <a:pos x="821" y="41"/>
                  </a:cxn>
                  <a:cxn ang="0">
                    <a:pos x="805" y="41"/>
                  </a:cxn>
                  <a:cxn ang="0">
                    <a:pos x="797" y="48"/>
                  </a:cxn>
                  <a:cxn ang="0">
                    <a:pos x="782" y="55"/>
                  </a:cxn>
                  <a:cxn ang="0">
                    <a:pos x="767" y="69"/>
                  </a:cxn>
                  <a:cxn ang="0">
                    <a:pos x="751" y="76"/>
                  </a:cxn>
                  <a:cxn ang="0">
                    <a:pos x="743" y="83"/>
                  </a:cxn>
                  <a:cxn ang="0">
                    <a:pos x="727" y="83"/>
                  </a:cxn>
                  <a:cxn ang="0">
                    <a:pos x="712" y="83"/>
                  </a:cxn>
                  <a:cxn ang="0">
                    <a:pos x="696" y="83"/>
                  </a:cxn>
                  <a:cxn ang="0">
                    <a:pos x="680" y="83"/>
                  </a:cxn>
                  <a:cxn ang="0">
                    <a:pos x="656" y="83"/>
                  </a:cxn>
                  <a:cxn ang="0">
                    <a:pos x="634" y="83"/>
                  </a:cxn>
                  <a:cxn ang="0">
                    <a:pos x="618" y="83"/>
                  </a:cxn>
                  <a:cxn ang="0">
                    <a:pos x="500" y="125"/>
                  </a:cxn>
                  <a:cxn ang="0">
                    <a:pos x="485" y="125"/>
                  </a:cxn>
                  <a:cxn ang="0">
                    <a:pos x="469" y="125"/>
                  </a:cxn>
                  <a:cxn ang="0">
                    <a:pos x="454" y="125"/>
                  </a:cxn>
                  <a:cxn ang="0">
                    <a:pos x="438" y="125"/>
                  </a:cxn>
                  <a:cxn ang="0">
                    <a:pos x="414" y="125"/>
                  </a:cxn>
                  <a:cxn ang="0">
                    <a:pos x="398" y="125"/>
                  </a:cxn>
                  <a:cxn ang="0">
                    <a:pos x="383" y="125"/>
                  </a:cxn>
                  <a:cxn ang="0">
                    <a:pos x="367" y="125"/>
                  </a:cxn>
                  <a:cxn ang="0">
                    <a:pos x="352" y="125"/>
                  </a:cxn>
                  <a:cxn ang="0">
                    <a:pos x="336" y="125"/>
                  </a:cxn>
                  <a:cxn ang="0">
                    <a:pos x="336" y="139"/>
                  </a:cxn>
                  <a:cxn ang="0">
                    <a:pos x="336" y="153"/>
                  </a:cxn>
                  <a:cxn ang="0">
                    <a:pos x="336" y="166"/>
                  </a:cxn>
                  <a:cxn ang="0">
                    <a:pos x="328" y="180"/>
                  </a:cxn>
                  <a:cxn ang="0">
                    <a:pos x="321" y="188"/>
                  </a:cxn>
                  <a:cxn ang="0">
                    <a:pos x="305" y="188"/>
                  </a:cxn>
                  <a:cxn ang="0">
                    <a:pos x="289" y="188"/>
                  </a:cxn>
                  <a:cxn ang="0">
                    <a:pos x="273" y="188"/>
                  </a:cxn>
                  <a:cxn ang="0">
                    <a:pos x="258" y="180"/>
                  </a:cxn>
                  <a:cxn ang="0">
                    <a:pos x="250" y="166"/>
                  </a:cxn>
                  <a:cxn ang="0">
                    <a:pos x="242" y="159"/>
                  </a:cxn>
                  <a:cxn ang="0">
                    <a:pos x="242" y="105"/>
                  </a:cxn>
                </a:cxnLst>
                <a:rect l="0" t="0" r="r" b="b"/>
                <a:pathLst>
                  <a:path w="854" h="189">
                    <a:moveTo>
                      <a:pt x="0" y="0"/>
                    </a:moveTo>
                    <a:lnTo>
                      <a:pt x="109" y="0"/>
                    </a:lnTo>
                    <a:lnTo>
                      <a:pt x="203" y="0"/>
                    </a:lnTo>
                    <a:lnTo>
                      <a:pt x="289" y="0"/>
                    </a:lnTo>
                    <a:lnTo>
                      <a:pt x="375" y="0"/>
                    </a:lnTo>
                    <a:lnTo>
                      <a:pt x="454" y="0"/>
                    </a:lnTo>
                    <a:lnTo>
                      <a:pt x="524" y="0"/>
                    </a:lnTo>
                    <a:lnTo>
                      <a:pt x="587" y="0"/>
                    </a:lnTo>
                    <a:lnTo>
                      <a:pt x="641" y="0"/>
                    </a:lnTo>
                    <a:lnTo>
                      <a:pt x="696" y="0"/>
                    </a:lnTo>
                    <a:lnTo>
                      <a:pt x="735" y="0"/>
                    </a:lnTo>
                    <a:lnTo>
                      <a:pt x="775" y="0"/>
                    </a:lnTo>
                    <a:lnTo>
                      <a:pt x="805" y="0"/>
                    </a:lnTo>
                    <a:lnTo>
                      <a:pt x="829" y="0"/>
                    </a:lnTo>
                    <a:lnTo>
                      <a:pt x="845" y="0"/>
                    </a:lnTo>
                    <a:lnTo>
                      <a:pt x="853" y="0"/>
                    </a:lnTo>
                    <a:lnTo>
                      <a:pt x="853" y="7"/>
                    </a:lnTo>
                    <a:lnTo>
                      <a:pt x="853" y="14"/>
                    </a:lnTo>
                    <a:lnTo>
                      <a:pt x="853" y="21"/>
                    </a:lnTo>
                    <a:lnTo>
                      <a:pt x="853" y="28"/>
                    </a:lnTo>
                    <a:lnTo>
                      <a:pt x="853" y="34"/>
                    </a:lnTo>
                    <a:lnTo>
                      <a:pt x="853" y="41"/>
                    </a:lnTo>
                    <a:lnTo>
                      <a:pt x="845" y="41"/>
                    </a:lnTo>
                    <a:lnTo>
                      <a:pt x="837" y="41"/>
                    </a:lnTo>
                    <a:lnTo>
                      <a:pt x="829" y="41"/>
                    </a:lnTo>
                    <a:lnTo>
                      <a:pt x="821" y="41"/>
                    </a:lnTo>
                    <a:lnTo>
                      <a:pt x="813" y="41"/>
                    </a:lnTo>
                    <a:lnTo>
                      <a:pt x="805" y="41"/>
                    </a:lnTo>
                    <a:lnTo>
                      <a:pt x="805" y="48"/>
                    </a:lnTo>
                    <a:lnTo>
                      <a:pt x="797" y="48"/>
                    </a:lnTo>
                    <a:lnTo>
                      <a:pt x="789" y="55"/>
                    </a:lnTo>
                    <a:lnTo>
                      <a:pt x="782" y="55"/>
                    </a:lnTo>
                    <a:lnTo>
                      <a:pt x="775" y="62"/>
                    </a:lnTo>
                    <a:lnTo>
                      <a:pt x="767" y="69"/>
                    </a:lnTo>
                    <a:lnTo>
                      <a:pt x="759" y="69"/>
                    </a:lnTo>
                    <a:lnTo>
                      <a:pt x="751" y="76"/>
                    </a:lnTo>
                    <a:lnTo>
                      <a:pt x="743" y="76"/>
                    </a:lnTo>
                    <a:lnTo>
                      <a:pt x="743" y="83"/>
                    </a:lnTo>
                    <a:lnTo>
                      <a:pt x="735" y="83"/>
                    </a:lnTo>
                    <a:lnTo>
                      <a:pt x="727" y="83"/>
                    </a:lnTo>
                    <a:lnTo>
                      <a:pt x="720" y="83"/>
                    </a:lnTo>
                    <a:lnTo>
                      <a:pt x="712" y="83"/>
                    </a:lnTo>
                    <a:lnTo>
                      <a:pt x="704" y="83"/>
                    </a:lnTo>
                    <a:lnTo>
                      <a:pt x="696" y="83"/>
                    </a:lnTo>
                    <a:lnTo>
                      <a:pt x="688" y="83"/>
                    </a:lnTo>
                    <a:lnTo>
                      <a:pt x="680" y="83"/>
                    </a:lnTo>
                    <a:lnTo>
                      <a:pt x="672" y="83"/>
                    </a:lnTo>
                    <a:lnTo>
                      <a:pt x="656" y="83"/>
                    </a:lnTo>
                    <a:lnTo>
                      <a:pt x="649" y="83"/>
                    </a:lnTo>
                    <a:lnTo>
                      <a:pt x="634" y="83"/>
                    </a:lnTo>
                    <a:lnTo>
                      <a:pt x="626" y="83"/>
                    </a:lnTo>
                    <a:lnTo>
                      <a:pt x="618" y="83"/>
                    </a:lnTo>
                    <a:lnTo>
                      <a:pt x="610" y="83"/>
                    </a:lnTo>
                    <a:lnTo>
                      <a:pt x="500" y="125"/>
                    </a:lnTo>
                    <a:lnTo>
                      <a:pt x="493" y="125"/>
                    </a:lnTo>
                    <a:lnTo>
                      <a:pt x="485" y="125"/>
                    </a:lnTo>
                    <a:lnTo>
                      <a:pt x="477" y="125"/>
                    </a:lnTo>
                    <a:lnTo>
                      <a:pt x="469" y="125"/>
                    </a:lnTo>
                    <a:lnTo>
                      <a:pt x="461" y="125"/>
                    </a:lnTo>
                    <a:lnTo>
                      <a:pt x="454" y="125"/>
                    </a:lnTo>
                    <a:lnTo>
                      <a:pt x="446" y="125"/>
                    </a:lnTo>
                    <a:lnTo>
                      <a:pt x="438" y="125"/>
                    </a:lnTo>
                    <a:lnTo>
                      <a:pt x="430" y="125"/>
                    </a:lnTo>
                    <a:lnTo>
                      <a:pt x="414" y="125"/>
                    </a:lnTo>
                    <a:lnTo>
                      <a:pt x="406" y="125"/>
                    </a:lnTo>
                    <a:lnTo>
                      <a:pt x="398" y="125"/>
                    </a:lnTo>
                    <a:lnTo>
                      <a:pt x="391" y="125"/>
                    </a:lnTo>
                    <a:lnTo>
                      <a:pt x="383" y="125"/>
                    </a:lnTo>
                    <a:lnTo>
                      <a:pt x="375" y="125"/>
                    </a:lnTo>
                    <a:lnTo>
                      <a:pt x="367" y="125"/>
                    </a:lnTo>
                    <a:lnTo>
                      <a:pt x="359" y="125"/>
                    </a:lnTo>
                    <a:lnTo>
                      <a:pt x="352" y="125"/>
                    </a:lnTo>
                    <a:lnTo>
                      <a:pt x="344" y="125"/>
                    </a:lnTo>
                    <a:lnTo>
                      <a:pt x="336" y="125"/>
                    </a:lnTo>
                    <a:lnTo>
                      <a:pt x="336" y="132"/>
                    </a:lnTo>
                    <a:lnTo>
                      <a:pt x="336" y="139"/>
                    </a:lnTo>
                    <a:lnTo>
                      <a:pt x="336" y="146"/>
                    </a:lnTo>
                    <a:lnTo>
                      <a:pt x="336" y="153"/>
                    </a:lnTo>
                    <a:lnTo>
                      <a:pt x="336" y="159"/>
                    </a:lnTo>
                    <a:lnTo>
                      <a:pt x="336" y="166"/>
                    </a:lnTo>
                    <a:lnTo>
                      <a:pt x="336" y="173"/>
                    </a:lnTo>
                    <a:lnTo>
                      <a:pt x="328" y="180"/>
                    </a:lnTo>
                    <a:lnTo>
                      <a:pt x="321" y="180"/>
                    </a:lnTo>
                    <a:lnTo>
                      <a:pt x="321" y="188"/>
                    </a:lnTo>
                    <a:lnTo>
                      <a:pt x="313" y="188"/>
                    </a:lnTo>
                    <a:lnTo>
                      <a:pt x="305" y="188"/>
                    </a:lnTo>
                    <a:lnTo>
                      <a:pt x="297" y="188"/>
                    </a:lnTo>
                    <a:lnTo>
                      <a:pt x="289" y="188"/>
                    </a:lnTo>
                    <a:lnTo>
                      <a:pt x="281" y="188"/>
                    </a:lnTo>
                    <a:lnTo>
                      <a:pt x="273" y="188"/>
                    </a:lnTo>
                    <a:lnTo>
                      <a:pt x="265" y="188"/>
                    </a:lnTo>
                    <a:lnTo>
                      <a:pt x="258" y="180"/>
                    </a:lnTo>
                    <a:lnTo>
                      <a:pt x="250" y="173"/>
                    </a:lnTo>
                    <a:lnTo>
                      <a:pt x="250" y="166"/>
                    </a:lnTo>
                    <a:lnTo>
                      <a:pt x="242" y="166"/>
                    </a:lnTo>
                    <a:lnTo>
                      <a:pt x="242" y="159"/>
                    </a:lnTo>
                    <a:lnTo>
                      <a:pt x="242" y="153"/>
                    </a:lnTo>
                    <a:lnTo>
                      <a:pt x="242" y="105"/>
                    </a:lnTo>
                    <a:lnTo>
                      <a:pt x="0" y="0"/>
                    </a:lnTo>
                  </a:path>
                </a:pathLst>
              </a:custGeom>
              <a:solidFill>
                <a:schemeClr val="accent2">
                  <a:lumMod val="75000"/>
                </a:schemeClr>
              </a:solidFill>
              <a:ln w="9525" cap="rnd">
                <a:noFill/>
                <a:round/>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63" name="Freeform 62"/>
              <p:cNvSpPr/>
              <p:nvPr/>
            </p:nvSpPr>
            <p:spPr bwMode="auto">
              <a:xfrm>
                <a:off x="3124140" y="3760227"/>
                <a:ext cx="719208" cy="309563"/>
              </a:xfrm>
              <a:custGeom>
                <a:cxnLst>
                  <a:cxn ang="0">
                    <a:pos x="616" y="0"/>
                  </a:cxn>
                  <a:cxn ang="0">
                    <a:pos x="616" y="43"/>
                  </a:cxn>
                  <a:cxn ang="0">
                    <a:pos x="576" y="43"/>
                  </a:cxn>
                  <a:cxn ang="0">
                    <a:pos x="505" y="86"/>
                  </a:cxn>
                  <a:cxn ang="0">
                    <a:pos x="371" y="86"/>
                  </a:cxn>
                  <a:cxn ang="0">
                    <a:pos x="260" y="129"/>
                  </a:cxn>
                  <a:cxn ang="0">
                    <a:pos x="94" y="129"/>
                  </a:cxn>
                  <a:cxn ang="0">
                    <a:pos x="94" y="179"/>
                  </a:cxn>
                  <a:cxn ang="0">
                    <a:pos x="68" y="194"/>
                  </a:cxn>
                  <a:cxn ang="0">
                    <a:pos x="25" y="194"/>
                  </a:cxn>
                  <a:cxn ang="0">
                    <a:pos x="0" y="175"/>
                  </a:cxn>
                  <a:cxn ang="0">
                    <a:pos x="0" y="129"/>
                  </a:cxn>
                </a:cxnLst>
                <a:rect l="0" t="0" r="r" b="b"/>
                <a:pathLst>
                  <a:path w="617" h="195">
                    <a:moveTo>
                      <a:pt x="616" y="0"/>
                    </a:moveTo>
                    <a:lnTo>
                      <a:pt x="616" y="43"/>
                    </a:lnTo>
                    <a:lnTo>
                      <a:pt x="576" y="43"/>
                    </a:lnTo>
                    <a:lnTo>
                      <a:pt x="505" y="86"/>
                    </a:lnTo>
                    <a:lnTo>
                      <a:pt x="371" y="86"/>
                    </a:lnTo>
                    <a:lnTo>
                      <a:pt x="260" y="129"/>
                    </a:lnTo>
                    <a:lnTo>
                      <a:pt x="94" y="129"/>
                    </a:lnTo>
                    <a:lnTo>
                      <a:pt x="94" y="179"/>
                    </a:lnTo>
                    <a:lnTo>
                      <a:pt x="68" y="194"/>
                    </a:lnTo>
                    <a:lnTo>
                      <a:pt x="25" y="194"/>
                    </a:lnTo>
                    <a:lnTo>
                      <a:pt x="0" y="175"/>
                    </a:lnTo>
                    <a:lnTo>
                      <a:pt x="0" y="129"/>
                    </a:lnTo>
                  </a:path>
                </a:pathLst>
              </a:custGeom>
              <a:solidFill>
                <a:schemeClr val="accent2">
                  <a:lumMod val="75000"/>
                </a:schemeClr>
              </a:solidFill>
              <a:ln w="12699" cap="rnd" cmpd="sng">
                <a:solidFill>
                  <a:srgbClr val="000000"/>
                </a:solidFill>
                <a:prstDash val="solid"/>
                <a:round/>
                <a:headEnd type="none" w="sm" len="sm"/>
                <a:tailEnd type="none" w="sm" len="sm"/>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64" name="Line 18"/>
              <p:cNvSpPr>
                <a:spLocks noChangeShapeType="1"/>
              </p:cNvSpPr>
              <p:nvPr/>
            </p:nvSpPr>
            <p:spPr bwMode="auto">
              <a:xfrm>
                <a:off x="2629617" y="3831665"/>
                <a:ext cx="1163204" cy="0"/>
              </a:xfrm>
              <a:prstGeom prst="line">
                <a:avLst/>
              </a:prstGeom>
              <a:solidFill>
                <a:schemeClr val="accent2">
                  <a:lumMod val="75000"/>
                </a:schemeClr>
              </a:solidFill>
              <a:ln w="12699">
                <a:solidFill>
                  <a:srgbClr val="000000"/>
                </a:solidFill>
                <a:round/>
                <a:headEnd type="none" w="sm" len="sm"/>
                <a:tailEnd type="none" w="sm" len="sm"/>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65" name="Line 19"/>
              <p:cNvSpPr>
                <a:spLocks noChangeShapeType="1"/>
              </p:cNvSpPr>
              <p:nvPr/>
            </p:nvSpPr>
            <p:spPr bwMode="auto">
              <a:xfrm>
                <a:off x="2512437" y="3757052"/>
                <a:ext cx="1328761" cy="0"/>
              </a:xfrm>
              <a:prstGeom prst="line">
                <a:avLst/>
              </a:prstGeom>
              <a:solidFill>
                <a:schemeClr val="accent2">
                  <a:lumMod val="75000"/>
                </a:schemeClr>
              </a:solidFill>
              <a:ln w="12699">
                <a:solidFill>
                  <a:schemeClr val="tx1"/>
                </a:solidFill>
                <a:round/>
                <a:headEnd type="none" w="sm" len="sm"/>
                <a:tailEnd type="none" w="sm" len="sm"/>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grpSp>
        <p:sp>
          <p:nvSpPr>
            <p:cNvPr id="32" name="Rectangle 31"/>
            <p:cNvSpPr>
              <a:spLocks noChangeArrowheads="1"/>
            </p:cNvSpPr>
            <p:nvPr/>
          </p:nvSpPr>
          <p:spPr bwMode="auto">
            <a:xfrm>
              <a:off x="3284637" y="5787713"/>
              <a:ext cx="3601954" cy="328004"/>
            </a:xfrm>
            <a:prstGeom prst="rect">
              <a:avLst/>
            </a:prstGeom>
            <a:noFill/>
            <a:ln w="9525">
              <a:noFill/>
              <a:miter lim="800000"/>
            </a:ln>
            <a:effectLst/>
          </p:spPr>
          <p:txBody>
            <a:bodyPr wrap="square" lIns="0" tIns="0" rIns="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1540" lvl="1" algn="ctr" defTabSz="992585" eaLnBrk="0" hangingPunct="0">
                <a:defRPr/>
              </a:pPr>
              <a:r>
                <a:rPr lang="zh-CN" altLang="en-US" sz="1600" b="1">
                  <a:solidFill>
                    <a:srgbClr val="FFFFFF"/>
                  </a:solidFill>
                  <a:latin typeface="宋体" pitchFamily="2" charset="-122"/>
                  <a:ea typeface="宋体" pitchFamily="2" charset="-122"/>
                </a:rPr>
                <a:t>公司管理决策</a:t>
              </a:r>
            </a:p>
          </p:txBody>
        </p:sp>
        <p:grpSp>
          <p:nvGrpSpPr>
            <p:cNvPr id="33" name="Group 32"/>
            <p:cNvGrpSpPr/>
            <p:nvPr/>
          </p:nvGrpSpPr>
          <p:grpSpPr>
            <a:xfrm>
              <a:off x="6572364" y="4479085"/>
              <a:ext cx="1772055" cy="375621"/>
              <a:chOff x="2512437" y="3757052"/>
              <a:chExt cx="1330911" cy="312738"/>
            </a:xfrm>
          </p:grpSpPr>
          <p:sp>
            <p:nvSpPr>
              <p:cNvPr id="46" name="Freeform 45"/>
              <p:cNvSpPr/>
              <p:nvPr/>
            </p:nvSpPr>
            <p:spPr bwMode="auto">
              <a:xfrm>
                <a:off x="2522112" y="3761815"/>
                <a:ext cx="993346" cy="295275"/>
              </a:xfrm>
              <a:custGeom>
                <a:cxnLst>
                  <a:cxn ang="0">
                    <a:pos x="648" y="0"/>
                  </a:cxn>
                  <a:cxn ang="0">
                    <a:pos x="398" y="0"/>
                  </a:cxn>
                  <a:cxn ang="0">
                    <a:pos x="211" y="0"/>
                  </a:cxn>
                  <a:cxn ang="0">
                    <a:pos x="77" y="0"/>
                  </a:cxn>
                  <a:cxn ang="0">
                    <a:pos x="7" y="0"/>
                  </a:cxn>
                  <a:cxn ang="0">
                    <a:pos x="0" y="14"/>
                  </a:cxn>
                  <a:cxn ang="0">
                    <a:pos x="0" y="34"/>
                  </a:cxn>
                  <a:cxn ang="0">
                    <a:pos x="15" y="41"/>
                  </a:cxn>
                  <a:cxn ang="0">
                    <a:pos x="39" y="41"/>
                  </a:cxn>
                  <a:cxn ang="0">
                    <a:pos x="55" y="47"/>
                  </a:cxn>
                  <a:cxn ang="0">
                    <a:pos x="77" y="61"/>
                  </a:cxn>
                  <a:cxn ang="0">
                    <a:pos x="101" y="75"/>
                  </a:cxn>
                  <a:cxn ang="0">
                    <a:pos x="117" y="81"/>
                  </a:cxn>
                  <a:cxn ang="0">
                    <a:pos x="140" y="81"/>
                  </a:cxn>
                  <a:cxn ang="0">
                    <a:pos x="164" y="81"/>
                  </a:cxn>
                  <a:cxn ang="0">
                    <a:pos x="195" y="81"/>
                  </a:cxn>
                  <a:cxn ang="0">
                    <a:pos x="226" y="81"/>
                  </a:cxn>
                  <a:cxn ang="0">
                    <a:pos x="257" y="81"/>
                  </a:cxn>
                  <a:cxn ang="0">
                    <a:pos x="281" y="88"/>
                  </a:cxn>
                  <a:cxn ang="0">
                    <a:pos x="297" y="96"/>
                  </a:cxn>
                  <a:cxn ang="0">
                    <a:pos x="320" y="96"/>
                  </a:cxn>
                  <a:cxn ang="0">
                    <a:pos x="328" y="109"/>
                  </a:cxn>
                  <a:cxn ang="0">
                    <a:pos x="352" y="116"/>
                  </a:cxn>
                  <a:cxn ang="0">
                    <a:pos x="366" y="123"/>
                  </a:cxn>
                  <a:cxn ang="0">
                    <a:pos x="390" y="123"/>
                  </a:cxn>
                  <a:cxn ang="0">
                    <a:pos x="414" y="123"/>
                  </a:cxn>
                  <a:cxn ang="0">
                    <a:pos x="445" y="123"/>
                  </a:cxn>
                  <a:cxn ang="0">
                    <a:pos x="469" y="123"/>
                  </a:cxn>
                  <a:cxn ang="0">
                    <a:pos x="492" y="123"/>
                  </a:cxn>
                  <a:cxn ang="0">
                    <a:pos x="515" y="123"/>
                  </a:cxn>
                  <a:cxn ang="0">
                    <a:pos x="515" y="143"/>
                  </a:cxn>
                  <a:cxn ang="0">
                    <a:pos x="515" y="164"/>
                  </a:cxn>
                  <a:cxn ang="0">
                    <a:pos x="531" y="177"/>
                  </a:cxn>
                  <a:cxn ang="0">
                    <a:pos x="547" y="185"/>
                  </a:cxn>
                  <a:cxn ang="0">
                    <a:pos x="570" y="185"/>
                  </a:cxn>
                  <a:cxn ang="0">
                    <a:pos x="594" y="177"/>
                  </a:cxn>
                  <a:cxn ang="0">
                    <a:pos x="609" y="164"/>
                  </a:cxn>
                  <a:cxn ang="0">
                    <a:pos x="609" y="143"/>
                  </a:cxn>
                  <a:cxn ang="0">
                    <a:pos x="609" y="123"/>
                  </a:cxn>
                  <a:cxn ang="0">
                    <a:pos x="633" y="123"/>
                  </a:cxn>
                  <a:cxn ang="0">
                    <a:pos x="656" y="123"/>
                  </a:cxn>
                  <a:cxn ang="0">
                    <a:pos x="679" y="123"/>
                  </a:cxn>
                  <a:cxn ang="0">
                    <a:pos x="852" y="0"/>
                  </a:cxn>
                </a:cxnLst>
                <a:rect l="0" t="0" r="r" b="b"/>
                <a:pathLst>
                  <a:path w="853" h="186">
                    <a:moveTo>
                      <a:pt x="852" y="0"/>
                    </a:moveTo>
                    <a:lnTo>
                      <a:pt x="742" y="0"/>
                    </a:lnTo>
                    <a:lnTo>
                      <a:pt x="648" y="0"/>
                    </a:lnTo>
                    <a:lnTo>
                      <a:pt x="562" y="0"/>
                    </a:lnTo>
                    <a:lnTo>
                      <a:pt x="477" y="0"/>
                    </a:lnTo>
                    <a:lnTo>
                      <a:pt x="398" y="0"/>
                    </a:lnTo>
                    <a:lnTo>
                      <a:pt x="328" y="0"/>
                    </a:lnTo>
                    <a:lnTo>
                      <a:pt x="265" y="0"/>
                    </a:lnTo>
                    <a:lnTo>
                      <a:pt x="211" y="0"/>
                    </a:lnTo>
                    <a:lnTo>
                      <a:pt x="156" y="0"/>
                    </a:lnTo>
                    <a:lnTo>
                      <a:pt x="117" y="0"/>
                    </a:lnTo>
                    <a:lnTo>
                      <a:pt x="77" y="0"/>
                    </a:lnTo>
                    <a:lnTo>
                      <a:pt x="47" y="0"/>
                    </a:lnTo>
                    <a:lnTo>
                      <a:pt x="23" y="0"/>
                    </a:lnTo>
                    <a:lnTo>
                      <a:pt x="7" y="0"/>
                    </a:lnTo>
                    <a:lnTo>
                      <a:pt x="0" y="0"/>
                    </a:lnTo>
                    <a:lnTo>
                      <a:pt x="0" y="7"/>
                    </a:lnTo>
                    <a:lnTo>
                      <a:pt x="0" y="14"/>
                    </a:lnTo>
                    <a:lnTo>
                      <a:pt x="0" y="20"/>
                    </a:lnTo>
                    <a:lnTo>
                      <a:pt x="0" y="27"/>
                    </a:lnTo>
                    <a:lnTo>
                      <a:pt x="0" y="34"/>
                    </a:lnTo>
                    <a:lnTo>
                      <a:pt x="0" y="41"/>
                    </a:lnTo>
                    <a:lnTo>
                      <a:pt x="7" y="41"/>
                    </a:lnTo>
                    <a:lnTo>
                      <a:pt x="15" y="41"/>
                    </a:lnTo>
                    <a:lnTo>
                      <a:pt x="23" y="41"/>
                    </a:lnTo>
                    <a:lnTo>
                      <a:pt x="31" y="41"/>
                    </a:lnTo>
                    <a:lnTo>
                      <a:pt x="39" y="41"/>
                    </a:lnTo>
                    <a:lnTo>
                      <a:pt x="47" y="41"/>
                    </a:lnTo>
                    <a:lnTo>
                      <a:pt x="47" y="47"/>
                    </a:lnTo>
                    <a:lnTo>
                      <a:pt x="55" y="47"/>
                    </a:lnTo>
                    <a:lnTo>
                      <a:pt x="62" y="54"/>
                    </a:lnTo>
                    <a:lnTo>
                      <a:pt x="70" y="54"/>
                    </a:lnTo>
                    <a:lnTo>
                      <a:pt x="77" y="61"/>
                    </a:lnTo>
                    <a:lnTo>
                      <a:pt x="85" y="68"/>
                    </a:lnTo>
                    <a:lnTo>
                      <a:pt x="93" y="68"/>
                    </a:lnTo>
                    <a:lnTo>
                      <a:pt x="101" y="75"/>
                    </a:lnTo>
                    <a:lnTo>
                      <a:pt x="109" y="75"/>
                    </a:lnTo>
                    <a:lnTo>
                      <a:pt x="109" y="81"/>
                    </a:lnTo>
                    <a:lnTo>
                      <a:pt x="117" y="81"/>
                    </a:lnTo>
                    <a:lnTo>
                      <a:pt x="124" y="81"/>
                    </a:lnTo>
                    <a:lnTo>
                      <a:pt x="132" y="81"/>
                    </a:lnTo>
                    <a:lnTo>
                      <a:pt x="140" y="81"/>
                    </a:lnTo>
                    <a:lnTo>
                      <a:pt x="148" y="81"/>
                    </a:lnTo>
                    <a:lnTo>
                      <a:pt x="156" y="81"/>
                    </a:lnTo>
                    <a:lnTo>
                      <a:pt x="164" y="81"/>
                    </a:lnTo>
                    <a:lnTo>
                      <a:pt x="172" y="81"/>
                    </a:lnTo>
                    <a:lnTo>
                      <a:pt x="180" y="81"/>
                    </a:lnTo>
                    <a:lnTo>
                      <a:pt x="195" y="81"/>
                    </a:lnTo>
                    <a:lnTo>
                      <a:pt x="203" y="81"/>
                    </a:lnTo>
                    <a:lnTo>
                      <a:pt x="218" y="81"/>
                    </a:lnTo>
                    <a:lnTo>
                      <a:pt x="226" y="81"/>
                    </a:lnTo>
                    <a:lnTo>
                      <a:pt x="234" y="81"/>
                    </a:lnTo>
                    <a:lnTo>
                      <a:pt x="242" y="81"/>
                    </a:lnTo>
                    <a:lnTo>
                      <a:pt x="257" y="81"/>
                    </a:lnTo>
                    <a:lnTo>
                      <a:pt x="265" y="88"/>
                    </a:lnTo>
                    <a:lnTo>
                      <a:pt x="273" y="88"/>
                    </a:lnTo>
                    <a:lnTo>
                      <a:pt x="281" y="88"/>
                    </a:lnTo>
                    <a:lnTo>
                      <a:pt x="289" y="88"/>
                    </a:lnTo>
                    <a:lnTo>
                      <a:pt x="297" y="88"/>
                    </a:lnTo>
                    <a:lnTo>
                      <a:pt x="297" y="96"/>
                    </a:lnTo>
                    <a:lnTo>
                      <a:pt x="304" y="96"/>
                    </a:lnTo>
                    <a:lnTo>
                      <a:pt x="312" y="96"/>
                    </a:lnTo>
                    <a:lnTo>
                      <a:pt x="320" y="96"/>
                    </a:lnTo>
                    <a:lnTo>
                      <a:pt x="320" y="103"/>
                    </a:lnTo>
                    <a:lnTo>
                      <a:pt x="328" y="103"/>
                    </a:lnTo>
                    <a:lnTo>
                      <a:pt x="328" y="109"/>
                    </a:lnTo>
                    <a:lnTo>
                      <a:pt x="336" y="109"/>
                    </a:lnTo>
                    <a:lnTo>
                      <a:pt x="344" y="116"/>
                    </a:lnTo>
                    <a:lnTo>
                      <a:pt x="352" y="116"/>
                    </a:lnTo>
                    <a:lnTo>
                      <a:pt x="352" y="123"/>
                    </a:lnTo>
                    <a:lnTo>
                      <a:pt x="359" y="123"/>
                    </a:lnTo>
                    <a:lnTo>
                      <a:pt x="366" y="123"/>
                    </a:lnTo>
                    <a:lnTo>
                      <a:pt x="374" y="123"/>
                    </a:lnTo>
                    <a:lnTo>
                      <a:pt x="382" y="123"/>
                    </a:lnTo>
                    <a:lnTo>
                      <a:pt x="390" y="123"/>
                    </a:lnTo>
                    <a:lnTo>
                      <a:pt x="398" y="123"/>
                    </a:lnTo>
                    <a:lnTo>
                      <a:pt x="406" y="123"/>
                    </a:lnTo>
                    <a:lnTo>
                      <a:pt x="414" y="123"/>
                    </a:lnTo>
                    <a:lnTo>
                      <a:pt x="422" y="123"/>
                    </a:lnTo>
                    <a:lnTo>
                      <a:pt x="437" y="123"/>
                    </a:lnTo>
                    <a:lnTo>
                      <a:pt x="445" y="123"/>
                    </a:lnTo>
                    <a:lnTo>
                      <a:pt x="453" y="123"/>
                    </a:lnTo>
                    <a:lnTo>
                      <a:pt x="461" y="123"/>
                    </a:lnTo>
                    <a:lnTo>
                      <a:pt x="469" y="123"/>
                    </a:lnTo>
                    <a:lnTo>
                      <a:pt x="477" y="123"/>
                    </a:lnTo>
                    <a:lnTo>
                      <a:pt x="485" y="123"/>
                    </a:lnTo>
                    <a:lnTo>
                      <a:pt x="492" y="123"/>
                    </a:lnTo>
                    <a:lnTo>
                      <a:pt x="499" y="123"/>
                    </a:lnTo>
                    <a:lnTo>
                      <a:pt x="507" y="123"/>
                    </a:lnTo>
                    <a:lnTo>
                      <a:pt x="515" y="123"/>
                    </a:lnTo>
                    <a:lnTo>
                      <a:pt x="515" y="130"/>
                    </a:lnTo>
                    <a:lnTo>
                      <a:pt x="515" y="137"/>
                    </a:lnTo>
                    <a:lnTo>
                      <a:pt x="515" y="143"/>
                    </a:lnTo>
                    <a:lnTo>
                      <a:pt x="515" y="150"/>
                    </a:lnTo>
                    <a:lnTo>
                      <a:pt x="515" y="157"/>
                    </a:lnTo>
                    <a:lnTo>
                      <a:pt x="515" y="164"/>
                    </a:lnTo>
                    <a:lnTo>
                      <a:pt x="515" y="170"/>
                    </a:lnTo>
                    <a:lnTo>
                      <a:pt x="523" y="177"/>
                    </a:lnTo>
                    <a:lnTo>
                      <a:pt x="531" y="177"/>
                    </a:lnTo>
                    <a:lnTo>
                      <a:pt x="531" y="185"/>
                    </a:lnTo>
                    <a:lnTo>
                      <a:pt x="539" y="185"/>
                    </a:lnTo>
                    <a:lnTo>
                      <a:pt x="547" y="185"/>
                    </a:lnTo>
                    <a:lnTo>
                      <a:pt x="554" y="185"/>
                    </a:lnTo>
                    <a:lnTo>
                      <a:pt x="562" y="185"/>
                    </a:lnTo>
                    <a:lnTo>
                      <a:pt x="570" y="185"/>
                    </a:lnTo>
                    <a:lnTo>
                      <a:pt x="578" y="185"/>
                    </a:lnTo>
                    <a:lnTo>
                      <a:pt x="586" y="185"/>
                    </a:lnTo>
                    <a:lnTo>
                      <a:pt x="594" y="177"/>
                    </a:lnTo>
                    <a:lnTo>
                      <a:pt x="602" y="170"/>
                    </a:lnTo>
                    <a:lnTo>
                      <a:pt x="602" y="164"/>
                    </a:lnTo>
                    <a:lnTo>
                      <a:pt x="609" y="164"/>
                    </a:lnTo>
                    <a:lnTo>
                      <a:pt x="609" y="157"/>
                    </a:lnTo>
                    <a:lnTo>
                      <a:pt x="609" y="150"/>
                    </a:lnTo>
                    <a:lnTo>
                      <a:pt x="609" y="143"/>
                    </a:lnTo>
                    <a:lnTo>
                      <a:pt x="609" y="137"/>
                    </a:lnTo>
                    <a:lnTo>
                      <a:pt x="609" y="130"/>
                    </a:lnTo>
                    <a:lnTo>
                      <a:pt x="609" y="123"/>
                    </a:lnTo>
                    <a:lnTo>
                      <a:pt x="617" y="123"/>
                    </a:lnTo>
                    <a:lnTo>
                      <a:pt x="625" y="123"/>
                    </a:lnTo>
                    <a:lnTo>
                      <a:pt x="633" y="123"/>
                    </a:lnTo>
                    <a:lnTo>
                      <a:pt x="640" y="123"/>
                    </a:lnTo>
                    <a:lnTo>
                      <a:pt x="648" y="123"/>
                    </a:lnTo>
                    <a:lnTo>
                      <a:pt x="656" y="123"/>
                    </a:lnTo>
                    <a:lnTo>
                      <a:pt x="664" y="123"/>
                    </a:lnTo>
                    <a:lnTo>
                      <a:pt x="671" y="123"/>
                    </a:lnTo>
                    <a:lnTo>
                      <a:pt x="679" y="123"/>
                    </a:lnTo>
                    <a:lnTo>
                      <a:pt x="687" y="123"/>
                    </a:lnTo>
                    <a:lnTo>
                      <a:pt x="695" y="123"/>
                    </a:lnTo>
                    <a:lnTo>
                      <a:pt x="852" y="0"/>
                    </a:lnTo>
                  </a:path>
                </a:pathLst>
              </a:custGeom>
              <a:solidFill>
                <a:schemeClr val="accent2">
                  <a:lumMod val="75000"/>
                </a:schemeClr>
              </a:solidFill>
              <a:ln w="9525" cap="rnd">
                <a:noFill/>
                <a:round/>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47" name="Freeform 46"/>
              <p:cNvSpPr/>
              <p:nvPr/>
            </p:nvSpPr>
            <p:spPr bwMode="auto">
              <a:xfrm>
                <a:off x="2518887" y="3761815"/>
                <a:ext cx="718133" cy="304800"/>
              </a:xfrm>
              <a:custGeom>
                <a:cxnLst>
                  <a:cxn ang="0">
                    <a:pos x="0" y="0"/>
                  </a:cxn>
                  <a:cxn ang="0">
                    <a:pos x="0" y="42"/>
                  </a:cxn>
                  <a:cxn ang="0">
                    <a:pos x="39" y="42"/>
                  </a:cxn>
                  <a:cxn ang="0">
                    <a:pos x="110" y="84"/>
                  </a:cxn>
                  <a:cxn ang="0">
                    <a:pos x="244" y="84"/>
                  </a:cxn>
                  <a:cxn ang="0">
                    <a:pos x="353" y="127"/>
                  </a:cxn>
                  <a:cxn ang="0">
                    <a:pos x="521" y="127"/>
                  </a:cxn>
                  <a:cxn ang="0">
                    <a:pos x="519" y="176"/>
                  </a:cxn>
                  <a:cxn ang="0">
                    <a:pos x="545" y="191"/>
                  </a:cxn>
                  <a:cxn ang="0">
                    <a:pos x="588" y="191"/>
                  </a:cxn>
                  <a:cxn ang="0">
                    <a:pos x="616" y="179"/>
                  </a:cxn>
                  <a:cxn ang="0">
                    <a:pos x="616" y="127"/>
                  </a:cxn>
                </a:cxnLst>
                <a:rect l="0" t="0" r="r" b="b"/>
                <a:pathLst>
                  <a:path w="617" h="192">
                    <a:moveTo>
                      <a:pt x="0" y="0"/>
                    </a:moveTo>
                    <a:lnTo>
                      <a:pt x="0" y="42"/>
                    </a:lnTo>
                    <a:lnTo>
                      <a:pt x="39" y="42"/>
                    </a:lnTo>
                    <a:lnTo>
                      <a:pt x="110" y="84"/>
                    </a:lnTo>
                    <a:lnTo>
                      <a:pt x="244" y="84"/>
                    </a:lnTo>
                    <a:lnTo>
                      <a:pt x="353" y="127"/>
                    </a:lnTo>
                    <a:lnTo>
                      <a:pt x="521" y="127"/>
                    </a:lnTo>
                    <a:lnTo>
                      <a:pt x="519" y="176"/>
                    </a:lnTo>
                    <a:lnTo>
                      <a:pt x="545" y="191"/>
                    </a:lnTo>
                    <a:lnTo>
                      <a:pt x="588" y="191"/>
                    </a:lnTo>
                    <a:lnTo>
                      <a:pt x="616" y="179"/>
                    </a:lnTo>
                    <a:lnTo>
                      <a:pt x="616" y="127"/>
                    </a:lnTo>
                  </a:path>
                </a:pathLst>
              </a:custGeom>
              <a:solidFill>
                <a:schemeClr val="accent2">
                  <a:lumMod val="75000"/>
                </a:schemeClr>
              </a:solidFill>
              <a:ln w="12699" cap="rnd" cmpd="sng">
                <a:solidFill>
                  <a:srgbClr val="000000"/>
                </a:solidFill>
                <a:prstDash val="solid"/>
                <a:round/>
                <a:headEnd type="none" w="sm" len="sm"/>
                <a:tailEnd type="none" w="sm" len="sm"/>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48" name="Line 15"/>
              <p:cNvSpPr>
                <a:spLocks noChangeShapeType="1"/>
              </p:cNvSpPr>
              <p:nvPr/>
            </p:nvSpPr>
            <p:spPr bwMode="auto">
              <a:xfrm>
                <a:off x="2559739" y="3828490"/>
                <a:ext cx="1236307" cy="0"/>
              </a:xfrm>
              <a:prstGeom prst="line">
                <a:avLst/>
              </a:prstGeom>
              <a:solidFill>
                <a:schemeClr val="accent2">
                  <a:lumMod val="75000"/>
                </a:schemeClr>
              </a:solidFill>
              <a:ln w="12699">
                <a:solidFill>
                  <a:srgbClr val="000000"/>
                </a:solidFill>
                <a:round/>
                <a:headEnd type="none" w="sm" len="sm"/>
                <a:tailEnd type="none" w="sm" len="sm"/>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49" name="Freeform 48"/>
              <p:cNvSpPr/>
              <p:nvPr/>
            </p:nvSpPr>
            <p:spPr bwMode="auto">
              <a:xfrm>
                <a:off x="2843552" y="3761815"/>
                <a:ext cx="994421" cy="300038"/>
              </a:xfrm>
              <a:custGeom>
                <a:cxnLst>
                  <a:cxn ang="0">
                    <a:pos x="109" y="0"/>
                  </a:cxn>
                  <a:cxn ang="0">
                    <a:pos x="289" y="0"/>
                  </a:cxn>
                  <a:cxn ang="0">
                    <a:pos x="454" y="0"/>
                  </a:cxn>
                  <a:cxn ang="0">
                    <a:pos x="587" y="0"/>
                  </a:cxn>
                  <a:cxn ang="0">
                    <a:pos x="696" y="0"/>
                  </a:cxn>
                  <a:cxn ang="0">
                    <a:pos x="775" y="0"/>
                  </a:cxn>
                  <a:cxn ang="0">
                    <a:pos x="829" y="0"/>
                  </a:cxn>
                  <a:cxn ang="0">
                    <a:pos x="853" y="0"/>
                  </a:cxn>
                  <a:cxn ang="0">
                    <a:pos x="853" y="14"/>
                  </a:cxn>
                  <a:cxn ang="0">
                    <a:pos x="853" y="28"/>
                  </a:cxn>
                  <a:cxn ang="0">
                    <a:pos x="853" y="41"/>
                  </a:cxn>
                  <a:cxn ang="0">
                    <a:pos x="837" y="41"/>
                  </a:cxn>
                  <a:cxn ang="0">
                    <a:pos x="821" y="41"/>
                  </a:cxn>
                  <a:cxn ang="0">
                    <a:pos x="805" y="41"/>
                  </a:cxn>
                  <a:cxn ang="0">
                    <a:pos x="797" y="48"/>
                  </a:cxn>
                  <a:cxn ang="0">
                    <a:pos x="782" y="55"/>
                  </a:cxn>
                  <a:cxn ang="0">
                    <a:pos x="767" y="69"/>
                  </a:cxn>
                  <a:cxn ang="0">
                    <a:pos x="751" y="76"/>
                  </a:cxn>
                  <a:cxn ang="0">
                    <a:pos x="743" y="83"/>
                  </a:cxn>
                  <a:cxn ang="0">
                    <a:pos x="727" y="83"/>
                  </a:cxn>
                  <a:cxn ang="0">
                    <a:pos x="712" y="83"/>
                  </a:cxn>
                  <a:cxn ang="0">
                    <a:pos x="696" y="83"/>
                  </a:cxn>
                  <a:cxn ang="0">
                    <a:pos x="680" y="83"/>
                  </a:cxn>
                  <a:cxn ang="0">
                    <a:pos x="656" y="83"/>
                  </a:cxn>
                  <a:cxn ang="0">
                    <a:pos x="634" y="83"/>
                  </a:cxn>
                  <a:cxn ang="0">
                    <a:pos x="618" y="83"/>
                  </a:cxn>
                  <a:cxn ang="0">
                    <a:pos x="500" y="125"/>
                  </a:cxn>
                  <a:cxn ang="0">
                    <a:pos x="485" y="125"/>
                  </a:cxn>
                  <a:cxn ang="0">
                    <a:pos x="469" y="125"/>
                  </a:cxn>
                  <a:cxn ang="0">
                    <a:pos x="454" y="125"/>
                  </a:cxn>
                  <a:cxn ang="0">
                    <a:pos x="438" y="125"/>
                  </a:cxn>
                  <a:cxn ang="0">
                    <a:pos x="414" y="125"/>
                  </a:cxn>
                  <a:cxn ang="0">
                    <a:pos x="398" y="125"/>
                  </a:cxn>
                  <a:cxn ang="0">
                    <a:pos x="383" y="125"/>
                  </a:cxn>
                  <a:cxn ang="0">
                    <a:pos x="367" y="125"/>
                  </a:cxn>
                  <a:cxn ang="0">
                    <a:pos x="352" y="125"/>
                  </a:cxn>
                  <a:cxn ang="0">
                    <a:pos x="336" y="125"/>
                  </a:cxn>
                  <a:cxn ang="0">
                    <a:pos x="336" y="139"/>
                  </a:cxn>
                  <a:cxn ang="0">
                    <a:pos x="336" y="153"/>
                  </a:cxn>
                  <a:cxn ang="0">
                    <a:pos x="336" y="166"/>
                  </a:cxn>
                  <a:cxn ang="0">
                    <a:pos x="328" y="180"/>
                  </a:cxn>
                  <a:cxn ang="0">
                    <a:pos x="321" y="188"/>
                  </a:cxn>
                  <a:cxn ang="0">
                    <a:pos x="305" y="188"/>
                  </a:cxn>
                  <a:cxn ang="0">
                    <a:pos x="289" y="188"/>
                  </a:cxn>
                  <a:cxn ang="0">
                    <a:pos x="273" y="188"/>
                  </a:cxn>
                  <a:cxn ang="0">
                    <a:pos x="258" y="180"/>
                  </a:cxn>
                  <a:cxn ang="0">
                    <a:pos x="250" y="166"/>
                  </a:cxn>
                  <a:cxn ang="0">
                    <a:pos x="242" y="159"/>
                  </a:cxn>
                  <a:cxn ang="0">
                    <a:pos x="242" y="105"/>
                  </a:cxn>
                </a:cxnLst>
                <a:rect l="0" t="0" r="r" b="b"/>
                <a:pathLst>
                  <a:path w="854" h="189">
                    <a:moveTo>
                      <a:pt x="0" y="0"/>
                    </a:moveTo>
                    <a:lnTo>
                      <a:pt x="109" y="0"/>
                    </a:lnTo>
                    <a:lnTo>
                      <a:pt x="203" y="0"/>
                    </a:lnTo>
                    <a:lnTo>
                      <a:pt x="289" y="0"/>
                    </a:lnTo>
                    <a:lnTo>
                      <a:pt x="375" y="0"/>
                    </a:lnTo>
                    <a:lnTo>
                      <a:pt x="454" y="0"/>
                    </a:lnTo>
                    <a:lnTo>
                      <a:pt x="524" y="0"/>
                    </a:lnTo>
                    <a:lnTo>
                      <a:pt x="587" y="0"/>
                    </a:lnTo>
                    <a:lnTo>
                      <a:pt x="641" y="0"/>
                    </a:lnTo>
                    <a:lnTo>
                      <a:pt x="696" y="0"/>
                    </a:lnTo>
                    <a:lnTo>
                      <a:pt x="735" y="0"/>
                    </a:lnTo>
                    <a:lnTo>
                      <a:pt x="775" y="0"/>
                    </a:lnTo>
                    <a:lnTo>
                      <a:pt x="805" y="0"/>
                    </a:lnTo>
                    <a:lnTo>
                      <a:pt x="829" y="0"/>
                    </a:lnTo>
                    <a:lnTo>
                      <a:pt x="845" y="0"/>
                    </a:lnTo>
                    <a:lnTo>
                      <a:pt x="853" y="0"/>
                    </a:lnTo>
                    <a:lnTo>
                      <a:pt x="853" y="7"/>
                    </a:lnTo>
                    <a:lnTo>
                      <a:pt x="853" y="14"/>
                    </a:lnTo>
                    <a:lnTo>
                      <a:pt x="853" y="21"/>
                    </a:lnTo>
                    <a:lnTo>
                      <a:pt x="853" y="28"/>
                    </a:lnTo>
                    <a:lnTo>
                      <a:pt x="853" y="34"/>
                    </a:lnTo>
                    <a:lnTo>
                      <a:pt x="853" y="41"/>
                    </a:lnTo>
                    <a:lnTo>
                      <a:pt x="845" y="41"/>
                    </a:lnTo>
                    <a:lnTo>
                      <a:pt x="837" y="41"/>
                    </a:lnTo>
                    <a:lnTo>
                      <a:pt x="829" y="41"/>
                    </a:lnTo>
                    <a:lnTo>
                      <a:pt x="821" y="41"/>
                    </a:lnTo>
                    <a:lnTo>
                      <a:pt x="813" y="41"/>
                    </a:lnTo>
                    <a:lnTo>
                      <a:pt x="805" y="41"/>
                    </a:lnTo>
                    <a:lnTo>
                      <a:pt x="805" y="48"/>
                    </a:lnTo>
                    <a:lnTo>
                      <a:pt x="797" y="48"/>
                    </a:lnTo>
                    <a:lnTo>
                      <a:pt x="789" y="55"/>
                    </a:lnTo>
                    <a:lnTo>
                      <a:pt x="782" y="55"/>
                    </a:lnTo>
                    <a:lnTo>
                      <a:pt x="775" y="62"/>
                    </a:lnTo>
                    <a:lnTo>
                      <a:pt x="767" y="69"/>
                    </a:lnTo>
                    <a:lnTo>
                      <a:pt x="759" y="69"/>
                    </a:lnTo>
                    <a:lnTo>
                      <a:pt x="751" y="76"/>
                    </a:lnTo>
                    <a:lnTo>
                      <a:pt x="743" y="76"/>
                    </a:lnTo>
                    <a:lnTo>
                      <a:pt x="743" y="83"/>
                    </a:lnTo>
                    <a:lnTo>
                      <a:pt x="735" y="83"/>
                    </a:lnTo>
                    <a:lnTo>
                      <a:pt x="727" y="83"/>
                    </a:lnTo>
                    <a:lnTo>
                      <a:pt x="720" y="83"/>
                    </a:lnTo>
                    <a:lnTo>
                      <a:pt x="712" y="83"/>
                    </a:lnTo>
                    <a:lnTo>
                      <a:pt x="704" y="83"/>
                    </a:lnTo>
                    <a:lnTo>
                      <a:pt x="696" y="83"/>
                    </a:lnTo>
                    <a:lnTo>
                      <a:pt x="688" y="83"/>
                    </a:lnTo>
                    <a:lnTo>
                      <a:pt x="680" y="83"/>
                    </a:lnTo>
                    <a:lnTo>
                      <a:pt x="672" y="83"/>
                    </a:lnTo>
                    <a:lnTo>
                      <a:pt x="656" y="83"/>
                    </a:lnTo>
                    <a:lnTo>
                      <a:pt x="649" y="83"/>
                    </a:lnTo>
                    <a:lnTo>
                      <a:pt x="634" y="83"/>
                    </a:lnTo>
                    <a:lnTo>
                      <a:pt x="626" y="83"/>
                    </a:lnTo>
                    <a:lnTo>
                      <a:pt x="618" y="83"/>
                    </a:lnTo>
                    <a:lnTo>
                      <a:pt x="610" y="83"/>
                    </a:lnTo>
                    <a:lnTo>
                      <a:pt x="500" y="125"/>
                    </a:lnTo>
                    <a:lnTo>
                      <a:pt x="493" y="125"/>
                    </a:lnTo>
                    <a:lnTo>
                      <a:pt x="485" y="125"/>
                    </a:lnTo>
                    <a:lnTo>
                      <a:pt x="477" y="125"/>
                    </a:lnTo>
                    <a:lnTo>
                      <a:pt x="469" y="125"/>
                    </a:lnTo>
                    <a:lnTo>
                      <a:pt x="461" y="125"/>
                    </a:lnTo>
                    <a:lnTo>
                      <a:pt x="454" y="125"/>
                    </a:lnTo>
                    <a:lnTo>
                      <a:pt x="446" y="125"/>
                    </a:lnTo>
                    <a:lnTo>
                      <a:pt x="438" y="125"/>
                    </a:lnTo>
                    <a:lnTo>
                      <a:pt x="430" y="125"/>
                    </a:lnTo>
                    <a:lnTo>
                      <a:pt x="414" y="125"/>
                    </a:lnTo>
                    <a:lnTo>
                      <a:pt x="406" y="125"/>
                    </a:lnTo>
                    <a:lnTo>
                      <a:pt x="398" y="125"/>
                    </a:lnTo>
                    <a:lnTo>
                      <a:pt x="391" y="125"/>
                    </a:lnTo>
                    <a:lnTo>
                      <a:pt x="383" y="125"/>
                    </a:lnTo>
                    <a:lnTo>
                      <a:pt x="375" y="125"/>
                    </a:lnTo>
                    <a:lnTo>
                      <a:pt x="367" y="125"/>
                    </a:lnTo>
                    <a:lnTo>
                      <a:pt x="359" y="125"/>
                    </a:lnTo>
                    <a:lnTo>
                      <a:pt x="352" y="125"/>
                    </a:lnTo>
                    <a:lnTo>
                      <a:pt x="344" y="125"/>
                    </a:lnTo>
                    <a:lnTo>
                      <a:pt x="336" y="125"/>
                    </a:lnTo>
                    <a:lnTo>
                      <a:pt x="336" y="132"/>
                    </a:lnTo>
                    <a:lnTo>
                      <a:pt x="336" y="139"/>
                    </a:lnTo>
                    <a:lnTo>
                      <a:pt x="336" y="146"/>
                    </a:lnTo>
                    <a:lnTo>
                      <a:pt x="336" y="153"/>
                    </a:lnTo>
                    <a:lnTo>
                      <a:pt x="336" y="159"/>
                    </a:lnTo>
                    <a:lnTo>
                      <a:pt x="336" y="166"/>
                    </a:lnTo>
                    <a:lnTo>
                      <a:pt x="336" y="173"/>
                    </a:lnTo>
                    <a:lnTo>
                      <a:pt x="328" y="180"/>
                    </a:lnTo>
                    <a:lnTo>
                      <a:pt x="321" y="180"/>
                    </a:lnTo>
                    <a:lnTo>
                      <a:pt x="321" y="188"/>
                    </a:lnTo>
                    <a:lnTo>
                      <a:pt x="313" y="188"/>
                    </a:lnTo>
                    <a:lnTo>
                      <a:pt x="305" y="188"/>
                    </a:lnTo>
                    <a:lnTo>
                      <a:pt x="297" y="188"/>
                    </a:lnTo>
                    <a:lnTo>
                      <a:pt x="289" y="188"/>
                    </a:lnTo>
                    <a:lnTo>
                      <a:pt x="281" y="188"/>
                    </a:lnTo>
                    <a:lnTo>
                      <a:pt x="273" y="188"/>
                    </a:lnTo>
                    <a:lnTo>
                      <a:pt x="265" y="188"/>
                    </a:lnTo>
                    <a:lnTo>
                      <a:pt x="258" y="180"/>
                    </a:lnTo>
                    <a:lnTo>
                      <a:pt x="250" y="173"/>
                    </a:lnTo>
                    <a:lnTo>
                      <a:pt x="250" y="166"/>
                    </a:lnTo>
                    <a:lnTo>
                      <a:pt x="242" y="166"/>
                    </a:lnTo>
                    <a:lnTo>
                      <a:pt x="242" y="159"/>
                    </a:lnTo>
                    <a:lnTo>
                      <a:pt x="242" y="153"/>
                    </a:lnTo>
                    <a:lnTo>
                      <a:pt x="242" y="105"/>
                    </a:lnTo>
                    <a:lnTo>
                      <a:pt x="0" y="0"/>
                    </a:lnTo>
                  </a:path>
                </a:pathLst>
              </a:custGeom>
              <a:solidFill>
                <a:schemeClr val="accent2">
                  <a:lumMod val="75000"/>
                </a:schemeClr>
              </a:solidFill>
              <a:ln w="9525" cap="rnd">
                <a:noFill/>
                <a:round/>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56" name="Freeform 55"/>
              <p:cNvSpPr/>
              <p:nvPr/>
            </p:nvSpPr>
            <p:spPr bwMode="auto">
              <a:xfrm>
                <a:off x="3124140" y="3760227"/>
                <a:ext cx="719208" cy="309563"/>
              </a:xfrm>
              <a:custGeom>
                <a:cxnLst>
                  <a:cxn ang="0">
                    <a:pos x="616" y="0"/>
                  </a:cxn>
                  <a:cxn ang="0">
                    <a:pos x="616" y="43"/>
                  </a:cxn>
                  <a:cxn ang="0">
                    <a:pos x="576" y="43"/>
                  </a:cxn>
                  <a:cxn ang="0">
                    <a:pos x="505" y="86"/>
                  </a:cxn>
                  <a:cxn ang="0">
                    <a:pos x="371" y="86"/>
                  </a:cxn>
                  <a:cxn ang="0">
                    <a:pos x="260" y="129"/>
                  </a:cxn>
                  <a:cxn ang="0">
                    <a:pos x="94" y="129"/>
                  </a:cxn>
                  <a:cxn ang="0">
                    <a:pos x="94" y="179"/>
                  </a:cxn>
                  <a:cxn ang="0">
                    <a:pos x="68" y="194"/>
                  </a:cxn>
                  <a:cxn ang="0">
                    <a:pos x="25" y="194"/>
                  </a:cxn>
                  <a:cxn ang="0">
                    <a:pos x="0" y="175"/>
                  </a:cxn>
                  <a:cxn ang="0">
                    <a:pos x="0" y="129"/>
                  </a:cxn>
                </a:cxnLst>
                <a:rect l="0" t="0" r="r" b="b"/>
                <a:pathLst>
                  <a:path w="617" h="195">
                    <a:moveTo>
                      <a:pt x="616" y="0"/>
                    </a:moveTo>
                    <a:lnTo>
                      <a:pt x="616" y="43"/>
                    </a:lnTo>
                    <a:lnTo>
                      <a:pt x="576" y="43"/>
                    </a:lnTo>
                    <a:lnTo>
                      <a:pt x="505" y="86"/>
                    </a:lnTo>
                    <a:lnTo>
                      <a:pt x="371" y="86"/>
                    </a:lnTo>
                    <a:lnTo>
                      <a:pt x="260" y="129"/>
                    </a:lnTo>
                    <a:lnTo>
                      <a:pt x="94" y="129"/>
                    </a:lnTo>
                    <a:lnTo>
                      <a:pt x="94" y="179"/>
                    </a:lnTo>
                    <a:lnTo>
                      <a:pt x="68" y="194"/>
                    </a:lnTo>
                    <a:lnTo>
                      <a:pt x="25" y="194"/>
                    </a:lnTo>
                    <a:lnTo>
                      <a:pt x="0" y="175"/>
                    </a:lnTo>
                    <a:lnTo>
                      <a:pt x="0" y="129"/>
                    </a:lnTo>
                  </a:path>
                </a:pathLst>
              </a:custGeom>
              <a:solidFill>
                <a:schemeClr val="accent2">
                  <a:lumMod val="75000"/>
                </a:schemeClr>
              </a:solidFill>
              <a:ln w="12699" cap="rnd" cmpd="sng">
                <a:solidFill>
                  <a:srgbClr val="000000"/>
                </a:solidFill>
                <a:prstDash val="solid"/>
                <a:round/>
                <a:headEnd type="none" w="sm" len="sm"/>
                <a:tailEnd type="none" w="sm" len="sm"/>
              </a:ln>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57" name="Line 18"/>
              <p:cNvSpPr>
                <a:spLocks noChangeShapeType="1"/>
              </p:cNvSpPr>
              <p:nvPr/>
            </p:nvSpPr>
            <p:spPr bwMode="auto">
              <a:xfrm>
                <a:off x="2629617" y="3831665"/>
                <a:ext cx="1163204" cy="0"/>
              </a:xfrm>
              <a:prstGeom prst="line">
                <a:avLst/>
              </a:prstGeom>
              <a:solidFill>
                <a:schemeClr val="accent2">
                  <a:lumMod val="75000"/>
                </a:schemeClr>
              </a:solidFill>
              <a:ln w="12699">
                <a:solidFill>
                  <a:srgbClr val="000000"/>
                </a:solidFill>
                <a:round/>
                <a:headEnd type="none" w="sm" len="sm"/>
                <a:tailEnd type="none" w="sm" len="sm"/>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sp>
            <p:nvSpPr>
              <p:cNvPr id="58" name="Line 19"/>
              <p:cNvSpPr>
                <a:spLocks noChangeShapeType="1"/>
              </p:cNvSpPr>
              <p:nvPr/>
            </p:nvSpPr>
            <p:spPr bwMode="auto">
              <a:xfrm>
                <a:off x="2512437" y="3757052"/>
                <a:ext cx="1328761" cy="0"/>
              </a:xfrm>
              <a:prstGeom prst="line">
                <a:avLst/>
              </a:prstGeom>
              <a:solidFill>
                <a:schemeClr val="accent2">
                  <a:lumMod val="75000"/>
                </a:schemeClr>
              </a:solidFill>
              <a:ln w="12699">
                <a:solidFill>
                  <a:schemeClr val="tx1"/>
                </a:solidFill>
                <a:round/>
                <a:headEnd type="none" w="sm" len="sm"/>
                <a:tailEnd type="none" w="sm" len="sm"/>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018586">
                  <a:defRPr/>
                </a:pPr>
                <a:endParaRPr lang="zh-CN" altLang="en-US">
                  <a:solidFill>
                    <a:srgbClr val="000000"/>
                  </a:solidFill>
                  <a:latin typeface="宋体" pitchFamily="2" charset="-122"/>
                  <a:ea typeface="宋体" pitchFamily="2" charset="-122"/>
                </a:endParaRPr>
              </a:p>
            </p:txBody>
          </p:sp>
        </p:grpSp>
        <p:grpSp>
          <p:nvGrpSpPr>
            <p:cNvPr id="34" name="Group 11"/>
            <p:cNvGrpSpPr/>
            <p:nvPr/>
          </p:nvGrpSpPr>
          <p:grpSpPr>
            <a:xfrm>
              <a:off x="704255" y="1989721"/>
              <a:ext cx="4146452" cy="2551315"/>
              <a:chOff x="1707" y="1470"/>
              <a:chExt cx="2363" cy="2281"/>
            </a:xfrm>
          </p:grpSpPr>
          <p:sp>
            <p:nvSpPr>
              <p:cNvPr id="41" name="Freeform 4"/>
              <p:cNvSpPr/>
              <p:nvPr/>
            </p:nvSpPr>
            <p:spPr bwMode="auto">
              <a:xfrm>
                <a:off x="1707" y="1774"/>
                <a:ext cx="1281" cy="1977"/>
              </a:xfrm>
              <a:custGeom>
                <a:cxnLst>
                  <a:cxn ang="0">
                    <a:pos x="0" y="1404"/>
                  </a:cxn>
                  <a:cxn ang="0">
                    <a:pos x="814" y="0"/>
                  </a:cxn>
                  <a:cxn ang="0">
                    <a:pos x="986" y="329"/>
                  </a:cxn>
                </a:cxnLst>
                <a:rect l="0" t="0" r="r" b="b"/>
                <a:pathLst>
                  <a:path w="984" h="1404">
                    <a:moveTo>
                      <a:pt x="0" y="1404"/>
                    </a:moveTo>
                    <a:lnTo>
                      <a:pt x="814" y="0"/>
                    </a:lnTo>
                    <a:lnTo>
                      <a:pt x="986" y="329"/>
                    </a:lnTo>
                  </a:path>
                </a:pathLst>
              </a:custGeom>
              <a:noFill/>
              <a:ln w="57150" cap="flat" cmpd="sng">
                <a:solidFill>
                  <a:schemeClr val="accent4"/>
                </a:solidFill>
                <a:prstDash val="solid"/>
                <a:round/>
                <a:headEnd type="none" w="med" len="med"/>
                <a:tailEnd type="triangle" w="med" len="med"/>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800">
                  <a:latin typeface="宋体" pitchFamily="2" charset="-122"/>
                  <a:ea typeface="宋体" pitchFamily="2" charset="-122"/>
                </a:endParaRPr>
              </a:p>
            </p:txBody>
          </p:sp>
          <p:sp>
            <p:nvSpPr>
              <p:cNvPr id="42" name="Freeform 5"/>
              <p:cNvSpPr/>
              <p:nvPr/>
            </p:nvSpPr>
            <p:spPr bwMode="auto">
              <a:xfrm>
                <a:off x="1961" y="3247"/>
                <a:ext cx="2109" cy="397"/>
              </a:xfrm>
              <a:custGeom>
                <a:cxnLst>
                  <a:cxn ang="0">
                    <a:pos x="1623" y="281"/>
                  </a:cxn>
                  <a:cxn ang="0">
                    <a:pos x="0" y="277"/>
                  </a:cxn>
                  <a:cxn ang="0">
                    <a:pos x="174" y="0"/>
                  </a:cxn>
                </a:cxnLst>
                <a:rect l="0" t="0" r="r" b="b"/>
                <a:pathLst>
                  <a:path w="1623" h="281">
                    <a:moveTo>
                      <a:pt x="1623" y="281"/>
                    </a:moveTo>
                    <a:lnTo>
                      <a:pt x="0" y="277"/>
                    </a:lnTo>
                    <a:lnTo>
                      <a:pt x="174" y="0"/>
                    </a:lnTo>
                  </a:path>
                </a:pathLst>
              </a:custGeom>
              <a:noFill/>
              <a:ln w="57150" cap="flat" cmpd="sng">
                <a:solidFill>
                  <a:schemeClr val="accent4"/>
                </a:solidFill>
                <a:prstDash val="solid"/>
                <a:round/>
                <a:headEnd type="none" w="med" len="med"/>
                <a:tailEnd type="triangle" w="med" len="med"/>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800">
                  <a:latin typeface="宋体" pitchFamily="2" charset="-122"/>
                  <a:ea typeface="宋体" pitchFamily="2" charset="-122"/>
                </a:endParaRPr>
              </a:p>
            </p:txBody>
          </p:sp>
          <p:sp>
            <p:nvSpPr>
              <p:cNvPr id="43" name="Freeform 6"/>
              <p:cNvSpPr/>
              <p:nvPr/>
            </p:nvSpPr>
            <p:spPr bwMode="auto">
              <a:xfrm>
                <a:off x="2792" y="1470"/>
                <a:ext cx="1051" cy="1983"/>
              </a:xfrm>
              <a:custGeom>
                <a:cxnLst>
                  <a:cxn ang="0">
                    <a:pos x="0" y="0"/>
                  </a:cxn>
                  <a:cxn ang="0">
                    <a:pos x="808" y="1408"/>
                  </a:cxn>
                  <a:cxn ang="0">
                    <a:pos x="430" y="1407"/>
                  </a:cxn>
                </a:cxnLst>
                <a:rect l="0" t="0" r="r" b="b"/>
                <a:pathLst>
                  <a:path w="806" h="1408">
                    <a:moveTo>
                      <a:pt x="0" y="0"/>
                    </a:moveTo>
                    <a:lnTo>
                      <a:pt x="808" y="1408"/>
                    </a:lnTo>
                    <a:lnTo>
                      <a:pt x="430" y="1407"/>
                    </a:lnTo>
                  </a:path>
                </a:pathLst>
              </a:custGeom>
              <a:noFill/>
              <a:ln w="57150" cap="flat" cmpd="sng">
                <a:solidFill>
                  <a:schemeClr val="accent4"/>
                </a:solidFill>
                <a:prstDash val="solid"/>
                <a:round/>
                <a:headEnd type="none" w="med" len="med"/>
                <a:tailEnd type="triangle" w="med" len="med"/>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800">
                  <a:latin typeface="宋体" pitchFamily="2" charset="-122"/>
                  <a:ea typeface="宋体" pitchFamily="2" charset="-122"/>
                </a:endParaRPr>
              </a:p>
            </p:txBody>
          </p:sp>
          <p:sp>
            <p:nvSpPr>
              <p:cNvPr id="44" name="Text12"/>
              <p:cNvSpPr>
                <a:spLocks noChangeArrowheads="1"/>
              </p:cNvSpPr>
              <p:nvPr/>
            </p:nvSpPr>
            <p:spPr bwMode="auto">
              <a:xfrm>
                <a:off x="2535" y="2109"/>
                <a:ext cx="446" cy="333"/>
              </a:xfrm>
              <a:prstGeom prst="rect">
                <a:avLst/>
              </a:prstGeom>
              <a:noFill/>
              <a:ln w="6350">
                <a:noFill/>
                <a:miter lim="800000"/>
              </a:ln>
              <a:effec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367909">
                  <a:spcBef>
                    <a:spcPct val="0"/>
                  </a:spcBef>
                </a:pPr>
                <a:r>
                  <a:rPr lang="zh-CN" altLang="en-US" sz="1800" b="1">
                    <a:solidFill>
                      <a:schemeClr val="bg1">
                        <a:lumMod val="50000"/>
                      </a:schemeClr>
                    </a:solidFill>
                    <a:latin typeface="宋体" pitchFamily="2" charset="-122"/>
                    <a:ea typeface="宋体" pitchFamily="2" charset="-122"/>
                  </a:rPr>
                  <a:t>资本</a:t>
                </a:r>
              </a:p>
            </p:txBody>
          </p:sp>
          <p:sp>
            <p:nvSpPr>
              <p:cNvPr id="45" name="Text12"/>
              <p:cNvSpPr>
                <a:spLocks noChangeArrowheads="1"/>
              </p:cNvSpPr>
              <p:nvPr/>
            </p:nvSpPr>
            <p:spPr bwMode="auto">
              <a:xfrm>
                <a:off x="3220" y="2999"/>
                <a:ext cx="446" cy="333"/>
              </a:xfrm>
              <a:prstGeom prst="rect">
                <a:avLst/>
              </a:prstGeom>
              <a:noFill/>
              <a:ln w="6350">
                <a:noFill/>
                <a:miter lim="800000"/>
              </a:ln>
              <a:effec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367909">
                  <a:spcBef>
                    <a:spcPct val="0"/>
                  </a:spcBef>
                </a:pPr>
                <a:r>
                  <a:rPr lang="zh-CN" altLang="en-US" sz="1800" b="1">
                    <a:solidFill>
                      <a:schemeClr val="bg1">
                        <a:lumMod val="50000"/>
                      </a:schemeClr>
                    </a:solidFill>
                    <a:latin typeface="宋体" pitchFamily="2" charset="-122"/>
                    <a:ea typeface="宋体" pitchFamily="2" charset="-122"/>
                  </a:rPr>
                  <a:t>价值</a:t>
                </a:r>
              </a:p>
            </p:txBody>
          </p:sp>
        </p:grpSp>
        <p:sp>
          <p:nvSpPr>
            <p:cNvPr id="35" name="Text12"/>
            <p:cNvSpPr>
              <a:spLocks noChangeArrowheads="1"/>
            </p:cNvSpPr>
            <p:nvPr/>
          </p:nvSpPr>
          <p:spPr bwMode="auto">
            <a:xfrm>
              <a:off x="1606191" y="3926721"/>
              <a:ext cx="782358" cy="372104"/>
            </a:xfrm>
            <a:prstGeom prst="rect">
              <a:avLst/>
            </a:prstGeom>
            <a:noFill/>
            <a:ln w="6350">
              <a:noFill/>
              <a:miter lim="800000"/>
            </a:ln>
            <a:effectLst/>
          </p:spPr>
          <p:txBody>
            <a:bodyPr wrap="none" lIns="0" tIns="0" rIns="0" bIns="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367909">
                <a:spcBef>
                  <a:spcPct val="0"/>
                </a:spcBef>
              </a:pPr>
              <a:r>
                <a:rPr lang="zh-CN" altLang="en-US" sz="1800" b="1">
                  <a:solidFill>
                    <a:schemeClr val="bg1">
                      <a:lumMod val="50000"/>
                    </a:schemeClr>
                  </a:solidFill>
                  <a:latin typeface="宋体" pitchFamily="2" charset="-122"/>
                  <a:ea typeface="宋体" pitchFamily="2" charset="-122"/>
                </a:rPr>
                <a:t>利润</a:t>
              </a:r>
            </a:p>
          </p:txBody>
        </p:sp>
        <p:sp>
          <p:nvSpPr>
            <p:cNvPr id="36" name="AutoShape 3"/>
            <p:cNvSpPr>
              <a:spLocks noChangeArrowheads="1"/>
            </p:cNvSpPr>
            <p:nvPr/>
          </p:nvSpPr>
          <p:spPr bwMode="auto">
            <a:xfrm>
              <a:off x="5752882" y="2339704"/>
              <a:ext cx="3415303" cy="2088616"/>
            </a:xfrm>
            <a:prstGeom prst="triangle">
              <a:avLst>
                <a:gd name="adj" fmla="val 50000"/>
              </a:avLst>
            </a:prstGeom>
            <a:noFill/>
            <a:ln w="57150">
              <a:solidFill>
                <a:schemeClr val="accent4"/>
              </a:solidFill>
              <a:miter lim="800000"/>
            </a:ln>
            <a:effectLst/>
          </p:spPr>
          <p:txBody>
            <a:bodyPr wrap="none"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eaLnBrk="0" hangingPunct="0">
                <a:spcBef>
                  <a:spcPct val="0"/>
                </a:spcBef>
              </a:pPr>
              <a:endParaRPr lang="zh-CN" altLang="en-US" sz="1800" b="1">
                <a:solidFill>
                  <a:srgbClr val="000000"/>
                </a:solidFill>
                <a:latin typeface="宋体" pitchFamily="2" charset="-122"/>
                <a:ea typeface="宋体" pitchFamily="2" charset="-122"/>
              </a:endParaRPr>
            </a:p>
          </p:txBody>
        </p:sp>
        <p:sp>
          <p:nvSpPr>
            <p:cNvPr id="37" name="TextBox 36"/>
            <p:cNvSpPr txBox="1"/>
            <p:nvPr/>
          </p:nvSpPr>
          <p:spPr>
            <a:xfrm>
              <a:off x="7113112" y="3404957"/>
              <a:ext cx="782358" cy="372104"/>
            </a:xfrm>
            <a:prstGeom prst="rect">
              <a:avLst/>
            </a:prstGeom>
            <a:noFill/>
            <a:ln w="6350">
              <a:noFill/>
              <a:miter lim="800000"/>
            </a:ln>
            <a:effectLst/>
          </p:spPr>
          <p:txBody>
            <a:bodyPr wrap="none" lIns="0" tIns="0" rIns="0" bIns="0">
              <a:spAutoFit/>
            </a:bodyPr>
            <a:lstStyle>
              <a:defPPr>
                <a:defRPr lang="en-US"/>
              </a:defPPr>
              <a:lvl1pPr marL="0" algn="l" defTabSz="330200" rtl="0" eaLnBrk="1" latinLnBrk="0" hangingPunct="1">
                <a:defRPr sz="2800" b="1" kern="1200">
                  <a:solidFill>
                    <a:schemeClr val="hlink"/>
                  </a:solidFill>
                  <a:latin typeface="Microsoft YaHei" pitchFamily="34" charset="-122"/>
                  <a:ea typeface="Microsoft YaHei" pitchFamily="34" charset="-122"/>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800" smtClean="0">
                  <a:solidFill>
                    <a:schemeClr val="accent4"/>
                  </a:solidFill>
                  <a:latin typeface="宋体" pitchFamily="2" charset="-122"/>
                  <a:ea typeface="宋体" pitchFamily="2" charset="-122"/>
                </a:rPr>
                <a:t>风险</a:t>
              </a:r>
              <a:endParaRPr lang="zh-CN" altLang="en-US" sz="1800">
                <a:solidFill>
                  <a:schemeClr val="accent4"/>
                </a:solidFill>
                <a:latin typeface="宋体" pitchFamily="2" charset="-122"/>
                <a:ea typeface="宋体" pitchFamily="2" charset="-122"/>
              </a:endParaRPr>
            </a:p>
          </p:txBody>
        </p:sp>
        <p:sp>
          <p:nvSpPr>
            <p:cNvPr id="38" name="TextBox 37"/>
            <p:cNvSpPr txBox="1"/>
            <p:nvPr/>
          </p:nvSpPr>
          <p:spPr>
            <a:xfrm rot="21540000">
              <a:off x="1912624" y="3410788"/>
              <a:ext cx="1564716" cy="372104"/>
            </a:xfrm>
            <a:prstGeom prst="rect">
              <a:avLst/>
            </a:prstGeom>
            <a:noFill/>
            <a:ln w="6350">
              <a:noFill/>
              <a:miter lim="800000"/>
            </a:ln>
            <a:effectLst/>
          </p:spPr>
          <p:txBody>
            <a:bodyPr wrap="none" lIns="0" tIns="0" rIns="0" bIns="0">
              <a:spAutoFit/>
            </a:bodyPr>
            <a:lstStyle>
              <a:defPPr>
                <a:defRPr lang="en-US"/>
              </a:defPPr>
              <a:lvl1pPr marL="0" algn="l" defTabSz="330200" rtl="0" eaLnBrk="1" latinLnBrk="0" hangingPunct="1">
                <a:defRPr sz="2800" b="1" kern="1200">
                  <a:solidFill>
                    <a:schemeClr val="hlink"/>
                  </a:solidFill>
                  <a:latin typeface="Microsoft YaHei" pitchFamily="34" charset="-122"/>
                  <a:ea typeface="Microsoft YaHei" pitchFamily="34" charset="-122"/>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800" smtClean="0">
                  <a:solidFill>
                    <a:schemeClr val="accent4"/>
                  </a:solidFill>
                  <a:latin typeface="宋体" pitchFamily="2" charset="-122"/>
                  <a:ea typeface="宋体" pitchFamily="2" charset="-122"/>
                </a:rPr>
                <a:t>财务目标</a:t>
              </a:r>
              <a:endParaRPr lang="zh-CN" altLang="en-US" sz="1800">
                <a:solidFill>
                  <a:schemeClr val="accent4"/>
                </a:solidFill>
                <a:latin typeface="宋体" pitchFamily="2" charset="-122"/>
                <a:ea typeface="宋体" pitchFamily="2" charset="-122"/>
              </a:endParaRPr>
            </a:p>
          </p:txBody>
        </p:sp>
        <p:sp>
          <p:nvSpPr>
            <p:cNvPr id="39" name="TextBox 38"/>
            <p:cNvSpPr txBox="1"/>
            <p:nvPr/>
          </p:nvSpPr>
          <p:spPr>
            <a:xfrm>
              <a:off x="4068173" y="4787796"/>
              <a:ext cx="1348288" cy="374860"/>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2000" kern="1200">
                  <a:solidFill>
                    <a:schemeClr val="tx1"/>
                  </a:solidFill>
                  <a:latin typeface="Microsoft YaHei" pitchFamily="34" charset="-122"/>
                  <a:ea typeface="Microsoft YaHei" pitchFamily="34" charset="-122"/>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800" smtClean="0">
                  <a:latin typeface="宋体" pitchFamily="2" charset="-122"/>
                  <a:ea typeface="宋体" pitchFamily="2" charset="-122"/>
                </a:rPr>
                <a:t>持续</a:t>
              </a:r>
              <a:endParaRPr lang="zh-CN" altLang="en-US" sz="1800">
                <a:latin typeface="宋体" pitchFamily="2" charset="-122"/>
                <a:ea typeface="宋体" pitchFamily="2" charset="-122"/>
              </a:endParaRPr>
            </a:p>
          </p:txBody>
        </p:sp>
        <p:sp>
          <p:nvSpPr>
            <p:cNvPr id="40" name="TextBox 39"/>
            <p:cNvSpPr txBox="1"/>
            <p:nvPr/>
          </p:nvSpPr>
          <p:spPr>
            <a:xfrm>
              <a:off x="5436829" y="4787796"/>
              <a:ext cx="1135535" cy="374860"/>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2000" kern="1200">
                  <a:solidFill>
                    <a:schemeClr val="tx1"/>
                  </a:solidFill>
                  <a:latin typeface="Microsoft YaHei" pitchFamily="34" charset="-122"/>
                  <a:ea typeface="Microsoft YaHei" pitchFamily="34" charset="-122"/>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800" smtClean="0">
                  <a:latin typeface="宋体" pitchFamily="2" charset="-122"/>
                  <a:ea typeface="宋体" pitchFamily="2" charset="-122"/>
                </a:rPr>
                <a:t>协调</a:t>
              </a:r>
              <a:endParaRPr lang="zh-CN" altLang="en-US" sz="1800">
                <a:latin typeface="宋体" pitchFamily="2" charset="-122"/>
                <a:ea typeface="宋体" pitchFamily="2" charset="-122"/>
              </a:endParaRPr>
            </a:p>
          </p:txBody>
        </p:sp>
      </p:grpSp>
      <p:sp>
        <p:nvSpPr>
          <p:cNvPr id="70" name="TextBox 69"/>
          <p:cNvSpPr txBox="1"/>
          <p:nvPr/>
        </p:nvSpPr>
        <p:spPr>
          <a:xfrm>
            <a:off x="908830" y="6276866"/>
            <a:ext cx="3986947" cy="489654"/>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lgn="ctr">
              <a:spcAft>
                <a:spcPts val="1003"/>
              </a:spcAft>
            </a:pPr>
            <a:r>
              <a:rPr lang="zh-CN" altLang="en-US" sz="1800" b="1" smtClean="0">
                <a:latin typeface="Georgia" pitchFamily="18" charset="0"/>
              </a:rPr>
              <a:t>风险与收益的平衡目标</a:t>
            </a:r>
            <a:endParaRPr lang="zh-CN" altLang="en-US" sz="1800" b="1">
              <a:latin typeface="Georgia" pitchFamily="18" charset="0"/>
            </a:endParaRPr>
          </a:p>
        </p:txBody>
      </p:sp>
      <p:sp>
        <p:nvSpPr>
          <p:cNvPr id="72" name="TextBox 71"/>
          <p:cNvSpPr txBox="1"/>
          <p:nvPr/>
        </p:nvSpPr>
        <p:spPr>
          <a:xfrm>
            <a:off x="5867400" y="2912792"/>
            <a:ext cx="3436621" cy="4573808"/>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304232" indent="-304232">
              <a:spcAft>
                <a:spcPts val="1003"/>
              </a:spcAft>
              <a:buFont typeface="Wingdings" pitchFamily="2" charset="2"/>
              <a:buChar char="q"/>
            </a:pPr>
            <a:r>
              <a:rPr lang="zh-CN" altLang="en-US" sz="1800" smtClean="0">
                <a:latin typeface="Georgia" pitchFamily="18" charset="0"/>
                <a:ea typeface="+mj-ea"/>
              </a:rPr>
              <a:t>偿二代将引导行业由规模导向的管理模式向风险</a:t>
            </a:r>
            <a:r>
              <a:rPr lang="en-US" altLang="zh-CN" sz="1800" smtClean="0">
                <a:latin typeface="Georgia" pitchFamily="18" charset="0"/>
                <a:ea typeface="+mj-ea"/>
              </a:rPr>
              <a:t>/</a:t>
            </a:r>
            <a:r>
              <a:rPr lang="zh-CN" altLang="en-US" sz="1800" smtClean="0">
                <a:latin typeface="Georgia" pitchFamily="18" charset="0"/>
                <a:ea typeface="+mj-ea"/>
              </a:rPr>
              <a:t>价值并重的管理模式转变</a:t>
            </a:r>
          </a:p>
          <a:p>
            <a:pPr marL="304232" indent="-304232">
              <a:spcAft>
                <a:spcPts val="1003"/>
              </a:spcAft>
              <a:buFont typeface="Wingdings" pitchFamily="2" charset="2"/>
              <a:buChar char="q"/>
            </a:pPr>
            <a:r>
              <a:rPr lang="zh-CN" altLang="en-US" sz="1800" smtClean="0">
                <a:latin typeface="Georgia" pitchFamily="18" charset="0"/>
              </a:rPr>
              <a:t>基于偿二代框架，协调各利益主体，在给定的风险承受能力和其他约束条件下，为实现企业财务目标，持续制定、实现、监督和修正相关决策。</a:t>
            </a:r>
          </a:p>
          <a:p>
            <a:pPr marL="304232" indent="-304232">
              <a:spcAft>
                <a:spcPts val="1003"/>
              </a:spcAft>
              <a:buFont typeface="Wingdings" pitchFamily="2" charset="2"/>
              <a:buChar char="q"/>
            </a:pPr>
            <a:r>
              <a:rPr lang="zh-CN" altLang="en-US" sz="1800" smtClean="0">
                <a:ea typeface="宋体" pitchFamily="2" charset="-122"/>
              </a:rPr>
              <a:t>将风险与资本管理融入公司战略、业务计划及绩效评估中，从而实现资本的有效分配，并因此提高资本的使用效率和资本的回报水平</a:t>
            </a:r>
            <a:endParaRPr lang="zh-CN" altLang="en-US" sz="1800">
              <a:latin typeface="Georgia" pitchFamily="18" charset="0"/>
              <a:ea typeface="+mj-ea"/>
            </a:endParaRPr>
          </a:p>
        </p:txBody>
      </p:sp>
      <p:sp>
        <p:nvSpPr>
          <p:cNvPr id="5" name="Rectangle 4"/>
          <p:cNvSpPr/>
          <p:nvPr/>
        </p:nvSpPr>
        <p:spPr bwMode="ltGray">
          <a:xfrm>
            <a:off x="586740" y="1908327"/>
            <a:ext cx="1718406" cy="488830"/>
          </a:xfrm>
          <a:prstGeom prst="rect">
            <a:avLst/>
          </a:prstGeom>
          <a:solidFill>
            <a:srgbClr val="A32020"/>
          </a:solidFill>
          <a:ln w="3175">
            <a:solidFill>
              <a:srgbClr val="A32020"/>
            </a:solid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b="1" smtClean="0">
                <a:solidFill>
                  <a:schemeClr val="bg1"/>
                </a:solidFill>
                <a:latin typeface="Georgia" pitchFamily="18" charset="0"/>
              </a:rPr>
              <a:t>规模</a:t>
            </a:r>
            <a:r>
              <a:rPr lang="zh-CN" altLang="en-US" b="1" smtClean="0">
                <a:solidFill>
                  <a:schemeClr val="bg1"/>
                </a:solidFill>
                <a:latin typeface="宋体" pitchFamily="2" charset="-122"/>
                <a:ea typeface="宋体" pitchFamily="2" charset="-122"/>
              </a:rPr>
              <a:t>导向</a:t>
            </a:r>
          </a:p>
        </p:txBody>
      </p:sp>
      <p:sp>
        <p:nvSpPr>
          <p:cNvPr id="6" name="Right Arrow 5"/>
          <p:cNvSpPr/>
          <p:nvPr/>
        </p:nvSpPr>
        <p:spPr bwMode="ltGray">
          <a:xfrm>
            <a:off x="2738645" y="1999114"/>
            <a:ext cx="809320" cy="244415"/>
          </a:xfrm>
          <a:prstGeom prst="rightArrow">
            <a:avLst/>
          </a:prstGeom>
          <a:solidFill>
            <a:srgbClr val="A32020"/>
          </a:solidFill>
          <a:ln w="3175">
            <a:solidFill>
              <a:srgbClr val="A32020"/>
            </a:solid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b="1" err="1" smtClean="0">
              <a:solidFill>
                <a:schemeClr val="bg1"/>
              </a:solidFill>
              <a:latin typeface="Georgia" pitchFamily="18" charset="0"/>
            </a:endParaRPr>
          </a:p>
        </p:txBody>
      </p:sp>
      <p:sp>
        <p:nvSpPr>
          <p:cNvPr id="73" name="Rectangle 72"/>
          <p:cNvSpPr/>
          <p:nvPr/>
        </p:nvSpPr>
        <p:spPr bwMode="ltGray">
          <a:xfrm>
            <a:off x="3785824" y="1922824"/>
            <a:ext cx="1718406" cy="488830"/>
          </a:xfrm>
          <a:prstGeom prst="rect">
            <a:avLst/>
          </a:prstGeom>
          <a:solidFill>
            <a:srgbClr val="A32020"/>
          </a:solidFill>
          <a:ln w="3175">
            <a:solidFill>
              <a:srgbClr val="A32020"/>
            </a:solid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b="1" smtClean="0">
                <a:solidFill>
                  <a:schemeClr val="bg1"/>
                </a:solidFill>
                <a:latin typeface="宋体" pitchFamily="2" charset="-122"/>
                <a:ea typeface="宋体" pitchFamily="2" charset="-122"/>
              </a:rPr>
              <a:t>价值导向</a:t>
            </a:r>
          </a:p>
        </p:txBody>
      </p:sp>
      <p:sp>
        <p:nvSpPr>
          <p:cNvPr id="74" name="Right Arrow 73"/>
          <p:cNvSpPr/>
          <p:nvPr/>
        </p:nvSpPr>
        <p:spPr bwMode="ltGray">
          <a:xfrm>
            <a:off x="5867876" y="1996839"/>
            <a:ext cx="809320" cy="268856"/>
          </a:xfrm>
          <a:prstGeom prst="rightArrow">
            <a:avLst/>
          </a:prstGeom>
          <a:solidFill>
            <a:srgbClr val="A32020"/>
          </a:solidFill>
          <a:ln w="3175">
            <a:solidFill>
              <a:srgbClr val="A32020"/>
            </a:solid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b="1" err="1" smtClean="0">
              <a:solidFill>
                <a:schemeClr val="bg1"/>
              </a:solidFill>
              <a:latin typeface="Georgia" pitchFamily="18" charset="0"/>
            </a:endParaRPr>
          </a:p>
        </p:txBody>
      </p:sp>
      <p:sp>
        <p:nvSpPr>
          <p:cNvPr id="75" name="Rectangle 74"/>
          <p:cNvSpPr/>
          <p:nvPr/>
        </p:nvSpPr>
        <p:spPr bwMode="ltGray">
          <a:xfrm>
            <a:off x="6915055" y="1908327"/>
            <a:ext cx="1718406" cy="537713"/>
          </a:xfrm>
          <a:prstGeom prst="rect">
            <a:avLst/>
          </a:prstGeom>
          <a:solidFill>
            <a:srgbClr val="A32020"/>
          </a:solidFill>
          <a:ln w="3175">
            <a:solidFill>
              <a:srgbClr val="A32020"/>
            </a:solid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b="1" smtClean="0">
                <a:solidFill>
                  <a:schemeClr val="bg1"/>
                </a:solidFill>
                <a:latin typeface="宋体" pitchFamily="2" charset="-122"/>
                <a:ea typeface="宋体" pitchFamily="2" charset="-122"/>
              </a:rPr>
              <a:t>风险、价值并重</a:t>
            </a:r>
          </a:p>
        </p:txBody>
      </p:sp>
      <p:sp>
        <p:nvSpPr>
          <p:cNvPr id="116" name="Page Number"/>
          <p:cNvSpPr txBox="1"/>
          <p:nvPr>
            <p:custDataLst>
              <p:tags r:id="rId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10</a:t>
            </a:r>
            <a:endParaRPr lang="zh-CN" altLang="en-US" sz="900" noProof="1" smtClean="0"/>
          </a:p>
        </p:txBody>
      </p:sp>
      <p:sp>
        <p:nvSpPr>
          <p:cNvPr id="117"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118"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19"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spTree>
    <p:extLst>
      <p:ext uri="{BB962C8B-B14F-4D97-AF65-F5344CB8AC3E}">
        <p14:creationId xmlns:p14="http://schemas.microsoft.com/office/powerpoint/2010/main" val="1281206951"/>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5" name="grid" hidden="1"/>
          <p:cNvGrpSpPr/>
          <p:nvPr>
            <p:custDataLst>
              <p:tags r:id="rId3"/>
            </p:custDataLst>
          </p:nvPr>
        </p:nvGrpSpPr>
        <p:grpSpPr>
          <a:xfrm>
            <a:off x="530352" y="685800"/>
            <a:ext cx="8997696" cy="6711696"/>
            <a:chOff x="530352" y="685800"/>
            <a:chExt cx="8997696" cy="6711696"/>
          </a:xfrm>
        </p:grpSpPr>
        <p:sp>
          <p:nvSpPr>
            <p:cNvPr id="5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59" name="Group 600" hidden="1"/>
            <p:cNvGrpSpPr/>
            <p:nvPr userDrawn="1"/>
          </p:nvGrpSpPr>
          <p:grpSpPr>
            <a:xfrm>
              <a:off x="530352" y="6016752"/>
              <a:ext cx="8997696" cy="609600"/>
              <a:chOff x="530352" y="6016752"/>
              <a:chExt cx="8997696" cy="609600"/>
            </a:xfrm>
          </p:grpSpPr>
          <p:sp>
            <p:nvSpPr>
              <p:cNvPr id="9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0" name="Group 500" hidden="1"/>
            <p:cNvGrpSpPr/>
            <p:nvPr userDrawn="1"/>
          </p:nvGrpSpPr>
          <p:grpSpPr>
            <a:xfrm>
              <a:off x="530352" y="5257800"/>
              <a:ext cx="8997696" cy="609600"/>
              <a:chOff x="530352" y="5257800"/>
              <a:chExt cx="8997696" cy="609600"/>
            </a:xfrm>
          </p:grpSpPr>
          <p:sp>
            <p:nvSpPr>
              <p:cNvPr id="8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1" name="Group 400" hidden="1"/>
            <p:cNvGrpSpPr/>
            <p:nvPr userDrawn="1"/>
          </p:nvGrpSpPr>
          <p:grpSpPr>
            <a:xfrm>
              <a:off x="530352" y="4498848"/>
              <a:ext cx="8997696" cy="609600"/>
              <a:chOff x="530352" y="4498848"/>
              <a:chExt cx="8997696" cy="609600"/>
            </a:xfrm>
          </p:grpSpPr>
          <p:sp>
            <p:nvSpPr>
              <p:cNvPr id="8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2" name="Group 300" hidden="1"/>
            <p:cNvGrpSpPr/>
            <p:nvPr userDrawn="1"/>
          </p:nvGrpSpPr>
          <p:grpSpPr>
            <a:xfrm>
              <a:off x="530352" y="3730752"/>
              <a:ext cx="8997696" cy="609600"/>
              <a:chOff x="530352" y="3730752"/>
              <a:chExt cx="8997696" cy="609600"/>
            </a:xfrm>
          </p:grpSpPr>
          <p:sp>
            <p:nvSpPr>
              <p:cNvPr id="7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3" name="Group 200" hidden="1"/>
            <p:cNvGrpSpPr/>
            <p:nvPr userDrawn="1"/>
          </p:nvGrpSpPr>
          <p:grpSpPr>
            <a:xfrm>
              <a:off x="530352" y="2971800"/>
              <a:ext cx="8997696" cy="609600"/>
              <a:chOff x="530352" y="2971800"/>
              <a:chExt cx="8997696" cy="609600"/>
            </a:xfrm>
          </p:grpSpPr>
          <p:sp>
            <p:nvSpPr>
              <p:cNvPr id="7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4" name="Group 100" hidden="1"/>
            <p:cNvGrpSpPr/>
            <p:nvPr userDrawn="1"/>
          </p:nvGrpSpPr>
          <p:grpSpPr>
            <a:xfrm>
              <a:off x="530352" y="2212848"/>
              <a:ext cx="8997696" cy="609600"/>
              <a:chOff x="530352" y="2212848"/>
              <a:chExt cx="8997696" cy="609600"/>
            </a:xfrm>
          </p:grpSpPr>
          <p:sp>
            <p:nvSpPr>
              <p:cNvPr id="6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33" name="Title 1"/>
          <p:cNvSpPr>
            <a:spLocks noGrp="1"/>
          </p:cNvSpPr>
          <p:nvPr>
            <p:ph type="title"/>
          </p:nvPr>
        </p:nvSpPr>
        <p:spPr>
          <a:xfrm>
            <a:off x="493200" y="1123200"/>
            <a:ext cx="8997696" cy="914400"/>
          </a:xfrm>
        </p:spPr>
        <p:txBody>
          <a:bodyPr/>
          <a:lstStyle/>
          <a:p>
            <a:r>
              <a:rPr lang="zh-CN" altLang="en-US" smtClean="0">
                <a:latin typeface="宋体" pitchFamily="2" charset="-122"/>
                <a:ea typeface="宋体" pitchFamily="2" charset="-122"/>
              </a:rPr>
              <a:t>行业如何应对偿二代的实施</a:t>
            </a:r>
            <a:br>
              <a:rPr lang="zh-CN" altLang="en-US" smtClean="0">
                <a:latin typeface="宋体" pitchFamily="2" charset="-122"/>
                <a:ea typeface="宋体" pitchFamily="2" charset="-122"/>
              </a:rPr>
            </a:br>
            <a:r>
              <a:rPr lang="zh-CN" altLang="en-US" b="0" smtClean="0">
                <a:latin typeface="宋体" pitchFamily="2" charset="-122"/>
                <a:ea typeface="宋体" pitchFamily="2" charset="-122"/>
              </a:rPr>
              <a:t>全面审视基础架构建设到战略实施的各个维度</a:t>
            </a:r>
            <a:endParaRPr lang="zh-CN" altLang="en-US" sz="1600" b="0">
              <a:latin typeface="宋体" pitchFamily="2" charset="-122"/>
              <a:ea typeface="宋体" pitchFamily="2" charset="-122"/>
            </a:endParaRPr>
          </a:p>
        </p:txBody>
      </p:sp>
      <p:sp>
        <p:nvSpPr>
          <p:cNvPr id="3" name="Isosceles Triangle 2"/>
          <p:cNvSpPr/>
          <p:nvPr/>
        </p:nvSpPr>
        <p:spPr bwMode="ltGray">
          <a:xfrm>
            <a:off x="642519" y="1870224"/>
            <a:ext cx="8968740" cy="431800"/>
          </a:xfrm>
          <a:prstGeom prst="triangle">
            <a:avLst/>
          </a:prstGeom>
          <a:solidFill>
            <a:srgbClr val="602320"/>
          </a:solidFill>
          <a:ln w="3175">
            <a:solidFill>
              <a:srgbClr val="602320"/>
            </a:solid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b="1" smtClean="0">
                <a:solidFill>
                  <a:schemeClr val="bg1"/>
                </a:solidFill>
                <a:latin typeface="宋体" pitchFamily="2" charset="-122"/>
                <a:ea typeface="宋体" pitchFamily="2" charset="-122"/>
              </a:rPr>
              <a:t>架构治理</a:t>
            </a:r>
          </a:p>
        </p:txBody>
      </p:sp>
      <p:grpSp>
        <p:nvGrpSpPr>
          <p:cNvPr id="4" name="Group 3"/>
          <p:cNvGrpSpPr/>
          <p:nvPr/>
        </p:nvGrpSpPr>
        <p:grpSpPr>
          <a:xfrm>
            <a:off x="642519" y="2374032"/>
            <a:ext cx="9080601" cy="4642526"/>
            <a:chOff x="642519" y="2159002"/>
            <a:chExt cx="9080601" cy="4857556"/>
          </a:xfrm>
        </p:grpSpPr>
        <p:grpSp>
          <p:nvGrpSpPr>
            <p:cNvPr id="2" name="Group 1"/>
            <p:cNvGrpSpPr/>
            <p:nvPr/>
          </p:nvGrpSpPr>
          <p:grpSpPr>
            <a:xfrm>
              <a:off x="642519" y="2159002"/>
              <a:ext cx="9080601" cy="4857556"/>
              <a:chOff x="304800" y="1524000"/>
              <a:chExt cx="8398491" cy="5029200"/>
            </a:xfrm>
          </p:grpSpPr>
          <p:sp>
            <p:nvSpPr>
              <p:cNvPr id="29" name="Rectangle 28"/>
              <p:cNvSpPr/>
              <p:nvPr/>
            </p:nvSpPr>
            <p:spPr bwMode="ltGray">
              <a:xfrm>
                <a:off x="321291" y="1524000"/>
                <a:ext cx="838200" cy="1219200"/>
              </a:xfrm>
              <a:prstGeom prst="rect">
                <a:avLst/>
              </a:prstGeom>
              <a:solidFill>
                <a:schemeClr val="accent4"/>
              </a:solidFill>
              <a:ln w="31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smtClean="0">
                    <a:solidFill>
                      <a:schemeClr val="bg1"/>
                    </a:solidFill>
                    <a:latin typeface="宋体" pitchFamily="2" charset="-122"/>
                    <a:ea typeface="宋体" pitchFamily="2" charset="-122"/>
                  </a:rPr>
                  <a:t>战略决策层面</a:t>
                </a:r>
                <a:endParaRPr lang="zh-CN" altLang="en-US" sz="1800">
                  <a:solidFill>
                    <a:schemeClr val="bg1"/>
                  </a:solidFill>
                  <a:latin typeface="宋体" pitchFamily="2" charset="-122"/>
                  <a:ea typeface="宋体" pitchFamily="2" charset="-122"/>
                </a:endParaRPr>
              </a:p>
            </p:txBody>
          </p:sp>
          <p:sp>
            <p:nvSpPr>
              <p:cNvPr id="30" name="Rectangle 29"/>
              <p:cNvSpPr/>
              <p:nvPr/>
            </p:nvSpPr>
            <p:spPr bwMode="ltGray">
              <a:xfrm>
                <a:off x="304800" y="3096904"/>
                <a:ext cx="854691" cy="2541896"/>
              </a:xfrm>
              <a:prstGeom prst="rect">
                <a:avLst/>
              </a:prstGeom>
              <a:solidFill>
                <a:srgbClr val="DC6900"/>
              </a:solidFill>
              <a:ln w="3175">
                <a:solidFill>
                  <a:srgbClr val="EB8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smtClean="0">
                    <a:solidFill>
                      <a:schemeClr val="bg1"/>
                    </a:solidFill>
                    <a:latin typeface="宋体" pitchFamily="2" charset="-122"/>
                    <a:ea typeface="宋体" pitchFamily="2" charset="-122"/>
                  </a:rPr>
                  <a:t>实施</a:t>
                </a:r>
              </a:p>
              <a:p>
                <a:pPr algn="ctr"/>
                <a:r>
                  <a:rPr lang="zh-CN" altLang="en-US" sz="1800" smtClean="0">
                    <a:solidFill>
                      <a:schemeClr val="bg1"/>
                    </a:solidFill>
                    <a:latin typeface="宋体" pitchFamily="2" charset="-122"/>
                    <a:ea typeface="宋体" pitchFamily="2" charset="-122"/>
                  </a:rPr>
                  <a:t>层面</a:t>
                </a:r>
                <a:endParaRPr lang="zh-CN" altLang="en-US" sz="1800">
                  <a:solidFill>
                    <a:schemeClr val="bg1"/>
                  </a:solidFill>
                  <a:latin typeface="宋体" pitchFamily="2" charset="-122"/>
                  <a:ea typeface="宋体" pitchFamily="2" charset="-122"/>
                </a:endParaRPr>
              </a:p>
            </p:txBody>
          </p:sp>
          <p:sp>
            <p:nvSpPr>
              <p:cNvPr id="31" name="Rectangle 30"/>
              <p:cNvSpPr/>
              <p:nvPr/>
            </p:nvSpPr>
            <p:spPr bwMode="ltGray">
              <a:xfrm>
                <a:off x="321291" y="5943600"/>
                <a:ext cx="838200" cy="609600"/>
              </a:xfrm>
              <a:prstGeom prst="rect">
                <a:avLst/>
              </a:prstGeom>
              <a:solidFill>
                <a:schemeClr val="tx2">
                  <a:lumMod val="75000"/>
                </a:schemeClr>
              </a:solidFill>
              <a:ln w="317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smtClean="0">
                    <a:solidFill>
                      <a:schemeClr val="bg1"/>
                    </a:solidFill>
                    <a:latin typeface="宋体" pitchFamily="2" charset="-122"/>
                    <a:ea typeface="宋体" pitchFamily="2" charset="-122"/>
                  </a:rPr>
                  <a:t>基础</a:t>
                </a:r>
              </a:p>
              <a:p>
                <a:pPr algn="ctr"/>
                <a:r>
                  <a:rPr lang="zh-CN" altLang="en-US" sz="1800" smtClean="0">
                    <a:solidFill>
                      <a:schemeClr val="bg1"/>
                    </a:solidFill>
                    <a:latin typeface="宋体" pitchFamily="2" charset="-122"/>
                    <a:ea typeface="宋体" pitchFamily="2" charset="-122"/>
                  </a:rPr>
                  <a:t>平台</a:t>
                </a:r>
                <a:endParaRPr lang="zh-CN" altLang="en-US" sz="1800">
                  <a:solidFill>
                    <a:schemeClr val="bg1"/>
                  </a:solidFill>
                  <a:latin typeface="宋体" pitchFamily="2" charset="-122"/>
                  <a:ea typeface="宋体" pitchFamily="2" charset="-122"/>
                </a:endParaRPr>
              </a:p>
            </p:txBody>
          </p:sp>
          <p:sp>
            <p:nvSpPr>
              <p:cNvPr id="32" name="Rectangle 31"/>
              <p:cNvSpPr/>
              <p:nvPr/>
            </p:nvSpPr>
            <p:spPr bwMode="ltGray">
              <a:xfrm>
                <a:off x="1311891" y="3096904"/>
                <a:ext cx="6143199" cy="2541896"/>
              </a:xfrm>
              <a:prstGeom prst="rect">
                <a:avLst/>
              </a:prstGeom>
              <a:noFill/>
              <a:ln w="19050">
                <a:solidFill>
                  <a:srgbClr val="DC69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34" name="Rectangle 33"/>
              <p:cNvSpPr/>
              <p:nvPr/>
            </p:nvSpPr>
            <p:spPr bwMode="ltGray">
              <a:xfrm>
                <a:off x="1311891" y="5943600"/>
                <a:ext cx="6143199" cy="609600"/>
              </a:xfrm>
              <a:prstGeom prst="rect">
                <a:avLst/>
              </a:prstGeom>
              <a:noFill/>
              <a:ln w="19050">
                <a:solidFill>
                  <a:schemeClr val="tx2">
                    <a:lumMod val="7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35" name="Oval 34"/>
              <p:cNvSpPr/>
              <p:nvPr/>
            </p:nvSpPr>
            <p:spPr bwMode="ltGray">
              <a:xfrm>
                <a:off x="1692891" y="6096000"/>
                <a:ext cx="1447800" cy="304800"/>
              </a:xfrm>
              <a:prstGeom prst="ellipse">
                <a:avLst/>
              </a:prstGeom>
              <a:solidFill>
                <a:schemeClr val="tx2">
                  <a:lumMod val="75000"/>
                </a:schemeClr>
              </a:solidFill>
              <a:ln w="317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数据整合</a:t>
                </a:r>
              </a:p>
            </p:txBody>
          </p:sp>
          <p:sp>
            <p:nvSpPr>
              <p:cNvPr id="36" name="Oval 35"/>
              <p:cNvSpPr/>
              <p:nvPr/>
            </p:nvSpPr>
            <p:spPr bwMode="ltGray">
              <a:xfrm>
                <a:off x="3750291" y="6096000"/>
                <a:ext cx="1447800" cy="304800"/>
              </a:xfrm>
              <a:prstGeom prst="ellipse">
                <a:avLst/>
              </a:prstGeom>
              <a:solidFill>
                <a:schemeClr val="tx2">
                  <a:lumMod val="75000"/>
                </a:schemeClr>
              </a:solidFill>
              <a:ln w="317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人员结构</a:t>
                </a:r>
              </a:p>
            </p:txBody>
          </p:sp>
          <p:sp>
            <p:nvSpPr>
              <p:cNvPr id="37" name="Oval 36"/>
              <p:cNvSpPr/>
              <p:nvPr/>
            </p:nvSpPr>
            <p:spPr bwMode="ltGray">
              <a:xfrm>
                <a:off x="5769591" y="6096000"/>
                <a:ext cx="1447800" cy="304800"/>
              </a:xfrm>
              <a:prstGeom prst="ellipse">
                <a:avLst/>
              </a:prstGeom>
              <a:solidFill>
                <a:schemeClr val="tx2">
                  <a:lumMod val="75000"/>
                </a:schemeClr>
              </a:solidFill>
              <a:ln w="317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分析工具</a:t>
                </a:r>
              </a:p>
            </p:txBody>
          </p:sp>
          <p:sp>
            <p:nvSpPr>
              <p:cNvPr id="38" name="Rounded Rectangle 37"/>
              <p:cNvSpPr/>
              <p:nvPr/>
            </p:nvSpPr>
            <p:spPr bwMode="ltGray">
              <a:xfrm>
                <a:off x="1529688" y="3276600"/>
                <a:ext cx="2522183" cy="990600"/>
              </a:xfrm>
              <a:prstGeom prst="roundRect">
                <a:avLst/>
              </a:prstGeom>
              <a:solidFill>
                <a:srgbClr val="DC6900"/>
              </a:solidFill>
              <a:ln w="3175">
                <a:solidFill>
                  <a:srgbClr val="DC6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smtClean="0">
                    <a:solidFill>
                      <a:sysClr val="windowText" lastClr="000000"/>
                    </a:solidFill>
                    <a:latin typeface="宋体" pitchFamily="2" charset="-122"/>
                    <a:ea typeface="宋体" pitchFamily="2" charset="-122"/>
                  </a:rPr>
                  <a:t>第一支柱</a:t>
                </a:r>
              </a:p>
              <a:p>
                <a:pPr marL="198105" indent="-198105">
                  <a:buFont typeface="Wingdings" pitchFamily="2" charset="2"/>
                  <a:buChar char="§"/>
                </a:pPr>
                <a:r>
                  <a:rPr lang="zh-CN" altLang="en-US" sz="1400" smtClean="0">
                    <a:solidFill>
                      <a:sysClr val="windowText" lastClr="000000"/>
                    </a:solidFill>
                    <a:latin typeface="宋体" pitchFamily="2" charset="-122"/>
                    <a:ea typeface="宋体" pitchFamily="2" charset="-122"/>
                  </a:rPr>
                  <a:t>资产负债模型及效率提升</a:t>
                </a:r>
              </a:p>
              <a:p>
                <a:pPr marL="198105" indent="-198105">
                  <a:buFont typeface="Wingdings" pitchFamily="2" charset="2"/>
                  <a:buChar char="§"/>
                </a:pPr>
                <a:r>
                  <a:rPr lang="zh-CN" altLang="en-US" sz="1400" smtClean="0">
                    <a:solidFill>
                      <a:sysClr val="windowText" lastClr="000000"/>
                    </a:solidFill>
                    <a:latin typeface="宋体" pitchFamily="2" charset="-122"/>
                    <a:ea typeface="宋体" pitchFamily="2" charset="-122"/>
                  </a:rPr>
                  <a:t>资本预测和预算</a:t>
                </a:r>
              </a:p>
              <a:p>
                <a:pPr marL="198105" indent="-198105">
                  <a:buFont typeface="Wingdings" pitchFamily="2" charset="2"/>
                  <a:buChar char="§"/>
                </a:pPr>
                <a:r>
                  <a:rPr lang="zh-CN" altLang="en-US" sz="1400" smtClean="0">
                    <a:solidFill>
                      <a:sysClr val="windowText" lastClr="000000"/>
                    </a:solidFill>
                    <a:latin typeface="宋体" pitchFamily="2" charset="-122"/>
                    <a:ea typeface="宋体" pitchFamily="2" charset="-122"/>
                  </a:rPr>
                  <a:t>结果测试及分析</a:t>
                </a:r>
                <a:endParaRPr lang="zh-CN" altLang="en-US" sz="1400">
                  <a:solidFill>
                    <a:sysClr val="windowText" lastClr="000000"/>
                  </a:solidFill>
                  <a:latin typeface="宋体" pitchFamily="2" charset="-122"/>
                  <a:ea typeface="宋体" pitchFamily="2" charset="-122"/>
                </a:endParaRPr>
              </a:p>
            </p:txBody>
          </p:sp>
          <p:sp>
            <p:nvSpPr>
              <p:cNvPr id="39" name="Rounded Rectangle 38"/>
              <p:cNvSpPr/>
              <p:nvPr/>
            </p:nvSpPr>
            <p:spPr bwMode="ltGray">
              <a:xfrm>
                <a:off x="4176442" y="3291642"/>
                <a:ext cx="1521749" cy="2209800"/>
              </a:xfrm>
              <a:prstGeom prst="roundRect">
                <a:avLst/>
              </a:prstGeom>
              <a:solidFill>
                <a:schemeClr val="accent5"/>
              </a:solidFill>
              <a:ln w="3175">
                <a:solidFill>
                  <a:schemeClr val="bg2">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smtClean="0">
                    <a:solidFill>
                      <a:schemeClr val="tx1"/>
                    </a:solidFill>
                    <a:latin typeface="宋体" pitchFamily="2" charset="-122"/>
                    <a:ea typeface="宋体" pitchFamily="2" charset="-122"/>
                  </a:rPr>
                  <a:t>第二支柱</a:t>
                </a:r>
              </a:p>
              <a:p>
                <a:pPr marL="198105" indent="-198105">
                  <a:buFont typeface="Wingdings" pitchFamily="2" charset="2"/>
                  <a:buChar char="§"/>
                </a:pPr>
                <a:r>
                  <a:rPr lang="zh-CN" altLang="en-US" sz="1400" smtClean="0">
                    <a:solidFill>
                      <a:schemeClr val="tx1"/>
                    </a:solidFill>
                    <a:latin typeface="宋体" pitchFamily="2" charset="-122"/>
                    <a:ea typeface="宋体" pitchFamily="2" charset="-122"/>
                  </a:rPr>
                  <a:t>风险管理信息系统搭建</a:t>
                </a:r>
              </a:p>
              <a:p>
                <a:pPr marL="198105" indent="-198105">
                  <a:buFont typeface="Wingdings" pitchFamily="2" charset="2"/>
                  <a:buChar char="§"/>
                </a:pPr>
                <a:r>
                  <a:rPr lang="zh-CN" altLang="en-US" sz="1400" smtClean="0">
                    <a:solidFill>
                      <a:schemeClr val="tx1"/>
                    </a:solidFill>
                    <a:latin typeface="宋体" pitchFamily="2" charset="-122"/>
                    <a:ea typeface="宋体" pitchFamily="2" charset="-122"/>
                  </a:rPr>
                  <a:t>风险自我评估和提升</a:t>
                </a:r>
              </a:p>
              <a:p>
                <a:pPr marL="198105" indent="-198105">
                  <a:buFont typeface="Wingdings" pitchFamily="2" charset="2"/>
                  <a:buChar char="§"/>
                </a:pPr>
                <a:r>
                  <a:rPr lang="zh-CN" altLang="en-US" sz="1400" smtClean="0">
                    <a:solidFill>
                      <a:schemeClr val="tx1"/>
                    </a:solidFill>
                    <a:latin typeface="宋体" pitchFamily="2" charset="-122"/>
                    <a:ea typeface="宋体" pitchFamily="2" charset="-122"/>
                  </a:rPr>
                  <a:t>流动风险预测模型</a:t>
                </a:r>
              </a:p>
              <a:p>
                <a:pPr marL="198105" indent="-198105">
                  <a:buFont typeface="Wingdings" pitchFamily="2" charset="2"/>
                  <a:buChar char="§"/>
                </a:pPr>
                <a:endParaRPr lang="zh-CN" altLang="en-US" sz="1600">
                  <a:solidFill>
                    <a:schemeClr val="tx1"/>
                  </a:solidFill>
                  <a:latin typeface="宋体" pitchFamily="2" charset="-122"/>
                  <a:ea typeface="宋体" pitchFamily="2" charset="-122"/>
                </a:endParaRPr>
              </a:p>
            </p:txBody>
          </p:sp>
          <p:sp>
            <p:nvSpPr>
              <p:cNvPr id="40" name="Rounded Rectangle 39"/>
              <p:cNvSpPr/>
              <p:nvPr/>
            </p:nvSpPr>
            <p:spPr bwMode="ltGray">
              <a:xfrm>
                <a:off x="5828067" y="3292481"/>
                <a:ext cx="1446396" cy="2209800"/>
              </a:xfrm>
              <a:prstGeom prst="roundRect">
                <a:avLst/>
              </a:prstGeom>
              <a:solidFill>
                <a:schemeClr val="accent5"/>
              </a:solidFill>
              <a:ln w="3175">
                <a:solidFill>
                  <a:schemeClr val="bg2">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smtClean="0">
                    <a:solidFill>
                      <a:schemeClr val="tx1"/>
                    </a:solidFill>
                    <a:latin typeface="宋体" pitchFamily="2" charset="-122"/>
                    <a:ea typeface="宋体" pitchFamily="2" charset="-122"/>
                  </a:rPr>
                  <a:t>第三支柱</a:t>
                </a:r>
              </a:p>
              <a:p>
                <a:pPr marL="198105" indent="-198105">
                  <a:buFont typeface="Wingdings" pitchFamily="2" charset="2"/>
                  <a:buChar char="§"/>
                </a:pPr>
                <a:r>
                  <a:rPr lang="zh-CN" altLang="en-US" sz="1400" smtClean="0">
                    <a:solidFill>
                      <a:schemeClr val="tx1"/>
                    </a:solidFill>
                    <a:latin typeface="宋体" pitchFamily="2" charset="-122"/>
                    <a:ea typeface="宋体" pitchFamily="2" charset="-122"/>
                  </a:rPr>
                  <a:t>披露信息的整合，战略如何展示</a:t>
                </a:r>
              </a:p>
              <a:p>
                <a:pPr marL="198105" indent="-198105">
                  <a:buFont typeface="Wingdings" pitchFamily="2" charset="2"/>
                  <a:buChar char="§"/>
                </a:pPr>
                <a:r>
                  <a:rPr lang="zh-CN" altLang="en-US" sz="1400" smtClean="0">
                    <a:solidFill>
                      <a:schemeClr val="tx1"/>
                    </a:solidFill>
                    <a:latin typeface="宋体" pitchFamily="2" charset="-122"/>
                    <a:ea typeface="宋体" pitchFamily="2" charset="-122"/>
                  </a:rPr>
                  <a:t>对标同业披露信息</a:t>
                </a:r>
              </a:p>
              <a:p>
                <a:pPr marL="198105" indent="-198105">
                  <a:buFont typeface="Wingdings" pitchFamily="2" charset="2"/>
                  <a:buChar char="§"/>
                </a:pPr>
                <a:endParaRPr lang="zh-CN" altLang="en-US" sz="1400">
                  <a:solidFill>
                    <a:schemeClr val="tx1"/>
                  </a:solidFill>
                  <a:latin typeface="宋体" pitchFamily="2" charset="-122"/>
                  <a:ea typeface="宋体" pitchFamily="2" charset="-122"/>
                </a:endParaRPr>
              </a:p>
            </p:txBody>
          </p:sp>
          <p:sp>
            <p:nvSpPr>
              <p:cNvPr id="41" name="Down Arrow 40"/>
              <p:cNvSpPr/>
              <p:nvPr/>
            </p:nvSpPr>
            <p:spPr bwMode="ltGray">
              <a:xfrm rot="10800000">
                <a:off x="702291" y="2819400"/>
                <a:ext cx="130791" cy="228600"/>
              </a:xfrm>
              <a:prstGeom prst="downArrow">
                <a:avLst/>
              </a:prstGeom>
              <a:solidFill>
                <a:schemeClr val="accent3">
                  <a:lumMod val="20000"/>
                  <a:lumOff val="80000"/>
                </a:schemeClr>
              </a:solidFill>
              <a:ln w="3175">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42" name="Down Arrow 41"/>
              <p:cNvSpPr/>
              <p:nvPr/>
            </p:nvSpPr>
            <p:spPr bwMode="ltGray">
              <a:xfrm rot="10800000">
                <a:off x="647700" y="5638800"/>
                <a:ext cx="130791" cy="228600"/>
              </a:xfrm>
              <a:prstGeom prst="downArrow">
                <a:avLst/>
              </a:prstGeom>
              <a:solidFill>
                <a:schemeClr val="accent3">
                  <a:lumMod val="20000"/>
                  <a:lumOff val="80000"/>
                </a:schemeClr>
              </a:solidFill>
              <a:ln w="3175">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43" name="Down Arrow 42"/>
              <p:cNvSpPr/>
              <p:nvPr/>
            </p:nvSpPr>
            <p:spPr bwMode="ltGray">
              <a:xfrm rot="10800000">
                <a:off x="4436091" y="2819400"/>
                <a:ext cx="130791" cy="228600"/>
              </a:xfrm>
              <a:prstGeom prst="downArrow">
                <a:avLst/>
              </a:prstGeom>
              <a:solidFill>
                <a:schemeClr val="accent3">
                  <a:lumMod val="20000"/>
                  <a:lumOff val="80000"/>
                </a:schemeClr>
              </a:solidFill>
              <a:ln w="3175">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44" name="Down Arrow 43"/>
              <p:cNvSpPr/>
              <p:nvPr/>
            </p:nvSpPr>
            <p:spPr bwMode="ltGray">
              <a:xfrm rot="10800000">
                <a:off x="4381500" y="5714999"/>
                <a:ext cx="130791" cy="228600"/>
              </a:xfrm>
              <a:prstGeom prst="downArrow">
                <a:avLst/>
              </a:prstGeom>
              <a:solidFill>
                <a:schemeClr val="accent3">
                  <a:lumMod val="20000"/>
                  <a:lumOff val="80000"/>
                </a:schemeClr>
              </a:solidFill>
              <a:ln w="3175">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grpSp>
            <p:nvGrpSpPr>
              <p:cNvPr id="45" name="Group 44"/>
              <p:cNvGrpSpPr/>
              <p:nvPr/>
            </p:nvGrpSpPr>
            <p:grpSpPr>
              <a:xfrm>
                <a:off x="1311891" y="1524000"/>
                <a:ext cx="6143199" cy="1219200"/>
                <a:chOff x="1311891" y="1371600"/>
                <a:chExt cx="6143199" cy="1219200"/>
              </a:xfrm>
            </p:grpSpPr>
            <p:sp>
              <p:nvSpPr>
                <p:cNvPr id="46" name="Rectangle 45"/>
                <p:cNvSpPr/>
                <p:nvPr/>
              </p:nvSpPr>
              <p:spPr bwMode="ltGray">
                <a:xfrm>
                  <a:off x="1311891" y="1371600"/>
                  <a:ext cx="6143199" cy="1219200"/>
                </a:xfrm>
                <a:prstGeom prst="rect">
                  <a:avLst/>
                </a:prstGeom>
                <a:solidFill>
                  <a:schemeClr val="bg1"/>
                </a:solidFill>
                <a:ln w="19050">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b="1" smtClean="0">
                      <a:solidFill>
                        <a:schemeClr val="accent4"/>
                      </a:solidFill>
                      <a:latin typeface="宋体" pitchFamily="2" charset="-122"/>
                      <a:ea typeface="宋体" pitchFamily="2" charset="-122"/>
                    </a:rPr>
                    <a:t>业务</a:t>
                  </a:r>
                  <a:r>
                    <a:rPr lang="en-US" altLang="zh-CN" sz="1800" b="1" smtClean="0">
                      <a:solidFill>
                        <a:schemeClr val="accent4"/>
                      </a:solidFill>
                      <a:latin typeface="宋体" pitchFamily="2" charset="-122"/>
                      <a:ea typeface="宋体" pitchFamily="2" charset="-122"/>
                    </a:rPr>
                    <a:t>/</a:t>
                  </a:r>
                  <a:r>
                    <a:rPr lang="zh-CN" altLang="en-US" sz="1800" b="1" smtClean="0">
                      <a:solidFill>
                        <a:schemeClr val="accent4"/>
                      </a:solidFill>
                      <a:latin typeface="宋体" pitchFamily="2" charset="-122"/>
                      <a:ea typeface="宋体" pitchFamily="2" charset="-122"/>
                    </a:rPr>
                    <a:t>资本战略</a:t>
                  </a:r>
                </a:p>
                <a:p>
                  <a:pPr algn="ctr"/>
                  <a:endParaRPr lang="zh-CN" altLang="en-US" sz="1800" smtClean="0">
                    <a:solidFill>
                      <a:schemeClr val="bg1"/>
                    </a:solidFill>
                    <a:latin typeface="宋体" pitchFamily="2" charset="-122"/>
                    <a:ea typeface="宋体" pitchFamily="2" charset="-122"/>
                  </a:endParaRPr>
                </a:p>
                <a:p>
                  <a:pPr algn="ctr"/>
                  <a:endParaRPr lang="zh-CN" altLang="en-US" sz="1800" smtClean="0">
                    <a:solidFill>
                      <a:schemeClr val="bg1"/>
                    </a:solidFill>
                    <a:latin typeface="宋体" pitchFamily="2" charset="-122"/>
                    <a:ea typeface="宋体" pitchFamily="2" charset="-122"/>
                  </a:endParaRPr>
                </a:p>
                <a:p>
                  <a:pPr algn="ctr"/>
                  <a:endParaRPr lang="zh-CN" altLang="en-US" sz="1800">
                    <a:solidFill>
                      <a:schemeClr val="bg1"/>
                    </a:solidFill>
                    <a:latin typeface="宋体" pitchFamily="2" charset="-122"/>
                    <a:ea typeface="宋体" pitchFamily="2" charset="-122"/>
                  </a:endParaRPr>
                </a:p>
              </p:txBody>
            </p:sp>
            <p:sp>
              <p:nvSpPr>
                <p:cNvPr id="47" name="Oval 46"/>
                <p:cNvSpPr/>
                <p:nvPr/>
              </p:nvSpPr>
              <p:spPr bwMode="ltGray">
                <a:xfrm>
                  <a:off x="1371600" y="1739462"/>
                  <a:ext cx="1481526" cy="666750"/>
                </a:xfrm>
                <a:prstGeom prst="ellipse">
                  <a:avLst/>
                </a:prstGeom>
                <a:solidFill>
                  <a:schemeClr val="accent4"/>
                </a:solidFill>
                <a:ln w="19050">
                  <a:solidFill>
                    <a:schemeClr val="accent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smtClean="0">
                      <a:solidFill>
                        <a:schemeClr val="bg1"/>
                      </a:solidFill>
                      <a:latin typeface="宋体" pitchFamily="2" charset="-122"/>
                      <a:ea typeface="宋体" pitchFamily="2" charset="-122"/>
                    </a:rPr>
                    <a:t>产品战略</a:t>
                  </a:r>
                  <a:r>
                    <a:rPr lang="en-US" altLang="zh-CN" sz="1600" smtClean="0">
                      <a:solidFill>
                        <a:schemeClr val="bg1"/>
                      </a:solidFill>
                      <a:latin typeface="宋体" pitchFamily="2" charset="-122"/>
                      <a:ea typeface="宋体" pitchFamily="2" charset="-122"/>
                    </a:rPr>
                    <a:t>/</a:t>
                  </a:r>
                  <a:r>
                    <a:rPr lang="zh-CN" altLang="en-US" sz="1600" smtClean="0">
                      <a:solidFill>
                        <a:schemeClr val="bg1"/>
                      </a:solidFill>
                      <a:latin typeface="宋体" pitchFamily="2" charset="-122"/>
                      <a:ea typeface="宋体" pitchFamily="2" charset="-122"/>
                    </a:rPr>
                    <a:t>业务计划</a:t>
                  </a:r>
                  <a:endParaRPr lang="zh-CN" altLang="en-US" sz="1600">
                    <a:solidFill>
                      <a:schemeClr val="bg1"/>
                    </a:solidFill>
                    <a:latin typeface="宋体" pitchFamily="2" charset="-122"/>
                    <a:ea typeface="宋体" pitchFamily="2" charset="-122"/>
                  </a:endParaRPr>
                </a:p>
              </p:txBody>
            </p:sp>
            <p:sp>
              <p:nvSpPr>
                <p:cNvPr id="48" name="Oval 47"/>
                <p:cNvSpPr/>
                <p:nvPr/>
              </p:nvSpPr>
              <p:spPr bwMode="ltGray">
                <a:xfrm>
                  <a:off x="2942896" y="1744717"/>
                  <a:ext cx="1447232" cy="666750"/>
                </a:xfrm>
                <a:prstGeom prst="ellipse">
                  <a:avLst/>
                </a:prstGeom>
                <a:solidFill>
                  <a:schemeClr val="accent4"/>
                </a:solidFill>
                <a:ln w="19050">
                  <a:solidFill>
                    <a:schemeClr val="accent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投资策略</a:t>
                  </a:r>
                </a:p>
              </p:txBody>
            </p:sp>
            <p:sp>
              <p:nvSpPr>
                <p:cNvPr id="49" name="Oval 48"/>
                <p:cNvSpPr/>
                <p:nvPr/>
              </p:nvSpPr>
              <p:spPr bwMode="ltGray">
                <a:xfrm>
                  <a:off x="4469816" y="1781175"/>
                  <a:ext cx="1447800" cy="657225"/>
                </a:xfrm>
                <a:prstGeom prst="ellipse">
                  <a:avLst/>
                </a:prstGeom>
                <a:solidFill>
                  <a:schemeClr val="accent4"/>
                </a:solidFill>
                <a:ln w="19050">
                  <a:solidFill>
                    <a:schemeClr val="accent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资本管理</a:t>
                  </a:r>
                </a:p>
              </p:txBody>
            </p:sp>
            <p:sp>
              <p:nvSpPr>
                <p:cNvPr id="50" name="Oval 49"/>
                <p:cNvSpPr/>
                <p:nvPr/>
              </p:nvSpPr>
              <p:spPr bwMode="ltGray">
                <a:xfrm>
                  <a:off x="5996394" y="1781176"/>
                  <a:ext cx="1395200" cy="630292"/>
                </a:xfrm>
                <a:prstGeom prst="ellipse">
                  <a:avLst/>
                </a:prstGeom>
                <a:solidFill>
                  <a:schemeClr val="accent4"/>
                </a:solidFill>
                <a:ln w="19050">
                  <a:solidFill>
                    <a:schemeClr val="accent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会计政策</a:t>
                  </a:r>
                </a:p>
              </p:txBody>
            </p:sp>
          </p:grpSp>
          <p:sp>
            <p:nvSpPr>
              <p:cNvPr id="51" name="Rectangle 50"/>
              <p:cNvSpPr/>
              <p:nvPr/>
            </p:nvSpPr>
            <p:spPr bwMode="ltGray">
              <a:xfrm>
                <a:off x="7941291" y="1524000"/>
                <a:ext cx="762000" cy="5029200"/>
              </a:xfrm>
              <a:prstGeom prst="rect">
                <a:avLst/>
              </a:prstGeom>
              <a:solidFill>
                <a:schemeClr val="bg2">
                  <a:lumMod val="95000"/>
                </a:schemeClr>
              </a:solidFill>
              <a:ln w="28575">
                <a:solidFill>
                  <a:srgbClr val="A3202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b="1" smtClean="0">
                    <a:solidFill>
                      <a:schemeClr val="tx1"/>
                    </a:solidFill>
                    <a:latin typeface="宋体" pitchFamily="2" charset="-122"/>
                    <a:ea typeface="宋体" pitchFamily="2" charset="-122"/>
                  </a:rPr>
                  <a:t>报告</a:t>
                </a:r>
              </a:p>
              <a:p>
                <a:pPr algn="ctr"/>
                <a:endParaRPr lang="zh-CN" altLang="en-US" sz="1800" b="1" smtClean="0">
                  <a:solidFill>
                    <a:schemeClr val="tx1"/>
                  </a:solidFill>
                  <a:latin typeface="宋体" pitchFamily="2" charset="-122"/>
                  <a:ea typeface="宋体" pitchFamily="2" charset="-122"/>
                </a:endParaRPr>
              </a:p>
              <a:p>
                <a:pPr algn="ctr"/>
                <a:r>
                  <a:rPr lang="zh-CN" altLang="en-US" sz="1800" b="1" smtClean="0">
                    <a:solidFill>
                      <a:schemeClr val="tx1"/>
                    </a:solidFill>
                    <a:latin typeface="宋体" pitchFamily="2" charset="-122"/>
                    <a:ea typeface="宋体" pitchFamily="2" charset="-122"/>
                  </a:rPr>
                  <a:t>内审</a:t>
                </a:r>
              </a:p>
              <a:p>
                <a:pPr algn="ctr"/>
                <a:endParaRPr lang="zh-CN" altLang="en-US" sz="1800" b="1" smtClean="0">
                  <a:solidFill>
                    <a:schemeClr val="tx1"/>
                  </a:solidFill>
                  <a:latin typeface="宋体" pitchFamily="2" charset="-122"/>
                  <a:ea typeface="宋体" pitchFamily="2" charset="-122"/>
                </a:endParaRPr>
              </a:p>
              <a:p>
                <a:pPr algn="ctr"/>
                <a:r>
                  <a:rPr lang="zh-CN" altLang="en-US" sz="1800" b="1" smtClean="0">
                    <a:solidFill>
                      <a:schemeClr val="tx1"/>
                    </a:solidFill>
                    <a:latin typeface="宋体" pitchFamily="2" charset="-122"/>
                    <a:ea typeface="宋体" pitchFamily="2" charset="-122"/>
                  </a:rPr>
                  <a:t>内控</a:t>
                </a:r>
                <a:endParaRPr lang="zh-CN" altLang="en-US" sz="1800" b="1">
                  <a:solidFill>
                    <a:schemeClr val="tx1"/>
                  </a:solidFill>
                  <a:latin typeface="宋体" pitchFamily="2" charset="-122"/>
                  <a:ea typeface="宋体" pitchFamily="2" charset="-122"/>
                </a:endParaRPr>
              </a:p>
            </p:txBody>
          </p:sp>
          <p:sp>
            <p:nvSpPr>
              <p:cNvPr id="52" name="Right Arrow 51"/>
              <p:cNvSpPr/>
              <p:nvPr/>
            </p:nvSpPr>
            <p:spPr bwMode="ltGray">
              <a:xfrm rot="10800000">
                <a:off x="7552898" y="2076450"/>
                <a:ext cx="295702" cy="133350"/>
              </a:xfrm>
              <a:prstGeom prst="rightArrow">
                <a:avLst/>
              </a:prstGeom>
              <a:solidFill>
                <a:schemeClr val="accent1">
                  <a:lumMod val="20000"/>
                  <a:lumOff val="80000"/>
                </a:schemeClr>
              </a:solidFill>
              <a:ln w="3175">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53" name="Left-Right Arrow 52"/>
              <p:cNvSpPr/>
              <p:nvPr/>
            </p:nvSpPr>
            <p:spPr bwMode="ltGray">
              <a:xfrm>
                <a:off x="7536407" y="4267200"/>
                <a:ext cx="388393" cy="152400"/>
              </a:xfrm>
              <a:prstGeom prst="leftRightArrow">
                <a:avLst/>
              </a:prstGeom>
              <a:solidFill>
                <a:schemeClr val="accent1">
                  <a:lumMod val="20000"/>
                  <a:lumOff val="80000"/>
                </a:schemeClr>
              </a:solidFill>
              <a:ln w="3175">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grpSp>
        <p:sp>
          <p:nvSpPr>
            <p:cNvPr id="6" name="Down Arrow 5"/>
            <p:cNvSpPr/>
            <p:nvPr/>
          </p:nvSpPr>
          <p:spPr bwMode="ltGray">
            <a:xfrm>
              <a:off x="2897912" y="4894312"/>
              <a:ext cx="773053" cy="86360"/>
            </a:xfrm>
            <a:prstGeom prst="downArrow">
              <a:avLst/>
            </a:prstGeom>
            <a:solidFill>
              <a:schemeClr val="accent6"/>
            </a:solidFill>
            <a:ln w="3175"/>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solidFill>
                <a:latin typeface="宋体" pitchFamily="2" charset="-122"/>
                <a:ea typeface="宋体" pitchFamily="2" charset="-122"/>
              </a:endParaRPr>
            </a:p>
          </p:txBody>
        </p:sp>
        <p:sp>
          <p:nvSpPr>
            <p:cNvPr id="54" name="Rounded Rectangle 53"/>
            <p:cNvSpPr/>
            <p:nvPr/>
          </p:nvSpPr>
          <p:spPr bwMode="ltGray">
            <a:xfrm>
              <a:off x="1969040" y="5038328"/>
              <a:ext cx="2724879" cy="1044171"/>
            </a:xfrm>
            <a:prstGeom prst="roundRect">
              <a:avLst/>
            </a:prstGeom>
            <a:solidFill>
              <a:srgbClr val="DC6900"/>
            </a:solidFill>
            <a:ln w="3175">
              <a:solidFill>
                <a:srgbClr val="DC6900"/>
              </a:solid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marL="198105" indent="-198105">
                <a:buFont typeface="Wingdings" pitchFamily="2" charset="2"/>
                <a:buChar char="§"/>
              </a:pPr>
              <a:r>
                <a:rPr lang="zh-CN" altLang="en-US" sz="1400" smtClean="0">
                  <a:solidFill>
                    <a:sysClr val="windowText" lastClr="000000"/>
                  </a:solidFill>
                  <a:latin typeface="宋体" pitchFamily="2" charset="-122"/>
                  <a:ea typeface="宋体" pitchFamily="2" charset="-122"/>
                </a:rPr>
                <a:t>分红业务管理策略</a:t>
              </a:r>
            </a:p>
            <a:p>
              <a:pPr marL="198105" indent="-198105">
                <a:buFont typeface="Wingdings" pitchFamily="2" charset="2"/>
                <a:buChar char="§"/>
              </a:pPr>
              <a:r>
                <a:rPr lang="zh-CN" altLang="en-US" sz="1400" smtClean="0">
                  <a:solidFill>
                    <a:sysClr val="windowText" lastClr="000000"/>
                  </a:solidFill>
                  <a:latin typeface="宋体" pitchFamily="2" charset="-122"/>
                  <a:ea typeface="宋体" pitchFamily="2" charset="-122"/>
                </a:rPr>
                <a:t>账户管理</a:t>
              </a:r>
            </a:p>
            <a:p>
              <a:pPr marL="198105" indent="-198105">
                <a:buFont typeface="Wingdings" pitchFamily="2" charset="2"/>
                <a:buChar char="§"/>
              </a:pPr>
              <a:r>
                <a:rPr lang="zh-CN" altLang="en-US" sz="1400" smtClean="0">
                  <a:solidFill>
                    <a:sysClr val="windowText" lastClr="000000"/>
                  </a:solidFill>
                  <a:latin typeface="宋体" pitchFamily="2" charset="-122"/>
                  <a:ea typeface="宋体" pitchFamily="2" charset="-122"/>
                </a:rPr>
                <a:t>资产负债管理</a:t>
              </a:r>
            </a:p>
            <a:p>
              <a:pPr marL="198105" indent="-198105">
                <a:buFont typeface="Wingdings" pitchFamily="2" charset="2"/>
                <a:buChar char="§"/>
              </a:pPr>
              <a:r>
                <a:rPr lang="zh-CN" altLang="en-US" sz="1400" smtClean="0">
                  <a:solidFill>
                    <a:sysClr val="windowText" lastClr="000000"/>
                  </a:solidFill>
                  <a:latin typeface="宋体" pitchFamily="2" charset="-122"/>
                  <a:ea typeface="宋体" pitchFamily="2" charset="-122"/>
                </a:rPr>
                <a:t>价值评估</a:t>
              </a:r>
              <a:endParaRPr lang="zh-CN" altLang="en-US" sz="1400">
                <a:solidFill>
                  <a:sysClr val="windowText" lastClr="000000"/>
                </a:solidFill>
                <a:latin typeface="宋体" pitchFamily="2" charset="-122"/>
                <a:ea typeface="宋体" pitchFamily="2" charset="-122"/>
              </a:endParaRPr>
            </a:p>
          </p:txBody>
        </p:sp>
      </p:grpSp>
      <p:sp>
        <p:nvSpPr>
          <p:cNvPr id="101" name="Page Number"/>
          <p:cNvSpPr txBox="1"/>
          <p:nvPr>
            <p:custDataLst>
              <p:tags r:id="rId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11</a:t>
            </a:r>
            <a:endParaRPr lang="zh-CN" altLang="en-US" sz="900" noProof="1" smtClean="0"/>
          </a:p>
        </p:txBody>
      </p:sp>
      <p:sp>
        <p:nvSpPr>
          <p:cNvPr id="102"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103"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04"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spTree>
    <p:extLst>
      <p:ext uri="{BB962C8B-B14F-4D97-AF65-F5344CB8AC3E}">
        <p14:creationId xmlns:p14="http://schemas.microsoft.com/office/powerpoint/2010/main" val="494325679"/>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5" name="grid" hidden="1"/>
          <p:cNvGrpSpPr/>
          <p:nvPr>
            <p:custDataLst>
              <p:tags r:id="rId3"/>
            </p:custDataLst>
          </p:nvPr>
        </p:nvGrpSpPr>
        <p:grpSpPr>
          <a:xfrm>
            <a:off x="530352" y="685800"/>
            <a:ext cx="8997696" cy="6711696"/>
            <a:chOff x="530352" y="685800"/>
            <a:chExt cx="8997696" cy="6711696"/>
          </a:xfrm>
        </p:grpSpPr>
        <p:sp>
          <p:nvSpPr>
            <p:cNvPr id="6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69" name="Group 600" hidden="1"/>
            <p:cNvGrpSpPr/>
            <p:nvPr userDrawn="1"/>
          </p:nvGrpSpPr>
          <p:grpSpPr>
            <a:xfrm>
              <a:off x="530352" y="6016752"/>
              <a:ext cx="8997696" cy="609600"/>
              <a:chOff x="530352" y="6016752"/>
              <a:chExt cx="8997696" cy="609600"/>
            </a:xfrm>
          </p:grpSpPr>
          <p:sp>
            <p:nvSpPr>
              <p:cNvPr id="10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0" name="Group 500" hidden="1"/>
            <p:cNvGrpSpPr/>
            <p:nvPr userDrawn="1"/>
          </p:nvGrpSpPr>
          <p:grpSpPr>
            <a:xfrm>
              <a:off x="530352" y="5257800"/>
              <a:ext cx="8997696" cy="609600"/>
              <a:chOff x="530352" y="5257800"/>
              <a:chExt cx="8997696" cy="609600"/>
            </a:xfrm>
          </p:grpSpPr>
          <p:sp>
            <p:nvSpPr>
              <p:cNvPr id="9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1" name="Group 400" hidden="1"/>
            <p:cNvGrpSpPr/>
            <p:nvPr userDrawn="1"/>
          </p:nvGrpSpPr>
          <p:grpSpPr>
            <a:xfrm>
              <a:off x="530352" y="4498848"/>
              <a:ext cx="8997696" cy="609600"/>
              <a:chOff x="530352" y="4498848"/>
              <a:chExt cx="8997696" cy="609600"/>
            </a:xfrm>
          </p:grpSpPr>
          <p:sp>
            <p:nvSpPr>
              <p:cNvPr id="9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2" name="Group 300" hidden="1"/>
            <p:cNvGrpSpPr/>
            <p:nvPr userDrawn="1"/>
          </p:nvGrpSpPr>
          <p:grpSpPr>
            <a:xfrm>
              <a:off x="530352" y="3730752"/>
              <a:ext cx="8997696" cy="609600"/>
              <a:chOff x="530352" y="3730752"/>
              <a:chExt cx="8997696" cy="609600"/>
            </a:xfrm>
          </p:grpSpPr>
          <p:sp>
            <p:nvSpPr>
              <p:cNvPr id="8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3" name="Group 200" hidden="1"/>
            <p:cNvGrpSpPr/>
            <p:nvPr userDrawn="1"/>
          </p:nvGrpSpPr>
          <p:grpSpPr>
            <a:xfrm>
              <a:off x="530352" y="2971800"/>
              <a:ext cx="8997696" cy="609600"/>
              <a:chOff x="530352" y="2971800"/>
              <a:chExt cx="8997696" cy="609600"/>
            </a:xfrm>
          </p:grpSpPr>
          <p:sp>
            <p:nvSpPr>
              <p:cNvPr id="8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4" name="Group 100" hidden="1"/>
            <p:cNvGrpSpPr/>
            <p:nvPr userDrawn="1"/>
          </p:nvGrpSpPr>
          <p:grpSpPr>
            <a:xfrm>
              <a:off x="530352" y="2212848"/>
              <a:ext cx="8997696" cy="609600"/>
              <a:chOff x="530352" y="2212848"/>
              <a:chExt cx="8997696" cy="609600"/>
            </a:xfrm>
          </p:grpSpPr>
          <p:sp>
            <p:nvSpPr>
              <p:cNvPr id="7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14" name="Title 1"/>
          <p:cNvSpPr>
            <a:spLocks noGrp="1"/>
          </p:cNvSpPr>
          <p:nvPr>
            <p:ph type="title"/>
          </p:nvPr>
        </p:nvSpPr>
        <p:spPr>
          <a:xfrm>
            <a:off x="493200" y="1123200"/>
            <a:ext cx="9052560" cy="1036320"/>
          </a:xfrm>
        </p:spPr>
        <p:txBody>
          <a:bodyPr/>
          <a:lstStyle/>
          <a:p>
            <a:r>
              <a:rPr lang="zh-CN" altLang="en-US" smtClean="0">
                <a:latin typeface="宋体" pitchFamily="2" charset="-122"/>
                <a:ea typeface="宋体" pitchFamily="2" charset="-122"/>
              </a:rPr>
              <a:t>如何调整治理架构，完成偿二代的建设</a:t>
            </a:r>
            <a:br>
              <a:rPr lang="zh-CN" altLang="en-US" smtClean="0">
                <a:latin typeface="宋体" pitchFamily="2" charset="-122"/>
                <a:ea typeface="宋体" pitchFamily="2" charset="-122"/>
              </a:rPr>
            </a:br>
            <a:r>
              <a:rPr lang="zh-CN" altLang="en-US" b="0" smtClean="0">
                <a:latin typeface="宋体" pitchFamily="2" charset="-122"/>
                <a:ea typeface="宋体" pitchFamily="2" charset="-122"/>
              </a:rPr>
              <a:t>结合未来的战略规划进行合理的分配资源，重建组织架构，明确职责分工</a:t>
            </a:r>
            <a:br>
              <a:rPr lang="zh-CN" altLang="en-US" smtClean="0">
                <a:solidFill>
                  <a:schemeClr val="tx2"/>
                </a:solidFill>
                <a:latin typeface="宋体" pitchFamily="2" charset="-122"/>
                <a:ea typeface="宋体" pitchFamily="2" charset="-122"/>
              </a:rPr>
            </a:br>
            <a:endParaRPr lang="zh-CN" altLang="en-US">
              <a:latin typeface="宋体" pitchFamily="2" charset="-122"/>
              <a:ea typeface="宋体" pitchFamily="2" charset="-122"/>
            </a:endParaRPr>
          </a:p>
        </p:txBody>
      </p:sp>
      <p:grpSp>
        <p:nvGrpSpPr>
          <p:cNvPr id="15" name="Group 14"/>
          <p:cNvGrpSpPr/>
          <p:nvPr/>
        </p:nvGrpSpPr>
        <p:grpSpPr>
          <a:xfrm>
            <a:off x="636712" y="2159519"/>
            <a:ext cx="8665713" cy="4863374"/>
            <a:chOff x="400048" y="5508402"/>
            <a:chExt cx="6066771" cy="3540408"/>
          </a:xfrm>
        </p:grpSpPr>
        <p:sp>
          <p:nvSpPr>
            <p:cNvPr id="16" name="Rectangle 15"/>
            <p:cNvSpPr>
              <a:spLocks noChangeArrowheads="1"/>
            </p:cNvSpPr>
            <p:nvPr/>
          </p:nvSpPr>
          <p:spPr bwMode="auto">
            <a:xfrm>
              <a:off x="1498158" y="7234808"/>
              <a:ext cx="525210" cy="145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defPPr>
                <a:defRPr lang="en-US"/>
              </a:defPPr>
              <a:lvl1pPr marL="0" algn="l" defTabSz="1018824" rtl="0" eaLnBrk="1" latinLnBrk="0" hangingPunct="1">
                <a:defRPr sz="2000" kern="1200">
                  <a:solidFill>
                    <a:schemeClr val="tx1"/>
                  </a:solidFill>
                  <a:latin typeface="+mn-lt"/>
                  <a:ea typeface="+mn-ea"/>
                  <a:cs typeface="+mn-cs"/>
                </a:defRPr>
              </a:lvl1pPr>
              <a:lvl2pPr marL="509412" algn="l" defTabSz="1018824" rtl="0" eaLnBrk="1" latinLnBrk="0" hangingPunct="1">
                <a:defRPr sz="2000" kern="1200">
                  <a:solidFill>
                    <a:schemeClr val="tx1"/>
                  </a:solidFill>
                  <a:latin typeface="+mn-lt"/>
                  <a:ea typeface="+mn-ea"/>
                  <a:cs typeface="+mn-cs"/>
                </a:defRPr>
              </a:lvl2pPr>
              <a:lvl3pPr marL="1018824" algn="l" defTabSz="1018824" rtl="0" eaLnBrk="1" latinLnBrk="0" hangingPunct="1">
                <a:defRPr sz="2000" kern="1200">
                  <a:solidFill>
                    <a:schemeClr val="tx1"/>
                  </a:solidFill>
                  <a:latin typeface="+mn-lt"/>
                  <a:ea typeface="+mn-ea"/>
                  <a:cs typeface="+mn-cs"/>
                </a:defRPr>
              </a:lvl3pPr>
              <a:lvl4pPr marL="1528237" algn="l" defTabSz="1018824" rtl="0" eaLnBrk="1" latinLnBrk="0" hangingPunct="1">
                <a:defRPr sz="2000" kern="1200">
                  <a:solidFill>
                    <a:schemeClr val="tx1"/>
                  </a:solidFill>
                  <a:latin typeface="+mn-lt"/>
                  <a:ea typeface="+mn-ea"/>
                  <a:cs typeface="+mn-cs"/>
                </a:defRPr>
              </a:lvl4pPr>
              <a:lvl5pPr marL="2037649" algn="l" defTabSz="1018824" rtl="0" eaLnBrk="1" latinLnBrk="0" hangingPunct="1">
                <a:defRPr sz="2000" kern="1200">
                  <a:solidFill>
                    <a:schemeClr val="tx1"/>
                  </a:solidFill>
                  <a:latin typeface="+mn-lt"/>
                  <a:ea typeface="+mn-ea"/>
                  <a:cs typeface="+mn-cs"/>
                </a:defRPr>
              </a:lvl5pPr>
              <a:lvl6pPr marL="2547061" algn="l" defTabSz="1018824" rtl="0" eaLnBrk="1" latinLnBrk="0" hangingPunct="1">
                <a:defRPr sz="2000" kern="1200">
                  <a:solidFill>
                    <a:schemeClr val="tx1"/>
                  </a:solidFill>
                  <a:latin typeface="+mn-lt"/>
                  <a:ea typeface="+mn-ea"/>
                  <a:cs typeface="+mn-cs"/>
                </a:defRPr>
              </a:lvl6pPr>
              <a:lvl7pPr marL="3056473" algn="l" defTabSz="1018824" rtl="0" eaLnBrk="1" latinLnBrk="0" hangingPunct="1">
                <a:defRPr sz="2000" kern="1200">
                  <a:solidFill>
                    <a:schemeClr val="tx1"/>
                  </a:solidFill>
                  <a:latin typeface="+mn-lt"/>
                  <a:ea typeface="+mn-ea"/>
                  <a:cs typeface="+mn-cs"/>
                </a:defRPr>
              </a:lvl7pPr>
              <a:lvl8pPr marL="3565886" algn="l" defTabSz="1018824" rtl="0" eaLnBrk="1" latinLnBrk="0" hangingPunct="1">
                <a:defRPr sz="2000" kern="1200">
                  <a:solidFill>
                    <a:schemeClr val="tx1"/>
                  </a:solidFill>
                  <a:latin typeface="+mn-lt"/>
                  <a:ea typeface="+mn-ea"/>
                  <a:cs typeface="+mn-cs"/>
                </a:defRPr>
              </a:lvl8pPr>
              <a:lvl9pPr marL="4075298" algn="l" defTabSz="1018824" rtl="0" eaLnBrk="1" latinLnBrk="0" hangingPunct="1">
                <a:defRPr sz="2000" kern="1200">
                  <a:solidFill>
                    <a:schemeClr val="tx1"/>
                  </a:solidFill>
                  <a:latin typeface="+mn-lt"/>
                  <a:ea typeface="+mn-ea"/>
                  <a:cs typeface="+mn-cs"/>
                </a:defRPr>
              </a:lvl9pPr>
            </a:lstStyle>
            <a:p>
              <a:pPr defTabSz="957777" fontAlgn="base">
                <a:spcBef>
                  <a:spcPct val="0"/>
                </a:spcBef>
                <a:spcAft>
                  <a:spcPct val="0"/>
                </a:spcAft>
              </a:pPr>
              <a:r>
                <a:rPr lang="en-US" altLang="zh-CN" sz="1300" b="1" i="1" smtClean="0">
                  <a:solidFill>
                    <a:srgbClr val="FFFFFF"/>
                  </a:solidFill>
                  <a:latin typeface="宋体" pitchFamily="2" charset="-122"/>
                  <a:ea typeface="宋体" pitchFamily="2" charset="-122"/>
                  <a:cs typeface="Arial" pitchFamily="34" charset="0"/>
                </a:rPr>
                <a:t>Marketing</a:t>
              </a:r>
              <a:endParaRPr lang="zh-CN" altLang="en-US" sz="1300">
                <a:latin typeface="宋体" pitchFamily="2" charset="-122"/>
                <a:ea typeface="宋体" pitchFamily="2" charset="-122"/>
                <a:cs typeface="Arial" pitchFamily="34" charset="0"/>
              </a:endParaRPr>
            </a:p>
          </p:txBody>
        </p:sp>
        <p:sp>
          <p:nvSpPr>
            <p:cNvPr id="25" name="Rectangle 24"/>
            <p:cNvSpPr>
              <a:spLocks noChangeArrowheads="1"/>
            </p:cNvSpPr>
            <p:nvPr/>
          </p:nvSpPr>
          <p:spPr bwMode="auto">
            <a:xfrm>
              <a:off x="1697037" y="6757291"/>
              <a:ext cx="350140" cy="145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defPPr>
                <a:defRPr lang="en-US"/>
              </a:defPPr>
              <a:lvl1pPr marL="0" algn="l" defTabSz="1018824" rtl="0" eaLnBrk="1" latinLnBrk="0" hangingPunct="1">
                <a:defRPr sz="2000" kern="1200">
                  <a:solidFill>
                    <a:schemeClr val="tx1"/>
                  </a:solidFill>
                  <a:latin typeface="+mn-lt"/>
                  <a:ea typeface="+mn-ea"/>
                  <a:cs typeface="+mn-cs"/>
                </a:defRPr>
              </a:lvl1pPr>
              <a:lvl2pPr marL="509412" algn="l" defTabSz="1018824" rtl="0" eaLnBrk="1" latinLnBrk="0" hangingPunct="1">
                <a:defRPr sz="2000" kern="1200">
                  <a:solidFill>
                    <a:schemeClr val="tx1"/>
                  </a:solidFill>
                  <a:latin typeface="+mn-lt"/>
                  <a:ea typeface="+mn-ea"/>
                  <a:cs typeface="+mn-cs"/>
                </a:defRPr>
              </a:lvl2pPr>
              <a:lvl3pPr marL="1018824" algn="l" defTabSz="1018824" rtl="0" eaLnBrk="1" latinLnBrk="0" hangingPunct="1">
                <a:defRPr sz="2000" kern="1200">
                  <a:solidFill>
                    <a:schemeClr val="tx1"/>
                  </a:solidFill>
                  <a:latin typeface="+mn-lt"/>
                  <a:ea typeface="+mn-ea"/>
                  <a:cs typeface="+mn-cs"/>
                </a:defRPr>
              </a:lvl3pPr>
              <a:lvl4pPr marL="1528237" algn="l" defTabSz="1018824" rtl="0" eaLnBrk="1" latinLnBrk="0" hangingPunct="1">
                <a:defRPr sz="2000" kern="1200">
                  <a:solidFill>
                    <a:schemeClr val="tx1"/>
                  </a:solidFill>
                  <a:latin typeface="+mn-lt"/>
                  <a:ea typeface="+mn-ea"/>
                  <a:cs typeface="+mn-cs"/>
                </a:defRPr>
              </a:lvl4pPr>
              <a:lvl5pPr marL="2037649" algn="l" defTabSz="1018824" rtl="0" eaLnBrk="1" latinLnBrk="0" hangingPunct="1">
                <a:defRPr sz="2000" kern="1200">
                  <a:solidFill>
                    <a:schemeClr val="tx1"/>
                  </a:solidFill>
                  <a:latin typeface="+mn-lt"/>
                  <a:ea typeface="+mn-ea"/>
                  <a:cs typeface="+mn-cs"/>
                </a:defRPr>
              </a:lvl5pPr>
              <a:lvl6pPr marL="2547061" algn="l" defTabSz="1018824" rtl="0" eaLnBrk="1" latinLnBrk="0" hangingPunct="1">
                <a:defRPr sz="2000" kern="1200">
                  <a:solidFill>
                    <a:schemeClr val="tx1"/>
                  </a:solidFill>
                  <a:latin typeface="+mn-lt"/>
                  <a:ea typeface="+mn-ea"/>
                  <a:cs typeface="+mn-cs"/>
                </a:defRPr>
              </a:lvl6pPr>
              <a:lvl7pPr marL="3056473" algn="l" defTabSz="1018824" rtl="0" eaLnBrk="1" latinLnBrk="0" hangingPunct="1">
                <a:defRPr sz="2000" kern="1200">
                  <a:solidFill>
                    <a:schemeClr val="tx1"/>
                  </a:solidFill>
                  <a:latin typeface="+mn-lt"/>
                  <a:ea typeface="+mn-ea"/>
                  <a:cs typeface="+mn-cs"/>
                </a:defRPr>
              </a:lvl7pPr>
              <a:lvl8pPr marL="3565886" algn="l" defTabSz="1018824" rtl="0" eaLnBrk="1" latinLnBrk="0" hangingPunct="1">
                <a:defRPr sz="2000" kern="1200">
                  <a:solidFill>
                    <a:schemeClr val="tx1"/>
                  </a:solidFill>
                  <a:latin typeface="+mn-lt"/>
                  <a:ea typeface="+mn-ea"/>
                  <a:cs typeface="+mn-cs"/>
                </a:defRPr>
              </a:lvl8pPr>
              <a:lvl9pPr marL="4075298" algn="l" defTabSz="1018824" rtl="0" eaLnBrk="1" latinLnBrk="0" hangingPunct="1">
                <a:defRPr sz="2000" kern="1200">
                  <a:solidFill>
                    <a:schemeClr val="tx1"/>
                  </a:solidFill>
                  <a:latin typeface="+mn-lt"/>
                  <a:ea typeface="+mn-ea"/>
                  <a:cs typeface="+mn-cs"/>
                </a:defRPr>
              </a:lvl9pPr>
            </a:lstStyle>
            <a:p>
              <a:pPr defTabSz="957777" fontAlgn="base">
                <a:spcBef>
                  <a:spcPct val="0"/>
                </a:spcBef>
                <a:spcAft>
                  <a:spcPct val="0"/>
                </a:spcAft>
              </a:pPr>
              <a:r>
                <a:rPr lang="en-US" altLang="zh-CN" sz="1300" b="1" i="1" smtClean="0">
                  <a:solidFill>
                    <a:srgbClr val="FFFFFF"/>
                  </a:solidFill>
                  <a:latin typeface="宋体" pitchFamily="2" charset="-122"/>
                  <a:ea typeface="宋体" pitchFamily="2" charset="-122"/>
                  <a:cs typeface="Arial" pitchFamily="34" charset="0"/>
                </a:rPr>
                <a:t>Vision</a:t>
              </a:r>
              <a:endParaRPr lang="zh-CN" altLang="en-US" sz="1300">
                <a:latin typeface="宋体" pitchFamily="2" charset="-122"/>
                <a:ea typeface="宋体" pitchFamily="2" charset="-122"/>
                <a:cs typeface="Arial" pitchFamily="34" charset="0"/>
              </a:endParaRPr>
            </a:p>
          </p:txBody>
        </p:sp>
        <p:sp>
          <p:nvSpPr>
            <p:cNvPr id="26" name="Freeform 25"/>
            <p:cNvSpPr>
              <a:spLocks noEditPoints="1"/>
            </p:cNvSpPr>
            <p:nvPr/>
          </p:nvSpPr>
          <p:spPr bwMode="auto">
            <a:xfrm>
              <a:off x="1997618" y="7750369"/>
              <a:ext cx="522704" cy="492261"/>
            </a:xfrm>
            <a:custGeom>
              <a:gdLst>
                <a:gd name="T0" fmla="*/ 282 w 320"/>
                <a:gd name="T1" fmla="*/ 112 h 292"/>
                <a:gd name="T2" fmla="*/ 294 w 320"/>
                <a:gd name="T3" fmla="*/ 114 h 292"/>
                <a:gd name="T4" fmla="*/ 308 w 320"/>
                <a:gd name="T5" fmla="*/ 120 h 292"/>
                <a:gd name="T6" fmla="*/ 320 w 320"/>
                <a:gd name="T7" fmla="*/ 138 h 292"/>
                <a:gd name="T8" fmla="*/ 320 w 320"/>
                <a:gd name="T9" fmla="*/ 196 h 292"/>
                <a:gd name="T10" fmla="*/ 320 w 320"/>
                <a:gd name="T11" fmla="*/ 202 h 292"/>
                <a:gd name="T12" fmla="*/ 316 w 320"/>
                <a:gd name="T13" fmla="*/ 214 h 292"/>
                <a:gd name="T14" fmla="*/ 304 w 320"/>
                <a:gd name="T15" fmla="*/ 228 h 292"/>
                <a:gd name="T16" fmla="*/ 282 w 320"/>
                <a:gd name="T17" fmla="*/ 234 h 292"/>
                <a:gd name="T18" fmla="*/ 252 w 320"/>
                <a:gd name="T19" fmla="*/ 234 h 292"/>
                <a:gd name="T20" fmla="*/ 260 w 320"/>
                <a:gd name="T21" fmla="*/ 264 h 292"/>
                <a:gd name="T22" fmla="*/ 272 w 320"/>
                <a:gd name="T23" fmla="*/ 286 h 292"/>
                <a:gd name="T24" fmla="*/ 278 w 320"/>
                <a:gd name="T25" fmla="*/ 292 h 292"/>
                <a:gd name="T26" fmla="*/ 254 w 320"/>
                <a:gd name="T27" fmla="*/ 278 h 292"/>
                <a:gd name="T28" fmla="*/ 234 w 320"/>
                <a:gd name="T29" fmla="*/ 260 h 292"/>
                <a:gd name="T30" fmla="*/ 218 w 320"/>
                <a:gd name="T31" fmla="*/ 234 h 292"/>
                <a:gd name="T32" fmla="*/ 198 w 320"/>
                <a:gd name="T33" fmla="*/ 234 h 292"/>
                <a:gd name="T34" fmla="*/ 186 w 320"/>
                <a:gd name="T35" fmla="*/ 232 h 292"/>
                <a:gd name="T36" fmla="*/ 172 w 320"/>
                <a:gd name="T37" fmla="*/ 224 h 292"/>
                <a:gd name="T38" fmla="*/ 162 w 320"/>
                <a:gd name="T39" fmla="*/ 208 h 292"/>
                <a:gd name="T40" fmla="*/ 160 w 320"/>
                <a:gd name="T41" fmla="*/ 150 h 292"/>
                <a:gd name="T42" fmla="*/ 160 w 320"/>
                <a:gd name="T43" fmla="*/ 144 h 292"/>
                <a:gd name="T44" fmla="*/ 164 w 320"/>
                <a:gd name="T45" fmla="*/ 130 h 292"/>
                <a:gd name="T46" fmla="*/ 176 w 320"/>
                <a:gd name="T47" fmla="*/ 118 h 292"/>
                <a:gd name="T48" fmla="*/ 198 w 320"/>
                <a:gd name="T49" fmla="*/ 112 h 292"/>
                <a:gd name="T50" fmla="*/ 140 w 320"/>
                <a:gd name="T51" fmla="*/ 150 h 292"/>
                <a:gd name="T52" fmla="*/ 142 w 320"/>
                <a:gd name="T53" fmla="*/ 142 h 292"/>
                <a:gd name="T54" fmla="*/ 148 w 320"/>
                <a:gd name="T55" fmla="*/ 122 h 292"/>
                <a:gd name="T56" fmla="*/ 162 w 320"/>
                <a:gd name="T57" fmla="*/ 104 h 292"/>
                <a:gd name="T58" fmla="*/ 184 w 320"/>
                <a:gd name="T59" fmla="*/ 94 h 292"/>
                <a:gd name="T60" fmla="*/ 282 w 320"/>
                <a:gd name="T61" fmla="*/ 92 h 292"/>
                <a:gd name="T62" fmla="*/ 288 w 320"/>
                <a:gd name="T63" fmla="*/ 94 h 292"/>
                <a:gd name="T64" fmla="*/ 288 w 320"/>
                <a:gd name="T65" fmla="*/ 52 h 292"/>
                <a:gd name="T66" fmla="*/ 286 w 320"/>
                <a:gd name="T67" fmla="*/ 36 h 292"/>
                <a:gd name="T68" fmla="*/ 276 w 320"/>
                <a:gd name="T69" fmla="*/ 16 h 292"/>
                <a:gd name="T70" fmla="*/ 254 w 320"/>
                <a:gd name="T71" fmla="*/ 2 h 292"/>
                <a:gd name="T72" fmla="*/ 236 w 320"/>
                <a:gd name="T73" fmla="*/ 0 h 292"/>
                <a:gd name="T74" fmla="*/ 52 w 320"/>
                <a:gd name="T75" fmla="*/ 0 h 292"/>
                <a:gd name="T76" fmla="*/ 34 w 320"/>
                <a:gd name="T77" fmla="*/ 2 h 292"/>
                <a:gd name="T78" fmla="*/ 16 w 320"/>
                <a:gd name="T79" fmla="*/ 12 h 292"/>
                <a:gd name="T80" fmla="*/ 2 w 320"/>
                <a:gd name="T81" fmla="*/ 34 h 292"/>
                <a:gd name="T82" fmla="*/ 0 w 320"/>
                <a:gd name="T83" fmla="*/ 52 h 292"/>
                <a:gd name="T84" fmla="*/ 0 w 320"/>
                <a:gd name="T85" fmla="*/ 112 h 292"/>
                <a:gd name="T86" fmla="*/ 2 w 320"/>
                <a:gd name="T87" fmla="*/ 130 h 292"/>
                <a:gd name="T88" fmla="*/ 12 w 320"/>
                <a:gd name="T89" fmla="*/ 148 h 292"/>
                <a:gd name="T90" fmla="*/ 34 w 320"/>
                <a:gd name="T91" fmla="*/ 162 h 292"/>
                <a:gd name="T92" fmla="*/ 52 w 320"/>
                <a:gd name="T93" fmla="*/ 164 h 292"/>
                <a:gd name="T94" fmla="*/ 64 w 320"/>
                <a:gd name="T95" fmla="*/ 164 h 292"/>
                <a:gd name="T96" fmla="*/ 54 w 320"/>
                <a:gd name="T97" fmla="*/ 206 h 292"/>
                <a:gd name="T98" fmla="*/ 44 w 320"/>
                <a:gd name="T99" fmla="*/ 226 h 292"/>
                <a:gd name="T100" fmla="*/ 30 w 320"/>
                <a:gd name="T101" fmla="*/ 244 h 292"/>
                <a:gd name="T102" fmla="*/ 40 w 320"/>
                <a:gd name="T103" fmla="*/ 240 h 292"/>
                <a:gd name="T104" fmla="*/ 62 w 320"/>
                <a:gd name="T105" fmla="*/ 226 h 292"/>
                <a:gd name="T106" fmla="*/ 90 w 320"/>
                <a:gd name="T107" fmla="*/ 200 h 292"/>
                <a:gd name="T108" fmla="*/ 110 w 320"/>
                <a:gd name="T109" fmla="*/ 164 h 292"/>
                <a:gd name="T110" fmla="*/ 140 w 320"/>
                <a:gd name="T111" fmla="*/ 150 h 2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20" h="292">
                  <a:moveTo>
                    <a:pt x="282" y="112"/>
                  </a:moveTo>
                  <a:lnTo>
                    <a:pt x="282" y="112"/>
                  </a:lnTo>
                  <a:lnTo>
                    <a:pt x="288" y="112"/>
                  </a:lnTo>
                  <a:lnTo>
                    <a:pt x="294" y="114"/>
                  </a:lnTo>
                  <a:lnTo>
                    <a:pt x="302" y="116"/>
                  </a:lnTo>
                  <a:lnTo>
                    <a:pt x="308" y="120"/>
                  </a:lnTo>
                  <a:lnTo>
                    <a:pt x="314" y="128"/>
                  </a:lnTo>
                  <a:lnTo>
                    <a:pt x="320" y="138"/>
                  </a:lnTo>
                  <a:lnTo>
                    <a:pt x="320" y="150"/>
                  </a:lnTo>
                  <a:lnTo>
                    <a:pt x="320" y="196"/>
                  </a:lnTo>
                  <a:lnTo>
                    <a:pt x="320" y="196"/>
                  </a:lnTo>
                  <a:lnTo>
                    <a:pt x="320" y="202"/>
                  </a:lnTo>
                  <a:lnTo>
                    <a:pt x="318" y="208"/>
                  </a:lnTo>
                  <a:lnTo>
                    <a:pt x="316" y="214"/>
                  </a:lnTo>
                  <a:lnTo>
                    <a:pt x="312" y="222"/>
                  </a:lnTo>
                  <a:lnTo>
                    <a:pt x="304" y="228"/>
                  </a:lnTo>
                  <a:lnTo>
                    <a:pt x="294" y="232"/>
                  </a:lnTo>
                  <a:lnTo>
                    <a:pt x="282" y="234"/>
                  </a:lnTo>
                  <a:lnTo>
                    <a:pt x="252" y="234"/>
                  </a:lnTo>
                  <a:lnTo>
                    <a:pt x="252" y="234"/>
                  </a:lnTo>
                  <a:lnTo>
                    <a:pt x="256" y="248"/>
                  </a:lnTo>
                  <a:lnTo>
                    <a:pt x="260" y="264"/>
                  </a:lnTo>
                  <a:lnTo>
                    <a:pt x="268" y="280"/>
                  </a:lnTo>
                  <a:lnTo>
                    <a:pt x="272" y="286"/>
                  </a:lnTo>
                  <a:lnTo>
                    <a:pt x="278" y="292"/>
                  </a:lnTo>
                  <a:lnTo>
                    <a:pt x="278" y="292"/>
                  </a:lnTo>
                  <a:lnTo>
                    <a:pt x="272" y="290"/>
                  </a:lnTo>
                  <a:lnTo>
                    <a:pt x="254" y="278"/>
                  </a:lnTo>
                  <a:lnTo>
                    <a:pt x="244" y="270"/>
                  </a:lnTo>
                  <a:lnTo>
                    <a:pt x="234" y="260"/>
                  </a:lnTo>
                  <a:lnTo>
                    <a:pt x="226" y="248"/>
                  </a:lnTo>
                  <a:lnTo>
                    <a:pt x="218" y="234"/>
                  </a:lnTo>
                  <a:lnTo>
                    <a:pt x="198" y="234"/>
                  </a:lnTo>
                  <a:lnTo>
                    <a:pt x="198" y="234"/>
                  </a:lnTo>
                  <a:lnTo>
                    <a:pt x="192" y="234"/>
                  </a:lnTo>
                  <a:lnTo>
                    <a:pt x="186" y="232"/>
                  </a:lnTo>
                  <a:lnTo>
                    <a:pt x="180" y="230"/>
                  </a:lnTo>
                  <a:lnTo>
                    <a:pt x="172" y="224"/>
                  </a:lnTo>
                  <a:lnTo>
                    <a:pt x="166" y="218"/>
                  </a:lnTo>
                  <a:lnTo>
                    <a:pt x="162" y="208"/>
                  </a:lnTo>
                  <a:lnTo>
                    <a:pt x="160" y="196"/>
                  </a:lnTo>
                  <a:lnTo>
                    <a:pt x="160" y="150"/>
                  </a:lnTo>
                  <a:lnTo>
                    <a:pt x="160" y="150"/>
                  </a:lnTo>
                  <a:lnTo>
                    <a:pt x="160" y="144"/>
                  </a:lnTo>
                  <a:lnTo>
                    <a:pt x="162" y="138"/>
                  </a:lnTo>
                  <a:lnTo>
                    <a:pt x="164" y="130"/>
                  </a:lnTo>
                  <a:lnTo>
                    <a:pt x="170" y="124"/>
                  </a:lnTo>
                  <a:lnTo>
                    <a:pt x="176" y="118"/>
                  </a:lnTo>
                  <a:lnTo>
                    <a:pt x="186" y="114"/>
                  </a:lnTo>
                  <a:lnTo>
                    <a:pt x="198" y="112"/>
                  </a:lnTo>
                  <a:lnTo>
                    <a:pt x="282" y="112"/>
                  </a:lnTo>
                  <a:close/>
                  <a:moveTo>
                    <a:pt x="140" y="150"/>
                  </a:moveTo>
                  <a:lnTo>
                    <a:pt x="140" y="150"/>
                  </a:lnTo>
                  <a:lnTo>
                    <a:pt x="142" y="142"/>
                  </a:lnTo>
                  <a:lnTo>
                    <a:pt x="144" y="132"/>
                  </a:lnTo>
                  <a:lnTo>
                    <a:pt x="148" y="122"/>
                  </a:lnTo>
                  <a:lnTo>
                    <a:pt x="154" y="112"/>
                  </a:lnTo>
                  <a:lnTo>
                    <a:pt x="162" y="104"/>
                  </a:lnTo>
                  <a:lnTo>
                    <a:pt x="172" y="98"/>
                  </a:lnTo>
                  <a:lnTo>
                    <a:pt x="184" y="94"/>
                  </a:lnTo>
                  <a:lnTo>
                    <a:pt x="198" y="92"/>
                  </a:lnTo>
                  <a:lnTo>
                    <a:pt x="282" y="92"/>
                  </a:lnTo>
                  <a:lnTo>
                    <a:pt x="282" y="92"/>
                  </a:lnTo>
                  <a:lnTo>
                    <a:pt x="288" y="94"/>
                  </a:lnTo>
                  <a:lnTo>
                    <a:pt x="288" y="52"/>
                  </a:lnTo>
                  <a:lnTo>
                    <a:pt x="288" y="52"/>
                  </a:lnTo>
                  <a:lnTo>
                    <a:pt x="288" y="44"/>
                  </a:lnTo>
                  <a:lnTo>
                    <a:pt x="286" y="36"/>
                  </a:lnTo>
                  <a:lnTo>
                    <a:pt x="282" y="26"/>
                  </a:lnTo>
                  <a:lnTo>
                    <a:pt x="276" y="16"/>
                  </a:lnTo>
                  <a:lnTo>
                    <a:pt x="266" y="8"/>
                  </a:lnTo>
                  <a:lnTo>
                    <a:pt x="254" y="2"/>
                  </a:lnTo>
                  <a:lnTo>
                    <a:pt x="246" y="0"/>
                  </a:lnTo>
                  <a:lnTo>
                    <a:pt x="236" y="0"/>
                  </a:lnTo>
                  <a:lnTo>
                    <a:pt x="52" y="0"/>
                  </a:lnTo>
                  <a:lnTo>
                    <a:pt x="52" y="0"/>
                  </a:lnTo>
                  <a:lnTo>
                    <a:pt x="44" y="0"/>
                  </a:lnTo>
                  <a:lnTo>
                    <a:pt x="34" y="2"/>
                  </a:lnTo>
                  <a:lnTo>
                    <a:pt x="26" y="6"/>
                  </a:lnTo>
                  <a:lnTo>
                    <a:pt x="16" y="12"/>
                  </a:lnTo>
                  <a:lnTo>
                    <a:pt x="8" y="22"/>
                  </a:lnTo>
                  <a:lnTo>
                    <a:pt x="2" y="34"/>
                  </a:lnTo>
                  <a:lnTo>
                    <a:pt x="0" y="42"/>
                  </a:lnTo>
                  <a:lnTo>
                    <a:pt x="0" y="52"/>
                  </a:lnTo>
                  <a:lnTo>
                    <a:pt x="0" y="112"/>
                  </a:lnTo>
                  <a:lnTo>
                    <a:pt x="0" y="112"/>
                  </a:lnTo>
                  <a:lnTo>
                    <a:pt x="0" y="120"/>
                  </a:lnTo>
                  <a:lnTo>
                    <a:pt x="2" y="130"/>
                  </a:lnTo>
                  <a:lnTo>
                    <a:pt x="6" y="138"/>
                  </a:lnTo>
                  <a:lnTo>
                    <a:pt x="12" y="148"/>
                  </a:lnTo>
                  <a:lnTo>
                    <a:pt x="22" y="156"/>
                  </a:lnTo>
                  <a:lnTo>
                    <a:pt x="34" y="162"/>
                  </a:lnTo>
                  <a:lnTo>
                    <a:pt x="42" y="164"/>
                  </a:lnTo>
                  <a:lnTo>
                    <a:pt x="52" y="164"/>
                  </a:lnTo>
                  <a:lnTo>
                    <a:pt x="64" y="164"/>
                  </a:lnTo>
                  <a:lnTo>
                    <a:pt x="64" y="164"/>
                  </a:lnTo>
                  <a:lnTo>
                    <a:pt x="60" y="186"/>
                  </a:lnTo>
                  <a:lnTo>
                    <a:pt x="54" y="206"/>
                  </a:lnTo>
                  <a:lnTo>
                    <a:pt x="50" y="218"/>
                  </a:lnTo>
                  <a:lnTo>
                    <a:pt x="44" y="226"/>
                  </a:lnTo>
                  <a:lnTo>
                    <a:pt x="38" y="236"/>
                  </a:lnTo>
                  <a:lnTo>
                    <a:pt x="30" y="244"/>
                  </a:lnTo>
                  <a:lnTo>
                    <a:pt x="30" y="244"/>
                  </a:lnTo>
                  <a:lnTo>
                    <a:pt x="40" y="240"/>
                  </a:lnTo>
                  <a:lnTo>
                    <a:pt x="50" y="234"/>
                  </a:lnTo>
                  <a:lnTo>
                    <a:pt x="62" y="226"/>
                  </a:lnTo>
                  <a:lnTo>
                    <a:pt x="76" y="214"/>
                  </a:lnTo>
                  <a:lnTo>
                    <a:pt x="90" y="200"/>
                  </a:lnTo>
                  <a:lnTo>
                    <a:pt x="102" y="184"/>
                  </a:lnTo>
                  <a:lnTo>
                    <a:pt x="110" y="164"/>
                  </a:lnTo>
                  <a:lnTo>
                    <a:pt x="140" y="164"/>
                  </a:lnTo>
                  <a:lnTo>
                    <a:pt x="140" y="15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2000" kern="1200">
                  <a:solidFill>
                    <a:schemeClr val="tx1"/>
                  </a:solidFill>
                  <a:latin typeface="+mn-lt"/>
                  <a:ea typeface="+mn-ea"/>
                  <a:cs typeface="+mn-cs"/>
                </a:defRPr>
              </a:lvl1pPr>
              <a:lvl2pPr marL="509412" algn="l" defTabSz="1018824" rtl="0" eaLnBrk="1" latinLnBrk="0" hangingPunct="1">
                <a:defRPr sz="2000" kern="1200">
                  <a:solidFill>
                    <a:schemeClr val="tx1"/>
                  </a:solidFill>
                  <a:latin typeface="+mn-lt"/>
                  <a:ea typeface="+mn-ea"/>
                  <a:cs typeface="+mn-cs"/>
                </a:defRPr>
              </a:lvl2pPr>
              <a:lvl3pPr marL="1018824" algn="l" defTabSz="1018824" rtl="0" eaLnBrk="1" latinLnBrk="0" hangingPunct="1">
                <a:defRPr sz="2000" kern="1200">
                  <a:solidFill>
                    <a:schemeClr val="tx1"/>
                  </a:solidFill>
                  <a:latin typeface="+mn-lt"/>
                  <a:ea typeface="+mn-ea"/>
                  <a:cs typeface="+mn-cs"/>
                </a:defRPr>
              </a:lvl3pPr>
              <a:lvl4pPr marL="1528237" algn="l" defTabSz="1018824" rtl="0" eaLnBrk="1" latinLnBrk="0" hangingPunct="1">
                <a:defRPr sz="2000" kern="1200">
                  <a:solidFill>
                    <a:schemeClr val="tx1"/>
                  </a:solidFill>
                  <a:latin typeface="+mn-lt"/>
                  <a:ea typeface="+mn-ea"/>
                  <a:cs typeface="+mn-cs"/>
                </a:defRPr>
              </a:lvl4pPr>
              <a:lvl5pPr marL="2037649" algn="l" defTabSz="1018824" rtl="0" eaLnBrk="1" latinLnBrk="0" hangingPunct="1">
                <a:defRPr sz="2000" kern="1200">
                  <a:solidFill>
                    <a:schemeClr val="tx1"/>
                  </a:solidFill>
                  <a:latin typeface="+mn-lt"/>
                  <a:ea typeface="+mn-ea"/>
                  <a:cs typeface="+mn-cs"/>
                </a:defRPr>
              </a:lvl5pPr>
              <a:lvl6pPr marL="2547061" algn="l" defTabSz="1018824" rtl="0" eaLnBrk="1" latinLnBrk="0" hangingPunct="1">
                <a:defRPr sz="2000" kern="1200">
                  <a:solidFill>
                    <a:schemeClr val="tx1"/>
                  </a:solidFill>
                  <a:latin typeface="+mn-lt"/>
                  <a:ea typeface="+mn-ea"/>
                  <a:cs typeface="+mn-cs"/>
                </a:defRPr>
              </a:lvl6pPr>
              <a:lvl7pPr marL="3056473" algn="l" defTabSz="1018824" rtl="0" eaLnBrk="1" latinLnBrk="0" hangingPunct="1">
                <a:defRPr sz="2000" kern="1200">
                  <a:solidFill>
                    <a:schemeClr val="tx1"/>
                  </a:solidFill>
                  <a:latin typeface="+mn-lt"/>
                  <a:ea typeface="+mn-ea"/>
                  <a:cs typeface="+mn-cs"/>
                </a:defRPr>
              </a:lvl7pPr>
              <a:lvl8pPr marL="3565886" algn="l" defTabSz="1018824" rtl="0" eaLnBrk="1" latinLnBrk="0" hangingPunct="1">
                <a:defRPr sz="2000" kern="1200">
                  <a:solidFill>
                    <a:schemeClr val="tx1"/>
                  </a:solidFill>
                  <a:latin typeface="+mn-lt"/>
                  <a:ea typeface="+mn-ea"/>
                  <a:cs typeface="+mn-cs"/>
                </a:defRPr>
              </a:lvl8pPr>
              <a:lvl9pPr marL="4075298" algn="l" defTabSz="1018824" rtl="0" eaLnBrk="1" latinLnBrk="0" hangingPunct="1">
                <a:defRPr sz="2000" kern="1200">
                  <a:solidFill>
                    <a:schemeClr val="tx1"/>
                  </a:solidFill>
                  <a:latin typeface="+mn-lt"/>
                  <a:ea typeface="+mn-ea"/>
                  <a:cs typeface="+mn-cs"/>
                </a:defRPr>
              </a:lvl9pPr>
            </a:lstStyle>
            <a:p>
              <a:endParaRPr lang="zh-CN" altLang="en-US" sz="1300">
                <a:latin typeface="宋体" pitchFamily="2" charset="-122"/>
                <a:ea typeface="宋体" pitchFamily="2" charset="-122"/>
              </a:endParaRPr>
            </a:p>
          </p:txBody>
        </p:sp>
        <p:sp>
          <p:nvSpPr>
            <p:cNvPr id="27" name="Freeform 26"/>
            <p:cNvSpPr>
              <a:spLocks noEditPoints="1"/>
            </p:cNvSpPr>
            <p:nvPr/>
          </p:nvSpPr>
          <p:spPr bwMode="auto">
            <a:xfrm>
              <a:off x="2061480" y="6032634"/>
              <a:ext cx="531436" cy="334859"/>
            </a:xfrm>
            <a:custGeom>
              <a:gdLst>
                <a:gd name="T0" fmla="*/ 190 w 380"/>
                <a:gd name="T1" fmla="*/ 0 h 232"/>
                <a:gd name="T2" fmla="*/ 130 w 380"/>
                <a:gd name="T3" fmla="*/ 8 h 232"/>
                <a:gd name="T4" fmla="*/ 78 w 380"/>
                <a:gd name="T5" fmla="*/ 32 h 232"/>
                <a:gd name="T6" fmla="*/ 34 w 380"/>
                <a:gd name="T7" fmla="*/ 68 h 232"/>
                <a:gd name="T8" fmla="*/ 0 w 380"/>
                <a:gd name="T9" fmla="*/ 116 h 232"/>
                <a:gd name="T10" fmla="*/ 16 w 380"/>
                <a:gd name="T11" fmla="*/ 140 h 232"/>
                <a:gd name="T12" fmla="*/ 54 w 380"/>
                <a:gd name="T13" fmla="*/ 184 h 232"/>
                <a:gd name="T14" fmla="*/ 102 w 380"/>
                <a:gd name="T15" fmla="*/ 214 h 232"/>
                <a:gd name="T16" fmla="*/ 160 w 380"/>
                <a:gd name="T17" fmla="*/ 230 h 232"/>
                <a:gd name="T18" fmla="*/ 190 w 380"/>
                <a:gd name="T19" fmla="*/ 232 h 232"/>
                <a:gd name="T20" fmla="*/ 250 w 380"/>
                <a:gd name="T21" fmla="*/ 224 h 232"/>
                <a:gd name="T22" fmla="*/ 302 w 380"/>
                <a:gd name="T23" fmla="*/ 200 h 232"/>
                <a:gd name="T24" fmla="*/ 346 w 380"/>
                <a:gd name="T25" fmla="*/ 164 h 232"/>
                <a:gd name="T26" fmla="*/ 380 w 380"/>
                <a:gd name="T27" fmla="*/ 116 h 232"/>
                <a:gd name="T28" fmla="*/ 364 w 380"/>
                <a:gd name="T29" fmla="*/ 92 h 232"/>
                <a:gd name="T30" fmla="*/ 326 w 380"/>
                <a:gd name="T31" fmla="*/ 48 h 232"/>
                <a:gd name="T32" fmla="*/ 278 w 380"/>
                <a:gd name="T33" fmla="*/ 18 h 232"/>
                <a:gd name="T34" fmla="*/ 220 w 380"/>
                <a:gd name="T35" fmla="*/ 2 h 232"/>
                <a:gd name="T36" fmla="*/ 190 w 380"/>
                <a:gd name="T37" fmla="*/ 0 h 232"/>
                <a:gd name="T38" fmla="*/ 190 w 380"/>
                <a:gd name="T39" fmla="*/ 212 h 232"/>
                <a:gd name="T40" fmla="*/ 152 w 380"/>
                <a:gd name="T41" fmla="*/ 204 h 232"/>
                <a:gd name="T42" fmla="*/ 122 w 380"/>
                <a:gd name="T43" fmla="*/ 184 h 232"/>
                <a:gd name="T44" fmla="*/ 102 w 380"/>
                <a:gd name="T45" fmla="*/ 154 h 232"/>
                <a:gd name="T46" fmla="*/ 94 w 380"/>
                <a:gd name="T47" fmla="*/ 116 h 232"/>
                <a:gd name="T48" fmla="*/ 96 w 380"/>
                <a:gd name="T49" fmla="*/ 96 h 232"/>
                <a:gd name="T50" fmla="*/ 110 w 380"/>
                <a:gd name="T51" fmla="*/ 62 h 232"/>
                <a:gd name="T52" fmla="*/ 136 w 380"/>
                <a:gd name="T53" fmla="*/ 36 h 232"/>
                <a:gd name="T54" fmla="*/ 170 w 380"/>
                <a:gd name="T55" fmla="*/ 22 h 232"/>
                <a:gd name="T56" fmla="*/ 190 w 380"/>
                <a:gd name="T57" fmla="*/ 20 h 232"/>
                <a:gd name="T58" fmla="*/ 228 w 380"/>
                <a:gd name="T59" fmla="*/ 28 h 232"/>
                <a:gd name="T60" fmla="*/ 258 w 380"/>
                <a:gd name="T61" fmla="*/ 48 h 232"/>
                <a:gd name="T62" fmla="*/ 278 w 380"/>
                <a:gd name="T63" fmla="*/ 78 h 232"/>
                <a:gd name="T64" fmla="*/ 286 w 380"/>
                <a:gd name="T65" fmla="*/ 116 h 232"/>
                <a:gd name="T66" fmla="*/ 284 w 380"/>
                <a:gd name="T67" fmla="*/ 136 h 232"/>
                <a:gd name="T68" fmla="*/ 270 w 380"/>
                <a:gd name="T69" fmla="*/ 170 h 232"/>
                <a:gd name="T70" fmla="*/ 244 w 380"/>
                <a:gd name="T71" fmla="*/ 196 h 232"/>
                <a:gd name="T72" fmla="*/ 210 w 380"/>
                <a:gd name="T73" fmla="*/ 210 h 232"/>
                <a:gd name="T74" fmla="*/ 190 w 380"/>
                <a:gd name="T75" fmla="*/ 212 h 232"/>
                <a:gd name="T76" fmla="*/ 242 w 380"/>
                <a:gd name="T77" fmla="*/ 116 h 232"/>
                <a:gd name="T78" fmla="*/ 238 w 380"/>
                <a:gd name="T79" fmla="*/ 136 h 232"/>
                <a:gd name="T80" fmla="*/ 228 w 380"/>
                <a:gd name="T81" fmla="*/ 154 h 232"/>
                <a:gd name="T82" fmla="*/ 210 w 380"/>
                <a:gd name="T83" fmla="*/ 164 h 232"/>
                <a:gd name="T84" fmla="*/ 190 w 380"/>
                <a:gd name="T85" fmla="*/ 168 h 232"/>
                <a:gd name="T86" fmla="*/ 180 w 380"/>
                <a:gd name="T87" fmla="*/ 168 h 232"/>
                <a:gd name="T88" fmla="*/ 160 w 380"/>
                <a:gd name="T89" fmla="*/ 160 h 232"/>
                <a:gd name="T90" fmla="*/ 146 w 380"/>
                <a:gd name="T91" fmla="*/ 146 h 232"/>
                <a:gd name="T92" fmla="*/ 138 w 380"/>
                <a:gd name="T93" fmla="*/ 126 h 232"/>
                <a:gd name="T94" fmla="*/ 138 w 380"/>
                <a:gd name="T95" fmla="*/ 116 h 232"/>
                <a:gd name="T96" fmla="*/ 142 w 380"/>
                <a:gd name="T97" fmla="*/ 96 h 232"/>
                <a:gd name="T98" fmla="*/ 152 w 380"/>
                <a:gd name="T99" fmla="*/ 78 h 232"/>
                <a:gd name="T100" fmla="*/ 170 w 380"/>
                <a:gd name="T101" fmla="*/ 68 h 232"/>
                <a:gd name="T102" fmla="*/ 190 w 380"/>
                <a:gd name="T103" fmla="*/ 64 h 232"/>
                <a:gd name="T104" fmla="*/ 200 w 380"/>
                <a:gd name="T105" fmla="*/ 64 h 232"/>
                <a:gd name="T106" fmla="*/ 220 w 380"/>
                <a:gd name="T107" fmla="*/ 72 h 232"/>
                <a:gd name="T108" fmla="*/ 234 w 380"/>
                <a:gd name="T109" fmla="*/ 86 h 232"/>
                <a:gd name="T110" fmla="*/ 242 w 380"/>
                <a:gd name="T111" fmla="*/ 106 h 232"/>
                <a:gd name="T112" fmla="*/ 242 w 380"/>
                <a:gd name="T113" fmla="*/ 116 h 2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80" h="231">
                  <a:moveTo>
                    <a:pt x="190" y="0"/>
                  </a:moveTo>
                  <a:lnTo>
                    <a:pt x="190" y="0"/>
                  </a:lnTo>
                  <a:lnTo>
                    <a:pt x="160" y="2"/>
                  </a:lnTo>
                  <a:lnTo>
                    <a:pt x="130" y="8"/>
                  </a:lnTo>
                  <a:lnTo>
                    <a:pt x="102" y="18"/>
                  </a:lnTo>
                  <a:lnTo>
                    <a:pt x="78" y="32"/>
                  </a:lnTo>
                  <a:lnTo>
                    <a:pt x="54" y="48"/>
                  </a:lnTo>
                  <a:lnTo>
                    <a:pt x="34" y="68"/>
                  </a:lnTo>
                  <a:lnTo>
                    <a:pt x="16" y="92"/>
                  </a:lnTo>
                  <a:lnTo>
                    <a:pt x="0" y="116"/>
                  </a:lnTo>
                  <a:lnTo>
                    <a:pt x="0" y="116"/>
                  </a:lnTo>
                  <a:lnTo>
                    <a:pt x="16" y="140"/>
                  </a:lnTo>
                  <a:lnTo>
                    <a:pt x="34" y="164"/>
                  </a:lnTo>
                  <a:lnTo>
                    <a:pt x="54" y="184"/>
                  </a:lnTo>
                  <a:lnTo>
                    <a:pt x="78" y="200"/>
                  </a:lnTo>
                  <a:lnTo>
                    <a:pt x="102" y="214"/>
                  </a:lnTo>
                  <a:lnTo>
                    <a:pt x="130" y="224"/>
                  </a:lnTo>
                  <a:lnTo>
                    <a:pt x="160" y="230"/>
                  </a:lnTo>
                  <a:lnTo>
                    <a:pt x="190" y="232"/>
                  </a:lnTo>
                  <a:lnTo>
                    <a:pt x="190" y="232"/>
                  </a:lnTo>
                  <a:lnTo>
                    <a:pt x="220" y="230"/>
                  </a:lnTo>
                  <a:lnTo>
                    <a:pt x="250" y="224"/>
                  </a:lnTo>
                  <a:lnTo>
                    <a:pt x="278" y="214"/>
                  </a:lnTo>
                  <a:lnTo>
                    <a:pt x="302" y="200"/>
                  </a:lnTo>
                  <a:lnTo>
                    <a:pt x="326" y="184"/>
                  </a:lnTo>
                  <a:lnTo>
                    <a:pt x="346" y="164"/>
                  </a:lnTo>
                  <a:lnTo>
                    <a:pt x="364" y="140"/>
                  </a:lnTo>
                  <a:lnTo>
                    <a:pt x="380" y="116"/>
                  </a:lnTo>
                  <a:lnTo>
                    <a:pt x="380" y="116"/>
                  </a:lnTo>
                  <a:lnTo>
                    <a:pt x="364" y="92"/>
                  </a:lnTo>
                  <a:lnTo>
                    <a:pt x="346" y="68"/>
                  </a:lnTo>
                  <a:lnTo>
                    <a:pt x="326" y="48"/>
                  </a:lnTo>
                  <a:lnTo>
                    <a:pt x="302" y="32"/>
                  </a:lnTo>
                  <a:lnTo>
                    <a:pt x="278" y="18"/>
                  </a:lnTo>
                  <a:lnTo>
                    <a:pt x="250" y="8"/>
                  </a:lnTo>
                  <a:lnTo>
                    <a:pt x="220" y="2"/>
                  </a:lnTo>
                  <a:lnTo>
                    <a:pt x="190" y="0"/>
                  </a:lnTo>
                  <a:lnTo>
                    <a:pt x="190" y="0"/>
                  </a:lnTo>
                  <a:close/>
                  <a:moveTo>
                    <a:pt x="190" y="212"/>
                  </a:moveTo>
                  <a:lnTo>
                    <a:pt x="190" y="212"/>
                  </a:lnTo>
                  <a:lnTo>
                    <a:pt x="170" y="210"/>
                  </a:lnTo>
                  <a:lnTo>
                    <a:pt x="152" y="204"/>
                  </a:lnTo>
                  <a:lnTo>
                    <a:pt x="136" y="196"/>
                  </a:lnTo>
                  <a:lnTo>
                    <a:pt x="122" y="184"/>
                  </a:lnTo>
                  <a:lnTo>
                    <a:pt x="110" y="170"/>
                  </a:lnTo>
                  <a:lnTo>
                    <a:pt x="102" y="154"/>
                  </a:lnTo>
                  <a:lnTo>
                    <a:pt x="96" y="136"/>
                  </a:lnTo>
                  <a:lnTo>
                    <a:pt x="94" y="116"/>
                  </a:lnTo>
                  <a:lnTo>
                    <a:pt x="94" y="116"/>
                  </a:lnTo>
                  <a:lnTo>
                    <a:pt x="96" y="96"/>
                  </a:lnTo>
                  <a:lnTo>
                    <a:pt x="102" y="78"/>
                  </a:lnTo>
                  <a:lnTo>
                    <a:pt x="110" y="62"/>
                  </a:lnTo>
                  <a:lnTo>
                    <a:pt x="122" y="48"/>
                  </a:lnTo>
                  <a:lnTo>
                    <a:pt x="136" y="36"/>
                  </a:lnTo>
                  <a:lnTo>
                    <a:pt x="152" y="28"/>
                  </a:lnTo>
                  <a:lnTo>
                    <a:pt x="170" y="22"/>
                  </a:lnTo>
                  <a:lnTo>
                    <a:pt x="190" y="20"/>
                  </a:lnTo>
                  <a:lnTo>
                    <a:pt x="190" y="20"/>
                  </a:lnTo>
                  <a:lnTo>
                    <a:pt x="210" y="22"/>
                  </a:lnTo>
                  <a:lnTo>
                    <a:pt x="228" y="28"/>
                  </a:lnTo>
                  <a:lnTo>
                    <a:pt x="244" y="36"/>
                  </a:lnTo>
                  <a:lnTo>
                    <a:pt x="258" y="48"/>
                  </a:lnTo>
                  <a:lnTo>
                    <a:pt x="270" y="62"/>
                  </a:lnTo>
                  <a:lnTo>
                    <a:pt x="278" y="78"/>
                  </a:lnTo>
                  <a:lnTo>
                    <a:pt x="284" y="96"/>
                  </a:lnTo>
                  <a:lnTo>
                    <a:pt x="286" y="116"/>
                  </a:lnTo>
                  <a:lnTo>
                    <a:pt x="286" y="116"/>
                  </a:lnTo>
                  <a:lnTo>
                    <a:pt x="284" y="136"/>
                  </a:lnTo>
                  <a:lnTo>
                    <a:pt x="278" y="154"/>
                  </a:lnTo>
                  <a:lnTo>
                    <a:pt x="270" y="170"/>
                  </a:lnTo>
                  <a:lnTo>
                    <a:pt x="258" y="184"/>
                  </a:lnTo>
                  <a:lnTo>
                    <a:pt x="244" y="196"/>
                  </a:lnTo>
                  <a:lnTo>
                    <a:pt x="228" y="204"/>
                  </a:lnTo>
                  <a:lnTo>
                    <a:pt x="210" y="210"/>
                  </a:lnTo>
                  <a:lnTo>
                    <a:pt x="190" y="212"/>
                  </a:lnTo>
                  <a:lnTo>
                    <a:pt x="190" y="212"/>
                  </a:lnTo>
                  <a:close/>
                  <a:moveTo>
                    <a:pt x="242" y="116"/>
                  </a:moveTo>
                  <a:lnTo>
                    <a:pt x="242" y="116"/>
                  </a:lnTo>
                  <a:lnTo>
                    <a:pt x="242" y="126"/>
                  </a:lnTo>
                  <a:lnTo>
                    <a:pt x="238" y="136"/>
                  </a:lnTo>
                  <a:lnTo>
                    <a:pt x="234" y="146"/>
                  </a:lnTo>
                  <a:lnTo>
                    <a:pt x="228" y="154"/>
                  </a:lnTo>
                  <a:lnTo>
                    <a:pt x="220" y="160"/>
                  </a:lnTo>
                  <a:lnTo>
                    <a:pt x="210" y="164"/>
                  </a:lnTo>
                  <a:lnTo>
                    <a:pt x="200" y="168"/>
                  </a:lnTo>
                  <a:lnTo>
                    <a:pt x="190" y="168"/>
                  </a:lnTo>
                  <a:lnTo>
                    <a:pt x="190" y="168"/>
                  </a:lnTo>
                  <a:lnTo>
                    <a:pt x="180" y="168"/>
                  </a:lnTo>
                  <a:lnTo>
                    <a:pt x="170" y="164"/>
                  </a:lnTo>
                  <a:lnTo>
                    <a:pt x="160" y="160"/>
                  </a:lnTo>
                  <a:lnTo>
                    <a:pt x="152" y="154"/>
                  </a:lnTo>
                  <a:lnTo>
                    <a:pt x="146" y="146"/>
                  </a:lnTo>
                  <a:lnTo>
                    <a:pt x="142" y="136"/>
                  </a:lnTo>
                  <a:lnTo>
                    <a:pt x="138" y="126"/>
                  </a:lnTo>
                  <a:lnTo>
                    <a:pt x="138" y="116"/>
                  </a:lnTo>
                  <a:lnTo>
                    <a:pt x="138" y="116"/>
                  </a:lnTo>
                  <a:lnTo>
                    <a:pt x="138" y="106"/>
                  </a:lnTo>
                  <a:lnTo>
                    <a:pt x="142" y="96"/>
                  </a:lnTo>
                  <a:lnTo>
                    <a:pt x="146" y="86"/>
                  </a:lnTo>
                  <a:lnTo>
                    <a:pt x="152" y="78"/>
                  </a:lnTo>
                  <a:lnTo>
                    <a:pt x="160" y="72"/>
                  </a:lnTo>
                  <a:lnTo>
                    <a:pt x="170" y="68"/>
                  </a:lnTo>
                  <a:lnTo>
                    <a:pt x="180" y="64"/>
                  </a:lnTo>
                  <a:lnTo>
                    <a:pt x="190" y="64"/>
                  </a:lnTo>
                  <a:lnTo>
                    <a:pt x="190" y="64"/>
                  </a:lnTo>
                  <a:lnTo>
                    <a:pt x="200" y="64"/>
                  </a:lnTo>
                  <a:lnTo>
                    <a:pt x="210" y="68"/>
                  </a:lnTo>
                  <a:lnTo>
                    <a:pt x="220" y="72"/>
                  </a:lnTo>
                  <a:lnTo>
                    <a:pt x="228" y="78"/>
                  </a:lnTo>
                  <a:lnTo>
                    <a:pt x="234" y="86"/>
                  </a:lnTo>
                  <a:lnTo>
                    <a:pt x="238" y="96"/>
                  </a:lnTo>
                  <a:lnTo>
                    <a:pt x="242" y="106"/>
                  </a:lnTo>
                  <a:lnTo>
                    <a:pt x="242" y="116"/>
                  </a:lnTo>
                  <a:lnTo>
                    <a:pt x="242" y="116"/>
                  </a:lnTo>
                  <a:close/>
                </a:path>
              </a:pathLst>
            </a:custGeom>
            <a:solidFill>
              <a:schemeClr val="bg1"/>
            </a:solidFill>
            <a:ln>
              <a:noFill/>
            </a:ln>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2000" kern="1200">
                  <a:solidFill>
                    <a:schemeClr val="tx1"/>
                  </a:solidFill>
                  <a:latin typeface="+mn-lt"/>
                  <a:ea typeface="+mn-ea"/>
                  <a:cs typeface="+mn-cs"/>
                </a:defRPr>
              </a:lvl1pPr>
              <a:lvl2pPr marL="509412" algn="l" defTabSz="1018824" rtl="0" eaLnBrk="1" latinLnBrk="0" hangingPunct="1">
                <a:defRPr sz="2000" kern="1200">
                  <a:solidFill>
                    <a:schemeClr val="tx1"/>
                  </a:solidFill>
                  <a:latin typeface="+mn-lt"/>
                  <a:ea typeface="+mn-ea"/>
                  <a:cs typeface="+mn-cs"/>
                </a:defRPr>
              </a:lvl2pPr>
              <a:lvl3pPr marL="1018824" algn="l" defTabSz="1018824" rtl="0" eaLnBrk="1" latinLnBrk="0" hangingPunct="1">
                <a:defRPr sz="2000" kern="1200">
                  <a:solidFill>
                    <a:schemeClr val="tx1"/>
                  </a:solidFill>
                  <a:latin typeface="+mn-lt"/>
                  <a:ea typeface="+mn-ea"/>
                  <a:cs typeface="+mn-cs"/>
                </a:defRPr>
              </a:lvl3pPr>
              <a:lvl4pPr marL="1528237" algn="l" defTabSz="1018824" rtl="0" eaLnBrk="1" latinLnBrk="0" hangingPunct="1">
                <a:defRPr sz="2000" kern="1200">
                  <a:solidFill>
                    <a:schemeClr val="tx1"/>
                  </a:solidFill>
                  <a:latin typeface="+mn-lt"/>
                  <a:ea typeface="+mn-ea"/>
                  <a:cs typeface="+mn-cs"/>
                </a:defRPr>
              </a:lvl4pPr>
              <a:lvl5pPr marL="2037649" algn="l" defTabSz="1018824" rtl="0" eaLnBrk="1" latinLnBrk="0" hangingPunct="1">
                <a:defRPr sz="2000" kern="1200">
                  <a:solidFill>
                    <a:schemeClr val="tx1"/>
                  </a:solidFill>
                  <a:latin typeface="+mn-lt"/>
                  <a:ea typeface="+mn-ea"/>
                  <a:cs typeface="+mn-cs"/>
                </a:defRPr>
              </a:lvl5pPr>
              <a:lvl6pPr marL="2547061" algn="l" defTabSz="1018824" rtl="0" eaLnBrk="1" latinLnBrk="0" hangingPunct="1">
                <a:defRPr sz="2000" kern="1200">
                  <a:solidFill>
                    <a:schemeClr val="tx1"/>
                  </a:solidFill>
                  <a:latin typeface="+mn-lt"/>
                  <a:ea typeface="+mn-ea"/>
                  <a:cs typeface="+mn-cs"/>
                </a:defRPr>
              </a:lvl6pPr>
              <a:lvl7pPr marL="3056473" algn="l" defTabSz="1018824" rtl="0" eaLnBrk="1" latinLnBrk="0" hangingPunct="1">
                <a:defRPr sz="2000" kern="1200">
                  <a:solidFill>
                    <a:schemeClr val="tx1"/>
                  </a:solidFill>
                  <a:latin typeface="+mn-lt"/>
                  <a:ea typeface="+mn-ea"/>
                  <a:cs typeface="+mn-cs"/>
                </a:defRPr>
              </a:lvl7pPr>
              <a:lvl8pPr marL="3565886" algn="l" defTabSz="1018824" rtl="0" eaLnBrk="1" latinLnBrk="0" hangingPunct="1">
                <a:defRPr sz="2000" kern="1200">
                  <a:solidFill>
                    <a:schemeClr val="tx1"/>
                  </a:solidFill>
                  <a:latin typeface="+mn-lt"/>
                  <a:ea typeface="+mn-ea"/>
                  <a:cs typeface="+mn-cs"/>
                </a:defRPr>
              </a:lvl8pPr>
              <a:lvl9pPr marL="4075298" algn="l" defTabSz="1018824" rtl="0" eaLnBrk="1" latinLnBrk="0" hangingPunct="1">
                <a:defRPr sz="2000" kern="1200">
                  <a:solidFill>
                    <a:schemeClr val="tx1"/>
                  </a:solidFill>
                  <a:latin typeface="+mn-lt"/>
                  <a:ea typeface="+mn-ea"/>
                  <a:cs typeface="+mn-cs"/>
                </a:defRPr>
              </a:lvl9pPr>
            </a:lstStyle>
            <a:p>
              <a:endParaRPr lang="zh-CN" altLang="en-US" sz="1300">
                <a:latin typeface="宋体" pitchFamily="2" charset="-122"/>
                <a:ea typeface="宋体" pitchFamily="2" charset="-122"/>
              </a:endParaRPr>
            </a:p>
          </p:txBody>
        </p:sp>
        <p:sp>
          <p:nvSpPr>
            <p:cNvPr id="28" name="Freeform 27"/>
            <p:cNvSpPr/>
            <p:nvPr/>
          </p:nvSpPr>
          <p:spPr bwMode="auto">
            <a:xfrm>
              <a:off x="3134268" y="6562771"/>
              <a:ext cx="559598" cy="120530"/>
            </a:xfrm>
            <a:custGeom>
              <a:gdLst>
                <a:gd name="connsiteX0" fmla="*/ 0 w 607838"/>
                <a:gd name="connsiteY0" fmla="*/ 126853 h 126853"/>
                <a:gd name="connsiteX1" fmla="*/ 68712 w 607838"/>
                <a:gd name="connsiteY1" fmla="*/ 89854 h 126853"/>
                <a:gd name="connsiteX2" fmla="*/ 121567 w 607838"/>
                <a:gd name="connsiteY2" fmla="*/ 42284 h 126853"/>
                <a:gd name="connsiteX3" fmla="*/ 211422 w 607838"/>
                <a:gd name="connsiteY3" fmla="*/ 10571 h 126853"/>
                <a:gd name="connsiteX4" fmla="*/ 317133 w 607838"/>
                <a:gd name="connsiteY4" fmla="*/ 0 h 126853"/>
                <a:gd name="connsiteX5" fmla="*/ 364703 w 607838"/>
                <a:gd name="connsiteY5" fmla="*/ 5285 h 126853"/>
                <a:gd name="connsiteX6" fmla="*/ 412272 w 607838"/>
                <a:gd name="connsiteY6" fmla="*/ 10571 h 126853"/>
                <a:gd name="connsiteX7" fmla="*/ 449271 w 607838"/>
                <a:gd name="connsiteY7" fmla="*/ 15856 h 126853"/>
                <a:gd name="connsiteX8" fmla="*/ 496841 w 607838"/>
                <a:gd name="connsiteY8" fmla="*/ 15856 h 126853"/>
                <a:gd name="connsiteX9" fmla="*/ 570839 w 607838"/>
                <a:gd name="connsiteY9" fmla="*/ 15856 h 126853"/>
                <a:gd name="connsiteX10" fmla="*/ 607838 w 607838"/>
                <a:gd name="connsiteY10" fmla="*/ 42284 h 126853"/>
                <a:gd name="connsiteX11" fmla="*/ 486270 w 607838"/>
                <a:gd name="connsiteY11" fmla="*/ 31713 h 12685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7838" h="126853">
                  <a:moveTo>
                    <a:pt x="0" y="126853"/>
                  </a:moveTo>
                  <a:lnTo>
                    <a:pt x="68712" y="89854"/>
                  </a:lnTo>
                  <a:lnTo>
                    <a:pt x="121567" y="42284"/>
                  </a:lnTo>
                  <a:lnTo>
                    <a:pt x="211422" y="10571"/>
                  </a:lnTo>
                  <a:lnTo>
                    <a:pt x="317133" y="0"/>
                  </a:lnTo>
                  <a:lnTo>
                    <a:pt x="364703" y="5285"/>
                  </a:lnTo>
                  <a:cubicBezTo>
                    <a:pt x="410978" y="11069"/>
                    <a:pt x="387606" y="10571"/>
                    <a:pt x="412272" y="10571"/>
                  </a:cubicBezTo>
                  <a:lnTo>
                    <a:pt x="449271" y="15856"/>
                  </a:lnTo>
                  <a:lnTo>
                    <a:pt x="496841" y="15856"/>
                  </a:lnTo>
                  <a:lnTo>
                    <a:pt x="570839" y="15856"/>
                  </a:lnTo>
                  <a:lnTo>
                    <a:pt x="607838" y="42284"/>
                  </a:lnTo>
                  <a:lnTo>
                    <a:pt x="486270" y="31713"/>
                  </a:lnTo>
                </a:path>
              </a:pathLst>
            </a:custGeom>
            <a:noFill/>
            <a:ln>
              <a:noFill/>
            </a:ln>
            <a:extLst/>
          </p:spPr>
          <p:txBody>
            <a:bodyPr rtlCol="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300">
                <a:latin typeface="宋体" pitchFamily="2" charset="-122"/>
                <a:ea typeface="宋体" pitchFamily="2" charset="-122"/>
              </a:endParaRPr>
            </a:p>
          </p:txBody>
        </p:sp>
        <p:grpSp>
          <p:nvGrpSpPr>
            <p:cNvPr id="29" name="Group 28"/>
            <p:cNvGrpSpPr/>
            <p:nvPr/>
          </p:nvGrpSpPr>
          <p:grpSpPr>
            <a:xfrm>
              <a:off x="1633502" y="5881164"/>
              <a:ext cx="2631957" cy="2744227"/>
              <a:chOff x="1633502" y="5881164"/>
              <a:chExt cx="2631957" cy="2744227"/>
            </a:xfrm>
          </p:grpSpPr>
          <p:grpSp>
            <p:nvGrpSpPr>
              <p:cNvPr id="45" name="Group 44"/>
              <p:cNvGrpSpPr/>
              <p:nvPr/>
            </p:nvGrpSpPr>
            <p:grpSpPr>
              <a:xfrm>
                <a:off x="1633502" y="5881164"/>
                <a:ext cx="2631957" cy="2744227"/>
                <a:chOff x="1304346" y="5582250"/>
                <a:chExt cx="3304210" cy="3445156"/>
              </a:xfrm>
            </p:grpSpPr>
            <p:sp>
              <p:nvSpPr>
                <p:cNvPr id="50" name="Freeform 49"/>
                <p:cNvSpPr/>
                <p:nvPr/>
              </p:nvSpPr>
              <p:spPr bwMode="auto">
                <a:xfrm>
                  <a:off x="1435730" y="7540867"/>
                  <a:ext cx="1571739" cy="1486539"/>
                </a:xfrm>
                <a:custGeom>
                  <a:gdLst>
                    <a:gd name="connsiteX0" fmla="*/ 1707231 w 1707231"/>
                    <a:gd name="connsiteY0" fmla="*/ 142710 h 1564522"/>
                    <a:gd name="connsiteX1" fmla="*/ 1659661 w 1707231"/>
                    <a:gd name="connsiteY1" fmla="*/ 158566 h 1564522"/>
                    <a:gd name="connsiteX2" fmla="*/ 1601520 w 1707231"/>
                    <a:gd name="connsiteY2" fmla="*/ 147995 h 1564522"/>
                    <a:gd name="connsiteX3" fmla="*/ 1548665 w 1707231"/>
                    <a:gd name="connsiteY3" fmla="*/ 121568 h 1564522"/>
                    <a:gd name="connsiteX4" fmla="*/ 1506381 w 1707231"/>
                    <a:gd name="connsiteY4" fmla="*/ 121568 h 1564522"/>
                    <a:gd name="connsiteX5" fmla="*/ 1469382 w 1707231"/>
                    <a:gd name="connsiteY5" fmla="*/ 95140 h 1564522"/>
                    <a:gd name="connsiteX6" fmla="*/ 1411241 w 1707231"/>
                    <a:gd name="connsiteY6" fmla="*/ 73998 h 1564522"/>
                    <a:gd name="connsiteX7" fmla="*/ 1368956 w 1707231"/>
                    <a:gd name="connsiteY7" fmla="*/ 21142 h 1564522"/>
                    <a:gd name="connsiteX8" fmla="*/ 1331957 w 1707231"/>
                    <a:gd name="connsiteY8" fmla="*/ 0 h 1564522"/>
                    <a:gd name="connsiteX9" fmla="*/ 0 w 1707231"/>
                    <a:gd name="connsiteY9" fmla="*/ 449271 h 1564522"/>
                    <a:gd name="connsiteX10" fmla="*/ 110995 w 1707231"/>
                    <a:gd name="connsiteY10" fmla="*/ 697692 h 1564522"/>
                    <a:gd name="connsiteX11" fmla="*/ 417558 w 1707231"/>
                    <a:gd name="connsiteY11" fmla="*/ 650123 h 1564522"/>
                    <a:gd name="connsiteX12" fmla="*/ 412272 w 1707231"/>
                    <a:gd name="connsiteY12" fmla="*/ 639552 h 1564522"/>
                    <a:gd name="connsiteX13" fmla="*/ 539125 w 1707231"/>
                    <a:gd name="connsiteY13" fmla="*/ 792833 h 1564522"/>
                    <a:gd name="connsiteX14" fmla="*/ 533839 w 1707231"/>
                    <a:gd name="connsiteY14" fmla="*/ 782261 h 1564522"/>
                    <a:gd name="connsiteX15" fmla="*/ 528554 w 1707231"/>
                    <a:gd name="connsiteY15" fmla="*/ 782262 h 1564522"/>
                    <a:gd name="connsiteX16" fmla="*/ 433414 w 1707231"/>
                    <a:gd name="connsiteY16" fmla="*/ 1088823 h 1564522"/>
                    <a:gd name="connsiteX17" fmla="*/ 792831 w 1707231"/>
                    <a:gd name="connsiteY17" fmla="*/ 1337243 h 1564522"/>
                    <a:gd name="connsiteX18" fmla="*/ 1025396 w 1707231"/>
                    <a:gd name="connsiteY18" fmla="*/ 1146965 h 1564522"/>
                    <a:gd name="connsiteX19" fmla="*/ 1062394 w 1707231"/>
                    <a:gd name="connsiteY19" fmla="*/ 1157535 h 1564522"/>
                    <a:gd name="connsiteX20" fmla="*/ 1062394 w 1707231"/>
                    <a:gd name="connsiteY20" fmla="*/ 1157535 h 1564522"/>
                    <a:gd name="connsiteX21" fmla="*/ 1194533 w 1707231"/>
                    <a:gd name="connsiteY21" fmla="*/ 1199819 h 1564522"/>
                    <a:gd name="connsiteX22" fmla="*/ 1178677 w 1707231"/>
                    <a:gd name="connsiteY22" fmla="*/ 1205105 h 1564522"/>
                    <a:gd name="connsiteX23" fmla="*/ 1199819 w 1707231"/>
                    <a:gd name="connsiteY23" fmla="*/ 1199820 h 1564522"/>
                    <a:gd name="connsiteX24" fmla="*/ 1268530 w 1707231"/>
                    <a:gd name="connsiteY24" fmla="*/ 1511667 h 1564522"/>
                    <a:gd name="connsiteX25" fmla="*/ 1696661 w 1707231"/>
                    <a:gd name="connsiteY25" fmla="*/ 1564522 h 1564522"/>
                    <a:gd name="connsiteX26" fmla="*/ 1707231 w 1707231"/>
                    <a:gd name="connsiteY26" fmla="*/ 142710 h 15645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707231" h="1564522">
                      <a:moveTo>
                        <a:pt x="1707231" y="142710"/>
                      </a:moveTo>
                      <a:lnTo>
                        <a:pt x="1659661" y="158566"/>
                      </a:lnTo>
                      <a:lnTo>
                        <a:pt x="1601520" y="147995"/>
                      </a:lnTo>
                      <a:lnTo>
                        <a:pt x="1548665" y="121568"/>
                      </a:lnTo>
                      <a:lnTo>
                        <a:pt x="1506381" y="121568"/>
                      </a:lnTo>
                      <a:lnTo>
                        <a:pt x="1469382" y="95140"/>
                      </a:lnTo>
                      <a:lnTo>
                        <a:pt x="1411241" y="73998"/>
                      </a:lnTo>
                      <a:lnTo>
                        <a:pt x="1368956" y="21142"/>
                      </a:lnTo>
                      <a:lnTo>
                        <a:pt x="1331957" y="0"/>
                      </a:lnTo>
                      <a:lnTo>
                        <a:pt x="0" y="449271"/>
                      </a:lnTo>
                      <a:lnTo>
                        <a:pt x="110995" y="697692"/>
                      </a:lnTo>
                      <a:lnTo>
                        <a:pt x="417558" y="650123"/>
                      </a:lnTo>
                      <a:lnTo>
                        <a:pt x="412272" y="639552"/>
                      </a:lnTo>
                      <a:cubicBezTo>
                        <a:pt x="426367" y="650123"/>
                        <a:pt x="518864" y="769048"/>
                        <a:pt x="539125" y="792833"/>
                      </a:cubicBezTo>
                      <a:cubicBezTo>
                        <a:pt x="559386" y="816618"/>
                        <a:pt x="535601" y="784023"/>
                        <a:pt x="533839" y="782261"/>
                      </a:cubicBezTo>
                      <a:cubicBezTo>
                        <a:pt x="532077" y="780499"/>
                        <a:pt x="530316" y="782262"/>
                        <a:pt x="528554" y="782262"/>
                      </a:cubicBezTo>
                      <a:lnTo>
                        <a:pt x="433414" y="1088823"/>
                      </a:lnTo>
                      <a:lnTo>
                        <a:pt x="792831" y="1337243"/>
                      </a:lnTo>
                      <a:lnTo>
                        <a:pt x="1025396" y="1146965"/>
                      </a:lnTo>
                      <a:lnTo>
                        <a:pt x="1062394" y="1157535"/>
                      </a:lnTo>
                      <a:lnTo>
                        <a:pt x="1062394" y="1157535"/>
                      </a:lnTo>
                      <a:lnTo>
                        <a:pt x="1194533" y="1199819"/>
                      </a:lnTo>
                      <a:lnTo>
                        <a:pt x="1178677" y="1205105"/>
                      </a:lnTo>
                      <a:lnTo>
                        <a:pt x="1199819" y="1199820"/>
                      </a:lnTo>
                      <a:lnTo>
                        <a:pt x="1268530" y="1511667"/>
                      </a:lnTo>
                      <a:lnTo>
                        <a:pt x="1696661" y="1564522"/>
                      </a:lnTo>
                      <a:cubicBezTo>
                        <a:pt x="1698423" y="1095870"/>
                        <a:pt x="1705469" y="611362"/>
                        <a:pt x="1707231" y="142710"/>
                      </a:cubicBezTo>
                      <a:close/>
                    </a:path>
                  </a:pathLst>
                </a:custGeom>
                <a:solidFill>
                  <a:srgbClr val="DC6900"/>
                </a:solidFill>
                <a:ln>
                  <a:noFill/>
                </a:ln>
                <a:extLst/>
              </p:spPr>
              <p:txBody>
                <a:bodyPr vert="horz" wrap="square" lIns="91440" tIns="45720" rIns="91440" bIns="45720" numCol="1" rtlCol="0"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300" kern="0">
                    <a:solidFill>
                      <a:srgbClr val="000000"/>
                    </a:solidFill>
                    <a:latin typeface="宋体" pitchFamily="2" charset="-122"/>
                    <a:ea typeface="宋体" pitchFamily="2" charset="-122"/>
                  </a:endParaRPr>
                </a:p>
              </p:txBody>
            </p:sp>
            <p:sp>
              <p:nvSpPr>
                <p:cNvPr id="51" name="Freeform 50"/>
                <p:cNvSpPr/>
                <p:nvPr/>
              </p:nvSpPr>
              <p:spPr bwMode="auto">
                <a:xfrm>
                  <a:off x="2005060" y="5582250"/>
                  <a:ext cx="1931830" cy="1446363"/>
                </a:xfrm>
                <a:custGeom>
                  <a:gdLst>
                    <a:gd name="connsiteX0" fmla="*/ 734691 w 2098363"/>
                    <a:gd name="connsiteY0" fmla="*/ 1522238 h 1522238"/>
                    <a:gd name="connsiteX1" fmla="*/ 803404 w 2098363"/>
                    <a:gd name="connsiteY1" fmla="*/ 1490525 h 1522238"/>
                    <a:gd name="connsiteX2" fmla="*/ 824546 w 2098363"/>
                    <a:gd name="connsiteY2" fmla="*/ 1474668 h 1522238"/>
                    <a:gd name="connsiteX3" fmla="*/ 909115 w 2098363"/>
                    <a:gd name="connsiteY3" fmla="*/ 1427098 h 1522238"/>
                    <a:gd name="connsiteX4" fmla="*/ 977827 w 2098363"/>
                    <a:gd name="connsiteY4" fmla="*/ 1421812 h 1522238"/>
                    <a:gd name="connsiteX5" fmla="*/ 1030682 w 2098363"/>
                    <a:gd name="connsiteY5" fmla="*/ 1421812 h 1522238"/>
                    <a:gd name="connsiteX6" fmla="*/ 1109966 w 2098363"/>
                    <a:gd name="connsiteY6" fmla="*/ 1437669 h 1522238"/>
                    <a:gd name="connsiteX7" fmla="*/ 1178678 w 2098363"/>
                    <a:gd name="connsiteY7" fmla="*/ 1458811 h 1522238"/>
                    <a:gd name="connsiteX8" fmla="*/ 1236819 w 2098363"/>
                    <a:gd name="connsiteY8" fmla="*/ 1479954 h 1522238"/>
                    <a:gd name="connsiteX9" fmla="*/ 1236819 w 2098363"/>
                    <a:gd name="connsiteY9" fmla="*/ 1479954 h 1522238"/>
                    <a:gd name="connsiteX10" fmla="*/ 1284389 w 2098363"/>
                    <a:gd name="connsiteY10" fmla="*/ 1490525 h 1522238"/>
                    <a:gd name="connsiteX11" fmla="*/ 2098363 w 2098363"/>
                    <a:gd name="connsiteY11" fmla="*/ 338275 h 1522238"/>
                    <a:gd name="connsiteX12" fmla="*/ 1923940 w 2098363"/>
                    <a:gd name="connsiteY12" fmla="*/ 211422 h 1522238"/>
                    <a:gd name="connsiteX13" fmla="*/ 1649092 w 2098363"/>
                    <a:gd name="connsiteY13" fmla="*/ 396416 h 1522238"/>
                    <a:gd name="connsiteX14" fmla="*/ 1522238 w 2098363"/>
                    <a:gd name="connsiteY14" fmla="*/ 348846 h 1522238"/>
                    <a:gd name="connsiteX15" fmla="*/ 1432384 w 2098363"/>
                    <a:gd name="connsiteY15" fmla="*/ 47570 h 1522238"/>
                    <a:gd name="connsiteX16" fmla="*/ 1009540 w 2098363"/>
                    <a:gd name="connsiteY16" fmla="*/ 0 h 1522238"/>
                    <a:gd name="connsiteX17" fmla="*/ 893258 w 2098363"/>
                    <a:gd name="connsiteY17" fmla="*/ 274848 h 1522238"/>
                    <a:gd name="connsiteX18" fmla="*/ 713549 w 2098363"/>
                    <a:gd name="connsiteY18" fmla="*/ 311847 h 1522238"/>
                    <a:gd name="connsiteX19" fmla="*/ 496842 w 2098363"/>
                    <a:gd name="connsiteY19" fmla="*/ 89854 h 1522238"/>
                    <a:gd name="connsiteX20" fmla="*/ 110997 w 2098363"/>
                    <a:gd name="connsiteY20" fmla="*/ 264277 h 1522238"/>
                    <a:gd name="connsiteX21" fmla="*/ 132139 w 2098363"/>
                    <a:gd name="connsiteY21" fmla="*/ 586696 h 1522238"/>
                    <a:gd name="connsiteX22" fmla="*/ 0 w 2098363"/>
                    <a:gd name="connsiteY22" fmla="*/ 676550 h 1522238"/>
                    <a:gd name="connsiteX23" fmla="*/ 734691 w 2098363"/>
                    <a:gd name="connsiteY23" fmla="*/ 1522238 h 152223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98363" h="1522238">
                      <a:moveTo>
                        <a:pt x="734691" y="1522238"/>
                      </a:moveTo>
                      <a:lnTo>
                        <a:pt x="803404" y="1490525"/>
                      </a:lnTo>
                      <a:lnTo>
                        <a:pt x="824546" y="1474668"/>
                      </a:lnTo>
                      <a:lnTo>
                        <a:pt x="909115" y="1427098"/>
                      </a:lnTo>
                      <a:lnTo>
                        <a:pt x="977827" y="1421812"/>
                      </a:lnTo>
                      <a:lnTo>
                        <a:pt x="1030682" y="1421812"/>
                      </a:lnTo>
                      <a:lnTo>
                        <a:pt x="1109966" y="1437669"/>
                      </a:lnTo>
                      <a:lnTo>
                        <a:pt x="1178678" y="1458811"/>
                      </a:lnTo>
                      <a:lnTo>
                        <a:pt x="1236819" y="1479954"/>
                      </a:lnTo>
                      <a:lnTo>
                        <a:pt x="1236819" y="1479954"/>
                      </a:lnTo>
                      <a:lnTo>
                        <a:pt x="1284389" y="1490525"/>
                      </a:lnTo>
                      <a:lnTo>
                        <a:pt x="2098363" y="338275"/>
                      </a:lnTo>
                      <a:lnTo>
                        <a:pt x="1923940" y="211422"/>
                      </a:lnTo>
                      <a:lnTo>
                        <a:pt x="1649092" y="396416"/>
                      </a:lnTo>
                      <a:lnTo>
                        <a:pt x="1522238" y="348846"/>
                      </a:lnTo>
                      <a:lnTo>
                        <a:pt x="1432384" y="47570"/>
                      </a:lnTo>
                      <a:lnTo>
                        <a:pt x="1009540" y="0"/>
                      </a:lnTo>
                      <a:lnTo>
                        <a:pt x="893258" y="274848"/>
                      </a:lnTo>
                      <a:lnTo>
                        <a:pt x="713549" y="311847"/>
                      </a:lnTo>
                      <a:lnTo>
                        <a:pt x="496842" y="89854"/>
                      </a:lnTo>
                      <a:lnTo>
                        <a:pt x="110997" y="264277"/>
                      </a:lnTo>
                      <a:lnTo>
                        <a:pt x="132139" y="586696"/>
                      </a:lnTo>
                      <a:lnTo>
                        <a:pt x="0" y="676550"/>
                      </a:lnTo>
                      <a:lnTo>
                        <a:pt x="734691" y="1522238"/>
                      </a:lnTo>
                      <a:close/>
                    </a:path>
                  </a:pathLst>
                </a:custGeom>
                <a:solidFill>
                  <a:schemeClr val="accent2"/>
                </a:solidFill>
                <a:ln>
                  <a:noFill/>
                </a:ln>
                <a:extLst/>
              </p:spPr>
              <p:txBody>
                <a:bodyPr vert="horz" wrap="square" lIns="91440" tIns="45720" rIns="91440" bIns="45720" numCol="1" rtlCol="0"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300" kern="0">
                    <a:solidFill>
                      <a:srgbClr val="000000"/>
                    </a:solidFill>
                    <a:latin typeface="宋体" pitchFamily="2" charset="-122"/>
                    <a:ea typeface="宋体" pitchFamily="2" charset="-122"/>
                  </a:endParaRPr>
                </a:p>
              </p:txBody>
            </p:sp>
            <p:sp>
              <p:nvSpPr>
                <p:cNvPr id="52" name="Freeform 4849"/>
                <p:cNvSpPr>
                  <a:spLocks noEditPoints="1"/>
                </p:cNvSpPr>
                <p:nvPr/>
              </p:nvSpPr>
              <p:spPr bwMode="auto">
                <a:xfrm>
                  <a:off x="2248730" y="7882396"/>
                  <a:ext cx="381479" cy="318371"/>
                </a:xfrm>
                <a:custGeom>
                  <a:gdLst>
                    <a:gd name="T0" fmla="*/ 0 w 324"/>
                    <a:gd name="T1" fmla="*/ 136 h 262"/>
                    <a:gd name="T2" fmla="*/ 0 w 324"/>
                    <a:gd name="T3" fmla="*/ 132 h 262"/>
                    <a:gd name="T4" fmla="*/ 6 w 324"/>
                    <a:gd name="T5" fmla="*/ 126 h 262"/>
                    <a:gd name="T6" fmla="*/ 46 w 324"/>
                    <a:gd name="T7" fmla="*/ 126 h 262"/>
                    <a:gd name="T8" fmla="*/ 50 w 324"/>
                    <a:gd name="T9" fmla="*/ 126 h 262"/>
                    <a:gd name="T10" fmla="*/ 56 w 324"/>
                    <a:gd name="T11" fmla="*/ 132 h 262"/>
                    <a:gd name="T12" fmla="*/ 56 w 324"/>
                    <a:gd name="T13" fmla="*/ 212 h 262"/>
                    <a:gd name="T14" fmla="*/ 56 w 324"/>
                    <a:gd name="T15" fmla="*/ 216 h 262"/>
                    <a:gd name="T16" fmla="*/ 50 w 324"/>
                    <a:gd name="T17" fmla="*/ 220 h 262"/>
                    <a:gd name="T18" fmla="*/ 10 w 324"/>
                    <a:gd name="T19" fmla="*/ 222 h 262"/>
                    <a:gd name="T20" fmla="*/ 6 w 324"/>
                    <a:gd name="T21" fmla="*/ 220 h 262"/>
                    <a:gd name="T22" fmla="*/ 0 w 324"/>
                    <a:gd name="T23" fmla="*/ 216 h 262"/>
                    <a:gd name="T24" fmla="*/ 0 w 324"/>
                    <a:gd name="T25" fmla="*/ 212 h 262"/>
                    <a:gd name="T26" fmla="*/ 136 w 324"/>
                    <a:gd name="T27" fmla="*/ 222 h 262"/>
                    <a:gd name="T28" fmla="*/ 140 w 324"/>
                    <a:gd name="T29" fmla="*/ 220 h 262"/>
                    <a:gd name="T30" fmla="*/ 144 w 324"/>
                    <a:gd name="T31" fmla="*/ 216 h 262"/>
                    <a:gd name="T32" fmla="*/ 146 w 324"/>
                    <a:gd name="T33" fmla="*/ 58 h 262"/>
                    <a:gd name="T34" fmla="*/ 144 w 324"/>
                    <a:gd name="T35" fmla="*/ 54 h 262"/>
                    <a:gd name="T36" fmla="*/ 140 w 324"/>
                    <a:gd name="T37" fmla="*/ 50 h 262"/>
                    <a:gd name="T38" fmla="*/ 100 w 324"/>
                    <a:gd name="T39" fmla="*/ 48 h 262"/>
                    <a:gd name="T40" fmla="*/ 96 w 324"/>
                    <a:gd name="T41" fmla="*/ 50 h 262"/>
                    <a:gd name="T42" fmla="*/ 90 w 324"/>
                    <a:gd name="T43" fmla="*/ 54 h 262"/>
                    <a:gd name="T44" fmla="*/ 90 w 324"/>
                    <a:gd name="T45" fmla="*/ 212 h 262"/>
                    <a:gd name="T46" fmla="*/ 90 w 324"/>
                    <a:gd name="T47" fmla="*/ 216 h 262"/>
                    <a:gd name="T48" fmla="*/ 96 w 324"/>
                    <a:gd name="T49" fmla="*/ 220 h 262"/>
                    <a:gd name="T50" fmla="*/ 100 w 324"/>
                    <a:gd name="T51" fmla="*/ 222 h 262"/>
                    <a:gd name="T52" fmla="*/ 224 w 324"/>
                    <a:gd name="T53" fmla="*/ 222 h 262"/>
                    <a:gd name="T54" fmla="*/ 228 w 324"/>
                    <a:gd name="T55" fmla="*/ 220 h 262"/>
                    <a:gd name="T56" fmla="*/ 234 w 324"/>
                    <a:gd name="T57" fmla="*/ 216 h 262"/>
                    <a:gd name="T58" fmla="*/ 234 w 324"/>
                    <a:gd name="T59" fmla="*/ 86 h 262"/>
                    <a:gd name="T60" fmla="*/ 234 w 324"/>
                    <a:gd name="T61" fmla="*/ 82 h 262"/>
                    <a:gd name="T62" fmla="*/ 228 w 324"/>
                    <a:gd name="T63" fmla="*/ 76 h 262"/>
                    <a:gd name="T64" fmla="*/ 188 w 324"/>
                    <a:gd name="T65" fmla="*/ 76 h 262"/>
                    <a:gd name="T66" fmla="*/ 184 w 324"/>
                    <a:gd name="T67" fmla="*/ 76 h 262"/>
                    <a:gd name="T68" fmla="*/ 180 w 324"/>
                    <a:gd name="T69" fmla="*/ 82 h 262"/>
                    <a:gd name="T70" fmla="*/ 178 w 324"/>
                    <a:gd name="T71" fmla="*/ 212 h 262"/>
                    <a:gd name="T72" fmla="*/ 180 w 324"/>
                    <a:gd name="T73" fmla="*/ 216 h 262"/>
                    <a:gd name="T74" fmla="*/ 184 w 324"/>
                    <a:gd name="T75" fmla="*/ 220 h 262"/>
                    <a:gd name="T76" fmla="*/ 188 w 324"/>
                    <a:gd name="T77" fmla="*/ 222 h 262"/>
                    <a:gd name="T78" fmla="*/ 278 w 324"/>
                    <a:gd name="T79" fmla="*/ 0 h 262"/>
                    <a:gd name="T80" fmla="*/ 274 w 324"/>
                    <a:gd name="T81" fmla="*/ 0 h 262"/>
                    <a:gd name="T82" fmla="*/ 268 w 324"/>
                    <a:gd name="T83" fmla="*/ 6 h 262"/>
                    <a:gd name="T84" fmla="*/ 268 w 324"/>
                    <a:gd name="T85" fmla="*/ 212 h 262"/>
                    <a:gd name="T86" fmla="*/ 268 w 324"/>
                    <a:gd name="T87" fmla="*/ 216 h 262"/>
                    <a:gd name="T88" fmla="*/ 274 w 324"/>
                    <a:gd name="T89" fmla="*/ 220 h 262"/>
                    <a:gd name="T90" fmla="*/ 314 w 324"/>
                    <a:gd name="T91" fmla="*/ 222 h 262"/>
                    <a:gd name="T92" fmla="*/ 318 w 324"/>
                    <a:gd name="T93" fmla="*/ 220 h 262"/>
                    <a:gd name="T94" fmla="*/ 324 w 324"/>
                    <a:gd name="T95" fmla="*/ 216 h 262"/>
                    <a:gd name="T96" fmla="*/ 324 w 324"/>
                    <a:gd name="T97" fmla="*/ 10 h 262"/>
                    <a:gd name="T98" fmla="*/ 324 w 324"/>
                    <a:gd name="T99" fmla="*/ 6 h 262"/>
                    <a:gd name="T100" fmla="*/ 318 w 324"/>
                    <a:gd name="T101" fmla="*/ 0 h 262"/>
                    <a:gd name="T102" fmla="*/ 314 w 324"/>
                    <a:gd name="T103" fmla="*/ 0 h 262"/>
                    <a:gd name="T104" fmla="*/ 0 w 324"/>
                    <a:gd name="T105" fmla="*/ 242 h 262"/>
                    <a:gd name="T106" fmla="*/ 324 w 324"/>
                    <a:gd name="T107" fmla="*/ 262 h 2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24" h="262">
                      <a:moveTo>
                        <a:pt x="0" y="212"/>
                      </a:moveTo>
                      <a:lnTo>
                        <a:pt x="0" y="136"/>
                      </a:lnTo>
                      <a:lnTo>
                        <a:pt x="0" y="136"/>
                      </a:lnTo>
                      <a:lnTo>
                        <a:pt x="0" y="132"/>
                      </a:lnTo>
                      <a:lnTo>
                        <a:pt x="2" y="128"/>
                      </a:lnTo>
                      <a:lnTo>
                        <a:pt x="6" y="126"/>
                      </a:lnTo>
                      <a:lnTo>
                        <a:pt x="10" y="126"/>
                      </a:lnTo>
                      <a:lnTo>
                        <a:pt x="46" y="126"/>
                      </a:lnTo>
                      <a:lnTo>
                        <a:pt x="46" y="126"/>
                      </a:lnTo>
                      <a:lnTo>
                        <a:pt x="50" y="126"/>
                      </a:lnTo>
                      <a:lnTo>
                        <a:pt x="54" y="128"/>
                      </a:lnTo>
                      <a:lnTo>
                        <a:pt x="56" y="132"/>
                      </a:lnTo>
                      <a:lnTo>
                        <a:pt x="56" y="136"/>
                      </a:lnTo>
                      <a:lnTo>
                        <a:pt x="56" y="212"/>
                      </a:lnTo>
                      <a:lnTo>
                        <a:pt x="56" y="212"/>
                      </a:lnTo>
                      <a:lnTo>
                        <a:pt x="56" y="216"/>
                      </a:lnTo>
                      <a:lnTo>
                        <a:pt x="54" y="218"/>
                      </a:lnTo>
                      <a:lnTo>
                        <a:pt x="50" y="220"/>
                      </a:lnTo>
                      <a:lnTo>
                        <a:pt x="46" y="222"/>
                      </a:lnTo>
                      <a:lnTo>
                        <a:pt x="10" y="222"/>
                      </a:lnTo>
                      <a:lnTo>
                        <a:pt x="10" y="222"/>
                      </a:lnTo>
                      <a:lnTo>
                        <a:pt x="6" y="220"/>
                      </a:lnTo>
                      <a:lnTo>
                        <a:pt x="2" y="218"/>
                      </a:lnTo>
                      <a:lnTo>
                        <a:pt x="0" y="216"/>
                      </a:lnTo>
                      <a:lnTo>
                        <a:pt x="0" y="212"/>
                      </a:lnTo>
                      <a:lnTo>
                        <a:pt x="0" y="212"/>
                      </a:lnTo>
                      <a:close/>
                      <a:moveTo>
                        <a:pt x="100" y="222"/>
                      </a:moveTo>
                      <a:lnTo>
                        <a:pt x="136" y="222"/>
                      </a:lnTo>
                      <a:lnTo>
                        <a:pt x="136" y="222"/>
                      </a:lnTo>
                      <a:lnTo>
                        <a:pt x="140" y="220"/>
                      </a:lnTo>
                      <a:lnTo>
                        <a:pt x="142" y="218"/>
                      </a:lnTo>
                      <a:lnTo>
                        <a:pt x="144" y="216"/>
                      </a:lnTo>
                      <a:lnTo>
                        <a:pt x="146" y="212"/>
                      </a:lnTo>
                      <a:lnTo>
                        <a:pt x="146" y="58"/>
                      </a:lnTo>
                      <a:lnTo>
                        <a:pt x="146" y="58"/>
                      </a:lnTo>
                      <a:lnTo>
                        <a:pt x="144" y="54"/>
                      </a:lnTo>
                      <a:lnTo>
                        <a:pt x="142" y="52"/>
                      </a:lnTo>
                      <a:lnTo>
                        <a:pt x="140" y="50"/>
                      </a:lnTo>
                      <a:lnTo>
                        <a:pt x="136" y="48"/>
                      </a:lnTo>
                      <a:lnTo>
                        <a:pt x="100" y="48"/>
                      </a:lnTo>
                      <a:lnTo>
                        <a:pt x="100" y="48"/>
                      </a:lnTo>
                      <a:lnTo>
                        <a:pt x="96" y="50"/>
                      </a:lnTo>
                      <a:lnTo>
                        <a:pt x="92" y="52"/>
                      </a:lnTo>
                      <a:lnTo>
                        <a:pt x="90" y="54"/>
                      </a:lnTo>
                      <a:lnTo>
                        <a:pt x="90" y="58"/>
                      </a:lnTo>
                      <a:lnTo>
                        <a:pt x="90" y="212"/>
                      </a:lnTo>
                      <a:lnTo>
                        <a:pt x="90" y="212"/>
                      </a:lnTo>
                      <a:lnTo>
                        <a:pt x="90" y="216"/>
                      </a:lnTo>
                      <a:lnTo>
                        <a:pt x="92" y="218"/>
                      </a:lnTo>
                      <a:lnTo>
                        <a:pt x="96" y="220"/>
                      </a:lnTo>
                      <a:lnTo>
                        <a:pt x="100" y="222"/>
                      </a:lnTo>
                      <a:lnTo>
                        <a:pt x="100" y="222"/>
                      </a:lnTo>
                      <a:close/>
                      <a:moveTo>
                        <a:pt x="188" y="222"/>
                      </a:moveTo>
                      <a:lnTo>
                        <a:pt x="224" y="222"/>
                      </a:lnTo>
                      <a:lnTo>
                        <a:pt x="224" y="222"/>
                      </a:lnTo>
                      <a:lnTo>
                        <a:pt x="228" y="220"/>
                      </a:lnTo>
                      <a:lnTo>
                        <a:pt x="232" y="218"/>
                      </a:lnTo>
                      <a:lnTo>
                        <a:pt x="234" y="216"/>
                      </a:lnTo>
                      <a:lnTo>
                        <a:pt x="234" y="212"/>
                      </a:lnTo>
                      <a:lnTo>
                        <a:pt x="234" y="86"/>
                      </a:lnTo>
                      <a:lnTo>
                        <a:pt x="234" y="86"/>
                      </a:lnTo>
                      <a:lnTo>
                        <a:pt x="234" y="82"/>
                      </a:lnTo>
                      <a:lnTo>
                        <a:pt x="232" y="78"/>
                      </a:lnTo>
                      <a:lnTo>
                        <a:pt x="228" y="76"/>
                      </a:lnTo>
                      <a:lnTo>
                        <a:pt x="224" y="76"/>
                      </a:lnTo>
                      <a:lnTo>
                        <a:pt x="188" y="76"/>
                      </a:lnTo>
                      <a:lnTo>
                        <a:pt x="188" y="76"/>
                      </a:lnTo>
                      <a:lnTo>
                        <a:pt x="184" y="76"/>
                      </a:lnTo>
                      <a:lnTo>
                        <a:pt x="182" y="78"/>
                      </a:lnTo>
                      <a:lnTo>
                        <a:pt x="180" y="82"/>
                      </a:lnTo>
                      <a:lnTo>
                        <a:pt x="178" y="86"/>
                      </a:lnTo>
                      <a:lnTo>
                        <a:pt x="178" y="212"/>
                      </a:lnTo>
                      <a:lnTo>
                        <a:pt x="178" y="212"/>
                      </a:lnTo>
                      <a:lnTo>
                        <a:pt x="180" y="216"/>
                      </a:lnTo>
                      <a:lnTo>
                        <a:pt x="182" y="218"/>
                      </a:lnTo>
                      <a:lnTo>
                        <a:pt x="184" y="220"/>
                      </a:lnTo>
                      <a:lnTo>
                        <a:pt x="188" y="222"/>
                      </a:lnTo>
                      <a:lnTo>
                        <a:pt x="188" y="222"/>
                      </a:lnTo>
                      <a:close/>
                      <a:moveTo>
                        <a:pt x="314" y="0"/>
                      </a:moveTo>
                      <a:lnTo>
                        <a:pt x="278" y="0"/>
                      </a:lnTo>
                      <a:lnTo>
                        <a:pt x="278" y="0"/>
                      </a:lnTo>
                      <a:lnTo>
                        <a:pt x="274" y="0"/>
                      </a:lnTo>
                      <a:lnTo>
                        <a:pt x="270" y="2"/>
                      </a:lnTo>
                      <a:lnTo>
                        <a:pt x="268" y="6"/>
                      </a:lnTo>
                      <a:lnTo>
                        <a:pt x="268" y="10"/>
                      </a:lnTo>
                      <a:lnTo>
                        <a:pt x="268" y="212"/>
                      </a:lnTo>
                      <a:lnTo>
                        <a:pt x="268" y="212"/>
                      </a:lnTo>
                      <a:lnTo>
                        <a:pt x="268" y="216"/>
                      </a:lnTo>
                      <a:lnTo>
                        <a:pt x="270" y="218"/>
                      </a:lnTo>
                      <a:lnTo>
                        <a:pt x="274" y="220"/>
                      </a:lnTo>
                      <a:lnTo>
                        <a:pt x="278" y="222"/>
                      </a:lnTo>
                      <a:lnTo>
                        <a:pt x="314" y="222"/>
                      </a:lnTo>
                      <a:lnTo>
                        <a:pt x="314" y="222"/>
                      </a:lnTo>
                      <a:lnTo>
                        <a:pt x="318" y="220"/>
                      </a:lnTo>
                      <a:lnTo>
                        <a:pt x="322" y="218"/>
                      </a:lnTo>
                      <a:lnTo>
                        <a:pt x="324" y="216"/>
                      </a:lnTo>
                      <a:lnTo>
                        <a:pt x="324" y="212"/>
                      </a:lnTo>
                      <a:lnTo>
                        <a:pt x="324" y="10"/>
                      </a:lnTo>
                      <a:lnTo>
                        <a:pt x="324" y="10"/>
                      </a:lnTo>
                      <a:lnTo>
                        <a:pt x="324" y="6"/>
                      </a:lnTo>
                      <a:lnTo>
                        <a:pt x="322" y="2"/>
                      </a:lnTo>
                      <a:lnTo>
                        <a:pt x="318" y="0"/>
                      </a:lnTo>
                      <a:lnTo>
                        <a:pt x="314" y="0"/>
                      </a:lnTo>
                      <a:lnTo>
                        <a:pt x="314" y="0"/>
                      </a:lnTo>
                      <a:close/>
                      <a:moveTo>
                        <a:pt x="324" y="242"/>
                      </a:moveTo>
                      <a:lnTo>
                        <a:pt x="0" y="242"/>
                      </a:lnTo>
                      <a:lnTo>
                        <a:pt x="0" y="262"/>
                      </a:lnTo>
                      <a:lnTo>
                        <a:pt x="324" y="262"/>
                      </a:lnTo>
                      <a:lnTo>
                        <a:pt x="324" y="242"/>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300">
                    <a:latin typeface="宋体" pitchFamily="2" charset="-122"/>
                    <a:ea typeface="宋体" pitchFamily="2" charset="-122"/>
                  </a:endParaRPr>
                </a:p>
              </p:txBody>
            </p:sp>
            <p:sp>
              <p:nvSpPr>
                <p:cNvPr id="53" name="TextBox 52"/>
                <p:cNvSpPr txBox="1"/>
                <p:nvPr/>
              </p:nvSpPr>
              <p:spPr>
                <a:xfrm>
                  <a:off x="2053329" y="8257163"/>
                  <a:ext cx="814947" cy="182833"/>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300" smtClean="0">
                      <a:solidFill>
                        <a:schemeClr val="bg1"/>
                      </a:solidFill>
                      <a:latin typeface="宋体" pitchFamily="2" charset="-122"/>
                      <a:ea typeface="宋体" pitchFamily="2" charset="-122"/>
                      <a:cs typeface="Arial" pitchFamily="34" charset="0"/>
                    </a:rPr>
                    <a:t>数据和报告</a:t>
                  </a:r>
                  <a:endParaRPr lang="zh-CN" altLang="en-US" sz="1300">
                    <a:solidFill>
                      <a:schemeClr val="bg1"/>
                    </a:solidFill>
                    <a:latin typeface="宋体" pitchFamily="2" charset="-122"/>
                    <a:ea typeface="宋体" pitchFamily="2" charset="-122"/>
                    <a:cs typeface="Arial" pitchFamily="34" charset="0"/>
                  </a:endParaRPr>
                </a:p>
              </p:txBody>
            </p:sp>
            <p:sp>
              <p:nvSpPr>
                <p:cNvPr id="54" name="Freeform 53"/>
                <p:cNvSpPr/>
                <p:nvPr/>
              </p:nvSpPr>
              <p:spPr bwMode="auto">
                <a:xfrm>
                  <a:off x="2988782" y="7492548"/>
                  <a:ext cx="1420893" cy="1534858"/>
                </a:xfrm>
                <a:custGeom>
                  <a:gdLst>
                    <a:gd name="connsiteX0" fmla="*/ 311848 w 1543381"/>
                    <a:gd name="connsiteY0" fmla="*/ 0 h 1590951"/>
                    <a:gd name="connsiteX1" fmla="*/ 1395386 w 1543381"/>
                    <a:gd name="connsiteY1" fmla="*/ 327704 h 1590951"/>
                    <a:gd name="connsiteX2" fmla="*/ 1363672 w 1543381"/>
                    <a:gd name="connsiteY2" fmla="*/ 380560 h 1590951"/>
                    <a:gd name="connsiteX3" fmla="*/ 1543381 w 1543381"/>
                    <a:gd name="connsiteY3" fmla="*/ 644837 h 1590951"/>
                    <a:gd name="connsiteX4" fmla="*/ 1316103 w 1543381"/>
                    <a:gd name="connsiteY4" fmla="*/ 988398 h 1590951"/>
                    <a:gd name="connsiteX5" fmla="*/ 993684 w 1543381"/>
                    <a:gd name="connsiteY5" fmla="*/ 903829 h 1590951"/>
                    <a:gd name="connsiteX6" fmla="*/ 887973 w 1543381"/>
                    <a:gd name="connsiteY6" fmla="*/ 983112 h 1590951"/>
                    <a:gd name="connsiteX7" fmla="*/ 872116 w 1543381"/>
                    <a:gd name="connsiteY7" fmla="*/ 988398 h 1590951"/>
                    <a:gd name="connsiteX8" fmla="*/ 914401 w 1543381"/>
                    <a:gd name="connsiteY8" fmla="*/ 1305531 h 1590951"/>
                    <a:gd name="connsiteX9" fmla="*/ 528556 w 1543381"/>
                    <a:gd name="connsiteY9" fmla="*/ 1490525 h 1590951"/>
                    <a:gd name="connsiteX10" fmla="*/ 295992 w 1543381"/>
                    <a:gd name="connsiteY10" fmla="*/ 1263246 h 1590951"/>
                    <a:gd name="connsiteX11" fmla="*/ 142711 w 1543381"/>
                    <a:gd name="connsiteY11" fmla="*/ 1273818 h 1590951"/>
                    <a:gd name="connsiteX12" fmla="*/ 147996 w 1543381"/>
                    <a:gd name="connsiteY12" fmla="*/ 1279103 h 1590951"/>
                    <a:gd name="connsiteX13" fmla="*/ 0 w 1543381"/>
                    <a:gd name="connsiteY13" fmla="*/ 1590951 h 1590951"/>
                    <a:gd name="connsiteX14" fmla="*/ 15857 w 1543381"/>
                    <a:gd name="connsiteY14" fmla="*/ 174423 h 1590951"/>
                    <a:gd name="connsiteX15" fmla="*/ 100426 w 1543381"/>
                    <a:gd name="connsiteY15" fmla="*/ 137424 h 1590951"/>
                    <a:gd name="connsiteX16" fmla="*/ 126854 w 1543381"/>
                    <a:gd name="connsiteY16" fmla="*/ 137424 h 1590951"/>
                    <a:gd name="connsiteX17" fmla="*/ 190281 w 1543381"/>
                    <a:gd name="connsiteY17" fmla="*/ 110997 h 1590951"/>
                    <a:gd name="connsiteX18" fmla="*/ 190281 w 1543381"/>
                    <a:gd name="connsiteY18" fmla="*/ 110997 h 1590951"/>
                    <a:gd name="connsiteX19" fmla="*/ 243136 w 1543381"/>
                    <a:gd name="connsiteY19" fmla="*/ 63427 h 1590951"/>
                    <a:gd name="connsiteX20" fmla="*/ 311848 w 1543381"/>
                    <a:gd name="connsiteY20" fmla="*/ 0 h 15909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43381" h="1590951">
                      <a:moveTo>
                        <a:pt x="311848" y="0"/>
                      </a:moveTo>
                      <a:lnTo>
                        <a:pt x="1395386" y="327704"/>
                      </a:lnTo>
                      <a:lnTo>
                        <a:pt x="1363672" y="380560"/>
                      </a:lnTo>
                      <a:lnTo>
                        <a:pt x="1543381" y="644837"/>
                      </a:lnTo>
                      <a:lnTo>
                        <a:pt x="1316103" y="988398"/>
                      </a:lnTo>
                      <a:lnTo>
                        <a:pt x="993684" y="903829"/>
                      </a:lnTo>
                      <a:lnTo>
                        <a:pt x="887973" y="983112"/>
                      </a:lnTo>
                      <a:lnTo>
                        <a:pt x="872116" y="988398"/>
                      </a:lnTo>
                      <a:lnTo>
                        <a:pt x="914401" y="1305531"/>
                      </a:lnTo>
                      <a:lnTo>
                        <a:pt x="528556" y="1490525"/>
                      </a:lnTo>
                      <a:lnTo>
                        <a:pt x="295992" y="1263246"/>
                      </a:lnTo>
                      <a:lnTo>
                        <a:pt x="142711" y="1273818"/>
                      </a:lnTo>
                      <a:lnTo>
                        <a:pt x="147996" y="1279103"/>
                      </a:lnTo>
                      <a:lnTo>
                        <a:pt x="0" y="1590951"/>
                      </a:lnTo>
                      <a:lnTo>
                        <a:pt x="15857" y="174423"/>
                      </a:lnTo>
                      <a:lnTo>
                        <a:pt x="100426" y="137424"/>
                      </a:lnTo>
                      <a:lnTo>
                        <a:pt x="126854" y="137424"/>
                      </a:lnTo>
                      <a:lnTo>
                        <a:pt x="190281" y="110997"/>
                      </a:lnTo>
                      <a:lnTo>
                        <a:pt x="190281" y="110997"/>
                      </a:lnTo>
                      <a:lnTo>
                        <a:pt x="243136" y="63427"/>
                      </a:lnTo>
                      <a:lnTo>
                        <a:pt x="311848" y="0"/>
                      </a:lnTo>
                      <a:close/>
                    </a:path>
                  </a:pathLst>
                </a:custGeom>
                <a:solidFill>
                  <a:schemeClr val="tx2">
                    <a:lumMod val="50000"/>
                  </a:schemeClr>
                </a:solidFill>
                <a:ln>
                  <a:noFill/>
                </a:ln>
                <a:extLst/>
              </p:spPr>
              <p:txBody>
                <a:bodyPr vert="horz" wrap="square" lIns="91440" tIns="45720" rIns="91440" bIns="45720" numCol="1" rtlCol="0"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300" kern="0">
                    <a:solidFill>
                      <a:srgbClr val="000000"/>
                    </a:solidFill>
                    <a:latin typeface="宋体" pitchFamily="2" charset="-122"/>
                    <a:ea typeface="宋体" pitchFamily="2" charset="-122"/>
                  </a:endParaRPr>
                </a:p>
              </p:txBody>
            </p:sp>
            <p:sp>
              <p:nvSpPr>
                <p:cNvPr id="56" name="Freeform 55"/>
                <p:cNvSpPr/>
                <p:nvPr/>
              </p:nvSpPr>
              <p:spPr bwMode="auto">
                <a:xfrm>
                  <a:off x="3163333" y="5890792"/>
                  <a:ext cx="1445223" cy="1928484"/>
                </a:xfrm>
                <a:custGeom>
                  <a:gdLst>
                    <a:gd name="connsiteX0" fmla="*/ 0 w 1569808"/>
                    <a:gd name="connsiteY0" fmla="*/ 1146965 h 2029651"/>
                    <a:gd name="connsiteX1" fmla="*/ 52856 w 1569808"/>
                    <a:gd name="connsiteY1" fmla="*/ 1189249 h 2029651"/>
                    <a:gd name="connsiteX2" fmla="*/ 68712 w 1569808"/>
                    <a:gd name="connsiteY2" fmla="*/ 1220962 h 2029651"/>
                    <a:gd name="connsiteX3" fmla="*/ 100426 w 1569808"/>
                    <a:gd name="connsiteY3" fmla="*/ 1242104 h 2029651"/>
                    <a:gd name="connsiteX4" fmla="*/ 132139 w 1569808"/>
                    <a:gd name="connsiteY4" fmla="*/ 1284389 h 2029651"/>
                    <a:gd name="connsiteX5" fmla="*/ 142710 w 1569808"/>
                    <a:gd name="connsiteY5" fmla="*/ 1326673 h 2029651"/>
                    <a:gd name="connsiteX6" fmla="*/ 163852 w 1569808"/>
                    <a:gd name="connsiteY6" fmla="*/ 1368958 h 2029651"/>
                    <a:gd name="connsiteX7" fmla="*/ 169138 w 1569808"/>
                    <a:gd name="connsiteY7" fmla="*/ 1421813 h 2029651"/>
                    <a:gd name="connsiteX8" fmla="*/ 174423 w 1569808"/>
                    <a:gd name="connsiteY8" fmla="*/ 1485240 h 2029651"/>
                    <a:gd name="connsiteX9" fmla="*/ 158567 w 1569808"/>
                    <a:gd name="connsiteY9" fmla="*/ 1532810 h 2029651"/>
                    <a:gd name="connsiteX10" fmla="*/ 158567 w 1569808"/>
                    <a:gd name="connsiteY10" fmla="*/ 1548666 h 2029651"/>
                    <a:gd name="connsiteX11" fmla="*/ 137424 w 1569808"/>
                    <a:gd name="connsiteY11" fmla="*/ 1596236 h 2029651"/>
                    <a:gd name="connsiteX12" fmla="*/ 132139 w 1569808"/>
                    <a:gd name="connsiteY12" fmla="*/ 1627949 h 2029651"/>
                    <a:gd name="connsiteX13" fmla="*/ 126853 w 1569808"/>
                    <a:gd name="connsiteY13" fmla="*/ 1643806 h 2029651"/>
                    <a:gd name="connsiteX14" fmla="*/ 126853 w 1569808"/>
                    <a:gd name="connsiteY14" fmla="*/ 1664948 h 2029651"/>
                    <a:gd name="connsiteX15" fmla="*/ 95140 w 1569808"/>
                    <a:gd name="connsiteY15" fmla="*/ 1701947 h 2029651"/>
                    <a:gd name="connsiteX16" fmla="*/ 1183963 w 1569808"/>
                    <a:gd name="connsiteY16" fmla="*/ 2029651 h 2029651"/>
                    <a:gd name="connsiteX17" fmla="*/ 1199820 w 1569808"/>
                    <a:gd name="connsiteY17" fmla="*/ 1987367 h 2029651"/>
                    <a:gd name="connsiteX18" fmla="*/ 1220962 w 1569808"/>
                    <a:gd name="connsiteY18" fmla="*/ 1939797 h 2029651"/>
                    <a:gd name="connsiteX19" fmla="*/ 1527524 w 1569808"/>
                    <a:gd name="connsiteY19" fmla="*/ 1855228 h 2029651"/>
                    <a:gd name="connsiteX20" fmla="*/ 1569808 w 1569808"/>
                    <a:gd name="connsiteY20" fmla="*/ 1427099 h 2029651"/>
                    <a:gd name="connsiteX21" fmla="*/ 1279103 w 1569808"/>
                    <a:gd name="connsiteY21" fmla="*/ 1300245 h 2029651"/>
                    <a:gd name="connsiteX22" fmla="*/ 1252675 w 1569808"/>
                    <a:gd name="connsiteY22" fmla="*/ 1152250 h 2029651"/>
                    <a:gd name="connsiteX23" fmla="*/ 1485240 w 1569808"/>
                    <a:gd name="connsiteY23" fmla="*/ 919686 h 2029651"/>
                    <a:gd name="connsiteX24" fmla="*/ 1300245 w 1569808"/>
                    <a:gd name="connsiteY24" fmla="*/ 539126 h 2029651"/>
                    <a:gd name="connsiteX25" fmla="*/ 993683 w 1569808"/>
                    <a:gd name="connsiteY25" fmla="*/ 570840 h 2029651"/>
                    <a:gd name="connsiteX26" fmla="*/ 898544 w 1569808"/>
                    <a:gd name="connsiteY26" fmla="*/ 454558 h 2029651"/>
                    <a:gd name="connsiteX27" fmla="*/ 893258 w 1569808"/>
                    <a:gd name="connsiteY27" fmla="*/ 433415 h 2029651"/>
                    <a:gd name="connsiteX28" fmla="*/ 977827 w 1569808"/>
                    <a:gd name="connsiteY28" fmla="*/ 132139 h 2029651"/>
                    <a:gd name="connsiteX29" fmla="*/ 819260 w 1569808"/>
                    <a:gd name="connsiteY29" fmla="*/ 0 h 2029651"/>
                    <a:gd name="connsiteX30" fmla="*/ 0 w 1569808"/>
                    <a:gd name="connsiteY30" fmla="*/ 1146965 h 20296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9808" h="2029651">
                      <a:moveTo>
                        <a:pt x="0" y="1146965"/>
                      </a:moveTo>
                      <a:lnTo>
                        <a:pt x="52856" y="1189249"/>
                      </a:lnTo>
                      <a:lnTo>
                        <a:pt x="68712" y="1220962"/>
                      </a:lnTo>
                      <a:lnTo>
                        <a:pt x="100426" y="1242104"/>
                      </a:lnTo>
                      <a:lnTo>
                        <a:pt x="132139" y="1284389"/>
                      </a:lnTo>
                      <a:lnTo>
                        <a:pt x="142710" y="1326673"/>
                      </a:lnTo>
                      <a:lnTo>
                        <a:pt x="163852" y="1368958"/>
                      </a:lnTo>
                      <a:lnTo>
                        <a:pt x="169138" y="1421813"/>
                      </a:lnTo>
                      <a:lnTo>
                        <a:pt x="174423" y="1485240"/>
                      </a:lnTo>
                      <a:lnTo>
                        <a:pt x="158567" y="1532810"/>
                      </a:lnTo>
                      <a:lnTo>
                        <a:pt x="158567" y="1548666"/>
                      </a:lnTo>
                      <a:lnTo>
                        <a:pt x="137424" y="1596236"/>
                      </a:lnTo>
                      <a:lnTo>
                        <a:pt x="132139" y="1627949"/>
                      </a:lnTo>
                      <a:lnTo>
                        <a:pt x="126853" y="1643806"/>
                      </a:lnTo>
                      <a:lnTo>
                        <a:pt x="126853" y="1664948"/>
                      </a:lnTo>
                      <a:lnTo>
                        <a:pt x="95140" y="1701947"/>
                      </a:lnTo>
                      <a:lnTo>
                        <a:pt x="1183963" y="2029651"/>
                      </a:lnTo>
                      <a:lnTo>
                        <a:pt x="1199820" y="1987367"/>
                      </a:lnTo>
                      <a:lnTo>
                        <a:pt x="1220962" y="1939797"/>
                      </a:lnTo>
                      <a:lnTo>
                        <a:pt x="1527524" y="1855228"/>
                      </a:lnTo>
                      <a:lnTo>
                        <a:pt x="1569808" y="1427099"/>
                      </a:lnTo>
                      <a:lnTo>
                        <a:pt x="1279103" y="1300245"/>
                      </a:lnTo>
                      <a:lnTo>
                        <a:pt x="1252675" y="1152250"/>
                      </a:lnTo>
                      <a:lnTo>
                        <a:pt x="1485240" y="919686"/>
                      </a:lnTo>
                      <a:lnTo>
                        <a:pt x="1300245" y="539126"/>
                      </a:lnTo>
                      <a:lnTo>
                        <a:pt x="993683" y="570840"/>
                      </a:lnTo>
                      <a:lnTo>
                        <a:pt x="898544" y="454558"/>
                      </a:lnTo>
                      <a:lnTo>
                        <a:pt x="893258" y="433415"/>
                      </a:lnTo>
                      <a:lnTo>
                        <a:pt x="977827" y="132139"/>
                      </a:lnTo>
                      <a:lnTo>
                        <a:pt x="819260" y="0"/>
                      </a:lnTo>
                      <a:lnTo>
                        <a:pt x="0" y="1146965"/>
                      </a:lnTo>
                      <a:close/>
                    </a:path>
                  </a:pathLst>
                </a:custGeom>
                <a:solidFill>
                  <a:schemeClr val="accent4"/>
                </a:solidFill>
                <a:ln>
                  <a:noFill/>
                </a:ln>
                <a:extLst/>
              </p:spPr>
              <p:txBody>
                <a:bodyPr vert="horz" wrap="square" lIns="91440" tIns="45720" rIns="91440" bIns="45720" numCol="1" rtlCol="0"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300" kern="0">
                    <a:solidFill>
                      <a:srgbClr val="000000"/>
                    </a:solidFill>
                    <a:latin typeface="宋体" pitchFamily="2" charset="-122"/>
                    <a:ea typeface="宋体" pitchFamily="2" charset="-122"/>
                  </a:endParaRPr>
                </a:p>
              </p:txBody>
            </p:sp>
            <p:sp>
              <p:nvSpPr>
                <p:cNvPr id="57" name="Freeform 4851"/>
                <p:cNvSpPr>
                  <a:spLocks noEditPoints="1"/>
                </p:cNvSpPr>
                <p:nvPr/>
              </p:nvSpPr>
              <p:spPr bwMode="auto">
                <a:xfrm>
                  <a:off x="3326911" y="7843606"/>
                  <a:ext cx="355051" cy="339570"/>
                </a:xfrm>
                <a:custGeom>
                  <a:gdLst>
                    <a:gd name="T0" fmla="*/ 248 w 360"/>
                    <a:gd name="T1" fmla="*/ 8 h 380"/>
                    <a:gd name="T2" fmla="*/ 274 w 360"/>
                    <a:gd name="T3" fmla="*/ 0 h 380"/>
                    <a:gd name="T4" fmla="*/ 298 w 360"/>
                    <a:gd name="T5" fmla="*/ 28 h 380"/>
                    <a:gd name="T6" fmla="*/ 280 w 360"/>
                    <a:gd name="T7" fmla="*/ 56 h 380"/>
                    <a:gd name="T8" fmla="*/ 258 w 360"/>
                    <a:gd name="T9" fmla="*/ 56 h 380"/>
                    <a:gd name="T10" fmla="*/ 240 w 360"/>
                    <a:gd name="T11" fmla="*/ 28 h 380"/>
                    <a:gd name="T12" fmla="*/ 344 w 360"/>
                    <a:gd name="T13" fmla="*/ 88 h 380"/>
                    <a:gd name="T14" fmla="*/ 288 w 360"/>
                    <a:gd name="T15" fmla="*/ 68 h 380"/>
                    <a:gd name="T16" fmla="*/ 214 w 360"/>
                    <a:gd name="T17" fmla="*/ 70 h 380"/>
                    <a:gd name="T18" fmla="*/ 194 w 360"/>
                    <a:gd name="T19" fmla="*/ 90 h 380"/>
                    <a:gd name="T20" fmla="*/ 224 w 360"/>
                    <a:gd name="T21" fmla="*/ 114 h 380"/>
                    <a:gd name="T22" fmla="*/ 248 w 360"/>
                    <a:gd name="T23" fmla="*/ 166 h 380"/>
                    <a:gd name="T24" fmla="*/ 234 w 360"/>
                    <a:gd name="T25" fmla="*/ 208 h 380"/>
                    <a:gd name="T26" fmla="*/ 278 w 360"/>
                    <a:gd name="T27" fmla="*/ 214 h 380"/>
                    <a:gd name="T28" fmla="*/ 310 w 360"/>
                    <a:gd name="T29" fmla="*/ 244 h 380"/>
                    <a:gd name="T30" fmla="*/ 332 w 360"/>
                    <a:gd name="T31" fmla="*/ 200 h 380"/>
                    <a:gd name="T32" fmla="*/ 348 w 360"/>
                    <a:gd name="T33" fmla="*/ 208 h 380"/>
                    <a:gd name="T34" fmla="*/ 360 w 360"/>
                    <a:gd name="T35" fmla="*/ 190 h 380"/>
                    <a:gd name="T36" fmla="*/ 102 w 360"/>
                    <a:gd name="T37" fmla="*/ 56 h 380"/>
                    <a:gd name="T38" fmla="*/ 120 w 360"/>
                    <a:gd name="T39" fmla="*/ 28 h 380"/>
                    <a:gd name="T40" fmla="*/ 98 w 360"/>
                    <a:gd name="T41" fmla="*/ 0 h 380"/>
                    <a:gd name="T42" fmla="*/ 70 w 360"/>
                    <a:gd name="T43" fmla="*/ 8 h 380"/>
                    <a:gd name="T44" fmla="*/ 62 w 360"/>
                    <a:gd name="T45" fmla="*/ 34 h 380"/>
                    <a:gd name="T46" fmla="*/ 92 w 360"/>
                    <a:gd name="T47" fmla="*/ 58 h 380"/>
                    <a:gd name="T48" fmla="*/ 50 w 360"/>
                    <a:gd name="T49" fmla="*/ 244 h 380"/>
                    <a:gd name="T50" fmla="*/ 74 w 360"/>
                    <a:gd name="T51" fmla="*/ 218 h 380"/>
                    <a:gd name="T52" fmla="*/ 126 w 360"/>
                    <a:gd name="T53" fmla="*/ 208 h 380"/>
                    <a:gd name="T54" fmla="*/ 112 w 360"/>
                    <a:gd name="T55" fmla="*/ 166 h 380"/>
                    <a:gd name="T56" fmla="*/ 128 w 360"/>
                    <a:gd name="T57" fmla="*/ 122 h 380"/>
                    <a:gd name="T58" fmla="*/ 166 w 360"/>
                    <a:gd name="T59" fmla="*/ 90 h 380"/>
                    <a:gd name="T60" fmla="*/ 154 w 360"/>
                    <a:gd name="T61" fmla="*/ 74 h 380"/>
                    <a:gd name="T62" fmla="*/ 72 w 360"/>
                    <a:gd name="T63" fmla="*/ 68 h 380"/>
                    <a:gd name="T64" fmla="*/ 20 w 360"/>
                    <a:gd name="T65" fmla="*/ 80 h 380"/>
                    <a:gd name="T66" fmla="*/ 0 w 360"/>
                    <a:gd name="T67" fmla="*/ 190 h 380"/>
                    <a:gd name="T68" fmla="*/ 12 w 360"/>
                    <a:gd name="T69" fmla="*/ 208 h 380"/>
                    <a:gd name="T70" fmla="*/ 28 w 360"/>
                    <a:gd name="T71" fmla="*/ 200 h 380"/>
                    <a:gd name="T72" fmla="*/ 170 w 360"/>
                    <a:gd name="T73" fmla="*/ 118 h 380"/>
                    <a:gd name="T74" fmla="*/ 136 w 360"/>
                    <a:gd name="T75" fmla="*/ 146 h 380"/>
                    <a:gd name="T76" fmla="*/ 136 w 360"/>
                    <a:gd name="T77" fmla="*/ 184 h 380"/>
                    <a:gd name="T78" fmla="*/ 170 w 360"/>
                    <a:gd name="T79" fmla="*/ 214 h 380"/>
                    <a:gd name="T80" fmla="*/ 208 w 360"/>
                    <a:gd name="T81" fmla="*/ 206 h 380"/>
                    <a:gd name="T82" fmla="*/ 228 w 360"/>
                    <a:gd name="T83" fmla="*/ 166 h 380"/>
                    <a:gd name="T84" fmla="*/ 214 w 360"/>
                    <a:gd name="T85" fmla="*/ 132 h 380"/>
                    <a:gd name="T86" fmla="*/ 296 w 360"/>
                    <a:gd name="T87" fmla="*/ 260 h 380"/>
                    <a:gd name="T88" fmla="*/ 288 w 360"/>
                    <a:gd name="T89" fmla="*/ 246 h 380"/>
                    <a:gd name="T90" fmla="*/ 180 w 360"/>
                    <a:gd name="T91" fmla="*/ 278 h 380"/>
                    <a:gd name="T92" fmla="*/ 82 w 360"/>
                    <a:gd name="T93" fmla="*/ 236 h 380"/>
                    <a:gd name="T94" fmla="*/ 64 w 360"/>
                    <a:gd name="T95" fmla="*/ 260 h 380"/>
                    <a:gd name="T96" fmla="*/ 106 w 360"/>
                    <a:gd name="T97" fmla="*/ 304 h 380"/>
                    <a:gd name="T98" fmla="*/ 146 w 360"/>
                    <a:gd name="T99" fmla="*/ 378 h 380"/>
                    <a:gd name="T100" fmla="*/ 214 w 360"/>
                    <a:gd name="T101" fmla="*/ 378 h 380"/>
                    <a:gd name="T102" fmla="*/ 264 w 360"/>
                    <a:gd name="T103" fmla="*/ 362 h 38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360" h="380">
                      <a:moveTo>
                        <a:pt x="240" y="28"/>
                      </a:moveTo>
                      <a:lnTo>
                        <a:pt x="240" y="28"/>
                      </a:lnTo>
                      <a:lnTo>
                        <a:pt x="240" y="22"/>
                      </a:lnTo>
                      <a:lnTo>
                        <a:pt x="242" y="18"/>
                      </a:lnTo>
                      <a:lnTo>
                        <a:pt x="248" y="8"/>
                      </a:lnTo>
                      <a:lnTo>
                        <a:pt x="258" y="2"/>
                      </a:lnTo>
                      <a:lnTo>
                        <a:pt x="262" y="0"/>
                      </a:lnTo>
                      <a:lnTo>
                        <a:pt x="268" y="0"/>
                      </a:lnTo>
                      <a:lnTo>
                        <a:pt x="268" y="0"/>
                      </a:lnTo>
                      <a:lnTo>
                        <a:pt x="274" y="0"/>
                      </a:lnTo>
                      <a:lnTo>
                        <a:pt x="280" y="2"/>
                      </a:lnTo>
                      <a:lnTo>
                        <a:pt x="290" y="8"/>
                      </a:lnTo>
                      <a:lnTo>
                        <a:pt x="296" y="18"/>
                      </a:lnTo>
                      <a:lnTo>
                        <a:pt x="298" y="22"/>
                      </a:lnTo>
                      <a:lnTo>
                        <a:pt x="298" y="28"/>
                      </a:lnTo>
                      <a:lnTo>
                        <a:pt x="298" y="28"/>
                      </a:lnTo>
                      <a:lnTo>
                        <a:pt x="298" y="34"/>
                      </a:lnTo>
                      <a:lnTo>
                        <a:pt x="296" y="40"/>
                      </a:lnTo>
                      <a:lnTo>
                        <a:pt x="290" y="50"/>
                      </a:lnTo>
                      <a:lnTo>
                        <a:pt x="280" y="56"/>
                      </a:lnTo>
                      <a:lnTo>
                        <a:pt x="274" y="58"/>
                      </a:lnTo>
                      <a:lnTo>
                        <a:pt x="268" y="58"/>
                      </a:lnTo>
                      <a:lnTo>
                        <a:pt x="268" y="58"/>
                      </a:lnTo>
                      <a:lnTo>
                        <a:pt x="262" y="58"/>
                      </a:lnTo>
                      <a:lnTo>
                        <a:pt x="258" y="56"/>
                      </a:lnTo>
                      <a:lnTo>
                        <a:pt x="248" y="50"/>
                      </a:lnTo>
                      <a:lnTo>
                        <a:pt x="242" y="40"/>
                      </a:lnTo>
                      <a:lnTo>
                        <a:pt x="240" y="34"/>
                      </a:lnTo>
                      <a:lnTo>
                        <a:pt x="240" y="28"/>
                      </a:lnTo>
                      <a:lnTo>
                        <a:pt x="240" y="28"/>
                      </a:lnTo>
                      <a:close/>
                      <a:moveTo>
                        <a:pt x="360" y="190"/>
                      </a:moveTo>
                      <a:lnTo>
                        <a:pt x="344" y="90"/>
                      </a:lnTo>
                      <a:lnTo>
                        <a:pt x="344" y="90"/>
                      </a:lnTo>
                      <a:lnTo>
                        <a:pt x="344" y="88"/>
                      </a:lnTo>
                      <a:lnTo>
                        <a:pt x="344" y="88"/>
                      </a:lnTo>
                      <a:lnTo>
                        <a:pt x="340" y="80"/>
                      </a:lnTo>
                      <a:lnTo>
                        <a:pt x="332" y="74"/>
                      </a:lnTo>
                      <a:lnTo>
                        <a:pt x="324" y="70"/>
                      </a:lnTo>
                      <a:lnTo>
                        <a:pt x="314" y="68"/>
                      </a:lnTo>
                      <a:lnTo>
                        <a:pt x="288" y="68"/>
                      </a:lnTo>
                      <a:lnTo>
                        <a:pt x="270" y="102"/>
                      </a:lnTo>
                      <a:lnTo>
                        <a:pt x="250" y="68"/>
                      </a:lnTo>
                      <a:lnTo>
                        <a:pt x="222" y="68"/>
                      </a:lnTo>
                      <a:lnTo>
                        <a:pt x="222" y="68"/>
                      </a:lnTo>
                      <a:lnTo>
                        <a:pt x="214" y="70"/>
                      </a:lnTo>
                      <a:lnTo>
                        <a:pt x="206" y="74"/>
                      </a:lnTo>
                      <a:lnTo>
                        <a:pt x="198" y="80"/>
                      </a:lnTo>
                      <a:lnTo>
                        <a:pt x="194" y="88"/>
                      </a:lnTo>
                      <a:lnTo>
                        <a:pt x="194" y="88"/>
                      </a:lnTo>
                      <a:lnTo>
                        <a:pt x="194" y="90"/>
                      </a:lnTo>
                      <a:lnTo>
                        <a:pt x="192" y="98"/>
                      </a:lnTo>
                      <a:lnTo>
                        <a:pt x="192" y="98"/>
                      </a:lnTo>
                      <a:lnTo>
                        <a:pt x="204" y="102"/>
                      </a:lnTo>
                      <a:lnTo>
                        <a:pt x="214" y="106"/>
                      </a:lnTo>
                      <a:lnTo>
                        <a:pt x="224" y="114"/>
                      </a:lnTo>
                      <a:lnTo>
                        <a:pt x="232" y="122"/>
                      </a:lnTo>
                      <a:lnTo>
                        <a:pt x="240" y="132"/>
                      </a:lnTo>
                      <a:lnTo>
                        <a:pt x="244" y="142"/>
                      </a:lnTo>
                      <a:lnTo>
                        <a:pt x="248" y="154"/>
                      </a:lnTo>
                      <a:lnTo>
                        <a:pt x="248" y="166"/>
                      </a:lnTo>
                      <a:lnTo>
                        <a:pt x="248" y="166"/>
                      </a:lnTo>
                      <a:lnTo>
                        <a:pt x="248" y="178"/>
                      </a:lnTo>
                      <a:lnTo>
                        <a:pt x="246" y="188"/>
                      </a:lnTo>
                      <a:lnTo>
                        <a:pt x="240" y="198"/>
                      </a:lnTo>
                      <a:lnTo>
                        <a:pt x="234" y="208"/>
                      </a:lnTo>
                      <a:lnTo>
                        <a:pt x="250" y="208"/>
                      </a:lnTo>
                      <a:lnTo>
                        <a:pt x="250" y="208"/>
                      </a:lnTo>
                      <a:lnTo>
                        <a:pt x="260" y="208"/>
                      </a:lnTo>
                      <a:lnTo>
                        <a:pt x="270" y="210"/>
                      </a:lnTo>
                      <a:lnTo>
                        <a:pt x="278" y="214"/>
                      </a:lnTo>
                      <a:lnTo>
                        <a:pt x="286" y="218"/>
                      </a:lnTo>
                      <a:lnTo>
                        <a:pt x="294" y="222"/>
                      </a:lnTo>
                      <a:lnTo>
                        <a:pt x="300" y="228"/>
                      </a:lnTo>
                      <a:lnTo>
                        <a:pt x="306" y="236"/>
                      </a:lnTo>
                      <a:lnTo>
                        <a:pt x="310" y="244"/>
                      </a:lnTo>
                      <a:lnTo>
                        <a:pt x="308" y="118"/>
                      </a:lnTo>
                      <a:lnTo>
                        <a:pt x="318" y="118"/>
                      </a:lnTo>
                      <a:lnTo>
                        <a:pt x="330" y="196"/>
                      </a:lnTo>
                      <a:lnTo>
                        <a:pt x="330" y="196"/>
                      </a:lnTo>
                      <a:lnTo>
                        <a:pt x="332" y="200"/>
                      </a:lnTo>
                      <a:lnTo>
                        <a:pt x="336" y="204"/>
                      </a:lnTo>
                      <a:lnTo>
                        <a:pt x="340" y="208"/>
                      </a:lnTo>
                      <a:lnTo>
                        <a:pt x="346" y="208"/>
                      </a:lnTo>
                      <a:lnTo>
                        <a:pt x="346" y="208"/>
                      </a:lnTo>
                      <a:lnTo>
                        <a:pt x="348" y="208"/>
                      </a:lnTo>
                      <a:lnTo>
                        <a:pt x="348" y="208"/>
                      </a:lnTo>
                      <a:lnTo>
                        <a:pt x="354" y="206"/>
                      </a:lnTo>
                      <a:lnTo>
                        <a:pt x="358" y="202"/>
                      </a:lnTo>
                      <a:lnTo>
                        <a:pt x="360" y="196"/>
                      </a:lnTo>
                      <a:lnTo>
                        <a:pt x="360" y="190"/>
                      </a:lnTo>
                      <a:lnTo>
                        <a:pt x="360" y="190"/>
                      </a:lnTo>
                      <a:close/>
                      <a:moveTo>
                        <a:pt x="92" y="58"/>
                      </a:moveTo>
                      <a:lnTo>
                        <a:pt x="92" y="58"/>
                      </a:lnTo>
                      <a:lnTo>
                        <a:pt x="98" y="58"/>
                      </a:lnTo>
                      <a:lnTo>
                        <a:pt x="102" y="56"/>
                      </a:lnTo>
                      <a:lnTo>
                        <a:pt x="112" y="50"/>
                      </a:lnTo>
                      <a:lnTo>
                        <a:pt x="118" y="40"/>
                      </a:lnTo>
                      <a:lnTo>
                        <a:pt x="120" y="34"/>
                      </a:lnTo>
                      <a:lnTo>
                        <a:pt x="120" y="28"/>
                      </a:lnTo>
                      <a:lnTo>
                        <a:pt x="120" y="28"/>
                      </a:lnTo>
                      <a:lnTo>
                        <a:pt x="120" y="22"/>
                      </a:lnTo>
                      <a:lnTo>
                        <a:pt x="118" y="18"/>
                      </a:lnTo>
                      <a:lnTo>
                        <a:pt x="112" y="8"/>
                      </a:lnTo>
                      <a:lnTo>
                        <a:pt x="102" y="2"/>
                      </a:lnTo>
                      <a:lnTo>
                        <a:pt x="98" y="0"/>
                      </a:lnTo>
                      <a:lnTo>
                        <a:pt x="92" y="0"/>
                      </a:lnTo>
                      <a:lnTo>
                        <a:pt x="92" y="0"/>
                      </a:lnTo>
                      <a:lnTo>
                        <a:pt x="86" y="0"/>
                      </a:lnTo>
                      <a:lnTo>
                        <a:pt x="80" y="2"/>
                      </a:lnTo>
                      <a:lnTo>
                        <a:pt x="70" y="8"/>
                      </a:lnTo>
                      <a:lnTo>
                        <a:pt x="64" y="18"/>
                      </a:lnTo>
                      <a:lnTo>
                        <a:pt x="62" y="22"/>
                      </a:lnTo>
                      <a:lnTo>
                        <a:pt x="62" y="28"/>
                      </a:lnTo>
                      <a:lnTo>
                        <a:pt x="62" y="28"/>
                      </a:lnTo>
                      <a:lnTo>
                        <a:pt x="62" y="34"/>
                      </a:lnTo>
                      <a:lnTo>
                        <a:pt x="64" y="40"/>
                      </a:lnTo>
                      <a:lnTo>
                        <a:pt x="70" y="50"/>
                      </a:lnTo>
                      <a:lnTo>
                        <a:pt x="80" y="56"/>
                      </a:lnTo>
                      <a:lnTo>
                        <a:pt x="86" y="58"/>
                      </a:lnTo>
                      <a:lnTo>
                        <a:pt x="92" y="58"/>
                      </a:lnTo>
                      <a:lnTo>
                        <a:pt x="92" y="58"/>
                      </a:lnTo>
                      <a:close/>
                      <a:moveTo>
                        <a:pt x="30" y="196"/>
                      </a:moveTo>
                      <a:lnTo>
                        <a:pt x="42" y="118"/>
                      </a:lnTo>
                      <a:lnTo>
                        <a:pt x="52" y="118"/>
                      </a:lnTo>
                      <a:lnTo>
                        <a:pt x="50" y="244"/>
                      </a:lnTo>
                      <a:lnTo>
                        <a:pt x="50" y="244"/>
                      </a:lnTo>
                      <a:lnTo>
                        <a:pt x="54" y="236"/>
                      </a:lnTo>
                      <a:lnTo>
                        <a:pt x="60" y="228"/>
                      </a:lnTo>
                      <a:lnTo>
                        <a:pt x="66" y="222"/>
                      </a:lnTo>
                      <a:lnTo>
                        <a:pt x="74" y="218"/>
                      </a:lnTo>
                      <a:lnTo>
                        <a:pt x="82" y="214"/>
                      </a:lnTo>
                      <a:lnTo>
                        <a:pt x="90" y="210"/>
                      </a:lnTo>
                      <a:lnTo>
                        <a:pt x="100" y="208"/>
                      </a:lnTo>
                      <a:lnTo>
                        <a:pt x="110" y="208"/>
                      </a:lnTo>
                      <a:lnTo>
                        <a:pt x="126" y="208"/>
                      </a:lnTo>
                      <a:lnTo>
                        <a:pt x="126" y="208"/>
                      </a:lnTo>
                      <a:lnTo>
                        <a:pt x="120" y="198"/>
                      </a:lnTo>
                      <a:lnTo>
                        <a:pt x="114" y="188"/>
                      </a:lnTo>
                      <a:lnTo>
                        <a:pt x="112" y="178"/>
                      </a:lnTo>
                      <a:lnTo>
                        <a:pt x="112" y="166"/>
                      </a:lnTo>
                      <a:lnTo>
                        <a:pt x="112" y="166"/>
                      </a:lnTo>
                      <a:lnTo>
                        <a:pt x="112" y="154"/>
                      </a:lnTo>
                      <a:lnTo>
                        <a:pt x="116" y="142"/>
                      </a:lnTo>
                      <a:lnTo>
                        <a:pt x="120" y="132"/>
                      </a:lnTo>
                      <a:lnTo>
                        <a:pt x="128" y="122"/>
                      </a:lnTo>
                      <a:lnTo>
                        <a:pt x="136" y="114"/>
                      </a:lnTo>
                      <a:lnTo>
                        <a:pt x="146" y="106"/>
                      </a:lnTo>
                      <a:lnTo>
                        <a:pt x="156" y="102"/>
                      </a:lnTo>
                      <a:lnTo>
                        <a:pt x="168" y="98"/>
                      </a:lnTo>
                      <a:lnTo>
                        <a:pt x="166" y="90"/>
                      </a:lnTo>
                      <a:lnTo>
                        <a:pt x="166" y="90"/>
                      </a:lnTo>
                      <a:lnTo>
                        <a:pt x="166" y="88"/>
                      </a:lnTo>
                      <a:lnTo>
                        <a:pt x="166" y="88"/>
                      </a:lnTo>
                      <a:lnTo>
                        <a:pt x="162" y="80"/>
                      </a:lnTo>
                      <a:lnTo>
                        <a:pt x="154" y="74"/>
                      </a:lnTo>
                      <a:lnTo>
                        <a:pt x="146" y="70"/>
                      </a:lnTo>
                      <a:lnTo>
                        <a:pt x="138" y="68"/>
                      </a:lnTo>
                      <a:lnTo>
                        <a:pt x="110" y="68"/>
                      </a:lnTo>
                      <a:lnTo>
                        <a:pt x="90" y="102"/>
                      </a:lnTo>
                      <a:lnTo>
                        <a:pt x="72" y="68"/>
                      </a:lnTo>
                      <a:lnTo>
                        <a:pt x="46" y="68"/>
                      </a:lnTo>
                      <a:lnTo>
                        <a:pt x="46" y="68"/>
                      </a:lnTo>
                      <a:lnTo>
                        <a:pt x="36" y="70"/>
                      </a:lnTo>
                      <a:lnTo>
                        <a:pt x="28" y="74"/>
                      </a:lnTo>
                      <a:lnTo>
                        <a:pt x="20" y="80"/>
                      </a:lnTo>
                      <a:lnTo>
                        <a:pt x="16" y="88"/>
                      </a:lnTo>
                      <a:lnTo>
                        <a:pt x="16" y="88"/>
                      </a:lnTo>
                      <a:lnTo>
                        <a:pt x="16" y="90"/>
                      </a:lnTo>
                      <a:lnTo>
                        <a:pt x="0" y="190"/>
                      </a:lnTo>
                      <a:lnTo>
                        <a:pt x="0" y="190"/>
                      </a:lnTo>
                      <a:lnTo>
                        <a:pt x="0" y="196"/>
                      </a:lnTo>
                      <a:lnTo>
                        <a:pt x="2" y="202"/>
                      </a:lnTo>
                      <a:lnTo>
                        <a:pt x="6" y="206"/>
                      </a:lnTo>
                      <a:lnTo>
                        <a:pt x="12" y="208"/>
                      </a:lnTo>
                      <a:lnTo>
                        <a:pt x="12" y="208"/>
                      </a:lnTo>
                      <a:lnTo>
                        <a:pt x="14" y="208"/>
                      </a:lnTo>
                      <a:lnTo>
                        <a:pt x="14" y="208"/>
                      </a:lnTo>
                      <a:lnTo>
                        <a:pt x="20" y="208"/>
                      </a:lnTo>
                      <a:lnTo>
                        <a:pt x="24" y="204"/>
                      </a:lnTo>
                      <a:lnTo>
                        <a:pt x="28" y="200"/>
                      </a:lnTo>
                      <a:lnTo>
                        <a:pt x="30" y="196"/>
                      </a:lnTo>
                      <a:lnTo>
                        <a:pt x="30" y="196"/>
                      </a:lnTo>
                      <a:close/>
                      <a:moveTo>
                        <a:pt x="180" y="118"/>
                      </a:moveTo>
                      <a:lnTo>
                        <a:pt x="180" y="118"/>
                      </a:lnTo>
                      <a:lnTo>
                        <a:pt x="170" y="118"/>
                      </a:lnTo>
                      <a:lnTo>
                        <a:pt x="162" y="120"/>
                      </a:lnTo>
                      <a:lnTo>
                        <a:pt x="152" y="126"/>
                      </a:lnTo>
                      <a:lnTo>
                        <a:pt x="146" y="132"/>
                      </a:lnTo>
                      <a:lnTo>
                        <a:pt x="140" y="138"/>
                      </a:lnTo>
                      <a:lnTo>
                        <a:pt x="136" y="146"/>
                      </a:lnTo>
                      <a:lnTo>
                        <a:pt x="132" y="156"/>
                      </a:lnTo>
                      <a:lnTo>
                        <a:pt x="132" y="166"/>
                      </a:lnTo>
                      <a:lnTo>
                        <a:pt x="132" y="166"/>
                      </a:lnTo>
                      <a:lnTo>
                        <a:pt x="132" y="176"/>
                      </a:lnTo>
                      <a:lnTo>
                        <a:pt x="136" y="184"/>
                      </a:lnTo>
                      <a:lnTo>
                        <a:pt x="140" y="194"/>
                      </a:lnTo>
                      <a:lnTo>
                        <a:pt x="146" y="200"/>
                      </a:lnTo>
                      <a:lnTo>
                        <a:pt x="152" y="206"/>
                      </a:lnTo>
                      <a:lnTo>
                        <a:pt x="162" y="210"/>
                      </a:lnTo>
                      <a:lnTo>
                        <a:pt x="170" y="214"/>
                      </a:lnTo>
                      <a:lnTo>
                        <a:pt x="180" y="214"/>
                      </a:lnTo>
                      <a:lnTo>
                        <a:pt x="180" y="214"/>
                      </a:lnTo>
                      <a:lnTo>
                        <a:pt x="190" y="214"/>
                      </a:lnTo>
                      <a:lnTo>
                        <a:pt x="200" y="210"/>
                      </a:lnTo>
                      <a:lnTo>
                        <a:pt x="208" y="206"/>
                      </a:lnTo>
                      <a:lnTo>
                        <a:pt x="214" y="200"/>
                      </a:lnTo>
                      <a:lnTo>
                        <a:pt x="220" y="194"/>
                      </a:lnTo>
                      <a:lnTo>
                        <a:pt x="224" y="184"/>
                      </a:lnTo>
                      <a:lnTo>
                        <a:pt x="228" y="176"/>
                      </a:lnTo>
                      <a:lnTo>
                        <a:pt x="228" y="166"/>
                      </a:lnTo>
                      <a:lnTo>
                        <a:pt x="228" y="166"/>
                      </a:lnTo>
                      <a:lnTo>
                        <a:pt x="228" y="156"/>
                      </a:lnTo>
                      <a:lnTo>
                        <a:pt x="224" y="146"/>
                      </a:lnTo>
                      <a:lnTo>
                        <a:pt x="220" y="138"/>
                      </a:lnTo>
                      <a:lnTo>
                        <a:pt x="214" y="132"/>
                      </a:lnTo>
                      <a:lnTo>
                        <a:pt x="208" y="126"/>
                      </a:lnTo>
                      <a:lnTo>
                        <a:pt x="200" y="120"/>
                      </a:lnTo>
                      <a:lnTo>
                        <a:pt x="190" y="118"/>
                      </a:lnTo>
                      <a:lnTo>
                        <a:pt x="180" y="118"/>
                      </a:lnTo>
                      <a:close/>
                      <a:moveTo>
                        <a:pt x="296" y="260"/>
                      </a:moveTo>
                      <a:lnTo>
                        <a:pt x="296" y="260"/>
                      </a:lnTo>
                      <a:lnTo>
                        <a:pt x="294" y="258"/>
                      </a:lnTo>
                      <a:lnTo>
                        <a:pt x="294" y="258"/>
                      </a:lnTo>
                      <a:lnTo>
                        <a:pt x="292" y="252"/>
                      </a:lnTo>
                      <a:lnTo>
                        <a:pt x="288" y="246"/>
                      </a:lnTo>
                      <a:lnTo>
                        <a:pt x="278" y="236"/>
                      </a:lnTo>
                      <a:lnTo>
                        <a:pt x="266" y="230"/>
                      </a:lnTo>
                      <a:lnTo>
                        <a:pt x="250" y="228"/>
                      </a:lnTo>
                      <a:lnTo>
                        <a:pt x="210" y="228"/>
                      </a:lnTo>
                      <a:lnTo>
                        <a:pt x="180" y="278"/>
                      </a:lnTo>
                      <a:lnTo>
                        <a:pt x="150" y="228"/>
                      </a:lnTo>
                      <a:lnTo>
                        <a:pt x="110" y="228"/>
                      </a:lnTo>
                      <a:lnTo>
                        <a:pt x="110" y="228"/>
                      </a:lnTo>
                      <a:lnTo>
                        <a:pt x="94" y="230"/>
                      </a:lnTo>
                      <a:lnTo>
                        <a:pt x="82" y="236"/>
                      </a:lnTo>
                      <a:lnTo>
                        <a:pt x="72" y="246"/>
                      </a:lnTo>
                      <a:lnTo>
                        <a:pt x="68" y="252"/>
                      </a:lnTo>
                      <a:lnTo>
                        <a:pt x="66" y="258"/>
                      </a:lnTo>
                      <a:lnTo>
                        <a:pt x="66" y="258"/>
                      </a:lnTo>
                      <a:lnTo>
                        <a:pt x="64" y="260"/>
                      </a:lnTo>
                      <a:lnTo>
                        <a:pt x="52" y="336"/>
                      </a:lnTo>
                      <a:lnTo>
                        <a:pt x="52" y="336"/>
                      </a:lnTo>
                      <a:lnTo>
                        <a:pt x="72" y="352"/>
                      </a:lnTo>
                      <a:lnTo>
                        <a:pt x="96" y="362"/>
                      </a:lnTo>
                      <a:lnTo>
                        <a:pt x="106" y="304"/>
                      </a:lnTo>
                      <a:lnTo>
                        <a:pt x="118" y="304"/>
                      </a:lnTo>
                      <a:lnTo>
                        <a:pt x="114" y="370"/>
                      </a:lnTo>
                      <a:lnTo>
                        <a:pt x="114" y="370"/>
                      </a:lnTo>
                      <a:lnTo>
                        <a:pt x="130" y="374"/>
                      </a:lnTo>
                      <a:lnTo>
                        <a:pt x="146" y="378"/>
                      </a:lnTo>
                      <a:lnTo>
                        <a:pt x="162" y="380"/>
                      </a:lnTo>
                      <a:lnTo>
                        <a:pt x="180" y="380"/>
                      </a:lnTo>
                      <a:lnTo>
                        <a:pt x="180" y="380"/>
                      </a:lnTo>
                      <a:lnTo>
                        <a:pt x="196" y="380"/>
                      </a:lnTo>
                      <a:lnTo>
                        <a:pt x="214" y="378"/>
                      </a:lnTo>
                      <a:lnTo>
                        <a:pt x="230" y="374"/>
                      </a:lnTo>
                      <a:lnTo>
                        <a:pt x="246" y="370"/>
                      </a:lnTo>
                      <a:lnTo>
                        <a:pt x="242" y="304"/>
                      </a:lnTo>
                      <a:lnTo>
                        <a:pt x="254" y="304"/>
                      </a:lnTo>
                      <a:lnTo>
                        <a:pt x="264" y="362"/>
                      </a:lnTo>
                      <a:lnTo>
                        <a:pt x="264" y="362"/>
                      </a:lnTo>
                      <a:lnTo>
                        <a:pt x="288" y="350"/>
                      </a:lnTo>
                      <a:lnTo>
                        <a:pt x="308" y="336"/>
                      </a:lnTo>
                      <a:lnTo>
                        <a:pt x="296" y="26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300">
                    <a:latin typeface="宋体" pitchFamily="2" charset="-122"/>
                    <a:ea typeface="宋体" pitchFamily="2" charset="-122"/>
                  </a:endParaRPr>
                </a:p>
              </p:txBody>
            </p:sp>
            <p:sp>
              <p:nvSpPr>
                <p:cNvPr id="58" name="Freeform 57"/>
                <p:cNvSpPr/>
                <p:nvPr/>
              </p:nvSpPr>
              <p:spPr bwMode="auto">
                <a:xfrm>
                  <a:off x="1304346" y="6149747"/>
                  <a:ext cx="1377098" cy="1833064"/>
                </a:xfrm>
                <a:custGeom>
                  <a:gdLst>
                    <a:gd name="connsiteX0" fmla="*/ 1495811 w 1495811"/>
                    <a:gd name="connsiteY0" fmla="*/ 1458811 h 1929225"/>
                    <a:gd name="connsiteX1" fmla="*/ 142710 w 1495811"/>
                    <a:gd name="connsiteY1" fmla="*/ 1929225 h 1929225"/>
                    <a:gd name="connsiteX2" fmla="*/ 89855 w 1495811"/>
                    <a:gd name="connsiteY2" fmla="*/ 1765373 h 1929225"/>
                    <a:gd name="connsiteX3" fmla="*/ 301277 w 1495811"/>
                    <a:gd name="connsiteY3" fmla="*/ 1564522 h 1929225"/>
                    <a:gd name="connsiteX4" fmla="*/ 280134 w 1495811"/>
                    <a:gd name="connsiteY4" fmla="*/ 1363671 h 1929225"/>
                    <a:gd name="connsiteX5" fmla="*/ 0 w 1495811"/>
                    <a:gd name="connsiteY5" fmla="*/ 1242104 h 1929225"/>
                    <a:gd name="connsiteX6" fmla="*/ 31714 w 1495811"/>
                    <a:gd name="connsiteY6" fmla="*/ 819260 h 1929225"/>
                    <a:gd name="connsiteX7" fmla="*/ 343561 w 1495811"/>
                    <a:gd name="connsiteY7" fmla="*/ 745262 h 1929225"/>
                    <a:gd name="connsiteX8" fmla="*/ 396416 w 1495811"/>
                    <a:gd name="connsiteY8" fmla="*/ 591981 h 1929225"/>
                    <a:gd name="connsiteX9" fmla="*/ 227279 w 1495811"/>
                    <a:gd name="connsiteY9" fmla="*/ 327704 h 1929225"/>
                    <a:gd name="connsiteX10" fmla="*/ 470414 w 1495811"/>
                    <a:gd name="connsiteY10" fmla="*/ 0 h 1929225"/>
                    <a:gd name="connsiteX11" fmla="*/ 776976 w 1495811"/>
                    <a:gd name="connsiteY11" fmla="*/ 89854 h 1929225"/>
                    <a:gd name="connsiteX12" fmla="*/ 1495811 w 1495811"/>
                    <a:gd name="connsiteY12" fmla="*/ 914400 h 1929225"/>
                    <a:gd name="connsiteX13" fmla="*/ 1474668 w 1495811"/>
                    <a:gd name="connsiteY13" fmla="*/ 961970 h 1929225"/>
                    <a:gd name="connsiteX14" fmla="*/ 1464097 w 1495811"/>
                    <a:gd name="connsiteY14" fmla="*/ 998969 h 1929225"/>
                    <a:gd name="connsiteX15" fmla="*/ 1432384 w 1495811"/>
                    <a:gd name="connsiteY15" fmla="*/ 1046539 h 1929225"/>
                    <a:gd name="connsiteX16" fmla="*/ 1427099 w 1495811"/>
                    <a:gd name="connsiteY16" fmla="*/ 1115251 h 1929225"/>
                    <a:gd name="connsiteX17" fmla="*/ 1405956 w 1495811"/>
                    <a:gd name="connsiteY17" fmla="*/ 1183963 h 1929225"/>
                    <a:gd name="connsiteX18" fmla="*/ 1432384 w 1495811"/>
                    <a:gd name="connsiteY18" fmla="*/ 1231533 h 1929225"/>
                    <a:gd name="connsiteX19" fmla="*/ 1432384 w 1495811"/>
                    <a:gd name="connsiteY19" fmla="*/ 1279103 h 1929225"/>
                    <a:gd name="connsiteX20" fmla="*/ 1442955 w 1495811"/>
                    <a:gd name="connsiteY20" fmla="*/ 1321387 h 1929225"/>
                    <a:gd name="connsiteX21" fmla="*/ 1427099 w 1495811"/>
                    <a:gd name="connsiteY21" fmla="*/ 1384814 h 1929225"/>
                    <a:gd name="connsiteX22" fmla="*/ 1495811 w 1495811"/>
                    <a:gd name="connsiteY22" fmla="*/ 1458811 h 19292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95811" h="1929225">
                      <a:moveTo>
                        <a:pt x="1495811" y="1458811"/>
                      </a:moveTo>
                      <a:lnTo>
                        <a:pt x="142710" y="1929225"/>
                      </a:lnTo>
                      <a:lnTo>
                        <a:pt x="89855" y="1765373"/>
                      </a:lnTo>
                      <a:lnTo>
                        <a:pt x="301277" y="1564522"/>
                      </a:lnTo>
                      <a:lnTo>
                        <a:pt x="280134" y="1363671"/>
                      </a:lnTo>
                      <a:lnTo>
                        <a:pt x="0" y="1242104"/>
                      </a:lnTo>
                      <a:lnTo>
                        <a:pt x="31714" y="819260"/>
                      </a:lnTo>
                      <a:lnTo>
                        <a:pt x="343561" y="745262"/>
                      </a:lnTo>
                      <a:lnTo>
                        <a:pt x="396416" y="591981"/>
                      </a:lnTo>
                      <a:lnTo>
                        <a:pt x="227279" y="327704"/>
                      </a:lnTo>
                      <a:lnTo>
                        <a:pt x="470414" y="0"/>
                      </a:lnTo>
                      <a:lnTo>
                        <a:pt x="776976" y="89854"/>
                      </a:lnTo>
                      <a:lnTo>
                        <a:pt x="1495811" y="914400"/>
                      </a:lnTo>
                      <a:lnTo>
                        <a:pt x="1474668" y="961970"/>
                      </a:lnTo>
                      <a:lnTo>
                        <a:pt x="1464097" y="998969"/>
                      </a:lnTo>
                      <a:lnTo>
                        <a:pt x="1432384" y="1046539"/>
                      </a:lnTo>
                      <a:lnTo>
                        <a:pt x="1427099" y="1115251"/>
                      </a:lnTo>
                      <a:lnTo>
                        <a:pt x="1405956" y="1183963"/>
                      </a:lnTo>
                      <a:cubicBezTo>
                        <a:pt x="1428213" y="1228476"/>
                        <a:pt x="1415957" y="1215103"/>
                        <a:pt x="1432384" y="1231533"/>
                      </a:cubicBezTo>
                      <a:lnTo>
                        <a:pt x="1432384" y="1279103"/>
                      </a:lnTo>
                      <a:lnTo>
                        <a:pt x="1442955" y="1321387"/>
                      </a:lnTo>
                      <a:lnTo>
                        <a:pt x="1427099" y="1384814"/>
                      </a:lnTo>
                      <a:lnTo>
                        <a:pt x="1495811" y="1458811"/>
                      </a:lnTo>
                      <a:close/>
                    </a:path>
                  </a:pathLst>
                </a:custGeom>
                <a:solidFill>
                  <a:srgbClr val="EB8C00"/>
                </a:solidFill>
                <a:ln>
                  <a:noFill/>
                </a:ln>
                <a:extLst/>
              </p:spPr>
              <p:txBody>
                <a:bodyPr vert="horz" wrap="square" lIns="91440" tIns="45720" rIns="91440" bIns="45720" numCol="1" rtlCol="0"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300" kern="0">
                    <a:solidFill>
                      <a:srgbClr val="000000"/>
                    </a:solidFill>
                    <a:latin typeface="宋体" pitchFamily="2" charset="-122"/>
                    <a:ea typeface="宋体" pitchFamily="2" charset="-122"/>
                  </a:endParaRPr>
                </a:p>
              </p:txBody>
            </p:sp>
            <p:sp>
              <p:nvSpPr>
                <p:cNvPr id="59" name="TextBox 58"/>
                <p:cNvSpPr txBox="1"/>
                <p:nvPr/>
              </p:nvSpPr>
              <p:spPr>
                <a:xfrm>
                  <a:off x="3098674" y="8257764"/>
                  <a:ext cx="814947" cy="365665"/>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300" smtClean="0">
                      <a:solidFill>
                        <a:schemeClr val="bg1"/>
                      </a:solidFill>
                      <a:latin typeface="宋体" pitchFamily="2" charset="-122"/>
                      <a:ea typeface="宋体" pitchFamily="2" charset="-122"/>
                      <a:cs typeface="Arial" pitchFamily="34" charset="0"/>
                    </a:rPr>
                    <a:t>组织和</a:t>
                  </a:r>
                </a:p>
                <a:p>
                  <a:pPr algn="ctr"/>
                  <a:r>
                    <a:rPr lang="zh-CN" altLang="en-US" sz="1300" smtClean="0">
                      <a:solidFill>
                        <a:schemeClr val="bg1"/>
                      </a:solidFill>
                      <a:latin typeface="宋体" pitchFamily="2" charset="-122"/>
                      <a:ea typeface="宋体" pitchFamily="2" charset="-122"/>
                      <a:cs typeface="Arial" pitchFamily="34" charset="0"/>
                    </a:rPr>
                    <a:t>人力</a:t>
                  </a:r>
                  <a:endParaRPr lang="zh-CN" altLang="en-US" sz="1300">
                    <a:solidFill>
                      <a:schemeClr val="bg1"/>
                    </a:solidFill>
                    <a:latin typeface="宋体" pitchFamily="2" charset="-122"/>
                    <a:ea typeface="宋体" pitchFamily="2" charset="-122"/>
                    <a:cs typeface="Arial" pitchFamily="34" charset="0"/>
                  </a:endParaRPr>
                </a:p>
              </p:txBody>
            </p:sp>
            <p:sp>
              <p:nvSpPr>
                <p:cNvPr id="60" name="Freeform 5014"/>
                <p:cNvSpPr>
                  <a:spLocks noEditPoints="1"/>
                </p:cNvSpPr>
                <p:nvPr/>
              </p:nvSpPr>
              <p:spPr bwMode="auto">
                <a:xfrm>
                  <a:off x="1806402" y="7060739"/>
                  <a:ext cx="399225" cy="318175"/>
                </a:xfrm>
                <a:custGeom>
                  <a:gdLst>
                    <a:gd name="T0" fmla="*/ 360 w 360"/>
                    <a:gd name="T1" fmla="*/ 256 h 278"/>
                    <a:gd name="T2" fmla="*/ 360 w 360"/>
                    <a:gd name="T3" fmla="*/ 252 h 278"/>
                    <a:gd name="T4" fmla="*/ 358 w 360"/>
                    <a:gd name="T5" fmla="*/ 252 h 278"/>
                    <a:gd name="T6" fmla="*/ 318 w 360"/>
                    <a:gd name="T7" fmla="*/ 200 h 278"/>
                    <a:gd name="T8" fmla="*/ 314 w 360"/>
                    <a:gd name="T9" fmla="*/ 198 h 278"/>
                    <a:gd name="T10" fmla="*/ 50 w 360"/>
                    <a:gd name="T11" fmla="*/ 196 h 278"/>
                    <a:gd name="T12" fmla="*/ 46 w 360"/>
                    <a:gd name="T13" fmla="*/ 198 h 278"/>
                    <a:gd name="T14" fmla="*/ 2 w 360"/>
                    <a:gd name="T15" fmla="*/ 250 h 278"/>
                    <a:gd name="T16" fmla="*/ 2 w 360"/>
                    <a:gd name="T17" fmla="*/ 252 h 278"/>
                    <a:gd name="T18" fmla="*/ 0 w 360"/>
                    <a:gd name="T19" fmla="*/ 252 h 278"/>
                    <a:gd name="T20" fmla="*/ 0 w 360"/>
                    <a:gd name="T21" fmla="*/ 256 h 278"/>
                    <a:gd name="T22" fmla="*/ 0 w 360"/>
                    <a:gd name="T23" fmla="*/ 256 h 278"/>
                    <a:gd name="T24" fmla="*/ 0 w 360"/>
                    <a:gd name="T25" fmla="*/ 268 h 278"/>
                    <a:gd name="T26" fmla="*/ 4 w 360"/>
                    <a:gd name="T27" fmla="*/ 276 h 278"/>
                    <a:gd name="T28" fmla="*/ 10 w 360"/>
                    <a:gd name="T29" fmla="*/ 278 h 278"/>
                    <a:gd name="T30" fmla="*/ 350 w 360"/>
                    <a:gd name="T31" fmla="*/ 278 h 278"/>
                    <a:gd name="T32" fmla="*/ 356 w 360"/>
                    <a:gd name="T33" fmla="*/ 276 h 278"/>
                    <a:gd name="T34" fmla="*/ 360 w 360"/>
                    <a:gd name="T35" fmla="*/ 268 h 278"/>
                    <a:gd name="T36" fmla="*/ 360 w 360"/>
                    <a:gd name="T37" fmla="*/ 256 h 278"/>
                    <a:gd name="T38" fmla="*/ 360 w 360"/>
                    <a:gd name="T39" fmla="*/ 256 h 278"/>
                    <a:gd name="T40" fmla="*/ 146 w 360"/>
                    <a:gd name="T41" fmla="*/ 234 h 278"/>
                    <a:gd name="T42" fmla="*/ 226 w 360"/>
                    <a:gd name="T43" fmla="*/ 254 h 278"/>
                    <a:gd name="T44" fmla="*/ 338 w 360"/>
                    <a:gd name="T45" fmla="*/ 268 h 278"/>
                    <a:gd name="T46" fmla="*/ 334 w 360"/>
                    <a:gd name="T47" fmla="*/ 270 h 278"/>
                    <a:gd name="T48" fmla="*/ 332 w 360"/>
                    <a:gd name="T49" fmla="*/ 270 h 278"/>
                    <a:gd name="T50" fmla="*/ 326 w 360"/>
                    <a:gd name="T51" fmla="*/ 268 h 278"/>
                    <a:gd name="T52" fmla="*/ 324 w 360"/>
                    <a:gd name="T53" fmla="*/ 262 h 278"/>
                    <a:gd name="T54" fmla="*/ 326 w 360"/>
                    <a:gd name="T55" fmla="*/ 256 h 278"/>
                    <a:gd name="T56" fmla="*/ 328 w 360"/>
                    <a:gd name="T57" fmla="*/ 256 h 278"/>
                    <a:gd name="T58" fmla="*/ 334 w 360"/>
                    <a:gd name="T59" fmla="*/ 256 h 278"/>
                    <a:gd name="T60" fmla="*/ 338 w 360"/>
                    <a:gd name="T61" fmla="*/ 256 h 278"/>
                    <a:gd name="T62" fmla="*/ 340 w 360"/>
                    <a:gd name="T63" fmla="*/ 262 h 278"/>
                    <a:gd name="T64" fmla="*/ 340 w 360"/>
                    <a:gd name="T65" fmla="*/ 266 h 278"/>
                    <a:gd name="T66" fmla="*/ 338 w 360"/>
                    <a:gd name="T67" fmla="*/ 268 h 278"/>
                    <a:gd name="T68" fmla="*/ 306 w 360"/>
                    <a:gd name="T69" fmla="*/ 184 h 278"/>
                    <a:gd name="T70" fmla="*/ 310 w 360"/>
                    <a:gd name="T71" fmla="*/ 184 h 278"/>
                    <a:gd name="T72" fmla="*/ 318 w 360"/>
                    <a:gd name="T73" fmla="*/ 178 h 278"/>
                    <a:gd name="T74" fmla="*/ 318 w 360"/>
                    <a:gd name="T75" fmla="*/ 12 h 278"/>
                    <a:gd name="T76" fmla="*/ 318 w 360"/>
                    <a:gd name="T77" fmla="*/ 6 h 278"/>
                    <a:gd name="T78" fmla="*/ 310 w 360"/>
                    <a:gd name="T79" fmla="*/ 0 h 278"/>
                    <a:gd name="T80" fmla="*/ 54 w 360"/>
                    <a:gd name="T81" fmla="*/ 0 h 278"/>
                    <a:gd name="T82" fmla="*/ 50 w 360"/>
                    <a:gd name="T83" fmla="*/ 0 h 278"/>
                    <a:gd name="T84" fmla="*/ 42 w 360"/>
                    <a:gd name="T85" fmla="*/ 6 h 278"/>
                    <a:gd name="T86" fmla="*/ 42 w 360"/>
                    <a:gd name="T87" fmla="*/ 172 h 278"/>
                    <a:gd name="T88" fmla="*/ 42 w 360"/>
                    <a:gd name="T89" fmla="*/ 178 h 278"/>
                    <a:gd name="T90" fmla="*/ 50 w 360"/>
                    <a:gd name="T91" fmla="*/ 184 h 278"/>
                    <a:gd name="T92" fmla="*/ 54 w 360"/>
                    <a:gd name="T93" fmla="*/ 184 h 278"/>
                    <a:gd name="T94" fmla="*/ 294 w 360"/>
                    <a:gd name="T95" fmla="*/ 24 h 278"/>
                    <a:gd name="T96" fmla="*/ 66 w 360"/>
                    <a:gd name="T97" fmla="*/ 160 h 2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360" h="278">
                      <a:moveTo>
                        <a:pt x="360" y="256"/>
                      </a:moveTo>
                      <a:lnTo>
                        <a:pt x="360" y="256"/>
                      </a:lnTo>
                      <a:lnTo>
                        <a:pt x="360" y="252"/>
                      </a:lnTo>
                      <a:lnTo>
                        <a:pt x="360" y="252"/>
                      </a:lnTo>
                      <a:lnTo>
                        <a:pt x="358" y="252"/>
                      </a:lnTo>
                      <a:lnTo>
                        <a:pt x="358" y="252"/>
                      </a:lnTo>
                      <a:lnTo>
                        <a:pt x="358" y="250"/>
                      </a:lnTo>
                      <a:lnTo>
                        <a:pt x="318" y="200"/>
                      </a:lnTo>
                      <a:lnTo>
                        <a:pt x="318" y="200"/>
                      </a:lnTo>
                      <a:lnTo>
                        <a:pt x="314" y="198"/>
                      </a:lnTo>
                      <a:lnTo>
                        <a:pt x="310" y="196"/>
                      </a:lnTo>
                      <a:lnTo>
                        <a:pt x="50" y="196"/>
                      </a:lnTo>
                      <a:lnTo>
                        <a:pt x="50" y="196"/>
                      </a:lnTo>
                      <a:lnTo>
                        <a:pt x="46" y="198"/>
                      </a:lnTo>
                      <a:lnTo>
                        <a:pt x="42" y="200"/>
                      </a:lnTo>
                      <a:lnTo>
                        <a:pt x="2" y="250"/>
                      </a:lnTo>
                      <a:lnTo>
                        <a:pt x="2" y="250"/>
                      </a:lnTo>
                      <a:lnTo>
                        <a:pt x="2" y="252"/>
                      </a:lnTo>
                      <a:lnTo>
                        <a:pt x="2" y="252"/>
                      </a:lnTo>
                      <a:lnTo>
                        <a:pt x="0" y="252"/>
                      </a:lnTo>
                      <a:lnTo>
                        <a:pt x="0" y="252"/>
                      </a:lnTo>
                      <a:lnTo>
                        <a:pt x="0" y="256"/>
                      </a:lnTo>
                      <a:lnTo>
                        <a:pt x="0" y="256"/>
                      </a:lnTo>
                      <a:lnTo>
                        <a:pt x="0" y="256"/>
                      </a:lnTo>
                      <a:lnTo>
                        <a:pt x="0" y="268"/>
                      </a:lnTo>
                      <a:lnTo>
                        <a:pt x="0" y="268"/>
                      </a:lnTo>
                      <a:lnTo>
                        <a:pt x="0" y="272"/>
                      </a:lnTo>
                      <a:lnTo>
                        <a:pt x="4" y="276"/>
                      </a:lnTo>
                      <a:lnTo>
                        <a:pt x="6" y="278"/>
                      </a:lnTo>
                      <a:lnTo>
                        <a:pt x="10" y="278"/>
                      </a:lnTo>
                      <a:lnTo>
                        <a:pt x="350" y="278"/>
                      </a:lnTo>
                      <a:lnTo>
                        <a:pt x="350" y="278"/>
                      </a:lnTo>
                      <a:lnTo>
                        <a:pt x="354" y="278"/>
                      </a:lnTo>
                      <a:lnTo>
                        <a:pt x="356" y="276"/>
                      </a:lnTo>
                      <a:lnTo>
                        <a:pt x="360" y="272"/>
                      </a:lnTo>
                      <a:lnTo>
                        <a:pt x="360" y="268"/>
                      </a:lnTo>
                      <a:lnTo>
                        <a:pt x="360" y="256"/>
                      </a:lnTo>
                      <a:lnTo>
                        <a:pt x="360" y="256"/>
                      </a:lnTo>
                      <a:lnTo>
                        <a:pt x="360" y="256"/>
                      </a:lnTo>
                      <a:lnTo>
                        <a:pt x="360" y="256"/>
                      </a:lnTo>
                      <a:close/>
                      <a:moveTo>
                        <a:pt x="134" y="254"/>
                      </a:moveTo>
                      <a:lnTo>
                        <a:pt x="146" y="234"/>
                      </a:lnTo>
                      <a:lnTo>
                        <a:pt x="214" y="234"/>
                      </a:lnTo>
                      <a:lnTo>
                        <a:pt x="226" y="254"/>
                      </a:lnTo>
                      <a:lnTo>
                        <a:pt x="134" y="254"/>
                      </a:lnTo>
                      <a:close/>
                      <a:moveTo>
                        <a:pt x="338" y="268"/>
                      </a:moveTo>
                      <a:lnTo>
                        <a:pt x="338" y="268"/>
                      </a:lnTo>
                      <a:lnTo>
                        <a:pt x="334" y="270"/>
                      </a:lnTo>
                      <a:lnTo>
                        <a:pt x="332" y="270"/>
                      </a:lnTo>
                      <a:lnTo>
                        <a:pt x="332" y="270"/>
                      </a:lnTo>
                      <a:lnTo>
                        <a:pt x="326" y="268"/>
                      </a:lnTo>
                      <a:lnTo>
                        <a:pt x="326" y="268"/>
                      </a:lnTo>
                      <a:lnTo>
                        <a:pt x="324" y="262"/>
                      </a:lnTo>
                      <a:lnTo>
                        <a:pt x="324" y="262"/>
                      </a:lnTo>
                      <a:lnTo>
                        <a:pt x="324" y="260"/>
                      </a:lnTo>
                      <a:lnTo>
                        <a:pt x="326" y="256"/>
                      </a:lnTo>
                      <a:lnTo>
                        <a:pt x="326" y="256"/>
                      </a:lnTo>
                      <a:lnTo>
                        <a:pt x="328" y="256"/>
                      </a:lnTo>
                      <a:lnTo>
                        <a:pt x="332" y="254"/>
                      </a:lnTo>
                      <a:lnTo>
                        <a:pt x="334" y="256"/>
                      </a:lnTo>
                      <a:lnTo>
                        <a:pt x="338" y="256"/>
                      </a:lnTo>
                      <a:lnTo>
                        <a:pt x="338" y="256"/>
                      </a:lnTo>
                      <a:lnTo>
                        <a:pt x="340" y="260"/>
                      </a:lnTo>
                      <a:lnTo>
                        <a:pt x="340" y="262"/>
                      </a:lnTo>
                      <a:lnTo>
                        <a:pt x="340" y="262"/>
                      </a:lnTo>
                      <a:lnTo>
                        <a:pt x="340" y="266"/>
                      </a:lnTo>
                      <a:lnTo>
                        <a:pt x="338" y="268"/>
                      </a:lnTo>
                      <a:lnTo>
                        <a:pt x="338" y="268"/>
                      </a:lnTo>
                      <a:close/>
                      <a:moveTo>
                        <a:pt x="54" y="184"/>
                      </a:moveTo>
                      <a:lnTo>
                        <a:pt x="306" y="184"/>
                      </a:lnTo>
                      <a:lnTo>
                        <a:pt x="306" y="184"/>
                      </a:lnTo>
                      <a:lnTo>
                        <a:pt x="310" y="184"/>
                      </a:lnTo>
                      <a:lnTo>
                        <a:pt x="314" y="182"/>
                      </a:lnTo>
                      <a:lnTo>
                        <a:pt x="318" y="178"/>
                      </a:lnTo>
                      <a:lnTo>
                        <a:pt x="318" y="172"/>
                      </a:lnTo>
                      <a:lnTo>
                        <a:pt x="318" y="12"/>
                      </a:lnTo>
                      <a:lnTo>
                        <a:pt x="318" y="12"/>
                      </a:lnTo>
                      <a:lnTo>
                        <a:pt x="318" y="6"/>
                      </a:lnTo>
                      <a:lnTo>
                        <a:pt x="314" y="2"/>
                      </a:lnTo>
                      <a:lnTo>
                        <a:pt x="310" y="0"/>
                      </a:lnTo>
                      <a:lnTo>
                        <a:pt x="306" y="0"/>
                      </a:lnTo>
                      <a:lnTo>
                        <a:pt x="54" y="0"/>
                      </a:lnTo>
                      <a:lnTo>
                        <a:pt x="54" y="0"/>
                      </a:lnTo>
                      <a:lnTo>
                        <a:pt x="50" y="0"/>
                      </a:lnTo>
                      <a:lnTo>
                        <a:pt x="46" y="2"/>
                      </a:lnTo>
                      <a:lnTo>
                        <a:pt x="42" y="6"/>
                      </a:lnTo>
                      <a:lnTo>
                        <a:pt x="42" y="12"/>
                      </a:lnTo>
                      <a:lnTo>
                        <a:pt x="42" y="172"/>
                      </a:lnTo>
                      <a:lnTo>
                        <a:pt x="42" y="172"/>
                      </a:lnTo>
                      <a:lnTo>
                        <a:pt x="42" y="178"/>
                      </a:lnTo>
                      <a:lnTo>
                        <a:pt x="46" y="182"/>
                      </a:lnTo>
                      <a:lnTo>
                        <a:pt x="50" y="184"/>
                      </a:lnTo>
                      <a:lnTo>
                        <a:pt x="54" y="184"/>
                      </a:lnTo>
                      <a:lnTo>
                        <a:pt x="54" y="184"/>
                      </a:lnTo>
                      <a:close/>
                      <a:moveTo>
                        <a:pt x="66" y="24"/>
                      </a:moveTo>
                      <a:lnTo>
                        <a:pt x="294" y="24"/>
                      </a:lnTo>
                      <a:lnTo>
                        <a:pt x="294" y="160"/>
                      </a:lnTo>
                      <a:lnTo>
                        <a:pt x="66" y="160"/>
                      </a:lnTo>
                      <a:lnTo>
                        <a:pt x="66" y="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defRPr/>
                  </a:pPr>
                  <a:endParaRPr lang="zh-CN" altLang="en-US" sz="1300" kern="0">
                    <a:solidFill>
                      <a:srgbClr val="000000"/>
                    </a:solidFill>
                    <a:latin typeface="宋体" pitchFamily="2" charset="-122"/>
                    <a:ea typeface="宋体" pitchFamily="2" charset="-122"/>
                  </a:endParaRPr>
                </a:p>
              </p:txBody>
            </p:sp>
            <p:sp>
              <p:nvSpPr>
                <p:cNvPr id="61" name="TextBox 60"/>
                <p:cNvSpPr txBox="1"/>
                <p:nvPr/>
              </p:nvSpPr>
              <p:spPr>
                <a:xfrm>
                  <a:off x="2548978" y="6029035"/>
                  <a:ext cx="814947" cy="182833"/>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300" smtClean="0">
                      <a:solidFill>
                        <a:schemeClr val="bg1"/>
                      </a:solidFill>
                      <a:latin typeface="宋体" pitchFamily="2" charset="-122"/>
                      <a:ea typeface="宋体" pitchFamily="2" charset="-122"/>
                      <a:cs typeface="Arial" pitchFamily="34" charset="0"/>
                    </a:rPr>
                    <a:t>管理和控制</a:t>
                  </a:r>
                  <a:endParaRPr lang="zh-CN" altLang="en-US" sz="1300">
                    <a:solidFill>
                      <a:schemeClr val="bg1"/>
                    </a:solidFill>
                    <a:latin typeface="宋体" pitchFamily="2" charset="-122"/>
                    <a:ea typeface="宋体" pitchFamily="2" charset="-122"/>
                    <a:cs typeface="Arial" pitchFamily="34" charset="0"/>
                  </a:endParaRPr>
                </a:p>
              </p:txBody>
            </p:sp>
            <p:sp>
              <p:nvSpPr>
                <p:cNvPr id="62" name="TextBox 61"/>
                <p:cNvSpPr txBox="1"/>
                <p:nvPr/>
              </p:nvSpPr>
              <p:spPr>
                <a:xfrm>
                  <a:off x="1815263" y="6784358"/>
                  <a:ext cx="814947" cy="182833"/>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1300" smtClean="0">
                      <a:solidFill>
                        <a:schemeClr val="bg1"/>
                      </a:solidFill>
                      <a:latin typeface="宋体" pitchFamily="2" charset="-122"/>
                      <a:ea typeface="宋体" pitchFamily="2" charset="-122"/>
                      <a:cs typeface="Arial" pitchFamily="34" charset="0"/>
                    </a:rPr>
                    <a:t>IT</a:t>
                  </a:r>
                  <a:r>
                    <a:rPr lang="zh-CN" altLang="en-US" sz="1300" smtClean="0">
                      <a:solidFill>
                        <a:schemeClr val="bg1"/>
                      </a:solidFill>
                      <a:latin typeface="宋体" pitchFamily="2" charset="-122"/>
                      <a:ea typeface="宋体" pitchFamily="2" charset="-122"/>
                      <a:cs typeface="Arial" pitchFamily="34" charset="0"/>
                    </a:rPr>
                    <a:t>系统</a:t>
                  </a:r>
                  <a:endParaRPr lang="zh-CN" altLang="en-US" sz="1300">
                    <a:solidFill>
                      <a:schemeClr val="bg1"/>
                    </a:solidFill>
                    <a:latin typeface="宋体" pitchFamily="2" charset="-122"/>
                    <a:ea typeface="宋体" pitchFamily="2" charset="-122"/>
                    <a:cs typeface="Arial" pitchFamily="34" charset="0"/>
                  </a:endParaRPr>
                </a:p>
              </p:txBody>
            </p:sp>
            <p:sp>
              <p:nvSpPr>
                <p:cNvPr id="63" name="Freeform 4847"/>
                <p:cNvSpPr>
                  <a:spLocks noEditPoints="1"/>
                </p:cNvSpPr>
                <p:nvPr/>
              </p:nvSpPr>
              <p:spPr bwMode="auto">
                <a:xfrm>
                  <a:off x="3765918" y="7009683"/>
                  <a:ext cx="294888" cy="420284"/>
                </a:xfrm>
                <a:custGeom>
                  <a:gdLst>
                    <a:gd name="T0" fmla="*/ 252 w 252"/>
                    <a:gd name="T1" fmla="*/ 332 h 348"/>
                    <a:gd name="T2" fmla="*/ 242 w 252"/>
                    <a:gd name="T3" fmla="*/ 346 h 348"/>
                    <a:gd name="T4" fmla="*/ 16 w 252"/>
                    <a:gd name="T5" fmla="*/ 348 h 348"/>
                    <a:gd name="T6" fmla="*/ 2 w 252"/>
                    <a:gd name="T7" fmla="*/ 338 h 348"/>
                    <a:gd name="T8" fmla="*/ 0 w 252"/>
                    <a:gd name="T9" fmla="*/ 32 h 348"/>
                    <a:gd name="T10" fmla="*/ 10 w 252"/>
                    <a:gd name="T11" fmla="*/ 16 h 348"/>
                    <a:gd name="T12" fmla="*/ 90 w 252"/>
                    <a:gd name="T13" fmla="*/ 16 h 348"/>
                    <a:gd name="T14" fmla="*/ 86 w 252"/>
                    <a:gd name="T15" fmla="*/ 30 h 348"/>
                    <a:gd name="T16" fmla="*/ 16 w 252"/>
                    <a:gd name="T17" fmla="*/ 332 h 348"/>
                    <a:gd name="T18" fmla="*/ 168 w 252"/>
                    <a:gd name="T19" fmla="*/ 34 h 348"/>
                    <a:gd name="T20" fmla="*/ 164 w 252"/>
                    <a:gd name="T21" fmla="*/ 26 h 348"/>
                    <a:gd name="T22" fmla="*/ 236 w 252"/>
                    <a:gd name="T23" fmla="*/ 16 h 348"/>
                    <a:gd name="T24" fmla="*/ 248 w 252"/>
                    <a:gd name="T25" fmla="*/ 20 h 348"/>
                    <a:gd name="T26" fmla="*/ 252 w 252"/>
                    <a:gd name="T27" fmla="*/ 32 h 348"/>
                    <a:gd name="T28" fmla="*/ 36 w 252"/>
                    <a:gd name="T29" fmla="*/ 312 h 348"/>
                    <a:gd name="T30" fmla="*/ 36 w 252"/>
                    <a:gd name="T31" fmla="*/ 94 h 348"/>
                    <a:gd name="T32" fmla="*/ 216 w 252"/>
                    <a:gd name="T33" fmla="*/ 94 h 348"/>
                    <a:gd name="T34" fmla="*/ 132 w 252"/>
                    <a:gd name="T35" fmla="*/ 186 h 348"/>
                    <a:gd name="T36" fmla="*/ 122 w 252"/>
                    <a:gd name="T37" fmla="*/ 184 h 348"/>
                    <a:gd name="T38" fmla="*/ 74 w 252"/>
                    <a:gd name="T39" fmla="*/ 206 h 348"/>
                    <a:gd name="T40" fmla="*/ 68 w 252"/>
                    <a:gd name="T41" fmla="*/ 204 h 348"/>
                    <a:gd name="T42" fmla="*/ 60 w 252"/>
                    <a:gd name="T43" fmla="*/ 206 h 348"/>
                    <a:gd name="T44" fmla="*/ 58 w 252"/>
                    <a:gd name="T45" fmla="*/ 218 h 348"/>
                    <a:gd name="T46" fmla="*/ 78 w 252"/>
                    <a:gd name="T47" fmla="*/ 238 h 348"/>
                    <a:gd name="T48" fmla="*/ 86 w 252"/>
                    <a:gd name="T49" fmla="*/ 242 h 348"/>
                    <a:gd name="T50" fmla="*/ 132 w 252"/>
                    <a:gd name="T51" fmla="*/ 200 h 348"/>
                    <a:gd name="T52" fmla="*/ 134 w 252"/>
                    <a:gd name="T53" fmla="*/ 192 h 348"/>
                    <a:gd name="T54" fmla="*/ 132 w 252"/>
                    <a:gd name="T55" fmla="*/ 186 h 348"/>
                    <a:gd name="T56" fmla="*/ 128 w 252"/>
                    <a:gd name="T57" fmla="*/ 122 h 348"/>
                    <a:gd name="T58" fmla="*/ 118 w 252"/>
                    <a:gd name="T59" fmla="*/ 124 h 348"/>
                    <a:gd name="T60" fmla="*/ 74 w 252"/>
                    <a:gd name="T61" fmla="*/ 144 h 348"/>
                    <a:gd name="T62" fmla="*/ 64 w 252"/>
                    <a:gd name="T63" fmla="*/ 142 h 348"/>
                    <a:gd name="T64" fmla="*/ 58 w 252"/>
                    <a:gd name="T65" fmla="*/ 148 h 348"/>
                    <a:gd name="T66" fmla="*/ 60 w 252"/>
                    <a:gd name="T67" fmla="*/ 158 h 348"/>
                    <a:gd name="T68" fmla="*/ 82 w 252"/>
                    <a:gd name="T69" fmla="*/ 180 h 348"/>
                    <a:gd name="T70" fmla="*/ 90 w 252"/>
                    <a:gd name="T71" fmla="*/ 180 h 348"/>
                    <a:gd name="T72" fmla="*/ 132 w 252"/>
                    <a:gd name="T73" fmla="*/ 138 h 348"/>
                    <a:gd name="T74" fmla="*/ 134 w 252"/>
                    <a:gd name="T75" fmla="*/ 126 h 348"/>
                    <a:gd name="T76" fmla="*/ 36 w 252"/>
                    <a:gd name="T77" fmla="*/ 64 h 348"/>
                    <a:gd name="T78" fmla="*/ 40 w 252"/>
                    <a:gd name="T79" fmla="*/ 54 h 348"/>
                    <a:gd name="T80" fmla="*/ 78 w 252"/>
                    <a:gd name="T81" fmla="*/ 48 h 348"/>
                    <a:gd name="T82" fmla="*/ 94 w 252"/>
                    <a:gd name="T83" fmla="*/ 42 h 348"/>
                    <a:gd name="T84" fmla="*/ 100 w 252"/>
                    <a:gd name="T85" fmla="*/ 26 h 348"/>
                    <a:gd name="T86" fmla="*/ 116 w 252"/>
                    <a:gd name="T87" fmla="*/ 2 h 348"/>
                    <a:gd name="T88" fmla="*/ 136 w 252"/>
                    <a:gd name="T89" fmla="*/ 2 h 348"/>
                    <a:gd name="T90" fmla="*/ 152 w 252"/>
                    <a:gd name="T91" fmla="*/ 26 h 348"/>
                    <a:gd name="T92" fmla="*/ 158 w 252"/>
                    <a:gd name="T93" fmla="*/ 42 h 348"/>
                    <a:gd name="T94" fmla="*/ 200 w 252"/>
                    <a:gd name="T95" fmla="*/ 48 h 348"/>
                    <a:gd name="T96" fmla="*/ 212 w 252"/>
                    <a:gd name="T97" fmla="*/ 54 h 348"/>
                    <a:gd name="T98" fmla="*/ 216 w 252"/>
                    <a:gd name="T99" fmla="*/ 78 h 348"/>
                    <a:gd name="T100" fmla="*/ 36 w 252"/>
                    <a:gd name="T101" fmla="*/ 82 h 348"/>
                    <a:gd name="T102" fmla="*/ 36 w 252"/>
                    <a:gd name="T103" fmla="*/ 64 h 348"/>
                    <a:gd name="T104" fmla="*/ 116 w 252"/>
                    <a:gd name="T105" fmla="*/ 30 h 348"/>
                    <a:gd name="T106" fmla="*/ 126 w 252"/>
                    <a:gd name="T107" fmla="*/ 38 h 348"/>
                    <a:gd name="T108" fmla="*/ 134 w 252"/>
                    <a:gd name="T109" fmla="*/ 34 h 348"/>
                    <a:gd name="T110" fmla="*/ 136 w 252"/>
                    <a:gd name="T111" fmla="*/ 26 h 348"/>
                    <a:gd name="T112" fmla="*/ 130 w 252"/>
                    <a:gd name="T113" fmla="*/ 16 h 348"/>
                    <a:gd name="T114" fmla="*/ 122 w 252"/>
                    <a:gd name="T115" fmla="*/ 16 h 348"/>
                    <a:gd name="T116" fmla="*/ 116 w 252"/>
                    <a:gd name="T117" fmla="*/ 26 h 3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1" h="348">
                      <a:moveTo>
                        <a:pt x="252" y="32"/>
                      </a:moveTo>
                      <a:lnTo>
                        <a:pt x="252" y="332"/>
                      </a:lnTo>
                      <a:lnTo>
                        <a:pt x="252" y="332"/>
                      </a:lnTo>
                      <a:lnTo>
                        <a:pt x="250" y="338"/>
                      </a:lnTo>
                      <a:lnTo>
                        <a:pt x="248" y="344"/>
                      </a:lnTo>
                      <a:lnTo>
                        <a:pt x="242" y="346"/>
                      </a:lnTo>
                      <a:lnTo>
                        <a:pt x="236" y="348"/>
                      </a:lnTo>
                      <a:lnTo>
                        <a:pt x="16" y="348"/>
                      </a:lnTo>
                      <a:lnTo>
                        <a:pt x="16" y="348"/>
                      </a:lnTo>
                      <a:lnTo>
                        <a:pt x="10" y="346"/>
                      </a:lnTo>
                      <a:lnTo>
                        <a:pt x="4" y="344"/>
                      </a:lnTo>
                      <a:lnTo>
                        <a:pt x="2" y="338"/>
                      </a:lnTo>
                      <a:lnTo>
                        <a:pt x="0" y="332"/>
                      </a:lnTo>
                      <a:lnTo>
                        <a:pt x="0" y="32"/>
                      </a:lnTo>
                      <a:lnTo>
                        <a:pt x="0" y="32"/>
                      </a:lnTo>
                      <a:lnTo>
                        <a:pt x="2" y="26"/>
                      </a:lnTo>
                      <a:lnTo>
                        <a:pt x="4" y="20"/>
                      </a:lnTo>
                      <a:lnTo>
                        <a:pt x="10" y="16"/>
                      </a:lnTo>
                      <a:lnTo>
                        <a:pt x="16" y="16"/>
                      </a:lnTo>
                      <a:lnTo>
                        <a:pt x="90" y="16"/>
                      </a:lnTo>
                      <a:lnTo>
                        <a:pt x="90" y="16"/>
                      </a:lnTo>
                      <a:lnTo>
                        <a:pt x="88" y="26"/>
                      </a:lnTo>
                      <a:lnTo>
                        <a:pt x="88" y="26"/>
                      </a:lnTo>
                      <a:lnTo>
                        <a:pt x="86" y="30"/>
                      </a:lnTo>
                      <a:lnTo>
                        <a:pt x="84" y="34"/>
                      </a:lnTo>
                      <a:lnTo>
                        <a:pt x="16" y="34"/>
                      </a:lnTo>
                      <a:lnTo>
                        <a:pt x="16" y="332"/>
                      </a:lnTo>
                      <a:lnTo>
                        <a:pt x="236" y="332"/>
                      </a:lnTo>
                      <a:lnTo>
                        <a:pt x="236" y="34"/>
                      </a:lnTo>
                      <a:lnTo>
                        <a:pt x="168" y="34"/>
                      </a:lnTo>
                      <a:lnTo>
                        <a:pt x="168" y="34"/>
                      </a:lnTo>
                      <a:lnTo>
                        <a:pt x="166" y="30"/>
                      </a:lnTo>
                      <a:lnTo>
                        <a:pt x="164" y="26"/>
                      </a:lnTo>
                      <a:lnTo>
                        <a:pt x="164" y="26"/>
                      </a:lnTo>
                      <a:lnTo>
                        <a:pt x="162" y="16"/>
                      </a:lnTo>
                      <a:lnTo>
                        <a:pt x="236" y="16"/>
                      </a:lnTo>
                      <a:lnTo>
                        <a:pt x="236" y="16"/>
                      </a:lnTo>
                      <a:lnTo>
                        <a:pt x="242" y="16"/>
                      </a:lnTo>
                      <a:lnTo>
                        <a:pt x="248" y="20"/>
                      </a:lnTo>
                      <a:lnTo>
                        <a:pt x="250" y="26"/>
                      </a:lnTo>
                      <a:lnTo>
                        <a:pt x="252" y="32"/>
                      </a:lnTo>
                      <a:lnTo>
                        <a:pt x="252" y="32"/>
                      </a:lnTo>
                      <a:close/>
                      <a:moveTo>
                        <a:pt x="216" y="94"/>
                      </a:moveTo>
                      <a:lnTo>
                        <a:pt x="216" y="312"/>
                      </a:lnTo>
                      <a:lnTo>
                        <a:pt x="36" y="312"/>
                      </a:lnTo>
                      <a:lnTo>
                        <a:pt x="36" y="94"/>
                      </a:lnTo>
                      <a:lnTo>
                        <a:pt x="36" y="94"/>
                      </a:lnTo>
                      <a:lnTo>
                        <a:pt x="36" y="94"/>
                      </a:lnTo>
                      <a:lnTo>
                        <a:pt x="216" y="94"/>
                      </a:lnTo>
                      <a:lnTo>
                        <a:pt x="216" y="94"/>
                      </a:lnTo>
                      <a:lnTo>
                        <a:pt x="216" y="94"/>
                      </a:lnTo>
                      <a:lnTo>
                        <a:pt x="216" y="94"/>
                      </a:lnTo>
                      <a:close/>
                      <a:moveTo>
                        <a:pt x="132" y="186"/>
                      </a:moveTo>
                      <a:lnTo>
                        <a:pt x="132" y="186"/>
                      </a:lnTo>
                      <a:lnTo>
                        <a:pt x="128" y="184"/>
                      </a:lnTo>
                      <a:lnTo>
                        <a:pt x="124" y="182"/>
                      </a:lnTo>
                      <a:lnTo>
                        <a:pt x="122" y="184"/>
                      </a:lnTo>
                      <a:lnTo>
                        <a:pt x="118" y="186"/>
                      </a:lnTo>
                      <a:lnTo>
                        <a:pt x="86" y="218"/>
                      </a:lnTo>
                      <a:lnTo>
                        <a:pt x="74" y="206"/>
                      </a:lnTo>
                      <a:lnTo>
                        <a:pt x="74" y="206"/>
                      </a:lnTo>
                      <a:lnTo>
                        <a:pt x="70" y="204"/>
                      </a:lnTo>
                      <a:lnTo>
                        <a:pt x="68" y="204"/>
                      </a:lnTo>
                      <a:lnTo>
                        <a:pt x="64" y="204"/>
                      </a:lnTo>
                      <a:lnTo>
                        <a:pt x="60" y="206"/>
                      </a:lnTo>
                      <a:lnTo>
                        <a:pt x="60" y="206"/>
                      </a:lnTo>
                      <a:lnTo>
                        <a:pt x="58" y="210"/>
                      </a:lnTo>
                      <a:lnTo>
                        <a:pt x="58" y="214"/>
                      </a:lnTo>
                      <a:lnTo>
                        <a:pt x="58" y="218"/>
                      </a:lnTo>
                      <a:lnTo>
                        <a:pt x="60" y="220"/>
                      </a:lnTo>
                      <a:lnTo>
                        <a:pt x="78" y="238"/>
                      </a:lnTo>
                      <a:lnTo>
                        <a:pt x="78" y="238"/>
                      </a:lnTo>
                      <a:lnTo>
                        <a:pt x="82" y="242"/>
                      </a:lnTo>
                      <a:lnTo>
                        <a:pt x="86" y="242"/>
                      </a:lnTo>
                      <a:lnTo>
                        <a:pt x="86" y="242"/>
                      </a:lnTo>
                      <a:lnTo>
                        <a:pt x="90" y="242"/>
                      </a:lnTo>
                      <a:lnTo>
                        <a:pt x="92" y="238"/>
                      </a:lnTo>
                      <a:lnTo>
                        <a:pt x="132" y="200"/>
                      </a:lnTo>
                      <a:lnTo>
                        <a:pt x="132" y="200"/>
                      </a:lnTo>
                      <a:lnTo>
                        <a:pt x="134" y="196"/>
                      </a:lnTo>
                      <a:lnTo>
                        <a:pt x="134" y="192"/>
                      </a:lnTo>
                      <a:lnTo>
                        <a:pt x="134" y="188"/>
                      </a:lnTo>
                      <a:lnTo>
                        <a:pt x="132" y="186"/>
                      </a:lnTo>
                      <a:lnTo>
                        <a:pt x="132" y="186"/>
                      </a:lnTo>
                      <a:close/>
                      <a:moveTo>
                        <a:pt x="132" y="124"/>
                      </a:moveTo>
                      <a:lnTo>
                        <a:pt x="132" y="124"/>
                      </a:lnTo>
                      <a:lnTo>
                        <a:pt x="128" y="122"/>
                      </a:lnTo>
                      <a:lnTo>
                        <a:pt x="124" y="120"/>
                      </a:lnTo>
                      <a:lnTo>
                        <a:pt x="122" y="122"/>
                      </a:lnTo>
                      <a:lnTo>
                        <a:pt x="118" y="124"/>
                      </a:lnTo>
                      <a:lnTo>
                        <a:pt x="86" y="156"/>
                      </a:lnTo>
                      <a:lnTo>
                        <a:pt x="74" y="144"/>
                      </a:lnTo>
                      <a:lnTo>
                        <a:pt x="74" y="144"/>
                      </a:lnTo>
                      <a:lnTo>
                        <a:pt x="70" y="142"/>
                      </a:lnTo>
                      <a:lnTo>
                        <a:pt x="68" y="142"/>
                      </a:lnTo>
                      <a:lnTo>
                        <a:pt x="64" y="142"/>
                      </a:lnTo>
                      <a:lnTo>
                        <a:pt x="60" y="144"/>
                      </a:lnTo>
                      <a:lnTo>
                        <a:pt x="60" y="144"/>
                      </a:lnTo>
                      <a:lnTo>
                        <a:pt x="58" y="148"/>
                      </a:lnTo>
                      <a:lnTo>
                        <a:pt x="58" y="152"/>
                      </a:lnTo>
                      <a:lnTo>
                        <a:pt x="58" y="156"/>
                      </a:lnTo>
                      <a:lnTo>
                        <a:pt x="60" y="158"/>
                      </a:lnTo>
                      <a:lnTo>
                        <a:pt x="78" y="178"/>
                      </a:lnTo>
                      <a:lnTo>
                        <a:pt x="78" y="178"/>
                      </a:lnTo>
                      <a:lnTo>
                        <a:pt x="82" y="180"/>
                      </a:lnTo>
                      <a:lnTo>
                        <a:pt x="86" y="180"/>
                      </a:lnTo>
                      <a:lnTo>
                        <a:pt x="86" y="180"/>
                      </a:lnTo>
                      <a:lnTo>
                        <a:pt x="90" y="180"/>
                      </a:lnTo>
                      <a:lnTo>
                        <a:pt x="92" y="178"/>
                      </a:lnTo>
                      <a:lnTo>
                        <a:pt x="132" y="138"/>
                      </a:lnTo>
                      <a:lnTo>
                        <a:pt x="132" y="138"/>
                      </a:lnTo>
                      <a:lnTo>
                        <a:pt x="134" y="134"/>
                      </a:lnTo>
                      <a:lnTo>
                        <a:pt x="134" y="130"/>
                      </a:lnTo>
                      <a:lnTo>
                        <a:pt x="134" y="126"/>
                      </a:lnTo>
                      <a:lnTo>
                        <a:pt x="132" y="124"/>
                      </a:lnTo>
                      <a:lnTo>
                        <a:pt x="132" y="124"/>
                      </a:lnTo>
                      <a:close/>
                      <a:moveTo>
                        <a:pt x="36" y="64"/>
                      </a:moveTo>
                      <a:lnTo>
                        <a:pt x="36" y="64"/>
                      </a:lnTo>
                      <a:lnTo>
                        <a:pt x="36" y="58"/>
                      </a:lnTo>
                      <a:lnTo>
                        <a:pt x="40" y="54"/>
                      </a:lnTo>
                      <a:lnTo>
                        <a:pt x="46" y="50"/>
                      </a:lnTo>
                      <a:lnTo>
                        <a:pt x="52" y="48"/>
                      </a:lnTo>
                      <a:lnTo>
                        <a:pt x="78" y="48"/>
                      </a:lnTo>
                      <a:lnTo>
                        <a:pt x="78" y="48"/>
                      </a:lnTo>
                      <a:lnTo>
                        <a:pt x="86" y="46"/>
                      </a:lnTo>
                      <a:lnTo>
                        <a:pt x="94" y="42"/>
                      </a:lnTo>
                      <a:lnTo>
                        <a:pt x="98" y="36"/>
                      </a:lnTo>
                      <a:lnTo>
                        <a:pt x="100" y="26"/>
                      </a:lnTo>
                      <a:lnTo>
                        <a:pt x="100" y="26"/>
                      </a:lnTo>
                      <a:lnTo>
                        <a:pt x="102" y="16"/>
                      </a:lnTo>
                      <a:lnTo>
                        <a:pt x="108" y="8"/>
                      </a:lnTo>
                      <a:lnTo>
                        <a:pt x="116" y="2"/>
                      </a:lnTo>
                      <a:lnTo>
                        <a:pt x="126" y="0"/>
                      </a:lnTo>
                      <a:lnTo>
                        <a:pt x="126" y="0"/>
                      </a:lnTo>
                      <a:lnTo>
                        <a:pt x="136" y="2"/>
                      </a:lnTo>
                      <a:lnTo>
                        <a:pt x="144" y="8"/>
                      </a:lnTo>
                      <a:lnTo>
                        <a:pt x="150" y="16"/>
                      </a:lnTo>
                      <a:lnTo>
                        <a:pt x="152" y="26"/>
                      </a:lnTo>
                      <a:lnTo>
                        <a:pt x="152" y="26"/>
                      </a:lnTo>
                      <a:lnTo>
                        <a:pt x="154" y="36"/>
                      </a:lnTo>
                      <a:lnTo>
                        <a:pt x="158" y="42"/>
                      </a:lnTo>
                      <a:lnTo>
                        <a:pt x="166" y="46"/>
                      </a:lnTo>
                      <a:lnTo>
                        <a:pt x="174" y="48"/>
                      </a:lnTo>
                      <a:lnTo>
                        <a:pt x="200" y="48"/>
                      </a:lnTo>
                      <a:lnTo>
                        <a:pt x="200" y="48"/>
                      </a:lnTo>
                      <a:lnTo>
                        <a:pt x="206" y="50"/>
                      </a:lnTo>
                      <a:lnTo>
                        <a:pt x="212" y="54"/>
                      </a:lnTo>
                      <a:lnTo>
                        <a:pt x="216" y="58"/>
                      </a:lnTo>
                      <a:lnTo>
                        <a:pt x="216" y="64"/>
                      </a:lnTo>
                      <a:lnTo>
                        <a:pt x="216" y="78"/>
                      </a:lnTo>
                      <a:lnTo>
                        <a:pt x="216" y="78"/>
                      </a:lnTo>
                      <a:lnTo>
                        <a:pt x="216" y="82"/>
                      </a:lnTo>
                      <a:lnTo>
                        <a:pt x="36" y="82"/>
                      </a:lnTo>
                      <a:lnTo>
                        <a:pt x="36" y="82"/>
                      </a:lnTo>
                      <a:lnTo>
                        <a:pt x="36" y="78"/>
                      </a:lnTo>
                      <a:lnTo>
                        <a:pt x="36" y="64"/>
                      </a:lnTo>
                      <a:close/>
                      <a:moveTo>
                        <a:pt x="116" y="26"/>
                      </a:moveTo>
                      <a:lnTo>
                        <a:pt x="116" y="26"/>
                      </a:lnTo>
                      <a:lnTo>
                        <a:pt x="116" y="30"/>
                      </a:lnTo>
                      <a:lnTo>
                        <a:pt x="118" y="34"/>
                      </a:lnTo>
                      <a:lnTo>
                        <a:pt x="122" y="36"/>
                      </a:lnTo>
                      <a:lnTo>
                        <a:pt x="126" y="38"/>
                      </a:lnTo>
                      <a:lnTo>
                        <a:pt x="126" y="38"/>
                      </a:lnTo>
                      <a:lnTo>
                        <a:pt x="130" y="36"/>
                      </a:lnTo>
                      <a:lnTo>
                        <a:pt x="134" y="34"/>
                      </a:lnTo>
                      <a:lnTo>
                        <a:pt x="136" y="30"/>
                      </a:lnTo>
                      <a:lnTo>
                        <a:pt x="136" y="26"/>
                      </a:lnTo>
                      <a:lnTo>
                        <a:pt x="136" y="26"/>
                      </a:lnTo>
                      <a:lnTo>
                        <a:pt x="136" y="22"/>
                      </a:lnTo>
                      <a:lnTo>
                        <a:pt x="134" y="20"/>
                      </a:lnTo>
                      <a:lnTo>
                        <a:pt x="130" y="16"/>
                      </a:lnTo>
                      <a:lnTo>
                        <a:pt x="126" y="16"/>
                      </a:lnTo>
                      <a:lnTo>
                        <a:pt x="126" y="16"/>
                      </a:lnTo>
                      <a:lnTo>
                        <a:pt x="122" y="16"/>
                      </a:lnTo>
                      <a:lnTo>
                        <a:pt x="118" y="20"/>
                      </a:lnTo>
                      <a:lnTo>
                        <a:pt x="116" y="22"/>
                      </a:lnTo>
                      <a:lnTo>
                        <a:pt x="116" y="26"/>
                      </a:lnTo>
                      <a:lnTo>
                        <a:pt x="116" y="2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defRPr/>
                  </a:pPr>
                  <a:endParaRPr lang="zh-CN" altLang="en-US" sz="1300" kern="0">
                    <a:solidFill>
                      <a:srgbClr val="000000"/>
                    </a:solidFill>
                    <a:latin typeface="宋体" pitchFamily="2" charset="-122"/>
                    <a:ea typeface="宋体" pitchFamily="2" charset="-122"/>
                  </a:endParaRPr>
                </a:p>
              </p:txBody>
            </p:sp>
            <p:sp>
              <p:nvSpPr>
                <p:cNvPr id="64" name="TextBox 63"/>
                <p:cNvSpPr txBox="1"/>
                <p:nvPr/>
              </p:nvSpPr>
              <p:spPr>
                <a:xfrm>
                  <a:off x="3578715" y="6772550"/>
                  <a:ext cx="814947" cy="182833"/>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300" smtClean="0">
                      <a:solidFill>
                        <a:schemeClr val="bg1"/>
                      </a:solidFill>
                      <a:latin typeface="宋体" pitchFamily="2" charset="-122"/>
                      <a:ea typeface="宋体" pitchFamily="2" charset="-122"/>
                      <a:cs typeface="Arial" pitchFamily="34" charset="0"/>
                    </a:rPr>
                    <a:t>工作流程</a:t>
                  </a:r>
                  <a:endParaRPr lang="zh-CN" altLang="en-US" sz="1300">
                    <a:solidFill>
                      <a:schemeClr val="bg1"/>
                    </a:solidFill>
                    <a:latin typeface="宋体" pitchFamily="2" charset="-122"/>
                    <a:ea typeface="宋体" pitchFamily="2" charset="-122"/>
                    <a:cs typeface="Arial" pitchFamily="34" charset="0"/>
                  </a:endParaRPr>
                </a:p>
              </p:txBody>
            </p:sp>
            <p:sp>
              <p:nvSpPr>
                <p:cNvPr id="65" name="Freeform 4968"/>
                <p:cNvSpPr>
                  <a:spLocks noEditPoints="1"/>
                </p:cNvSpPr>
                <p:nvPr/>
              </p:nvSpPr>
              <p:spPr bwMode="auto">
                <a:xfrm>
                  <a:off x="2712732" y="6264014"/>
                  <a:ext cx="441684" cy="460450"/>
                </a:xfrm>
                <a:custGeom>
                  <a:gdLst>
                    <a:gd name="T0" fmla="*/ 354 w 396"/>
                    <a:gd name="T1" fmla="*/ 78 h 400"/>
                    <a:gd name="T2" fmla="*/ 198 w 396"/>
                    <a:gd name="T3" fmla="*/ 0 h 400"/>
                    <a:gd name="T4" fmla="*/ 130 w 396"/>
                    <a:gd name="T5" fmla="*/ 14 h 400"/>
                    <a:gd name="T6" fmla="*/ 38 w 396"/>
                    <a:gd name="T7" fmla="*/ 82 h 400"/>
                    <a:gd name="T8" fmla="*/ 0 w 396"/>
                    <a:gd name="T9" fmla="*/ 190 h 400"/>
                    <a:gd name="T10" fmla="*/ 18 w 396"/>
                    <a:gd name="T11" fmla="*/ 282 h 400"/>
                    <a:gd name="T12" fmla="*/ 110 w 396"/>
                    <a:gd name="T13" fmla="*/ 378 h 400"/>
                    <a:gd name="T14" fmla="*/ 232 w 396"/>
                    <a:gd name="T15" fmla="*/ 396 h 400"/>
                    <a:gd name="T16" fmla="*/ 318 w 396"/>
                    <a:gd name="T17" fmla="*/ 358 h 400"/>
                    <a:gd name="T18" fmla="*/ 386 w 396"/>
                    <a:gd name="T19" fmla="*/ 266 h 400"/>
                    <a:gd name="T20" fmla="*/ 390 w 396"/>
                    <a:gd name="T21" fmla="*/ 152 h 400"/>
                    <a:gd name="T22" fmla="*/ 360 w 396"/>
                    <a:gd name="T23" fmla="*/ 232 h 400"/>
                    <a:gd name="T24" fmla="*/ 322 w 396"/>
                    <a:gd name="T25" fmla="*/ 174 h 400"/>
                    <a:gd name="T26" fmla="*/ 354 w 396"/>
                    <a:gd name="T27" fmla="*/ 120 h 400"/>
                    <a:gd name="T28" fmla="*/ 372 w 396"/>
                    <a:gd name="T29" fmla="*/ 198 h 400"/>
                    <a:gd name="T30" fmla="*/ 326 w 396"/>
                    <a:gd name="T31" fmla="*/ 122 h 400"/>
                    <a:gd name="T32" fmla="*/ 248 w 396"/>
                    <a:gd name="T33" fmla="*/ 110 h 400"/>
                    <a:gd name="T34" fmla="*/ 248 w 396"/>
                    <a:gd name="T35" fmla="*/ 42 h 400"/>
                    <a:gd name="T36" fmla="*/ 318 w 396"/>
                    <a:gd name="T37" fmla="*/ 74 h 400"/>
                    <a:gd name="T38" fmla="*/ 24 w 396"/>
                    <a:gd name="T39" fmla="*/ 180 h 400"/>
                    <a:gd name="T40" fmla="*/ 58 w 396"/>
                    <a:gd name="T41" fmla="*/ 94 h 400"/>
                    <a:gd name="T42" fmla="*/ 88 w 396"/>
                    <a:gd name="T43" fmla="*/ 158 h 400"/>
                    <a:gd name="T44" fmla="*/ 66 w 396"/>
                    <a:gd name="T45" fmla="*/ 234 h 400"/>
                    <a:gd name="T46" fmla="*/ 28 w 396"/>
                    <a:gd name="T47" fmla="*/ 190 h 400"/>
                    <a:gd name="T48" fmla="*/ 176 w 396"/>
                    <a:gd name="T49" fmla="*/ 58 h 400"/>
                    <a:gd name="T50" fmla="*/ 230 w 396"/>
                    <a:gd name="T51" fmla="*/ 44 h 400"/>
                    <a:gd name="T52" fmla="*/ 240 w 396"/>
                    <a:gd name="T53" fmla="*/ 92 h 400"/>
                    <a:gd name="T54" fmla="*/ 186 w 396"/>
                    <a:gd name="T55" fmla="*/ 28 h 400"/>
                    <a:gd name="T56" fmla="*/ 162 w 396"/>
                    <a:gd name="T57" fmla="*/ 28 h 400"/>
                    <a:gd name="T58" fmla="*/ 118 w 396"/>
                    <a:gd name="T59" fmla="*/ 62 h 400"/>
                    <a:gd name="T60" fmla="*/ 130 w 396"/>
                    <a:gd name="T61" fmla="*/ 38 h 400"/>
                    <a:gd name="T62" fmla="*/ 124 w 396"/>
                    <a:gd name="T63" fmla="*/ 78 h 400"/>
                    <a:gd name="T64" fmla="*/ 96 w 396"/>
                    <a:gd name="T65" fmla="*/ 144 h 400"/>
                    <a:gd name="T66" fmla="*/ 74 w 396"/>
                    <a:gd name="T67" fmla="*/ 100 h 400"/>
                    <a:gd name="T68" fmla="*/ 170 w 396"/>
                    <a:gd name="T69" fmla="*/ 148 h 400"/>
                    <a:gd name="T70" fmla="*/ 136 w 396"/>
                    <a:gd name="T71" fmla="*/ 122 h 400"/>
                    <a:gd name="T72" fmla="*/ 226 w 396"/>
                    <a:gd name="T73" fmla="*/ 116 h 400"/>
                    <a:gd name="T74" fmla="*/ 166 w 396"/>
                    <a:gd name="T75" fmla="*/ 88 h 400"/>
                    <a:gd name="T76" fmla="*/ 176 w 396"/>
                    <a:gd name="T77" fmla="*/ 164 h 400"/>
                    <a:gd name="T78" fmla="*/ 140 w 396"/>
                    <a:gd name="T79" fmla="*/ 252 h 400"/>
                    <a:gd name="T80" fmla="*/ 108 w 396"/>
                    <a:gd name="T81" fmla="*/ 208 h 400"/>
                    <a:gd name="T82" fmla="*/ 218 w 396"/>
                    <a:gd name="T83" fmla="*/ 144 h 400"/>
                    <a:gd name="T84" fmla="*/ 302 w 396"/>
                    <a:gd name="T85" fmla="*/ 176 h 400"/>
                    <a:gd name="T86" fmla="*/ 86 w 396"/>
                    <a:gd name="T87" fmla="*/ 260 h 400"/>
                    <a:gd name="T88" fmla="*/ 94 w 396"/>
                    <a:gd name="T89" fmla="*/ 328 h 400"/>
                    <a:gd name="T90" fmla="*/ 40 w 396"/>
                    <a:gd name="T91" fmla="*/ 274 h 400"/>
                    <a:gd name="T92" fmla="*/ 36 w 396"/>
                    <a:gd name="T93" fmla="*/ 232 h 400"/>
                    <a:gd name="T94" fmla="*/ 112 w 396"/>
                    <a:gd name="T95" fmla="*/ 332 h 400"/>
                    <a:gd name="T96" fmla="*/ 120 w 396"/>
                    <a:gd name="T97" fmla="*/ 266 h 400"/>
                    <a:gd name="T98" fmla="*/ 192 w 396"/>
                    <a:gd name="T99" fmla="*/ 260 h 400"/>
                    <a:gd name="T100" fmla="*/ 142 w 396"/>
                    <a:gd name="T101" fmla="*/ 338 h 400"/>
                    <a:gd name="T102" fmla="*/ 224 w 396"/>
                    <a:gd name="T103" fmla="*/ 250 h 400"/>
                    <a:gd name="T104" fmla="*/ 324 w 396"/>
                    <a:gd name="T105" fmla="*/ 202 h 400"/>
                    <a:gd name="T106" fmla="*/ 350 w 396"/>
                    <a:gd name="T107" fmla="*/ 248 h 400"/>
                    <a:gd name="T108" fmla="*/ 128 w 396"/>
                    <a:gd name="T109" fmla="*/ 360 h 400"/>
                    <a:gd name="T110" fmla="*/ 160 w 396"/>
                    <a:gd name="T111" fmla="*/ 356 h 400"/>
                    <a:gd name="T112" fmla="*/ 250 w 396"/>
                    <a:gd name="T113" fmla="*/ 366 h 400"/>
                    <a:gd name="T114" fmla="*/ 144 w 396"/>
                    <a:gd name="T115" fmla="*/ 366 h 400"/>
                    <a:gd name="T116" fmla="*/ 284 w 396"/>
                    <a:gd name="T117" fmla="*/ 322 h 400"/>
                    <a:gd name="T118" fmla="*/ 354 w 396"/>
                    <a:gd name="T119" fmla="*/ 278 h 400"/>
                    <a:gd name="T120" fmla="*/ 294 w 396"/>
                    <a:gd name="T121" fmla="*/ 346 h 4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96" h="400">
                      <a:moveTo>
                        <a:pt x="384" y="132"/>
                      </a:moveTo>
                      <a:lnTo>
                        <a:pt x="384" y="132"/>
                      </a:lnTo>
                      <a:lnTo>
                        <a:pt x="378" y="118"/>
                      </a:lnTo>
                      <a:lnTo>
                        <a:pt x="372" y="104"/>
                      </a:lnTo>
                      <a:lnTo>
                        <a:pt x="364" y="90"/>
                      </a:lnTo>
                      <a:lnTo>
                        <a:pt x="354" y="78"/>
                      </a:lnTo>
                      <a:lnTo>
                        <a:pt x="334" y="54"/>
                      </a:lnTo>
                      <a:lnTo>
                        <a:pt x="310" y="36"/>
                      </a:lnTo>
                      <a:lnTo>
                        <a:pt x="286" y="22"/>
                      </a:lnTo>
                      <a:lnTo>
                        <a:pt x="258" y="10"/>
                      </a:lnTo>
                      <a:lnTo>
                        <a:pt x="228" y="4"/>
                      </a:lnTo>
                      <a:lnTo>
                        <a:pt x="198" y="0"/>
                      </a:lnTo>
                      <a:lnTo>
                        <a:pt x="198" y="0"/>
                      </a:lnTo>
                      <a:lnTo>
                        <a:pt x="180" y="2"/>
                      </a:lnTo>
                      <a:lnTo>
                        <a:pt x="164" y="4"/>
                      </a:lnTo>
                      <a:lnTo>
                        <a:pt x="146" y="8"/>
                      </a:lnTo>
                      <a:lnTo>
                        <a:pt x="130" y="14"/>
                      </a:lnTo>
                      <a:lnTo>
                        <a:pt x="130" y="14"/>
                      </a:lnTo>
                      <a:lnTo>
                        <a:pt x="112" y="20"/>
                      </a:lnTo>
                      <a:lnTo>
                        <a:pt x="94" y="30"/>
                      </a:lnTo>
                      <a:lnTo>
                        <a:pt x="78" y="42"/>
                      </a:lnTo>
                      <a:lnTo>
                        <a:pt x="62" y="54"/>
                      </a:lnTo>
                      <a:lnTo>
                        <a:pt x="50" y="68"/>
                      </a:lnTo>
                      <a:lnTo>
                        <a:pt x="38" y="82"/>
                      </a:lnTo>
                      <a:lnTo>
                        <a:pt x="26" y="98"/>
                      </a:lnTo>
                      <a:lnTo>
                        <a:pt x="18" y="116"/>
                      </a:lnTo>
                      <a:lnTo>
                        <a:pt x="10" y="134"/>
                      </a:lnTo>
                      <a:lnTo>
                        <a:pt x="4" y="152"/>
                      </a:lnTo>
                      <a:lnTo>
                        <a:pt x="2" y="170"/>
                      </a:lnTo>
                      <a:lnTo>
                        <a:pt x="0" y="190"/>
                      </a:lnTo>
                      <a:lnTo>
                        <a:pt x="0" y="210"/>
                      </a:lnTo>
                      <a:lnTo>
                        <a:pt x="2" y="228"/>
                      </a:lnTo>
                      <a:lnTo>
                        <a:pt x="6" y="248"/>
                      </a:lnTo>
                      <a:lnTo>
                        <a:pt x="12" y="268"/>
                      </a:lnTo>
                      <a:lnTo>
                        <a:pt x="12" y="268"/>
                      </a:lnTo>
                      <a:lnTo>
                        <a:pt x="18" y="282"/>
                      </a:lnTo>
                      <a:lnTo>
                        <a:pt x="24" y="296"/>
                      </a:lnTo>
                      <a:lnTo>
                        <a:pt x="32" y="310"/>
                      </a:lnTo>
                      <a:lnTo>
                        <a:pt x="42" y="322"/>
                      </a:lnTo>
                      <a:lnTo>
                        <a:pt x="62" y="344"/>
                      </a:lnTo>
                      <a:lnTo>
                        <a:pt x="86" y="364"/>
                      </a:lnTo>
                      <a:lnTo>
                        <a:pt x="110" y="378"/>
                      </a:lnTo>
                      <a:lnTo>
                        <a:pt x="138" y="390"/>
                      </a:lnTo>
                      <a:lnTo>
                        <a:pt x="168" y="396"/>
                      </a:lnTo>
                      <a:lnTo>
                        <a:pt x="198" y="400"/>
                      </a:lnTo>
                      <a:lnTo>
                        <a:pt x="198" y="400"/>
                      </a:lnTo>
                      <a:lnTo>
                        <a:pt x="216" y="398"/>
                      </a:lnTo>
                      <a:lnTo>
                        <a:pt x="232" y="396"/>
                      </a:lnTo>
                      <a:lnTo>
                        <a:pt x="250" y="392"/>
                      </a:lnTo>
                      <a:lnTo>
                        <a:pt x="266" y="386"/>
                      </a:lnTo>
                      <a:lnTo>
                        <a:pt x="266" y="386"/>
                      </a:lnTo>
                      <a:lnTo>
                        <a:pt x="284" y="380"/>
                      </a:lnTo>
                      <a:lnTo>
                        <a:pt x="302" y="370"/>
                      </a:lnTo>
                      <a:lnTo>
                        <a:pt x="318" y="358"/>
                      </a:lnTo>
                      <a:lnTo>
                        <a:pt x="334" y="346"/>
                      </a:lnTo>
                      <a:lnTo>
                        <a:pt x="346" y="332"/>
                      </a:lnTo>
                      <a:lnTo>
                        <a:pt x="358" y="316"/>
                      </a:lnTo>
                      <a:lnTo>
                        <a:pt x="370" y="300"/>
                      </a:lnTo>
                      <a:lnTo>
                        <a:pt x="378" y="284"/>
                      </a:lnTo>
                      <a:lnTo>
                        <a:pt x="386" y="266"/>
                      </a:lnTo>
                      <a:lnTo>
                        <a:pt x="392" y="248"/>
                      </a:lnTo>
                      <a:lnTo>
                        <a:pt x="394" y="230"/>
                      </a:lnTo>
                      <a:lnTo>
                        <a:pt x="396" y="210"/>
                      </a:lnTo>
                      <a:lnTo>
                        <a:pt x="396" y="190"/>
                      </a:lnTo>
                      <a:lnTo>
                        <a:pt x="394" y="170"/>
                      </a:lnTo>
                      <a:lnTo>
                        <a:pt x="390" y="152"/>
                      </a:lnTo>
                      <a:lnTo>
                        <a:pt x="384" y="132"/>
                      </a:lnTo>
                      <a:lnTo>
                        <a:pt x="384" y="132"/>
                      </a:lnTo>
                      <a:close/>
                      <a:moveTo>
                        <a:pt x="372" y="198"/>
                      </a:moveTo>
                      <a:lnTo>
                        <a:pt x="372" y="198"/>
                      </a:lnTo>
                      <a:lnTo>
                        <a:pt x="368" y="214"/>
                      </a:lnTo>
                      <a:lnTo>
                        <a:pt x="360" y="232"/>
                      </a:lnTo>
                      <a:lnTo>
                        <a:pt x="360" y="232"/>
                      </a:lnTo>
                      <a:lnTo>
                        <a:pt x="352" y="216"/>
                      </a:lnTo>
                      <a:lnTo>
                        <a:pt x="344" y="202"/>
                      </a:lnTo>
                      <a:lnTo>
                        <a:pt x="334" y="188"/>
                      </a:lnTo>
                      <a:lnTo>
                        <a:pt x="322" y="174"/>
                      </a:lnTo>
                      <a:lnTo>
                        <a:pt x="322" y="174"/>
                      </a:lnTo>
                      <a:lnTo>
                        <a:pt x="332" y="156"/>
                      </a:lnTo>
                      <a:lnTo>
                        <a:pt x="338" y="138"/>
                      </a:lnTo>
                      <a:lnTo>
                        <a:pt x="342" y="120"/>
                      </a:lnTo>
                      <a:lnTo>
                        <a:pt x="344" y="102"/>
                      </a:lnTo>
                      <a:lnTo>
                        <a:pt x="344" y="102"/>
                      </a:lnTo>
                      <a:lnTo>
                        <a:pt x="354" y="120"/>
                      </a:lnTo>
                      <a:lnTo>
                        <a:pt x="362" y="140"/>
                      </a:lnTo>
                      <a:lnTo>
                        <a:pt x="362" y="140"/>
                      </a:lnTo>
                      <a:lnTo>
                        <a:pt x="366" y="154"/>
                      </a:lnTo>
                      <a:lnTo>
                        <a:pt x="370" y="168"/>
                      </a:lnTo>
                      <a:lnTo>
                        <a:pt x="372" y="198"/>
                      </a:lnTo>
                      <a:lnTo>
                        <a:pt x="372" y="198"/>
                      </a:lnTo>
                      <a:close/>
                      <a:moveTo>
                        <a:pt x="322" y="82"/>
                      </a:moveTo>
                      <a:lnTo>
                        <a:pt x="322" y="82"/>
                      </a:lnTo>
                      <a:lnTo>
                        <a:pt x="326" y="92"/>
                      </a:lnTo>
                      <a:lnTo>
                        <a:pt x="328" y="102"/>
                      </a:lnTo>
                      <a:lnTo>
                        <a:pt x="328" y="112"/>
                      </a:lnTo>
                      <a:lnTo>
                        <a:pt x="326" y="122"/>
                      </a:lnTo>
                      <a:lnTo>
                        <a:pt x="320" y="142"/>
                      </a:lnTo>
                      <a:lnTo>
                        <a:pt x="312" y="162"/>
                      </a:lnTo>
                      <a:lnTo>
                        <a:pt x="312" y="162"/>
                      </a:lnTo>
                      <a:lnTo>
                        <a:pt x="282" y="136"/>
                      </a:lnTo>
                      <a:lnTo>
                        <a:pt x="248" y="110"/>
                      </a:lnTo>
                      <a:lnTo>
                        <a:pt x="248" y="110"/>
                      </a:lnTo>
                      <a:lnTo>
                        <a:pt x="256" y="96"/>
                      </a:lnTo>
                      <a:lnTo>
                        <a:pt x="258" y="82"/>
                      </a:lnTo>
                      <a:lnTo>
                        <a:pt x="258" y="68"/>
                      </a:lnTo>
                      <a:lnTo>
                        <a:pt x="256" y="56"/>
                      </a:lnTo>
                      <a:lnTo>
                        <a:pt x="256" y="56"/>
                      </a:lnTo>
                      <a:lnTo>
                        <a:pt x="248" y="42"/>
                      </a:lnTo>
                      <a:lnTo>
                        <a:pt x="236" y="30"/>
                      </a:lnTo>
                      <a:lnTo>
                        <a:pt x="236" y="30"/>
                      </a:lnTo>
                      <a:lnTo>
                        <a:pt x="260" y="36"/>
                      </a:lnTo>
                      <a:lnTo>
                        <a:pt x="280" y="46"/>
                      </a:lnTo>
                      <a:lnTo>
                        <a:pt x="300" y="58"/>
                      </a:lnTo>
                      <a:lnTo>
                        <a:pt x="318" y="74"/>
                      </a:lnTo>
                      <a:lnTo>
                        <a:pt x="318" y="74"/>
                      </a:lnTo>
                      <a:lnTo>
                        <a:pt x="322" y="82"/>
                      </a:lnTo>
                      <a:lnTo>
                        <a:pt x="322" y="82"/>
                      </a:lnTo>
                      <a:close/>
                      <a:moveTo>
                        <a:pt x="28" y="190"/>
                      </a:moveTo>
                      <a:lnTo>
                        <a:pt x="28" y="190"/>
                      </a:lnTo>
                      <a:lnTo>
                        <a:pt x="24" y="180"/>
                      </a:lnTo>
                      <a:lnTo>
                        <a:pt x="24" y="180"/>
                      </a:lnTo>
                      <a:lnTo>
                        <a:pt x="28" y="156"/>
                      </a:lnTo>
                      <a:lnTo>
                        <a:pt x="36" y="134"/>
                      </a:lnTo>
                      <a:lnTo>
                        <a:pt x="46" y="114"/>
                      </a:lnTo>
                      <a:lnTo>
                        <a:pt x="58" y="94"/>
                      </a:lnTo>
                      <a:lnTo>
                        <a:pt x="58" y="94"/>
                      </a:lnTo>
                      <a:lnTo>
                        <a:pt x="58" y="110"/>
                      </a:lnTo>
                      <a:lnTo>
                        <a:pt x="60" y="126"/>
                      </a:lnTo>
                      <a:lnTo>
                        <a:pt x="60" y="126"/>
                      </a:lnTo>
                      <a:lnTo>
                        <a:pt x="68" y="138"/>
                      </a:lnTo>
                      <a:lnTo>
                        <a:pt x="76" y="150"/>
                      </a:lnTo>
                      <a:lnTo>
                        <a:pt x="88" y="158"/>
                      </a:lnTo>
                      <a:lnTo>
                        <a:pt x="102" y="164"/>
                      </a:lnTo>
                      <a:lnTo>
                        <a:pt x="102" y="164"/>
                      </a:lnTo>
                      <a:lnTo>
                        <a:pt x="92" y="204"/>
                      </a:lnTo>
                      <a:lnTo>
                        <a:pt x="88" y="244"/>
                      </a:lnTo>
                      <a:lnTo>
                        <a:pt x="88" y="244"/>
                      </a:lnTo>
                      <a:lnTo>
                        <a:pt x="66" y="234"/>
                      </a:lnTo>
                      <a:lnTo>
                        <a:pt x="50" y="222"/>
                      </a:lnTo>
                      <a:lnTo>
                        <a:pt x="42" y="216"/>
                      </a:lnTo>
                      <a:lnTo>
                        <a:pt x="36" y="208"/>
                      </a:lnTo>
                      <a:lnTo>
                        <a:pt x="32" y="200"/>
                      </a:lnTo>
                      <a:lnTo>
                        <a:pt x="28" y="190"/>
                      </a:lnTo>
                      <a:lnTo>
                        <a:pt x="28" y="190"/>
                      </a:lnTo>
                      <a:close/>
                      <a:moveTo>
                        <a:pt x="234" y="102"/>
                      </a:moveTo>
                      <a:lnTo>
                        <a:pt x="234" y="102"/>
                      </a:lnTo>
                      <a:lnTo>
                        <a:pt x="200" y="84"/>
                      </a:lnTo>
                      <a:lnTo>
                        <a:pt x="166" y="72"/>
                      </a:lnTo>
                      <a:lnTo>
                        <a:pt x="166" y="72"/>
                      </a:lnTo>
                      <a:lnTo>
                        <a:pt x="176" y="58"/>
                      </a:lnTo>
                      <a:lnTo>
                        <a:pt x="188" y="48"/>
                      </a:lnTo>
                      <a:lnTo>
                        <a:pt x="198" y="40"/>
                      </a:lnTo>
                      <a:lnTo>
                        <a:pt x="210" y="32"/>
                      </a:lnTo>
                      <a:lnTo>
                        <a:pt x="210" y="32"/>
                      </a:lnTo>
                      <a:lnTo>
                        <a:pt x="220" y="38"/>
                      </a:lnTo>
                      <a:lnTo>
                        <a:pt x="230" y="44"/>
                      </a:lnTo>
                      <a:lnTo>
                        <a:pt x="236" y="52"/>
                      </a:lnTo>
                      <a:lnTo>
                        <a:pt x="240" y="60"/>
                      </a:lnTo>
                      <a:lnTo>
                        <a:pt x="240" y="60"/>
                      </a:lnTo>
                      <a:lnTo>
                        <a:pt x="242" y="70"/>
                      </a:lnTo>
                      <a:lnTo>
                        <a:pt x="242" y="82"/>
                      </a:lnTo>
                      <a:lnTo>
                        <a:pt x="240" y="92"/>
                      </a:lnTo>
                      <a:lnTo>
                        <a:pt x="234" y="102"/>
                      </a:lnTo>
                      <a:lnTo>
                        <a:pt x="234" y="102"/>
                      </a:lnTo>
                      <a:close/>
                      <a:moveTo>
                        <a:pt x="180" y="28"/>
                      </a:moveTo>
                      <a:lnTo>
                        <a:pt x="180" y="28"/>
                      </a:lnTo>
                      <a:lnTo>
                        <a:pt x="186" y="28"/>
                      </a:lnTo>
                      <a:lnTo>
                        <a:pt x="186" y="28"/>
                      </a:lnTo>
                      <a:lnTo>
                        <a:pt x="170" y="42"/>
                      </a:lnTo>
                      <a:lnTo>
                        <a:pt x="156" y="58"/>
                      </a:lnTo>
                      <a:lnTo>
                        <a:pt x="146" y="34"/>
                      </a:lnTo>
                      <a:lnTo>
                        <a:pt x="146" y="34"/>
                      </a:lnTo>
                      <a:lnTo>
                        <a:pt x="162" y="28"/>
                      </a:lnTo>
                      <a:lnTo>
                        <a:pt x="162" y="28"/>
                      </a:lnTo>
                      <a:lnTo>
                        <a:pt x="180" y="28"/>
                      </a:lnTo>
                      <a:lnTo>
                        <a:pt x="180" y="28"/>
                      </a:lnTo>
                      <a:close/>
                      <a:moveTo>
                        <a:pt x="130" y="38"/>
                      </a:moveTo>
                      <a:lnTo>
                        <a:pt x="140" y="64"/>
                      </a:lnTo>
                      <a:lnTo>
                        <a:pt x="140" y="64"/>
                      </a:lnTo>
                      <a:lnTo>
                        <a:pt x="118" y="62"/>
                      </a:lnTo>
                      <a:lnTo>
                        <a:pt x="96" y="60"/>
                      </a:lnTo>
                      <a:lnTo>
                        <a:pt x="96" y="60"/>
                      </a:lnTo>
                      <a:lnTo>
                        <a:pt x="106" y="52"/>
                      </a:lnTo>
                      <a:lnTo>
                        <a:pt x="116" y="46"/>
                      </a:lnTo>
                      <a:lnTo>
                        <a:pt x="116" y="46"/>
                      </a:lnTo>
                      <a:lnTo>
                        <a:pt x="130" y="38"/>
                      </a:lnTo>
                      <a:lnTo>
                        <a:pt x="130" y="38"/>
                      </a:lnTo>
                      <a:close/>
                      <a:moveTo>
                        <a:pt x="82" y="80"/>
                      </a:moveTo>
                      <a:lnTo>
                        <a:pt x="82" y="80"/>
                      </a:lnTo>
                      <a:lnTo>
                        <a:pt x="94" y="78"/>
                      </a:lnTo>
                      <a:lnTo>
                        <a:pt x="108" y="76"/>
                      </a:lnTo>
                      <a:lnTo>
                        <a:pt x="124" y="78"/>
                      </a:lnTo>
                      <a:lnTo>
                        <a:pt x="140" y="80"/>
                      </a:lnTo>
                      <a:lnTo>
                        <a:pt x="140" y="80"/>
                      </a:lnTo>
                      <a:lnTo>
                        <a:pt x="122" y="114"/>
                      </a:lnTo>
                      <a:lnTo>
                        <a:pt x="108" y="148"/>
                      </a:lnTo>
                      <a:lnTo>
                        <a:pt x="108" y="148"/>
                      </a:lnTo>
                      <a:lnTo>
                        <a:pt x="96" y="144"/>
                      </a:lnTo>
                      <a:lnTo>
                        <a:pt x="88" y="138"/>
                      </a:lnTo>
                      <a:lnTo>
                        <a:pt x="80" y="130"/>
                      </a:lnTo>
                      <a:lnTo>
                        <a:pt x="76" y="120"/>
                      </a:lnTo>
                      <a:lnTo>
                        <a:pt x="76" y="120"/>
                      </a:lnTo>
                      <a:lnTo>
                        <a:pt x="74" y="110"/>
                      </a:lnTo>
                      <a:lnTo>
                        <a:pt x="74" y="100"/>
                      </a:lnTo>
                      <a:lnTo>
                        <a:pt x="76" y="90"/>
                      </a:lnTo>
                      <a:lnTo>
                        <a:pt x="82" y="80"/>
                      </a:lnTo>
                      <a:lnTo>
                        <a:pt x="82" y="80"/>
                      </a:lnTo>
                      <a:close/>
                      <a:moveTo>
                        <a:pt x="150" y="94"/>
                      </a:moveTo>
                      <a:lnTo>
                        <a:pt x="170" y="148"/>
                      </a:lnTo>
                      <a:lnTo>
                        <a:pt x="170" y="148"/>
                      </a:lnTo>
                      <a:lnTo>
                        <a:pt x="154" y="152"/>
                      </a:lnTo>
                      <a:lnTo>
                        <a:pt x="138" y="154"/>
                      </a:lnTo>
                      <a:lnTo>
                        <a:pt x="138" y="154"/>
                      </a:lnTo>
                      <a:lnTo>
                        <a:pt x="122" y="152"/>
                      </a:lnTo>
                      <a:lnTo>
                        <a:pt x="122" y="152"/>
                      </a:lnTo>
                      <a:lnTo>
                        <a:pt x="136" y="122"/>
                      </a:lnTo>
                      <a:lnTo>
                        <a:pt x="150" y="94"/>
                      </a:lnTo>
                      <a:lnTo>
                        <a:pt x="150" y="94"/>
                      </a:lnTo>
                      <a:close/>
                      <a:moveTo>
                        <a:pt x="166" y="88"/>
                      </a:moveTo>
                      <a:lnTo>
                        <a:pt x="166" y="88"/>
                      </a:lnTo>
                      <a:lnTo>
                        <a:pt x="196" y="100"/>
                      </a:lnTo>
                      <a:lnTo>
                        <a:pt x="226" y="116"/>
                      </a:lnTo>
                      <a:lnTo>
                        <a:pt x="226" y="116"/>
                      </a:lnTo>
                      <a:lnTo>
                        <a:pt x="218" y="124"/>
                      </a:lnTo>
                      <a:lnTo>
                        <a:pt x="208" y="132"/>
                      </a:lnTo>
                      <a:lnTo>
                        <a:pt x="198" y="138"/>
                      </a:lnTo>
                      <a:lnTo>
                        <a:pt x="186" y="144"/>
                      </a:lnTo>
                      <a:lnTo>
                        <a:pt x="166" y="88"/>
                      </a:lnTo>
                      <a:close/>
                      <a:moveTo>
                        <a:pt x="118" y="168"/>
                      </a:moveTo>
                      <a:lnTo>
                        <a:pt x="118" y="168"/>
                      </a:lnTo>
                      <a:lnTo>
                        <a:pt x="138" y="170"/>
                      </a:lnTo>
                      <a:lnTo>
                        <a:pt x="138" y="170"/>
                      </a:lnTo>
                      <a:lnTo>
                        <a:pt x="156" y="168"/>
                      </a:lnTo>
                      <a:lnTo>
                        <a:pt x="176" y="164"/>
                      </a:lnTo>
                      <a:lnTo>
                        <a:pt x="204" y="240"/>
                      </a:lnTo>
                      <a:lnTo>
                        <a:pt x="204" y="240"/>
                      </a:lnTo>
                      <a:lnTo>
                        <a:pt x="188" y="246"/>
                      </a:lnTo>
                      <a:lnTo>
                        <a:pt x="172" y="248"/>
                      </a:lnTo>
                      <a:lnTo>
                        <a:pt x="156" y="252"/>
                      </a:lnTo>
                      <a:lnTo>
                        <a:pt x="140" y="252"/>
                      </a:lnTo>
                      <a:lnTo>
                        <a:pt x="140" y="252"/>
                      </a:lnTo>
                      <a:lnTo>
                        <a:pt x="140" y="252"/>
                      </a:lnTo>
                      <a:lnTo>
                        <a:pt x="120" y="250"/>
                      </a:lnTo>
                      <a:lnTo>
                        <a:pt x="102" y="248"/>
                      </a:lnTo>
                      <a:lnTo>
                        <a:pt x="102" y="248"/>
                      </a:lnTo>
                      <a:lnTo>
                        <a:pt x="108" y="208"/>
                      </a:lnTo>
                      <a:lnTo>
                        <a:pt x="118" y="168"/>
                      </a:lnTo>
                      <a:lnTo>
                        <a:pt x="118" y="168"/>
                      </a:lnTo>
                      <a:close/>
                      <a:moveTo>
                        <a:pt x="192" y="158"/>
                      </a:moveTo>
                      <a:lnTo>
                        <a:pt x="192" y="158"/>
                      </a:lnTo>
                      <a:lnTo>
                        <a:pt x="206" y="152"/>
                      </a:lnTo>
                      <a:lnTo>
                        <a:pt x="218" y="144"/>
                      </a:lnTo>
                      <a:lnTo>
                        <a:pt x="230" y="134"/>
                      </a:lnTo>
                      <a:lnTo>
                        <a:pt x="240" y="124"/>
                      </a:lnTo>
                      <a:lnTo>
                        <a:pt x="240" y="124"/>
                      </a:lnTo>
                      <a:lnTo>
                        <a:pt x="272" y="148"/>
                      </a:lnTo>
                      <a:lnTo>
                        <a:pt x="302" y="176"/>
                      </a:lnTo>
                      <a:lnTo>
                        <a:pt x="302" y="176"/>
                      </a:lnTo>
                      <a:lnTo>
                        <a:pt x="286" y="194"/>
                      </a:lnTo>
                      <a:lnTo>
                        <a:pt x="266" y="210"/>
                      </a:lnTo>
                      <a:lnTo>
                        <a:pt x="244" y="224"/>
                      </a:lnTo>
                      <a:lnTo>
                        <a:pt x="220" y="236"/>
                      </a:lnTo>
                      <a:lnTo>
                        <a:pt x="192" y="158"/>
                      </a:lnTo>
                      <a:close/>
                      <a:moveTo>
                        <a:pt x="86" y="260"/>
                      </a:moveTo>
                      <a:lnTo>
                        <a:pt x="86" y="260"/>
                      </a:lnTo>
                      <a:lnTo>
                        <a:pt x="86" y="278"/>
                      </a:lnTo>
                      <a:lnTo>
                        <a:pt x="88" y="296"/>
                      </a:lnTo>
                      <a:lnTo>
                        <a:pt x="90" y="312"/>
                      </a:lnTo>
                      <a:lnTo>
                        <a:pt x="94" y="328"/>
                      </a:lnTo>
                      <a:lnTo>
                        <a:pt x="94" y="328"/>
                      </a:lnTo>
                      <a:lnTo>
                        <a:pt x="78" y="320"/>
                      </a:lnTo>
                      <a:lnTo>
                        <a:pt x="62" y="310"/>
                      </a:lnTo>
                      <a:lnTo>
                        <a:pt x="62" y="310"/>
                      </a:lnTo>
                      <a:lnTo>
                        <a:pt x="54" y="298"/>
                      </a:lnTo>
                      <a:lnTo>
                        <a:pt x="46" y="286"/>
                      </a:lnTo>
                      <a:lnTo>
                        <a:pt x="40" y="274"/>
                      </a:lnTo>
                      <a:lnTo>
                        <a:pt x="34" y="260"/>
                      </a:lnTo>
                      <a:lnTo>
                        <a:pt x="34" y="260"/>
                      </a:lnTo>
                      <a:lnTo>
                        <a:pt x="28" y="240"/>
                      </a:lnTo>
                      <a:lnTo>
                        <a:pt x="24" y="218"/>
                      </a:lnTo>
                      <a:lnTo>
                        <a:pt x="24" y="218"/>
                      </a:lnTo>
                      <a:lnTo>
                        <a:pt x="36" y="232"/>
                      </a:lnTo>
                      <a:lnTo>
                        <a:pt x="50" y="244"/>
                      </a:lnTo>
                      <a:lnTo>
                        <a:pt x="68" y="252"/>
                      </a:lnTo>
                      <a:lnTo>
                        <a:pt x="86" y="260"/>
                      </a:lnTo>
                      <a:lnTo>
                        <a:pt x="86" y="260"/>
                      </a:lnTo>
                      <a:close/>
                      <a:moveTo>
                        <a:pt x="112" y="332"/>
                      </a:moveTo>
                      <a:lnTo>
                        <a:pt x="112" y="332"/>
                      </a:lnTo>
                      <a:lnTo>
                        <a:pt x="108" y="316"/>
                      </a:lnTo>
                      <a:lnTo>
                        <a:pt x="104" y="300"/>
                      </a:lnTo>
                      <a:lnTo>
                        <a:pt x="102" y="282"/>
                      </a:lnTo>
                      <a:lnTo>
                        <a:pt x="102" y="264"/>
                      </a:lnTo>
                      <a:lnTo>
                        <a:pt x="102" y="264"/>
                      </a:lnTo>
                      <a:lnTo>
                        <a:pt x="120" y="266"/>
                      </a:lnTo>
                      <a:lnTo>
                        <a:pt x="140" y="268"/>
                      </a:lnTo>
                      <a:lnTo>
                        <a:pt x="140" y="268"/>
                      </a:lnTo>
                      <a:lnTo>
                        <a:pt x="140" y="268"/>
                      </a:lnTo>
                      <a:lnTo>
                        <a:pt x="156" y="266"/>
                      </a:lnTo>
                      <a:lnTo>
                        <a:pt x="174" y="264"/>
                      </a:lnTo>
                      <a:lnTo>
                        <a:pt x="192" y="260"/>
                      </a:lnTo>
                      <a:lnTo>
                        <a:pt x="210" y="256"/>
                      </a:lnTo>
                      <a:lnTo>
                        <a:pt x="236" y="326"/>
                      </a:lnTo>
                      <a:lnTo>
                        <a:pt x="236" y="326"/>
                      </a:lnTo>
                      <a:lnTo>
                        <a:pt x="204" y="334"/>
                      </a:lnTo>
                      <a:lnTo>
                        <a:pt x="172" y="338"/>
                      </a:lnTo>
                      <a:lnTo>
                        <a:pt x="142" y="338"/>
                      </a:lnTo>
                      <a:lnTo>
                        <a:pt x="112" y="334"/>
                      </a:lnTo>
                      <a:lnTo>
                        <a:pt x="112" y="334"/>
                      </a:lnTo>
                      <a:lnTo>
                        <a:pt x="112" y="332"/>
                      </a:lnTo>
                      <a:lnTo>
                        <a:pt x="112" y="332"/>
                      </a:lnTo>
                      <a:close/>
                      <a:moveTo>
                        <a:pt x="224" y="250"/>
                      </a:moveTo>
                      <a:lnTo>
                        <a:pt x="224" y="250"/>
                      </a:lnTo>
                      <a:lnTo>
                        <a:pt x="252" y="238"/>
                      </a:lnTo>
                      <a:lnTo>
                        <a:pt x="274" y="224"/>
                      </a:lnTo>
                      <a:lnTo>
                        <a:pt x="296" y="206"/>
                      </a:lnTo>
                      <a:lnTo>
                        <a:pt x="312" y="188"/>
                      </a:lnTo>
                      <a:lnTo>
                        <a:pt x="312" y="188"/>
                      </a:lnTo>
                      <a:lnTo>
                        <a:pt x="324" y="202"/>
                      </a:lnTo>
                      <a:lnTo>
                        <a:pt x="334" y="216"/>
                      </a:lnTo>
                      <a:lnTo>
                        <a:pt x="342" y="232"/>
                      </a:lnTo>
                      <a:lnTo>
                        <a:pt x="348" y="246"/>
                      </a:lnTo>
                      <a:lnTo>
                        <a:pt x="348" y="246"/>
                      </a:lnTo>
                      <a:lnTo>
                        <a:pt x="350" y="248"/>
                      </a:lnTo>
                      <a:lnTo>
                        <a:pt x="350" y="248"/>
                      </a:lnTo>
                      <a:lnTo>
                        <a:pt x="330" y="270"/>
                      </a:lnTo>
                      <a:lnTo>
                        <a:pt x="306" y="290"/>
                      </a:lnTo>
                      <a:lnTo>
                        <a:pt x="280" y="308"/>
                      </a:lnTo>
                      <a:lnTo>
                        <a:pt x="250" y="322"/>
                      </a:lnTo>
                      <a:lnTo>
                        <a:pt x="224" y="250"/>
                      </a:lnTo>
                      <a:close/>
                      <a:moveTo>
                        <a:pt x="128" y="360"/>
                      </a:moveTo>
                      <a:lnTo>
                        <a:pt x="128" y="360"/>
                      </a:lnTo>
                      <a:lnTo>
                        <a:pt x="122" y="352"/>
                      </a:lnTo>
                      <a:lnTo>
                        <a:pt x="122" y="352"/>
                      </a:lnTo>
                      <a:lnTo>
                        <a:pt x="140" y="354"/>
                      </a:lnTo>
                      <a:lnTo>
                        <a:pt x="160" y="356"/>
                      </a:lnTo>
                      <a:lnTo>
                        <a:pt x="160" y="356"/>
                      </a:lnTo>
                      <a:lnTo>
                        <a:pt x="180" y="354"/>
                      </a:lnTo>
                      <a:lnTo>
                        <a:pt x="200" y="352"/>
                      </a:lnTo>
                      <a:lnTo>
                        <a:pt x="220" y="348"/>
                      </a:lnTo>
                      <a:lnTo>
                        <a:pt x="242" y="342"/>
                      </a:lnTo>
                      <a:lnTo>
                        <a:pt x="250" y="366"/>
                      </a:lnTo>
                      <a:lnTo>
                        <a:pt x="250" y="366"/>
                      </a:lnTo>
                      <a:lnTo>
                        <a:pt x="224" y="372"/>
                      </a:lnTo>
                      <a:lnTo>
                        <a:pt x="198" y="376"/>
                      </a:lnTo>
                      <a:lnTo>
                        <a:pt x="198" y="376"/>
                      </a:lnTo>
                      <a:lnTo>
                        <a:pt x="180" y="374"/>
                      </a:lnTo>
                      <a:lnTo>
                        <a:pt x="162" y="372"/>
                      </a:lnTo>
                      <a:lnTo>
                        <a:pt x="144" y="366"/>
                      </a:lnTo>
                      <a:lnTo>
                        <a:pt x="128" y="360"/>
                      </a:lnTo>
                      <a:lnTo>
                        <a:pt x="128" y="360"/>
                      </a:lnTo>
                      <a:close/>
                      <a:moveTo>
                        <a:pt x="266" y="362"/>
                      </a:moveTo>
                      <a:lnTo>
                        <a:pt x="256" y="336"/>
                      </a:lnTo>
                      <a:lnTo>
                        <a:pt x="256" y="336"/>
                      </a:lnTo>
                      <a:lnTo>
                        <a:pt x="284" y="322"/>
                      </a:lnTo>
                      <a:lnTo>
                        <a:pt x="310" y="306"/>
                      </a:lnTo>
                      <a:lnTo>
                        <a:pt x="334" y="288"/>
                      </a:lnTo>
                      <a:lnTo>
                        <a:pt x="354" y="268"/>
                      </a:lnTo>
                      <a:lnTo>
                        <a:pt x="354" y="268"/>
                      </a:lnTo>
                      <a:lnTo>
                        <a:pt x="354" y="278"/>
                      </a:lnTo>
                      <a:lnTo>
                        <a:pt x="354" y="278"/>
                      </a:lnTo>
                      <a:lnTo>
                        <a:pt x="348" y="292"/>
                      </a:lnTo>
                      <a:lnTo>
                        <a:pt x="338" y="304"/>
                      </a:lnTo>
                      <a:lnTo>
                        <a:pt x="328" y="316"/>
                      </a:lnTo>
                      <a:lnTo>
                        <a:pt x="318" y="328"/>
                      </a:lnTo>
                      <a:lnTo>
                        <a:pt x="306" y="338"/>
                      </a:lnTo>
                      <a:lnTo>
                        <a:pt x="294" y="346"/>
                      </a:lnTo>
                      <a:lnTo>
                        <a:pt x="280" y="354"/>
                      </a:lnTo>
                      <a:lnTo>
                        <a:pt x="266" y="362"/>
                      </a:lnTo>
                      <a:lnTo>
                        <a:pt x="266" y="36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defRPr/>
                  </a:pPr>
                  <a:endParaRPr lang="zh-CN" altLang="en-US" sz="1300" kern="0">
                    <a:solidFill>
                      <a:srgbClr val="000000"/>
                    </a:solidFill>
                    <a:latin typeface="宋体" pitchFamily="2" charset="-122"/>
                    <a:ea typeface="宋体" pitchFamily="2" charset="-122"/>
                  </a:endParaRPr>
                </a:p>
              </p:txBody>
            </p:sp>
          </p:grpSp>
          <p:sp>
            <p:nvSpPr>
              <p:cNvPr id="46" name="Oval 45"/>
              <p:cNvSpPr/>
              <p:nvPr/>
            </p:nvSpPr>
            <p:spPr bwMode="auto">
              <a:xfrm>
                <a:off x="2497623" y="6813788"/>
                <a:ext cx="916443" cy="936581"/>
              </a:xfrm>
              <a:prstGeom prst="ellipse">
                <a:avLst/>
              </a:prstGeom>
              <a:solidFill>
                <a:schemeClr val="bg1"/>
              </a:solidFill>
              <a:ln>
                <a:noFill/>
              </a:ln>
              <a:extLst/>
            </p:spPr>
            <p:txBody>
              <a:bodyPr vert="horz" wrap="square" lIns="91440" tIns="45720" rIns="91440" bIns="45720" numCol="1" rtlCol="0"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sz="1300" kern="0">
                  <a:solidFill>
                    <a:srgbClr val="000000"/>
                  </a:solidFill>
                  <a:latin typeface="宋体" pitchFamily="2" charset="-122"/>
                  <a:ea typeface="宋体" pitchFamily="2" charset="-122"/>
                </a:endParaRPr>
              </a:p>
            </p:txBody>
          </p:sp>
          <p:sp>
            <p:nvSpPr>
              <p:cNvPr id="47" name="Freeform 160"/>
              <p:cNvSpPr/>
              <p:nvPr/>
            </p:nvSpPr>
            <p:spPr bwMode="auto">
              <a:xfrm>
                <a:off x="2840599" y="7169077"/>
                <a:ext cx="219227" cy="226256"/>
              </a:xfrm>
              <a:custGeom>
                <a:gdLst>
                  <a:gd name="T0" fmla="*/ 118 w 150"/>
                  <a:gd name="T1" fmla="*/ 82 h 150"/>
                  <a:gd name="T2" fmla="*/ 50 w 150"/>
                  <a:gd name="T3" fmla="*/ 86 h 150"/>
                  <a:gd name="T4" fmla="*/ 115 w 150"/>
                  <a:gd name="T5" fmla="*/ 12 h 150"/>
                  <a:gd name="T6" fmla="*/ 115 w 150"/>
                  <a:gd name="T7" fmla="*/ 12 h 150"/>
                  <a:gd name="T8" fmla="*/ 105 w 150"/>
                  <a:gd name="T9" fmla="*/ 7 h 150"/>
                  <a:gd name="T10" fmla="*/ 96 w 150"/>
                  <a:gd name="T11" fmla="*/ 3 h 150"/>
                  <a:gd name="T12" fmla="*/ 85 w 150"/>
                  <a:gd name="T13" fmla="*/ 2 h 150"/>
                  <a:gd name="T14" fmla="*/ 75 w 150"/>
                  <a:gd name="T15" fmla="*/ 0 h 150"/>
                  <a:gd name="T16" fmla="*/ 75 w 150"/>
                  <a:gd name="T17" fmla="*/ 0 h 150"/>
                  <a:gd name="T18" fmla="*/ 60 w 150"/>
                  <a:gd name="T19" fmla="*/ 2 h 150"/>
                  <a:gd name="T20" fmla="*/ 46 w 150"/>
                  <a:gd name="T21" fmla="*/ 6 h 150"/>
                  <a:gd name="T22" fmla="*/ 33 w 150"/>
                  <a:gd name="T23" fmla="*/ 13 h 150"/>
                  <a:gd name="T24" fmla="*/ 22 w 150"/>
                  <a:gd name="T25" fmla="*/ 22 h 150"/>
                  <a:gd name="T26" fmla="*/ 13 w 150"/>
                  <a:gd name="T27" fmla="*/ 33 h 150"/>
                  <a:gd name="T28" fmla="*/ 6 w 150"/>
                  <a:gd name="T29" fmla="*/ 46 h 150"/>
                  <a:gd name="T30" fmla="*/ 2 w 150"/>
                  <a:gd name="T31" fmla="*/ 59 h 150"/>
                  <a:gd name="T32" fmla="*/ 0 w 150"/>
                  <a:gd name="T33" fmla="*/ 75 h 150"/>
                  <a:gd name="T34" fmla="*/ 0 w 150"/>
                  <a:gd name="T35" fmla="*/ 75 h 150"/>
                  <a:gd name="T36" fmla="*/ 2 w 150"/>
                  <a:gd name="T37" fmla="*/ 89 h 150"/>
                  <a:gd name="T38" fmla="*/ 6 w 150"/>
                  <a:gd name="T39" fmla="*/ 104 h 150"/>
                  <a:gd name="T40" fmla="*/ 13 w 150"/>
                  <a:gd name="T41" fmla="*/ 116 h 150"/>
                  <a:gd name="T42" fmla="*/ 22 w 150"/>
                  <a:gd name="T43" fmla="*/ 128 h 150"/>
                  <a:gd name="T44" fmla="*/ 33 w 150"/>
                  <a:gd name="T45" fmla="*/ 137 h 150"/>
                  <a:gd name="T46" fmla="*/ 46 w 150"/>
                  <a:gd name="T47" fmla="*/ 144 h 150"/>
                  <a:gd name="T48" fmla="*/ 60 w 150"/>
                  <a:gd name="T49" fmla="*/ 148 h 150"/>
                  <a:gd name="T50" fmla="*/ 75 w 150"/>
                  <a:gd name="T51" fmla="*/ 150 h 150"/>
                  <a:gd name="T52" fmla="*/ 75 w 150"/>
                  <a:gd name="T53" fmla="*/ 150 h 150"/>
                  <a:gd name="T54" fmla="*/ 91 w 150"/>
                  <a:gd name="T55" fmla="*/ 148 h 150"/>
                  <a:gd name="T56" fmla="*/ 104 w 150"/>
                  <a:gd name="T57" fmla="*/ 144 h 150"/>
                  <a:gd name="T58" fmla="*/ 117 w 150"/>
                  <a:gd name="T59" fmla="*/ 137 h 150"/>
                  <a:gd name="T60" fmla="*/ 128 w 150"/>
                  <a:gd name="T61" fmla="*/ 128 h 150"/>
                  <a:gd name="T62" fmla="*/ 137 w 150"/>
                  <a:gd name="T63" fmla="*/ 116 h 150"/>
                  <a:gd name="T64" fmla="*/ 144 w 150"/>
                  <a:gd name="T65" fmla="*/ 104 h 150"/>
                  <a:gd name="T66" fmla="*/ 148 w 150"/>
                  <a:gd name="T67" fmla="*/ 89 h 150"/>
                  <a:gd name="T68" fmla="*/ 150 w 150"/>
                  <a:gd name="T69" fmla="*/ 75 h 150"/>
                  <a:gd name="T70" fmla="*/ 150 w 150"/>
                  <a:gd name="T71" fmla="*/ 75 h 150"/>
                  <a:gd name="T72" fmla="*/ 148 w 150"/>
                  <a:gd name="T73" fmla="*/ 62 h 150"/>
                  <a:gd name="T74" fmla="*/ 145 w 150"/>
                  <a:gd name="T75" fmla="*/ 50 h 150"/>
                  <a:gd name="T76" fmla="*/ 118 w 150"/>
                  <a:gd name="T77" fmla="*/ 82 h 1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50" h="150">
                    <a:moveTo>
                      <a:pt x="118" y="82"/>
                    </a:moveTo>
                    <a:lnTo>
                      <a:pt x="50" y="86"/>
                    </a:lnTo>
                    <a:lnTo>
                      <a:pt x="115" y="12"/>
                    </a:lnTo>
                    <a:lnTo>
                      <a:pt x="115" y="12"/>
                    </a:lnTo>
                    <a:lnTo>
                      <a:pt x="105" y="7"/>
                    </a:lnTo>
                    <a:lnTo>
                      <a:pt x="96" y="3"/>
                    </a:lnTo>
                    <a:lnTo>
                      <a:pt x="85" y="2"/>
                    </a:lnTo>
                    <a:lnTo>
                      <a:pt x="75" y="0"/>
                    </a:lnTo>
                    <a:lnTo>
                      <a:pt x="75" y="0"/>
                    </a:lnTo>
                    <a:lnTo>
                      <a:pt x="60" y="2"/>
                    </a:lnTo>
                    <a:lnTo>
                      <a:pt x="46" y="6"/>
                    </a:lnTo>
                    <a:lnTo>
                      <a:pt x="33" y="13"/>
                    </a:lnTo>
                    <a:lnTo>
                      <a:pt x="22" y="22"/>
                    </a:lnTo>
                    <a:lnTo>
                      <a:pt x="13" y="33"/>
                    </a:lnTo>
                    <a:lnTo>
                      <a:pt x="6" y="46"/>
                    </a:lnTo>
                    <a:lnTo>
                      <a:pt x="2" y="59"/>
                    </a:lnTo>
                    <a:lnTo>
                      <a:pt x="0" y="75"/>
                    </a:lnTo>
                    <a:lnTo>
                      <a:pt x="0" y="75"/>
                    </a:lnTo>
                    <a:lnTo>
                      <a:pt x="2" y="89"/>
                    </a:lnTo>
                    <a:lnTo>
                      <a:pt x="6" y="104"/>
                    </a:lnTo>
                    <a:lnTo>
                      <a:pt x="13" y="116"/>
                    </a:lnTo>
                    <a:lnTo>
                      <a:pt x="22" y="128"/>
                    </a:lnTo>
                    <a:lnTo>
                      <a:pt x="33" y="137"/>
                    </a:lnTo>
                    <a:lnTo>
                      <a:pt x="46" y="144"/>
                    </a:lnTo>
                    <a:lnTo>
                      <a:pt x="60" y="148"/>
                    </a:lnTo>
                    <a:lnTo>
                      <a:pt x="75" y="150"/>
                    </a:lnTo>
                    <a:lnTo>
                      <a:pt x="75" y="150"/>
                    </a:lnTo>
                    <a:lnTo>
                      <a:pt x="91" y="148"/>
                    </a:lnTo>
                    <a:lnTo>
                      <a:pt x="104" y="144"/>
                    </a:lnTo>
                    <a:lnTo>
                      <a:pt x="117" y="137"/>
                    </a:lnTo>
                    <a:lnTo>
                      <a:pt x="128" y="128"/>
                    </a:lnTo>
                    <a:lnTo>
                      <a:pt x="137" y="116"/>
                    </a:lnTo>
                    <a:lnTo>
                      <a:pt x="144" y="104"/>
                    </a:lnTo>
                    <a:lnTo>
                      <a:pt x="148" y="89"/>
                    </a:lnTo>
                    <a:lnTo>
                      <a:pt x="150" y="75"/>
                    </a:lnTo>
                    <a:lnTo>
                      <a:pt x="150" y="75"/>
                    </a:lnTo>
                    <a:lnTo>
                      <a:pt x="148" y="62"/>
                    </a:lnTo>
                    <a:lnTo>
                      <a:pt x="145" y="50"/>
                    </a:lnTo>
                    <a:lnTo>
                      <a:pt x="118" y="82"/>
                    </a:lnTo>
                    <a:close/>
                  </a:path>
                </a:pathLst>
              </a:custGeom>
              <a:solidFill>
                <a:srgbClr val="968C6D"/>
              </a:solidFill>
              <a:ln>
                <a:noFill/>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300">
                  <a:latin typeface="宋体" pitchFamily="2" charset="-122"/>
                  <a:ea typeface="宋体" pitchFamily="2" charset="-122"/>
                </a:endParaRPr>
              </a:p>
            </p:txBody>
          </p:sp>
          <p:sp>
            <p:nvSpPr>
              <p:cNvPr id="48" name="Freeform 161"/>
              <p:cNvSpPr/>
              <p:nvPr/>
            </p:nvSpPr>
            <p:spPr bwMode="auto">
              <a:xfrm>
                <a:off x="2630141" y="6951872"/>
                <a:ext cx="638681" cy="659159"/>
              </a:xfrm>
              <a:custGeom>
                <a:gdLst>
                  <a:gd name="T0" fmla="*/ 354 w 437"/>
                  <a:gd name="T1" fmla="*/ 157 h 437"/>
                  <a:gd name="T2" fmla="*/ 368 w 437"/>
                  <a:gd name="T3" fmla="*/ 219 h 437"/>
                  <a:gd name="T4" fmla="*/ 365 w 437"/>
                  <a:gd name="T5" fmla="*/ 249 h 437"/>
                  <a:gd name="T6" fmla="*/ 350 w 437"/>
                  <a:gd name="T7" fmla="*/ 291 h 437"/>
                  <a:gd name="T8" fmla="*/ 325 w 437"/>
                  <a:gd name="T9" fmla="*/ 325 h 437"/>
                  <a:gd name="T10" fmla="*/ 291 w 437"/>
                  <a:gd name="T11" fmla="*/ 350 h 437"/>
                  <a:gd name="T12" fmla="*/ 249 w 437"/>
                  <a:gd name="T13" fmla="*/ 365 h 437"/>
                  <a:gd name="T14" fmla="*/ 219 w 437"/>
                  <a:gd name="T15" fmla="*/ 368 h 437"/>
                  <a:gd name="T16" fmla="*/ 174 w 437"/>
                  <a:gd name="T17" fmla="*/ 361 h 437"/>
                  <a:gd name="T18" fmla="*/ 136 w 437"/>
                  <a:gd name="T19" fmla="*/ 342 h 437"/>
                  <a:gd name="T20" fmla="*/ 104 w 437"/>
                  <a:gd name="T21" fmla="*/ 314 h 437"/>
                  <a:gd name="T22" fmla="*/ 81 w 437"/>
                  <a:gd name="T23" fmla="*/ 276 h 437"/>
                  <a:gd name="T24" fmla="*/ 71 w 437"/>
                  <a:gd name="T25" fmla="*/ 235 h 437"/>
                  <a:gd name="T26" fmla="*/ 71 w 437"/>
                  <a:gd name="T27" fmla="*/ 203 h 437"/>
                  <a:gd name="T28" fmla="*/ 81 w 437"/>
                  <a:gd name="T29" fmla="*/ 161 h 437"/>
                  <a:gd name="T30" fmla="*/ 104 w 437"/>
                  <a:gd name="T31" fmla="*/ 124 h 437"/>
                  <a:gd name="T32" fmla="*/ 136 w 437"/>
                  <a:gd name="T33" fmla="*/ 95 h 437"/>
                  <a:gd name="T34" fmla="*/ 174 w 437"/>
                  <a:gd name="T35" fmla="*/ 77 h 437"/>
                  <a:gd name="T36" fmla="*/ 219 w 437"/>
                  <a:gd name="T37" fmla="*/ 69 h 437"/>
                  <a:gd name="T38" fmla="*/ 245 w 437"/>
                  <a:gd name="T39" fmla="*/ 72 h 437"/>
                  <a:gd name="T40" fmla="*/ 282 w 437"/>
                  <a:gd name="T41" fmla="*/ 84 h 437"/>
                  <a:gd name="T42" fmla="*/ 314 w 437"/>
                  <a:gd name="T43" fmla="*/ 104 h 437"/>
                  <a:gd name="T44" fmla="*/ 342 w 437"/>
                  <a:gd name="T45" fmla="*/ 38 h 437"/>
                  <a:gd name="T46" fmla="*/ 294 w 437"/>
                  <a:gd name="T47" fmla="*/ 13 h 437"/>
                  <a:gd name="T48" fmla="*/ 239 w 437"/>
                  <a:gd name="T49" fmla="*/ 2 h 437"/>
                  <a:gd name="T50" fmla="*/ 197 w 437"/>
                  <a:gd name="T51" fmla="*/ 2 h 437"/>
                  <a:gd name="T52" fmla="*/ 134 w 437"/>
                  <a:gd name="T53" fmla="*/ 18 h 437"/>
                  <a:gd name="T54" fmla="*/ 79 w 437"/>
                  <a:gd name="T55" fmla="*/ 51 h 437"/>
                  <a:gd name="T56" fmla="*/ 38 w 437"/>
                  <a:gd name="T57" fmla="*/ 97 h 437"/>
                  <a:gd name="T58" fmla="*/ 10 w 437"/>
                  <a:gd name="T59" fmla="*/ 154 h 437"/>
                  <a:gd name="T60" fmla="*/ 0 w 437"/>
                  <a:gd name="T61" fmla="*/ 219 h 437"/>
                  <a:gd name="T62" fmla="*/ 5 w 437"/>
                  <a:gd name="T63" fmla="*/ 263 h 437"/>
                  <a:gd name="T64" fmla="*/ 26 w 437"/>
                  <a:gd name="T65" fmla="*/ 322 h 437"/>
                  <a:gd name="T66" fmla="*/ 65 w 437"/>
                  <a:gd name="T67" fmla="*/ 373 h 437"/>
                  <a:gd name="T68" fmla="*/ 115 w 437"/>
                  <a:gd name="T69" fmla="*/ 411 h 437"/>
                  <a:gd name="T70" fmla="*/ 174 w 437"/>
                  <a:gd name="T71" fmla="*/ 433 h 437"/>
                  <a:gd name="T72" fmla="*/ 219 w 437"/>
                  <a:gd name="T73" fmla="*/ 437 h 437"/>
                  <a:gd name="T74" fmla="*/ 284 w 437"/>
                  <a:gd name="T75" fmla="*/ 427 h 437"/>
                  <a:gd name="T76" fmla="*/ 341 w 437"/>
                  <a:gd name="T77" fmla="*/ 400 h 437"/>
                  <a:gd name="T78" fmla="*/ 387 w 437"/>
                  <a:gd name="T79" fmla="*/ 358 h 437"/>
                  <a:gd name="T80" fmla="*/ 420 w 437"/>
                  <a:gd name="T81" fmla="*/ 304 h 437"/>
                  <a:gd name="T82" fmla="*/ 436 w 437"/>
                  <a:gd name="T83" fmla="*/ 240 h 437"/>
                  <a:gd name="T84" fmla="*/ 437 w 437"/>
                  <a:gd name="T85" fmla="*/ 200 h 437"/>
                  <a:gd name="T86" fmla="*/ 424 w 437"/>
                  <a:gd name="T87" fmla="*/ 146 h 437"/>
                  <a:gd name="T88" fmla="*/ 400 w 437"/>
                  <a:gd name="T89" fmla="*/ 97 h 43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37" h="437">
                    <a:moveTo>
                      <a:pt x="344" y="138"/>
                    </a:moveTo>
                    <a:lnTo>
                      <a:pt x="344" y="138"/>
                    </a:lnTo>
                    <a:lnTo>
                      <a:pt x="354" y="157"/>
                    </a:lnTo>
                    <a:lnTo>
                      <a:pt x="363" y="176"/>
                    </a:lnTo>
                    <a:lnTo>
                      <a:pt x="367" y="197"/>
                    </a:lnTo>
                    <a:lnTo>
                      <a:pt x="368" y="219"/>
                    </a:lnTo>
                    <a:lnTo>
                      <a:pt x="368" y="219"/>
                    </a:lnTo>
                    <a:lnTo>
                      <a:pt x="368" y="235"/>
                    </a:lnTo>
                    <a:lnTo>
                      <a:pt x="365" y="249"/>
                    </a:lnTo>
                    <a:lnTo>
                      <a:pt x="361" y="263"/>
                    </a:lnTo>
                    <a:lnTo>
                      <a:pt x="357" y="276"/>
                    </a:lnTo>
                    <a:lnTo>
                      <a:pt x="350" y="291"/>
                    </a:lnTo>
                    <a:lnTo>
                      <a:pt x="342" y="302"/>
                    </a:lnTo>
                    <a:lnTo>
                      <a:pt x="334" y="314"/>
                    </a:lnTo>
                    <a:lnTo>
                      <a:pt x="325" y="325"/>
                    </a:lnTo>
                    <a:lnTo>
                      <a:pt x="314" y="334"/>
                    </a:lnTo>
                    <a:lnTo>
                      <a:pt x="302" y="342"/>
                    </a:lnTo>
                    <a:lnTo>
                      <a:pt x="291" y="350"/>
                    </a:lnTo>
                    <a:lnTo>
                      <a:pt x="278" y="357"/>
                    </a:lnTo>
                    <a:lnTo>
                      <a:pt x="263" y="361"/>
                    </a:lnTo>
                    <a:lnTo>
                      <a:pt x="249" y="365"/>
                    </a:lnTo>
                    <a:lnTo>
                      <a:pt x="235" y="368"/>
                    </a:lnTo>
                    <a:lnTo>
                      <a:pt x="219" y="368"/>
                    </a:lnTo>
                    <a:lnTo>
                      <a:pt x="219" y="368"/>
                    </a:lnTo>
                    <a:lnTo>
                      <a:pt x="203" y="368"/>
                    </a:lnTo>
                    <a:lnTo>
                      <a:pt x="189" y="365"/>
                    </a:lnTo>
                    <a:lnTo>
                      <a:pt x="174" y="361"/>
                    </a:lnTo>
                    <a:lnTo>
                      <a:pt x="161" y="357"/>
                    </a:lnTo>
                    <a:lnTo>
                      <a:pt x="147" y="350"/>
                    </a:lnTo>
                    <a:lnTo>
                      <a:pt x="136" y="342"/>
                    </a:lnTo>
                    <a:lnTo>
                      <a:pt x="124" y="334"/>
                    </a:lnTo>
                    <a:lnTo>
                      <a:pt x="113" y="325"/>
                    </a:lnTo>
                    <a:lnTo>
                      <a:pt x="104" y="314"/>
                    </a:lnTo>
                    <a:lnTo>
                      <a:pt x="95" y="302"/>
                    </a:lnTo>
                    <a:lnTo>
                      <a:pt x="88" y="291"/>
                    </a:lnTo>
                    <a:lnTo>
                      <a:pt x="81" y="276"/>
                    </a:lnTo>
                    <a:lnTo>
                      <a:pt x="77" y="263"/>
                    </a:lnTo>
                    <a:lnTo>
                      <a:pt x="72" y="249"/>
                    </a:lnTo>
                    <a:lnTo>
                      <a:pt x="71" y="235"/>
                    </a:lnTo>
                    <a:lnTo>
                      <a:pt x="69" y="219"/>
                    </a:lnTo>
                    <a:lnTo>
                      <a:pt x="69" y="219"/>
                    </a:lnTo>
                    <a:lnTo>
                      <a:pt x="71" y="203"/>
                    </a:lnTo>
                    <a:lnTo>
                      <a:pt x="72" y="189"/>
                    </a:lnTo>
                    <a:lnTo>
                      <a:pt x="77" y="174"/>
                    </a:lnTo>
                    <a:lnTo>
                      <a:pt x="81" y="161"/>
                    </a:lnTo>
                    <a:lnTo>
                      <a:pt x="88" y="147"/>
                    </a:lnTo>
                    <a:lnTo>
                      <a:pt x="95" y="135"/>
                    </a:lnTo>
                    <a:lnTo>
                      <a:pt x="104" y="124"/>
                    </a:lnTo>
                    <a:lnTo>
                      <a:pt x="113" y="112"/>
                    </a:lnTo>
                    <a:lnTo>
                      <a:pt x="124" y="104"/>
                    </a:lnTo>
                    <a:lnTo>
                      <a:pt x="136" y="95"/>
                    </a:lnTo>
                    <a:lnTo>
                      <a:pt x="147" y="88"/>
                    </a:lnTo>
                    <a:lnTo>
                      <a:pt x="161" y="81"/>
                    </a:lnTo>
                    <a:lnTo>
                      <a:pt x="174" y="77"/>
                    </a:lnTo>
                    <a:lnTo>
                      <a:pt x="189" y="72"/>
                    </a:lnTo>
                    <a:lnTo>
                      <a:pt x="203" y="69"/>
                    </a:lnTo>
                    <a:lnTo>
                      <a:pt x="219" y="69"/>
                    </a:lnTo>
                    <a:lnTo>
                      <a:pt x="219" y="69"/>
                    </a:lnTo>
                    <a:lnTo>
                      <a:pt x="232" y="69"/>
                    </a:lnTo>
                    <a:lnTo>
                      <a:pt x="245" y="72"/>
                    </a:lnTo>
                    <a:lnTo>
                      <a:pt x="258" y="75"/>
                    </a:lnTo>
                    <a:lnTo>
                      <a:pt x="271" y="78"/>
                    </a:lnTo>
                    <a:lnTo>
                      <a:pt x="282" y="84"/>
                    </a:lnTo>
                    <a:lnTo>
                      <a:pt x="294" y="89"/>
                    </a:lnTo>
                    <a:lnTo>
                      <a:pt x="304" y="95"/>
                    </a:lnTo>
                    <a:lnTo>
                      <a:pt x="314" y="104"/>
                    </a:lnTo>
                    <a:lnTo>
                      <a:pt x="357" y="49"/>
                    </a:lnTo>
                    <a:lnTo>
                      <a:pt x="357" y="49"/>
                    </a:lnTo>
                    <a:lnTo>
                      <a:pt x="342" y="38"/>
                    </a:lnTo>
                    <a:lnTo>
                      <a:pt x="327" y="29"/>
                    </a:lnTo>
                    <a:lnTo>
                      <a:pt x="311" y="20"/>
                    </a:lnTo>
                    <a:lnTo>
                      <a:pt x="294" y="13"/>
                    </a:lnTo>
                    <a:lnTo>
                      <a:pt x="275" y="8"/>
                    </a:lnTo>
                    <a:lnTo>
                      <a:pt x="258" y="3"/>
                    </a:lnTo>
                    <a:lnTo>
                      <a:pt x="239" y="2"/>
                    </a:lnTo>
                    <a:lnTo>
                      <a:pt x="219" y="0"/>
                    </a:lnTo>
                    <a:lnTo>
                      <a:pt x="219" y="0"/>
                    </a:lnTo>
                    <a:lnTo>
                      <a:pt x="197" y="2"/>
                    </a:lnTo>
                    <a:lnTo>
                      <a:pt x="174" y="5"/>
                    </a:lnTo>
                    <a:lnTo>
                      <a:pt x="154" y="10"/>
                    </a:lnTo>
                    <a:lnTo>
                      <a:pt x="134" y="18"/>
                    </a:lnTo>
                    <a:lnTo>
                      <a:pt x="115" y="26"/>
                    </a:lnTo>
                    <a:lnTo>
                      <a:pt x="97" y="38"/>
                    </a:lnTo>
                    <a:lnTo>
                      <a:pt x="79" y="51"/>
                    </a:lnTo>
                    <a:lnTo>
                      <a:pt x="65" y="65"/>
                    </a:lnTo>
                    <a:lnTo>
                      <a:pt x="51" y="79"/>
                    </a:lnTo>
                    <a:lnTo>
                      <a:pt x="38" y="97"/>
                    </a:lnTo>
                    <a:lnTo>
                      <a:pt x="26" y="115"/>
                    </a:lnTo>
                    <a:lnTo>
                      <a:pt x="18" y="134"/>
                    </a:lnTo>
                    <a:lnTo>
                      <a:pt x="10" y="154"/>
                    </a:lnTo>
                    <a:lnTo>
                      <a:pt x="5" y="174"/>
                    </a:lnTo>
                    <a:lnTo>
                      <a:pt x="2" y="196"/>
                    </a:lnTo>
                    <a:lnTo>
                      <a:pt x="0" y="219"/>
                    </a:lnTo>
                    <a:lnTo>
                      <a:pt x="0" y="219"/>
                    </a:lnTo>
                    <a:lnTo>
                      <a:pt x="2" y="240"/>
                    </a:lnTo>
                    <a:lnTo>
                      <a:pt x="5" y="263"/>
                    </a:lnTo>
                    <a:lnTo>
                      <a:pt x="10" y="283"/>
                    </a:lnTo>
                    <a:lnTo>
                      <a:pt x="18" y="304"/>
                    </a:lnTo>
                    <a:lnTo>
                      <a:pt x="26" y="322"/>
                    </a:lnTo>
                    <a:lnTo>
                      <a:pt x="38" y="341"/>
                    </a:lnTo>
                    <a:lnTo>
                      <a:pt x="51" y="358"/>
                    </a:lnTo>
                    <a:lnTo>
                      <a:pt x="65" y="373"/>
                    </a:lnTo>
                    <a:lnTo>
                      <a:pt x="79" y="387"/>
                    </a:lnTo>
                    <a:lnTo>
                      <a:pt x="97" y="400"/>
                    </a:lnTo>
                    <a:lnTo>
                      <a:pt x="115" y="411"/>
                    </a:lnTo>
                    <a:lnTo>
                      <a:pt x="134" y="420"/>
                    </a:lnTo>
                    <a:lnTo>
                      <a:pt x="154" y="427"/>
                    </a:lnTo>
                    <a:lnTo>
                      <a:pt x="174" y="433"/>
                    </a:lnTo>
                    <a:lnTo>
                      <a:pt x="197" y="436"/>
                    </a:lnTo>
                    <a:lnTo>
                      <a:pt x="219" y="437"/>
                    </a:lnTo>
                    <a:lnTo>
                      <a:pt x="219" y="437"/>
                    </a:lnTo>
                    <a:lnTo>
                      <a:pt x="242" y="436"/>
                    </a:lnTo>
                    <a:lnTo>
                      <a:pt x="263" y="433"/>
                    </a:lnTo>
                    <a:lnTo>
                      <a:pt x="284" y="427"/>
                    </a:lnTo>
                    <a:lnTo>
                      <a:pt x="304" y="420"/>
                    </a:lnTo>
                    <a:lnTo>
                      <a:pt x="322" y="411"/>
                    </a:lnTo>
                    <a:lnTo>
                      <a:pt x="341" y="400"/>
                    </a:lnTo>
                    <a:lnTo>
                      <a:pt x="358" y="387"/>
                    </a:lnTo>
                    <a:lnTo>
                      <a:pt x="374" y="373"/>
                    </a:lnTo>
                    <a:lnTo>
                      <a:pt x="387" y="358"/>
                    </a:lnTo>
                    <a:lnTo>
                      <a:pt x="400" y="341"/>
                    </a:lnTo>
                    <a:lnTo>
                      <a:pt x="411" y="322"/>
                    </a:lnTo>
                    <a:lnTo>
                      <a:pt x="420" y="304"/>
                    </a:lnTo>
                    <a:lnTo>
                      <a:pt x="427" y="283"/>
                    </a:lnTo>
                    <a:lnTo>
                      <a:pt x="433" y="263"/>
                    </a:lnTo>
                    <a:lnTo>
                      <a:pt x="436" y="240"/>
                    </a:lnTo>
                    <a:lnTo>
                      <a:pt x="437" y="219"/>
                    </a:lnTo>
                    <a:lnTo>
                      <a:pt x="437" y="219"/>
                    </a:lnTo>
                    <a:lnTo>
                      <a:pt x="437" y="200"/>
                    </a:lnTo>
                    <a:lnTo>
                      <a:pt x="434" y="181"/>
                    </a:lnTo>
                    <a:lnTo>
                      <a:pt x="430" y="163"/>
                    </a:lnTo>
                    <a:lnTo>
                      <a:pt x="424" y="146"/>
                    </a:lnTo>
                    <a:lnTo>
                      <a:pt x="417" y="128"/>
                    </a:lnTo>
                    <a:lnTo>
                      <a:pt x="410" y="112"/>
                    </a:lnTo>
                    <a:lnTo>
                      <a:pt x="400" y="97"/>
                    </a:lnTo>
                    <a:lnTo>
                      <a:pt x="390" y="82"/>
                    </a:lnTo>
                    <a:lnTo>
                      <a:pt x="344" y="138"/>
                    </a:lnTo>
                    <a:close/>
                  </a:path>
                </a:pathLst>
              </a:custGeom>
              <a:solidFill>
                <a:srgbClr val="968C6D"/>
              </a:solidFill>
              <a:ln>
                <a:noFill/>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300">
                  <a:latin typeface="宋体" pitchFamily="2" charset="-122"/>
                  <a:ea typeface="宋体" pitchFamily="2" charset="-122"/>
                </a:endParaRPr>
              </a:p>
            </p:txBody>
          </p:sp>
          <p:sp>
            <p:nvSpPr>
              <p:cNvPr id="49" name="Freeform 162"/>
              <p:cNvSpPr/>
              <p:nvPr/>
            </p:nvSpPr>
            <p:spPr bwMode="auto">
              <a:xfrm>
                <a:off x="2913674" y="6757291"/>
                <a:ext cx="445761" cy="541506"/>
              </a:xfrm>
              <a:custGeom>
                <a:gdLst>
                  <a:gd name="T0" fmla="*/ 305 w 305"/>
                  <a:gd name="T1" fmla="*/ 62 h 359"/>
                  <a:gd name="T2" fmla="*/ 236 w 305"/>
                  <a:gd name="T3" fmla="*/ 69 h 359"/>
                  <a:gd name="T4" fmla="*/ 229 w 305"/>
                  <a:gd name="T5" fmla="*/ 0 h 359"/>
                  <a:gd name="T6" fmla="*/ 173 w 305"/>
                  <a:gd name="T7" fmla="*/ 70 h 359"/>
                  <a:gd name="T8" fmla="*/ 166 w 305"/>
                  <a:gd name="T9" fmla="*/ 121 h 359"/>
                  <a:gd name="T10" fmla="*/ 6 w 305"/>
                  <a:gd name="T11" fmla="*/ 318 h 359"/>
                  <a:gd name="T12" fmla="*/ 0 w 305"/>
                  <a:gd name="T13" fmla="*/ 359 h 359"/>
                  <a:gd name="T14" fmla="*/ 42 w 305"/>
                  <a:gd name="T15" fmla="*/ 346 h 359"/>
                  <a:gd name="T16" fmla="*/ 203 w 305"/>
                  <a:gd name="T17" fmla="*/ 149 h 359"/>
                  <a:gd name="T18" fmla="*/ 251 w 305"/>
                  <a:gd name="T19" fmla="*/ 131 h 359"/>
                  <a:gd name="T20" fmla="*/ 305 w 305"/>
                  <a:gd name="T21" fmla="*/ 62 h 3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05" h="359">
                    <a:moveTo>
                      <a:pt x="305" y="62"/>
                    </a:moveTo>
                    <a:lnTo>
                      <a:pt x="236" y="69"/>
                    </a:lnTo>
                    <a:lnTo>
                      <a:pt x="229" y="0"/>
                    </a:lnTo>
                    <a:lnTo>
                      <a:pt x="173" y="70"/>
                    </a:lnTo>
                    <a:lnTo>
                      <a:pt x="166" y="121"/>
                    </a:lnTo>
                    <a:lnTo>
                      <a:pt x="6" y="318"/>
                    </a:lnTo>
                    <a:lnTo>
                      <a:pt x="0" y="359"/>
                    </a:lnTo>
                    <a:lnTo>
                      <a:pt x="42" y="346"/>
                    </a:lnTo>
                    <a:lnTo>
                      <a:pt x="203" y="149"/>
                    </a:lnTo>
                    <a:lnTo>
                      <a:pt x="251" y="131"/>
                    </a:lnTo>
                    <a:lnTo>
                      <a:pt x="305" y="62"/>
                    </a:lnTo>
                    <a:close/>
                  </a:path>
                </a:pathLst>
              </a:custGeom>
              <a:solidFill>
                <a:srgbClr val="968C6D"/>
              </a:solidFill>
              <a:ln>
                <a:noFill/>
              </a:ln>
            </p:spPr>
            <p:txBody>
              <a:bodyPr vert="horz" wrap="square" lIns="91440" tIns="45720" rIns="91440" bIns="45720"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1300">
                  <a:latin typeface="宋体" pitchFamily="2" charset="-122"/>
                  <a:ea typeface="宋体" pitchFamily="2" charset="-122"/>
                </a:endParaRPr>
              </a:p>
            </p:txBody>
          </p:sp>
        </p:grpSp>
        <p:sp>
          <p:nvSpPr>
            <p:cNvPr id="30" name="TextBox 29"/>
            <p:cNvSpPr txBox="1"/>
            <p:nvPr/>
          </p:nvSpPr>
          <p:spPr>
            <a:xfrm>
              <a:off x="2617534" y="7147754"/>
              <a:ext cx="690821" cy="24645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2200" b="1" i="1" smtClean="0">
                  <a:latin typeface="宋体" pitchFamily="2" charset="-122"/>
                  <a:ea typeface="宋体" pitchFamily="2" charset="-122"/>
                  <a:cs typeface="Arial" pitchFamily="34" charset="0"/>
                </a:rPr>
                <a:t>T.O.M</a:t>
              </a:r>
              <a:endParaRPr lang="zh-CN" altLang="en-US" sz="2200" b="1" i="1">
                <a:latin typeface="宋体" pitchFamily="2" charset="-122"/>
                <a:ea typeface="宋体" pitchFamily="2" charset="-122"/>
                <a:cs typeface="Arial" pitchFamily="34" charset="0"/>
              </a:endParaRPr>
            </a:p>
          </p:txBody>
        </p:sp>
        <p:sp>
          <p:nvSpPr>
            <p:cNvPr id="31" name="TextBox 30"/>
            <p:cNvSpPr txBox="1"/>
            <p:nvPr/>
          </p:nvSpPr>
          <p:spPr>
            <a:xfrm>
              <a:off x="4355757" y="7713337"/>
              <a:ext cx="2111062" cy="436904"/>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79582" indent="-179582">
                <a:buFont typeface="Arial" pitchFamily="34" charset="0"/>
                <a:buChar char="•"/>
              </a:pPr>
              <a:r>
                <a:rPr lang="zh-CN" altLang="en-US" sz="1300" b="1" smtClean="0">
                  <a:latin typeface="宋体" pitchFamily="2" charset="-122"/>
                  <a:ea typeface="宋体" pitchFamily="2" charset="-122"/>
                  <a:cs typeface="Arial" pitchFamily="34" charset="0"/>
                </a:rPr>
                <a:t>工作流程设立</a:t>
              </a:r>
            </a:p>
            <a:p>
              <a:pPr marL="199874"/>
              <a:r>
                <a:rPr lang="zh-CN" altLang="en-US" sz="1300" smtClean="0">
                  <a:latin typeface="宋体" pitchFamily="2" charset="-122"/>
                  <a:ea typeface="宋体" pitchFamily="2" charset="-122"/>
                  <a:cs typeface="Arial" pitchFamily="34" charset="0"/>
                </a:rPr>
                <a:t>为公司各部门建立详细的工作流程</a:t>
              </a:r>
            </a:p>
            <a:p>
              <a:endParaRPr lang="zh-CN" altLang="en-US" sz="1300">
                <a:latin typeface="宋体" pitchFamily="2" charset="-122"/>
                <a:ea typeface="宋体" pitchFamily="2" charset="-122"/>
                <a:cs typeface="Arial" pitchFamily="34" charset="0"/>
              </a:endParaRPr>
            </a:p>
          </p:txBody>
        </p:sp>
        <p:cxnSp>
          <p:nvCxnSpPr>
            <p:cNvPr id="32" name="Straight Connector 31"/>
            <p:cNvCxnSpPr/>
            <p:nvPr/>
          </p:nvCxnSpPr>
          <p:spPr>
            <a:xfrm>
              <a:off x="3856642" y="8122269"/>
              <a:ext cx="2610177" cy="0"/>
            </a:xfrm>
            <a:prstGeom prst="line">
              <a:avLst/>
            </a:prstGeom>
            <a:ln w="12700">
              <a:solidFill>
                <a:schemeClr val="accent3"/>
              </a:solidFill>
              <a:prstDash val="sysDot"/>
            </a:ln>
          </p:spPr>
          <p:style>
            <a:lnRef idx="1">
              <a:schemeClr val="accent1"/>
            </a:lnRef>
            <a:fillRef idx="0">
              <a:schemeClr val="accent1"/>
            </a:fillRef>
            <a:effectRef idx="0">
              <a:schemeClr val="accent1"/>
            </a:effectRef>
            <a:fontRef idx="minor">
              <a:schemeClr val="tx1"/>
            </a:fontRef>
          </p:style>
        </p:cxnSp>
        <p:sp>
          <p:nvSpPr>
            <p:cNvPr id="33" name="TextBox 32"/>
            <p:cNvSpPr txBox="1"/>
            <p:nvPr/>
          </p:nvSpPr>
          <p:spPr>
            <a:xfrm>
              <a:off x="3963758" y="8175002"/>
              <a:ext cx="2503061" cy="87380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79582" indent="-179582">
                <a:buFont typeface="Arial" pitchFamily="34" charset="0"/>
                <a:buChar char="•"/>
              </a:pPr>
              <a:r>
                <a:rPr lang="zh-CN" altLang="en-US" sz="1300" b="1" smtClean="0">
                  <a:latin typeface="宋体" pitchFamily="2" charset="-122"/>
                  <a:ea typeface="宋体" pitchFamily="2" charset="-122"/>
                  <a:cs typeface="Arial" pitchFamily="34" charset="0"/>
                </a:rPr>
                <a:t>职责分工</a:t>
              </a:r>
            </a:p>
            <a:p>
              <a:pPr marL="199874"/>
              <a:r>
                <a:rPr lang="zh-CN" altLang="en-US" sz="1300" smtClean="0">
                  <a:latin typeface="宋体" pitchFamily="2" charset="-122"/>
                  <a:ea typeface="宋体" pitchFamily="2" charset="-122"/>
                </a:rPr>
                <a:t>协助管理层给相关部门确立目标、协作方案及汇报方案</a:t>
              </a:r>
              <a:endParaRPr lang="zh-CN" altLang="en-US" sz="1300" smtClean="0">
                <a:latin typeface="宋体" pitchFamily="2" charset="-122"/>
                <a:ea typeface="宋体" pitchFamily="2" charset="-122"/>
                <a:cs typeface="Arial" pitchFamily="34" charset="0"/>
              </a:endParaRPr>
            </a:p>
            <a:p>
              <a:pPr marL="179582" indent="-179582">
                <a:buFont typeface="Arial" pitchFamily="34" charset="0"/>
                <a:buChar char="•"/>
              </a:pPr>
              <a:r>
                <a:rPr lang="zh-CN" altLang="en-US" sz="1300" b="1" smtClean="0">
                  <a:latin typeface="宋体" pitchFamily="2" charset="-122"/>
                  <a:ea typeface="宋体" pitchFamily="2" charset="-122"/>
                  <a:cs typeface="Arial" pitchFamily="34" charset="0"/>
                </a:rPr>
                <a:t>人员支持</a:t>
              </a:r>
            </a:p>
            <a:p>
              <a:pPr marL="199874"/>
              <a:r>
                <a:rPr lang="zh-CN" altLang="en-US" sz="1300" smtClean="0">
                  <a:latin typeface="宋体" pitchFamily="2" charset="-122"/>
                  <a:ea typeface="宋体" pitchFamily="2" charset="-122"/>
                </a:rPr>
                <a:t>为员工提供偿二代认知与理解的相关培训</a:t>
              </a:r>
            </a:p>
            <a:p>
              <a:endParaRPr lang="zh-CN" altLang="en-US" sz="1300" b="1">
                <a:latin typeface="宋体" pitchFamily="2" charset="-122"/>
                <a:ea typeface="宋体" pitchFamily="2" charset="-122"/>
                <a:cs typeface="Arial" pitchFamily="34" charset="0"/>
              </a:endParaRPr>
            </a:p>
          </p:txBody>
        </p:sp>
        <p:grpSp>
          <p:nvGrpSpPr>
            <p:cNvPr id="34" name="Group 33"/>
            <p:cNvGrpSpPr/>
            <p:nvPr/>
          </p:nvGrpSpPr>
          <p:grpSpPr>
            <a:xfrm>
              <a:off x="3268822" y="5508402"/>
              <a:ext cx="3197997" cy="801465"/>
              <a:chOff x="3268822" y="5508402"/>
              <a:chExt cx="3197997" cy="801465"/>
            </a:xfrm>
          </p:grpSpPr>
          <p:cxnSp>
            <p:nvCxnSpPr>
              <p:cNvPr id="43" name="Straight Connector 42"/>
              <p:cNvCxnSpPr>
                <a:endCxn id="61" idx="3"/>
              </p:cNvCxnSpPr>
              <p:nvPr/>
            </p:nvCxnSpPr>
            <p:spPr>
              <a:xfrm>
                <a:off x="3268822" y="5508403"/>
                <a:ext cx="5230" cy="801464"/>
              </a:xfrm>
              <a:prstGeom prst="line">
                <a:avLst/>
              </a:prstGeom>
              <a:ln w="9525">
                <a:solidFill>
                  <a:schemeClr val="accent2"/>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a:off x="3281971" y="5508402"/>
                <a:ext cx="3184848" cy="0"/>
              </a:xfrm>
              <a:prstGeom prst="line">
                <a:avLst/>
              </a:prstGeom>
              <a:ln w="9525">
                <a:solidFill>
                  <a:srgbClr val="FF0000"/>
                </a:solidFill>
                <a:prstDash val="sysDot"/>
              </a:ln>
            </p:spPr>
            <p:style>
              <a:lnRef idx="1">
                <a:schemeClr val="accent1"/>
              </a:lnRef>
              <a:fillRef idx="0">
                <a:schemeClr val="accent1"/>
              </a:fillRef>
              <a:effectRef idx="0">
                <a:schemeClr val="accent1"/>
              </a:effectRef>
              <a:fontRef idx="minor">
                <a:schemeClr val="tx1"/>
              </a:fontRef>
            </p:style>
          </p:cxnSp>
        </p:grpSp>
        <p:sp>
          <p:nvSpPr>
            <p:cNvPr id="35" name="TextBox 34"/>
            <p:cNvSpPr txBox="1"/>
            <p:nvPr/>
          </p:nvSpPr>
          <p:spPr>
            <a:xfrm>
              <a:off x="4355757" y="5560085"/>
              <a:ext cx="2100729" cy="1986605"/>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79582" indent="-179582">
                <a:buFont typeface="Arial" pitchFamily="34" charset="0"/>
                <a:buChar char="•"/>
              </a:pPr>
              <a:r>
                <a:rPr lang="zh-CN" altLang="en-US" sz="1300" b="1" smtClean="0">
                  <a:latin typeface="宋体" pitchFamily="2" charset="-122"/>
                  <a:ea typeface="宋体" pitchFamily="2" charset="-122"/>
                  <a:cs typeface="Arial" pitchFamily="34" charset="0"/>
                </a:rPr>
                <a:t>框架搭建</a:t>
              </a:r>
            </a:p>
            <a:p>
              <a:pPr marL="199874" defTabSz="836393" eaLnBrk="0" hangingPunct="0">
                <a:spcAft>
                  <a:spcPts val="209"/>
                </a:spcAft>
                <a:defRPr/>
              </a:pPr>
              <a:r>
                <a:rPr lang="zh-CN" altLang="en-US" sz="1300" smtClean="0">
                  <a:latin typeface="宋体" pitchFamily="2" charset="-122"/>
                  <a:ea typeface="宋体" pitchFamily="2" charset="-122"/>
                </a:rPr>
                <a:t>通过访谈和梳理建立差异分析，设立偿二代建设蓝图、项目进度表</a:t>
              </a:r>
            </a:p>
            <a:p>
              <a:pPr marL="179582" indent="-179582" defTabSz="836393" eaLnBrk="0" hangingPunct="0">
                <a:spcAft>
                  <a:spcPts val="209"/>
                </a:spcAft>
                <a:buFont typeface="Arial" pitchFamily="34" charset="0"/>
                <a:buChar char="•"/>
                <a:defRPr/>
              </a:pPr>
              <a:r>
                <a:rPr lang="zh-CN" altLang="en-US" sz="1300" b="1" kern="0" smtClean="0">
                  <a:latin typeface="宋体" pitchFamily="2" charset="-122"/>
                  <a:ea typeface="宋体" pitchFamily="2" charset="-122"/>
                  <a:cs typeface="Arial"/>
                </a:rPr>
                <a:t>管理方案</a:t>
              </a:r>
            </a:p>
            <a:p>
              <a:pPr marL="199874" defTabSz="836393" eaLnBrk="0" hangingPunct="0">
                <a:spcAft>
                  <a:spcPts val="209"/>
                </a:spcAft>
                <a:defRPr/>
              </a:pPr>
              <a:r>
                <a:rPr lang="zh-CN" altLang="en-US" sz="1300" smtClean="0">
                  <a:latin typeface="宋体" pitchFamily="2" charset="-122"/>
                  <a:ea typeface="宋体" pitchFamily="2" charset="-122"/>
                </a:rPr>
                <a:t>协助管理层了解偿二代建设目标并建立管理方案</a:t>
              </a:r>
            </a:p>
            <a:p>
              <a:pPr marL="179582" indent="-179582" defTabSz="836393" eaLnBrk="0" hangingPunct="0">
                <a:spcAft>
                  <a:spcPts val="209"/>
                </a:spcAft>
                <a:buFont typeface="Arial" pitchFamily="34" charset="0"/>
                <a:buChar char="•"/>
                <a:defRPr/>
              </a:pPr>
              <a:r>
                <a:rPr lang="zh-CN" altLang="en-US" sz="1300" b="1" kern="0" smtClean="0">
                  <a:latin typeface="宋体" pitchFamily="2" charset="-122"/>
                  <a:ea typeface="宋体" pitchFamily="2" charset="-122"/>
                  <a:cs typeface="Arial"/>
                </a:rPr>
                <a:t>组织架构</a:t>
              </a:r>
            </a:p>
            <a:p>
              <a:pPr marL="199874" defTabSz="836393" eaLnBrk="0" hangingPunct="0">
                <a:spcAft>
                  <a:spcPts val="209"/>
                </a:spcAft>
                <a:defRPr/>
              </a:pPr>
              <a:r>
                <a:rPr lang="zh-CN" altLang="en-US" sz="1300" smtClean="0">
                  <a:latin typeface="宋体" pitchFamily="2" charset="-122"/>
                  <a:ea typeface="宋体" pitchFamily="2" charset="-122"/>
                </a:rPr>
                <a:t>协助管理层梳理现有的组织架构，明确需要调整的内容，以支持偿二代的变化</a:t>
              </a:r>
            </a:p>
            <a:p>
              <a:pPr marL="179582" indent="-179582">
                <a:buFont typeface="Arial" pitchFamily="34" charset="0"/>
                <a:buChar char="•"/>
              </a:pPr>
              <a:r>
                <a:rPr lang="zh-CN" altLang="en-US" sz="1300" b="1" smtClean="0">
                  <a:latin typeface="宋体" pitchFamily="2" charset="-122"/>
                  <a:ea typeface="宋体" pitchFamily="2" charset="-122"/>
                </a:rPr>
                <a:t>资源分配</a:t>
              </a:r>
            </a:p>
            <a:p>
              <a:pPr marL="199874"/>
              <a:r>
                <a:rPr lang="zh-CN" altLang="en-US" sz="1300" smtClean="0">
                  <a:latin typeface="宋体" pitchFamily="2" charset="-122"/>
                  <a:ea typeface="宋体" pitchFamily="2" charset="-122"/>
                </a:rPr>
                <a:t>根据公司目前现有资源，提供偿二代建设资源合理分配的方案</a:t>
              </a:r>
              <a:endParaRPr lang="zh-CN" altLang="en-US" sz="1300">
                <a:latin typeface="宋体" pitchFamily="2" charset="-122"/>
                <a:ea typeface="宋体" pitchFamily="2" charset="-122"/>
              </a:endParaRPr>
            </a:p>
          </p:txBody>
        </p:sp>
        <p:cxnSp>
          <p:nvCxnSpPr>
            <p:cNvPr id="36" name="Straight Connector 35"/>
            <p:cNvCxnSpPr/>
            <p:nvPr/>
          </p:nvCxnSpPr>
          <p:spPr>
            <a:xfrm>
              <a:off x="400050" y="6379610"/>
              <a:ext cx="1597568" cy="0"/>
            </a:xfrm>
            <a:prstGeom prst="line">
              <a:avLst/>
            </a:prstGeom>
            <a:ln w="12700">
              <a:solidFill>
                <a:srgbClr val="EB8C00"/>
              </a:solidFill>
              <a:prstDash val="sysDot"/>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400050" y="6457211"/>
              <a:ext cx="1071142" cy="87380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79582" indent="-179582">
                <a:buFont typeface="Arial" pitchFamily="34" charset="0"/>
                <a:buChar char="•"/>
              </a:pPr>
              <a:r>
                <a:rPr lang="zh-CN" altLang="en-US" sz="1300" b="1" smtClean="0">
                  <a:solidFill>
                    <a:sysClr val="windowText" lastClr="000000"/>
                  </a:solidFill>
                  <a:latin typeface="宋体" pitchFamily="2" charset="-122"/>
                  <a:ea typeface="宋体" pitchFamily="2" charset="-122"/>
                  <a:cs typeface="Arial" pitchFamily="34" charset="0"/>
                </a:rPr>
                <a:t>技术支持</a:t>
              </a:r>
            </a:p>
            <a:p>
              <a:pPr marL="199874"/>
              <a:r>
                <a:rPr lang="zh-CN" altLang="en-US" sz="1300" smtClean="0">
                  <a:solidFill>
                    <a:sysClr val="windowText" lastClr="000000"/>
                  </a:solidFill>
                  <a:latin typeface="宋体" pitchFamily="2" charset="-122"/>
                  <a:ea typeface="宋体" pitchFamily="2" charset="-122"/>
                </a:rPr>
                <a:t>协助建立系统建设规划，提供咨询性建议</a:t>
              </a:r>
            </a:p>
            <a:p>
              <a:endParaRPr lang="zh-CN" altLang="en-US" sz="1300" smtClean="0">
                <a:solidFill>
                  <a:sysClr val="windowText" lastClr="000000"/>
                </a:solidFill>
                <a:latin typeface="宋体" pitchFamily="2" charset="-122"/>
                <a:ea typeface="宋体" pitchFamily="2" charset="-122"/>
                <a:cs typeface="Arial" pitchFamily="34" charset="0"/>
              </a:endParaRPr>
            </a:p>
            <a:p>
              <a:endParaRPr lang="zh-CN" altLang="en-US" sz="1300">
                <a:solidFill>
                  <a:sysClr val="windowText" lastClr="000000"/>
                </a:solidFill>
                <a:latin typeface="宋体" pitchFamily="2" charset="-122"/>
                <a:ea typeface="宋体" pitchFamily="2" charset="-122"/>
                <a:cs typeface="Arial" pitchFamily="34" charset="0"/>
              </a:endParaRPr>
            </a:p>
          </p:txBody>
        </p:sp>
        <p:cxnSp>
          <p:nvCxnSpPr>
            <p:cNvPr id="38" name="Straight Connector 37"/>
            <p:cNvCxnSpPr>
              <a:endCxn id="50" idx="10"/>
            </p:cNvCxnSpPr>
            <p:nvPr/>
          </p:nvCxnSpPr>
          <p:spPr>
            <a:xfrm>
              <a:off x="400049" y="7959431"/>
              <a:ext cx="1419502" cy="9906"/>
            </a:xfrm>
            <a:prstGeom prst="line">
              <a:avLst/>
            </a:prstGeom>
            <a:ln w="12700">
              <a:solidFill>
                <a:schemeClr val="accent5"/>
              </a:solidFill>
              <a:prstDash val="sysDot"/>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400048" y="8031023"/>
              <a:ext cx="1400275" cy="582538"/>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79582" indent="-179582">
                <a:buFont typeface="Arial" pitchFamily="34" charset="0"/>
                <a:buChar char="•"/>
              </a:pPr>
              <a:r>
                <a:rPr lang="zh-CN" altLang="en-US" sz="1300" b="1" smtClean="0">
                  <a:solidFill>
                    <a:sysClr val="windowText" lastClr="000000"/>
                  </a:solidFill>
                  <a:latin typeface="宋体" pitchFamily="2" charset="-122"/>
                  <a:ea typeface="宋体" pitchFamily="2" charset="-122"/>
                  <a:cs typeface="Arial" pitchFamily="34" charset="0"/>
                </a:rPr>
                <a:t>报告流程</a:t>
              </a:r>
            </a:p>
            <a:p>
              <a:pPr marL="199874"/>
              <a:r>
                <a:rPr lang="zh-CN" altLang="en-US" sz="1300" smtClean="0">
                  <a:solidFill>
                    <a:sysClr val="windowText" lastClr="000000"/>
                  </a:solidFill>
                  <a:latin typeface="宋体" pitchFamily="2" charset="-122"/>
                  <a:ea typeface="宋体" pitchFamily="2" charset="-122"/>
                </a:rPr>
                <a:t>明确偿二代信息整合及报告的流程管理和制度，提出流程管理方案</a:t>
              </a:r>
              <a:endParaRPr lang="zh-CN" altLang="en-US" sz="1300">
                <a:solidFill>
                  <a:sysClr val="windowText" lastClr="000000"/>
                </a:solidFill>
                <a:latin typeface="宋体" pitchFamily="2" charset="-122"/>
                <a:ea typeface="宋体" pitchFamily="2" charset="-122"/>
              </a:endParaRPr>
            </a:p>
          </p:txBody>
        </p:sp>
        <p:grpSp>
          <p:nvGrpSpPr>
            <p:cNvPr id="40" name="Group 39"/>
            <p:cNvGrpSpPr/>
            <p:nvPr/>
          </p:nvGrpSpPr>
          <p:grpSpPr>
            <a:xfrm>
              <a:off x="4234451" y="7531048"/>
              <a:ext cx="2222035" cy="169925"/>
              <a:chOff x="4234451" y="7531048"/>
              <a:chExt cx="2222035" cy="169925"/>
            </a:xfrm>
          </p:grpSpPr>
          <p:cxnSp>
            <p:nvCxnSpPr>
              <p:cNvPr id="41" name="Straight Connector 40"/>
              <p:cNvCxnSpPr/>
              <p:nvPr/>
            </p:nvCxnSpPr>
            <p:spPr>
              <a:xfrm>
                <a:off x="4446262" y="7700973"/>
                <a:ext cx="2010224" cy="0"/>
              </a:xfrm>
              <a:prstGeom prst="line">
                <a:avLst/>
              </a:prstGeom>
              <a:ln w="12700">
                <a:solidFill>
                  <a:schemeClr val="accent4"/>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a:endCxn id="56" idx="19"/>
              </p:cNvCxnSpPr>
              <p:nvPr/>
            </p:nvCxnSpPr>
            <p:spPr>
              <a:xfrm flipH="1" flipV="1">
                <a:off x="4234451" y="7531048"/>
                <a:ext cx="211811" cy="169925"/>
              </a:xfrm>
              <a:prstGeom prst="line">
                <a:avLst/>
              </a:prstGeom>
              <a:ln w="12700">
                <a:solidFill>
                  <a:schemeClr val="accent4"/>
                </a:solidFill>
                <a:prstDash val="sysDot"/>
              </a:ln>
            </p:spPr>
            <p:style>
              <a:lnRef idx="1">
                <a:schemeClr val="accent1"/>
              </a:lnRef>
              <a:fillRef idx="0">
                <a:schemeClr val="accent1"/>
              </a:fillRef>
              <a:effectRef idx="0">
                <a:schemeClr val="accent1"/>
              </a:effectRef>
              <a:fontRef idx="minor">
                <a:schemeClr val="tx1"/>
              </a:fontRef>
            </p:style>
          </p:cxnSp>
        </p:grpSp>
      </p:grpSp>
      <p:sp>
        <p:nvSpPr>
          <p:cNvPr id="111" name="Page Number"/>
          <p:cNvSpPr txBox="1"/>
          <p:nvPr>
            <p:custDataLst>
              <p:tags r:id="rId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12</a:t>
            </a:r>
            <a:endParaRPr lang="zh-CN" altLang="en-US" sz="900" noProof="1" smtClean="0"/>
          </a:p>
        </p:txBody>
      </p:sp>
      <p:sp>
        <p:nvSpPr>
          <p:cNvPr id="112"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113"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14"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spTree>
    <p:extLst>
      <p:ext uri="{BB962C8B-B14F-4D97-AF65-F5344CB8AC3E}">
        <p14:creationId xmlns:p14="http://schemas.microsoft.com/office/powerpoint/2010/main" val="477829372"/>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4" name="grid" hidden="1"/>
          <p:cNvGrpSpPr/>
          <p:nvPr>
            <p:custDataLst>
              <p:tags r:id="rId3"/>
            </p:custDataLst>
          </p:nvPr>
        </p:nvGrpSpPr>
        <p:grpSpPr>
          <a:xfrm>
            <a:off x="530352" y="685800"/>
            <a:ext cx="8997696" cy="6711696"/>
            <a:chOff x="530352" y="685800"/>
            <a:chExt cx="8997696" cy="6711696"/>
          </a:xfrm>
        </p:grpSpPr>
        <p:sp>
          <p:nvSpPr>
            <p:cNvPr id="15"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26" name="Group 600" hidden="1"/>
            <p:cNvGrpSpPr/>
            <p:nvPr userDrawn="1"/>
          </p:nvGrpSpPr>
          <p:grpSpPr>
            <a:xfrm>
              <a:off x="530352" y="6016752"/>
              <a:ext cx="8997696" cy="609600"/>
              <a:chOff x="530352" y="6016752"/>
              <a:chExt cx="8997696" cy="609600"/>
            </a:xfrm>
          </p:grpSpPr>
          <p:sp>
            <p:nvSpPr>
              <p:cNvPr id="63"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4"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5"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7" name="Group 500" hidden="1"/>
            <p:cNvGrpSpPr/>
            <p:nvPr userDrawn="1"/>
          </p:nvGrpSpPr>
          <p:grpSpPr>
            <a:xfrm>
              <a:off x="530352" y="5257800"/>
              <a:ext cx="8997696" cy="609600"/>
              <a:chOff x="530352" y="5257800"/>
              <a:chExt cx="8997696" cy="609600"/>
            </a:xfrm>
          </p:grpSpPr>
          <p:sp>
            <p:nvSpPr>
              <p:cNvPr id="57"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9"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0"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1"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2"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8" name="Group 400" hidden="1"/>
            <p:cNvGrpSpPr/>
            <p:nvPr userDrawn="1"/>
          </p:nvGrpSpPr>
          <p:grpSpPr>
            <a:xfrm>
              <a:off x="530352" y="4498848"/>
              <a:ext cx="8997696" cy="609600"/>
              <a:chOff x="530352" y="4498848"/>
              <a:chExt cx="8997696" cy="609600"/>
            </a:xfrm>
          </p:grpSpPr>
          <p:sp>
            <p:nvSpPr>
              <p:cNvPr id="50"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9" name="Group 300" hidden="1"/>
            <p:cNvGrpSpPr/>
            <p:nvPr userDrawn="1"/>
          </p:nvGrpSpPr>
          <p:grpSpPr>
            <a:xfrm>
              <a:off x="530352" y="3730752"/>
              <a:ext cx="8997696" cy="609600"/>
              <a:chOff x="530352" y="3730752"/>
              <a:chExt cx="8997696" cy="609600"/>
            </a:xfrm>
          </p:grpSpPr>
          <p:sp>
            <p:nvSpPr>
              <p:cNvPr id="44"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0" name="Group 200" hidden="1"/>
            <p:cNvGrpSpPr/>
            <p:nvPr userDrawn="1"/>
          </p:nvGrpSpPr>
          <p:grpSpPr>
            <a:xfrm>
              <a:off x="530352" y="2971800"/>
              <a:ext cx="8997696" cy="609600"/>
              <a:chOff x="530352" y="2971800"/>
              <a:chExt cx="8997696" cy="609600"/>
            </a:xfrm>
          </p:grpSpPr>
          <p:sp>
            <p:nvSpPr>
              <p:cNvPr id="38"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1" name="Group 100" hidden="1"/>
            <p:cNvGrpSpPr/>
            <p:nvPr userDrawn="1"/>
          </p:nvGrpSpPr>
          <p:grpSpPr>
            <a:xfrm>
              <a:off x="530352" y="2212848"/>
              <a:ext cx="8997696" cy="609600"/>
              <a:chOff x="530352" y="2212848"/>
              <a:chExt cx="8997696" cy="609600"/>
            </a:xfrm>
          </p:grpSpPr>
          <p:sp>
            <p:nvSpPr>
              <p:cNvPr id="32"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10" name="Title 1"/>
          <p:cNvSpPr>
            <a:spLocks noGrp="1"/>
          </p:cNvSpPr>
          <p:nvPr>
            <p:ph type="title"/>
          </p:nvPr>
        </p:nvSpPr>
        <p:spPr>
          <a:xfrm>
            <a:off x="493200" y="1123200"/>
            <a:ext cx="8884920" cy="1036320"/>
          </a:xfrm>
        </p:spPr>
        <p:txBody>
          <a:bodyPr/>
          <a:lstStyle/>
          <a:p>
            <a:r>
              <a:rPr lang="zh-CN" altLang="en-US" smtClean="0">
                <a:latin typeface="宋体" pitchFamily="2" charset="-122"/>
                <a:ea typeface="宋体" pitchFamily="2" charset="-122"/>
              </a:rPr>
              <a:t>通过技术平台的搭建，满足战略决策制定过程中的定量分析</a:t>
            </a:r>
            <a:br>
              <a:rPr lang="zh-CN" altLang="en-US" smtClean="0">
                <a:latin typeface="宋体" pitchFamily="2" charset="-122"/>
                <a:ea typeface="宋体" pitchFamily="2" charset="-122"/>
              </a:rPr>
            </a:br>
            <a:r>
              <a:rPr lang="zh-CN" altLang="en-US" b="0" smtClean="0">
                <a:latin typeface="宋体" pitchFamily="2" charset="-122"/>
                <a:ea typeface="宋体" pitchFamily="2" charset="-122"/>
              </a:rPr>
              <a:t>搭建资产负债模型平台，优化现有模型，实现偿二代的各类定量要求，最终应用于公司管理的各个领域</a:t>
            </a:r>
            <a:endParaRPr lang="zh-CN" altLang="en-US" b="0">
              <a:latin typeface="宋体" pitchFamily="2" charset="-122"/>
              <a:ea typeface="宋体" pitchFamily="2" charset="-122"/>
            </a:endParaRPr>
          </a:p>
        </p:txBody>
      </p:sp>
      <p:pic>
        <p:nvPicPr>
          <p:cNvPr id="55" name="Picture 2"/>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86741" y="2238765"/>
            <a:ext cx="6170651" cy="46700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2" name="Group 1"/>
          <p:cNvGrpSpPr/>
          <p:nvPr/>
        </p:nvGrpSpPr>
        <p:grpSpPr>
          <a:xfrm>
            <a:off x="7376160" y="2302024"/>
            <a:ext cx="2193840" cy="4501976"/>
            <a:chOff x="7376160" y="2302024"/>
            <a:chExt cx="2193840" cy="4501976"/>
          </a:xfrm>
        </p:grpSpPr>
        <p:sp>
          <p:nvSpPr>
            <p:cNvPr id="17" name="Rectangle 16"/>
            <p:cNvSpPr>
              <a:spLocks noChangeArrowheads="1"/>
            </p:cNvSpPr>
            <p:nvPr/>
          </p:nvSpPr>
          <p:spPr bwMode="auto">
            <a:xfrm>
              <a:off x="7376160" y="3456000"/>
              <a:ext cx="2193840" cy="468000"/>
            </a:xfrm>
            <a:prstGeom prst="rect">
              <a:avLst/>
            </a:prstGeom>
            <a:solidFill>
              <a:srgbClr val="DC6900"/>
            </a:solidFill>
            <a:ln>
              <a:noFill/>
            </a:ln>
          </p:spPr>
          <p:style>
            <a:lnRef idx="1">
              <a:schemeClr val="accent1"/>
            </a:lnRef>
            <a:fillRef idx="3">
              <a:schemeClr val="accent1"/>
            </a:fillRef>
            <a:effectRef idx="2">
              <a:schemeClr val="accent1"/>
            </a:effectRef>
            <a:fontRef idx="minor">
              <a:schemeClr val="lt1"/>
            </a:fontRef>
          </p:style>
          <p:txBody>
            <a:bodyPr wrap="none" lIns="101882" tIns="50941" rIns="101882" bIns="50941" anchor="ctr"/>
            <a:lstStyle>
              <a:defPPr>
                <a:defRPr lang="en-GB"/>
              </a:defPPr>
              <a:lvl1pPr marL="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1pPr>
              <a:lvl2pPr marL="4572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2pPr>
              <a:lvl3pPr marL="9144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3pPr>
              <a:lvl4pPr marL="13716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4pPr>
              <a:lvl5pPr marL="18288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5pPr>
              <a:lvl6pPr marL="2286000" algn="l" defTabSz="914400" rtl="0" eaLnBrk="1" latinLnBrk="0" hangingPunct="1">
                <a:defRPr sz="1400" kern="1200">
                  <a:solidFill>
                    <a:schemeClr val="bg2"/>
                  </a:solidFill>
                  <a:latin typeface="Arial"/>
                  <a:ea typeface="+mn-ea"/>
                  <a:cs typeface="Arial"/>
                </a:defRPr>
              </a:lvl6pPr>
              <a:lvl7pPr marL="2743200" algn="l" defTabSz="914400" rtl="0" eaLnBrk="1" latinLnBrk="0" hangingPunct="1">
                <a:defRPr sz="1400" kern="1200">
                  <a:solidFill>
                    <a:schemeClr val="bg2"/>
                  </a:solidFill>
                  <a:latin typeface="Arial"/>
                  <a:ea typeface="+mn-ea"/>
                  <a:cs typeface="Arial"/>
                </a:defRPr>
              </a:lvl7pPr>
              <a:lvl8pPr marL="3200400" algn="l" defTabSz="914400" rtl="0" eaLnBrk="1" latinLnBrk="0" hangingPunct="1">
                <a:defRPr sz="1400" kern="1200">
                  <a:solidFill>
                    <a:schemeClr val="bg2"/>
                  </a:solidFill>
                  <a:latin typeface="Arial"/>
                  <a:ea typeface="+mn-ea"/>
                  <a:cs typeface="Arial"/>
                </a:defRPr>
              </a:lvl8pPr>
              <a:lvl9pPr marL="3657600" algn="l" defTabSz="914400" rtl="0" eaLnBrk="1" latinLnBrk="0" hangingPunct="1">
                <a:defRPr sz="1400" kern="1200">
                  <a:solidFill>
                    <a:schemeClr val="bg2"/>
                  </a:solidFill>
                  <a:latin typeface="Arial"/>
                  <a:ea typeface="+mn-ea"/>
                  <a:cs typeface="Arial"/>
                </a:defRPr>
              </a:lvl9pPr>
            </a:lstStyle>
            <a:p>
              <a:pPr>
                <a:lnSpc>
                  <a:spcPct val="100000"/>
                </a:lnSpc>
                <a:spcBef>
                  <a:spcPct val="0"/>
                </a:spcBef>
                <a:buSzTx/>
                <a:buFontTx/>
                <a:buNone/>
              </a:pPr>
              <a:r>
                <a:rPr lang="zh-CN" altLang="en-US" b="1" smtClean="0">
                  <a:solidFill>
                    <a:schemeClr val="bg1"/>
                  </a:solidFill>
                  <a:latin typeface="Georgia"/>
                  <a:ea typeface="宋体"/>
                </a:rPr>
                <a:t>产品分析</a:t>
              </a:r>
              <a:endParaRPr lang="zh-CN" altLang="en-US" b="1">
                <a:solidFill>
                  <a:schemeClr val="bg1"/>
                </a:solidFill>
                <a:latin typeface="Georgia"/>
                <a:ea typeface="宋体"/>
              </a:endParaRPr>
            </a:p>
          </p:txBody>
        </p:sp>
        <p:sp>
          <p:nvSpPr>
            <p:cNvPr id="18" name="Rectangle 17"/>
            <p:cNvSpPr>
              <a:spLocks noChangeArrowheads="1"/>
            </p:cNvSpPr>
            <p:nvPr/>
          </p:nvSpPr>
          <p:spPr bwMode="auto">
            <a:xfrm>
              <a:off x="7376160" y="6336000"/>
              <a:ext cx="2193840" cy="468000"/>
            </a:xfrm>
            <a:prstGeom prst="rect">
              <a:avLst/>
            </a:prstGeom>
            <a:solidFill>
              <a:srgbClr val="DC6900"/>
            </a:solidFill>
            <a:ln>
              <a:noFill/>
            </a:ln>
          </p:spPr>
          <p:style>
            <a:lnRef idx="1">
              <a:schemeClr val="accent1"/>
            </a:lnRef>
            <a:fillRef idx="3">
              <a:schemeClr val="accent1"/>
            </a:fillRef>
            <a:effectRef idx="2">
              <a:schemeClr val="accent1"/>
            </a:effectRef>
            <a:fontRef idx="minor">
              <a:schemeClr val="lt1"/>
            </a:fontRef>
          </p:style>
          <p:txBody>
            <a:bodyPr wrap="none" lIns="101882" tIns="50941" rIns="101882" bIns="50941" anchor="ctr"/>
            <a:lstStyle>
              <a:defPPr>
                <a:defRPr lang="en-GB"/>
              </a:defPPr>
              <a:lvl1pPr marL="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1pPr>
              <a:lvl2pPr marL="4572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2pPr>
              <a:lvl3pPr marL="9144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3pPr>
              <a:lvl4pPr marL="13716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4pPr>
              <a:lvl5pPr marL="18288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5pPr>
              <a:lvl6pPr marL="2286000" algn="l" defTabSz="914400" rtl="0" eaLnBrk="1" latinLnBrk="0" hangingPunct="1">
                <a:defRPr sz="1400" kern="1200">
                  <a:solidFill>
                    <a:schemeClr val="bg2"/>
                  </a:solidFill>
                  <a:latin typeface="Arial"/>
                  <a:ea typeface="+mn-ea"/>
                  <a:cs typeface="Arial"/>
                </a:defRPr>
              </a:lvl6pPr>
              <a:lvl7pPr marL="2743200" algn="l" defTabSz="914400" rtl="0" eaLnBrk="1" latinLnBrk="0" hangingPunct="1">
                <a:defRPr sz="1400" kern="1200">
                  <a:solidFill>
                    <a:schemeClr val="bg2"/>
                  </a:solidFill>
                  <a:latin typeface="Arial"/>
                  <a:ea typeface="+mn-ea"/>
                  <a:cs typeface="Arial"/>
                </a:defRPr>
              </a:lvl7pPr>
              <a:lvl8pPr marL="3200400" algn="l" defTabSz="914400" rtl="0" eaLnBrk="1" latinLnBrk="0" hangingPunct="1">
                <a:defRPr sz="1400" kern="1200">
                  <a:solidFill>
                    <a:schemeClr val="bg2"/>
                  </a:solidFill>
                  <a:latin typeface="Arial"/>
                  <a:ea typeface="+mn-ea"/>
                  <a:cs typeface="Arial"/>
                </a:defRPr>
              </a:lvl8pPr>
              <a:lvl9pPr marL="3657600" algn="l" defTabSz="914400" rtl="0" eaLnBrk="1" latinLnBrk="0" hangingPunct="1">
                <a:defRPr sz="1400" kern="1200">
                  <a:solidFill>
                    <a:schemeClr val="bg2"/>
                  </a:solidFill>
                  <a:latin typeface="Arial"/>
                  <a:ea typeface="+mn-ea"/>
                  <a:cs typeface="Arial"/>
                </a:defRPr>
              </a:lvl9pPr>
            </a:lstStyle>
            <a:p>
              <a:pPr>
                <a:lnSpc>
                  <a:spcPct val="100000"/>
                </a:lnSpc>
                <a:spcBef>
                  <a:spcPct val="0"/>
                </a:spcBef>
                <a:buSzTx/>
                <a:buFontTx/>
                <a:buNone/>
              </a:pPr>
              <a:r>
                <a:rPr lang="zh-CN" altLang="en-US" b="1" smtClean="0">
                  <a:solidFill>
                    <a:schemeClr val="bg1"/>
                  </a:solidFill>
                  <a:latin typeface="Georgia"/>
                  <a:ea typeface="宋体"/>
                </a:rPr>
                <a:t>财务分析与预测</a:t>
              </a:r>
              <a:endParaRPr lang="zh-CN" altLang="en-US" b="1">
                <a:solidFill>
                  <a:schemeClr val="bg1"/>
                </a:solidFill>
                <a:latin typeface="Georgia"/>
                <a:ea typeface="宋体"/>
              </a:endParaRPr>
            </a:p>
          </p:txBody>
        </p:sp>
        <p:sp>
          <p:nvSpPr>
            <p:cNvPr id="19" name="Rectangle 18"/>
            <p:cNvSpPr>
              <a:spLocks noChangeArrowheads="1"/>
            </p:cNvSpPr>
            <p:nvPr/>
          </p:nvSpPr>
          <p:spPr bwMode="auto">
            <a:xfrm>
              <a:off x="7376160" y="5760000"/>
              <a:ext cx="2193840" cy="468000"/>
            </a:xfrm>
            <a:prstGeom prst="rect">
              <a:avLst/>
            </a:prstGeom>
            <a:solidFill>
              <a:srgbClr val="DC6900"/>
            </a:solidFill>
            <a:ln>
              <a:noFill/>
            </a:ln>
          </p:spPr>
          <p:style>
            <a:lnRef idx="1">
              <a:schemeClr val="accent1"/>
            </a:lnRef>
            <a:fillRef idx="3">
              <a:schemeClr val="accent1"/>
            </a:fillRef>
            <a:effectRef idx="2">
              <a:schemeClr val="accent1"/>
            </a:effectRef>
            <a:fontRef idx="minor">
              <a:schemeClr val="lt1"/>
            </a:fontRef>
          </p:style>
          <p:txBody>
            <a:bodyPr wrap="none" lIns="101882" tIns="50941" rIns="101882" bIns="50941" anchor="ctr"/>
            <a:lstStyle>
              <a:defPPr>
                <a:defRPr lang="en-GB"/>
              </a:defPPr>
              <a:lvl1pPr marL="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1pPr>
              <a:lvl2pPr marL="4572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2pPr>
              <a:lvl3pPr marL="9144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3pPr>
              <a:lvl4pPr marL="13716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4pPr>
              <a:lvl5pPr marL="18288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5pPr>
              <a:lvl6pPr marL="2286000" algn="l" defTabSz="914400" rtl="0" eaLnBrk="1" latinLnBrk="0" hangingPunct="1">
                <a:defRPr sz="1400" kern="1200">
                  <a:solidFill>
                    <a:schemeClr val="bg2"/>
                  </a:solidFill>
                  <a:latin typeface="Arial"/>
                  <a:ea typeface="+mn-ea"/>
                  <a:cs typeface="Arial"/>
                </a:defRPr>
              </a:lvl6pPr>
              <a:lvl7pPr marL="2743200" algn="l" defTabSz="914400" rtl="0" eaLnBrk="1" latinLnBrk="0" hangingPunct="1">
                <a:defRPr sz="1400" kern="1200">
                  <a:solidFill>
                    <a:schemeClr val="bg2"/>
                  </a:solidFill>
                  <a:latin typeface="Arial"/>
                  <a:ea typeface="+mn-ea"/>
                  <a:cs typeface="Arial"/>
                </a:defRPr>
              </a:lvl7pPr>
              <a:lvl8pPr marL="3200400" algn="l" defTabSz="914400" rtl="0" eaLnBrk="1" latinLnBrk="0" hangingPunct="1">
                <a:defRPr sz="1400" kern="1200">
                  <a:solidFill>
                    <a:schemeClr val="bg2"/>
                  </a:solidFill>
                  <a:latin typeface="Arial"/>
                  <a:ea typeface="+mn-ea"/>
                  <a:cs typeface="Arial"/>
                </a:defRPr>
              </a:lvl8pPr>
              <a:lvl9pPr marL="3657600" algn="l" defTabSz="914400" rtl="0" eaLnBrk="1" latinLnBrk="0" hangingPunct="1">
                <a:defRPr sz="1400" kern="1200">
                  <a:solidFill>
                    <a:schemeClr val="bg2"/>
                  </a:solidFill>
                  <a:latin typeface="Arial"/>
                  <a:ea typeface="+mn-ea"/>
                  <a:cs typeface="Arial"/>
                </a:defRPr>
              </a:lvl9pPr>
            </a:lstStyle>
            <a:p>
              <a:pPr>
                <a:lnSpc>
                  <a:spcPct val="100000"/>
                </a:lnSpc>
                <a:spcBef>
                  <a:spcPct val="0"/>
                </a:spcBef>
                <a:buSzTx/>
                <a:buFontTx/>
                <a:buNone/>
              </a:pPr>
              <a:r>
                <a:rPr lang="en-US" altLang="zh-CN" b="1" smtClean="0">
                  <a:solidFill>
                    <a:schemeClr val="bg1"/>
                  </a:solidFill>
                  <a:latin typeface="Georgia"/>
                  <a:ea typeface="宋体"/>
                </a:rPr>
                <a:t>ALM</a:t>
              </a:r>
              <a:r>
                <a:rPr lang="zh-CN" altLang="en-US" b="1" smtClean="0">
                  <a:solidFill>
                    <a:schemeClr val="bg1"/>
                  </a:solidFill>
                  <a:latin typeface="Georgia"/>
                  <a:ea typeface="宋体"/>
                </a:rPr>
                <a:t>风险预算</a:t>
              </a:r>
              <a:endParaRPr lang="zh-CN" altLang="en-US" b="1">
                <a:solidFill>
                  <a:schemeClr val="bg1"/>
                </a:solidFill>
                <a:latin typeface="Georgia"/>
                <a:ea typeface="宋体"/>
              </a:endParaRPr>
            </a:p>
          </p:txBody>
        </p:sp>
        <p:sp>
          <p:nvSpPr>
            <p:cNvPr id="20" name="Rectangle 19"/>
            <p:cNvSpPr>
              <a:spLocks noChangeArrowheads="1"/>
            </p:cNvSpPr>
            <p:nvPr/>
          </p:nvSpPr>
          <p:spPr bwMode="auto">
            <a:xfrm>
              <a:off x="7376160" y="2880000"/>
              <a:ext cx="2193840" cy="468000"/>
            </a:xfrm>
            <a:prstGeom prst="rect">
              <a:avLst/>
            </a:prstGeom>
            <a:solidFill>
              <a:srgbClr val="DC6900"/>
            </a:solidFill>
            <a:ln>
              <a:noFill/>
            </a:ln>
          </p:spPr>
          <p:style>
            <a:lnRef idx="1">
              <a:schemeClr val="accent1"/>
            </a:lnRef>
            <a:fillRef idx="3">
              <a:schemeClr val="accent1"/>
            </a:fillRef>
            <a:effectRef idx="2">
              <a:schemeClr val="accent1"/>
            </a:effectRef>
            <a:fontRef idx="minor">
              <a:schemeClr val="lt1"/>
            </a:fontRef>
          </p:style>
          <p:txBody>
            <a:bodyPr wrap="none" lIns="101882" tIns="50941" rIns="101882" bIns="50941" anchor="ctr"/>
            <a:lstStyle>
              <a:defPPr>
                <a:defRPr lang="en-GB"/>
              </a:defPPr>
              <a:lvl1pPr marL="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1pPr>
              <a:lvl2pPr marL="4572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2pPr>
              <a:lvl3pPr marL="9144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3pPr>
              <a:lvl4pPr marL="13716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4pPr>
              <a:lvl5pPr marL="18288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5pPr>
              <a:lvl6pPr marL="2286000" algn="l" defTabSz="914400" rtl="0" eaLnBrk="1" latinLnBrk="0" hangingPunct="1">
                <a:defRPr sz="1400" kern="1200">
                  <a:solidFill>
                    <a:schemeClr val="bg2"/>
                  </a:solidFill>
                  <a:latin typeface="Arial"/>
                  <a:ea typeface="+mn-ea"/>
                  <a:cs typeface="Arial"/>
                </a:defRPr>
              </a:lvl6pPr>
              <a:lvl7pPr marL="2743200" algn="l" defTabSz="914400" rtl="0" eaLnBrk="1" latinLnBrk="0" hangingPunct="1">
                <a:defRPr sz="1400" kern="1200">
                  <a:solidFill>
                    <a:schemeClr val="bg2"/>
                  </a:solidFill>
                  <a:latin typeface="Arial"/>
                  <a:ea typeface="+mn-ea"/>
                  <a:cs typeface="Arial"/>
                </a:defRPr>
              </a:lvl7pPr>
              <a:lvl8pPr marL="3200400" algn="l" defTabSz="914400" rtl="0" eaLnBrk="1" latinLnBrk="0" hangingPunct="1">
                <a:defRPr sz="1400" kern="1200">
                  <a:solidFill>
                    <a:schemeClr val="bg2"/>
                  </a:solidFill>
                  <a:latin typeface="Arial"/>
                  <a:ea typeface="+mn-ea"/>
                  <a:cs typeface="Arial"/>
                </a:defRPr>
              </a:lvl8pPr>
              <a:lvl9pPr marL="3657600" algn="l" defTabSz="914400" rtl="0" eaLnBrk="1" latinLnBrk="0" hangingPunct="1">
                <a:defRPr sz="1400" kern="1200">
                  <a:solidFill>
                    <a:schemeClr val="bg2"/>
                  </a:solidFill>
                  <a:latin typeface="Arial"/>
                  <a:ea typeface="+mn-ea"/>
                  <a:cs typeface="Arial"/>
                </a:defRPr>
              </a:lvl9pPr>
            </a:lstStyle>
            <a:p>
              <a:pPr>
                <a:lnSpc>
                  <a:spcPct val="100000"/>
                </a:lnSpc>
                <a:spcBef>
                  <a:spcPct val="0"/>
                </a:spcBef>
                <a:buSzTx/>
                <a:buFontTx/>
                <a:buNone/>
              </a:pPr>
              <a:r>
                <a:rPr lang="zh-CN" altLang="en-US" b="1" smtClean="0">
                  <a:solidFill>
                    <a:schemeClr val="bg1"/>
                  </a:solidFill>
                  <a:latin typeface="Georgia"/>
                  <a:ea typeface="宋体"/>
                </a:rPr>
                <a:t>战略资产配置</a:t>
              </a:r>
              <a:endParaRPr lang="zh-CN" altLang="en-US" b="1">
                <a:solidFill>
                  <a:schemeClr val="bg1"/>
                </a:solidFill>
                <a:latin typeface="Georgia"/>
                <a:ea typeface="宋体"/>
              </a:endParaRPr>
            </a:p>
          </p:txBody>
        </p:sp>
        <p:sp>
          <p:nvSpPr>
            <p:cNvPr id="21" name="Rectangle 20"/>
            <p:cNvSpPr>
              <a:spLocks noChangeArrowheads="1"/>
            </p:cNvSpPr>
            <p:nvPr/>
          </p:nvSpPr>
          <p:spPr bwMode="auto">
            <a:xfrm>
              <a:off x="7376160" y="2302024"/>
              <a:ext cx="2193840" cy="468000"/>
            </a:xfrm>
            <a:prstGeom prst="rect">
              <a:avLst/>
            </a:prstGeom>
            <a:solidFill>
              <a:srgbClr val="7D1A2B"/>
            </a:solidFill>
            <a:ln>
              <a:solidFill>
                <a:srgbClr val="7D1A2B"/>
              </a:solidFill>
              <a:headEnd type="none" w="sm" len="sm"/>
            </a:ln>
          </p:spPr>
          <p:style>
            <a:lnRef idx="1">
              <a:schemeClr val="accent1"/>
            </a:lnRef>
            <a:fillRef idx="3">
              <a:schemeClr val="accent1"/>
            </a:fillRef>
            <a:effectRef idx="2">
              <a:schemeClr val="accent1"/>
            </a:effectRef>
            <a:fontRef idx="minor">
              <a:schemeClr val="lt1"/>
            </a:fontRef>
          </p:style>
          <p:txBody>
            <a:bodyPr lIns="80222" tIns="40111" rIns="80222" bIns="40111" anchor="ctr"/>
            <a:lstStyle>
              <a:defPPr>
                <a:defRPr lang="en-GB"/>
              </a:defPPr>
              <a:lvl1pPr marL="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1pPr>
              <a:lvl2pPr marL="4572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2pPr>
              <a:lvl3pPr marL="9144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3pPr>
              <a:lvl4pPr marL="13716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4pPr>
              <a:lvl5pPr marL="18288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5pPr>
              <a:lvl6pPr marL="2286000" algn="l" defTabSz="914400" rtl="0" eaLnBrk="1" latinLnBrk="0" hangingPunct="1">
                <a:defRPr sz="1400" kern="1200">
                  <a:solidFill>
                    <a:schemeClr val="bg2"/>
                  </a:solidFill>
                  <a:latin typeface="Arial"/>
                  <a:ea typeface="+mn-ea"/>
                  <a:cs typeface="Arial"/>
                </a:defRPr>
              </a:lvl6pPr>
              <a:lvl7pPr marL="2743200" algn="l" defTabSz="914400" rtl="0" eaLnBrk="1" latinLnBrk="0" hangingPunct="1">
                <a:defRPr sz="1400" kern="1200">
                  <a:solidFill>
                    <a:schemeClr val="bg2"/>
                  </a:solidFill>
                  <a:latin typeface="Arial"/>
                  <a:ea typeface="+mn-ea"/>
                  <a:cs typeface="Arial"/>
                </a:defRPr>
              </a:lvl7pPr>
              <a:lvl8pPr marL="3200400" algn="l" defTabSz="914400" rtl="0" eaLnBrk="1" latinLnBrk="0" hangingPunct="1">
                <a:defRPr sz="1400" kern="1200">
                  <a:solidFill>
                    <a:schemeClr val="bg2"/>
                  </a:solidFill>
                  <a:latin typeface="Arial"/>
                  <a:ea typeface="+mn-ea"/>
                  <a:cs typeface="Arial"/>
                </a:defRPr>
              </a:lvl8pPr>
              <a:lvl9pPr marL="3657600" algn="l" defTabSz="914400" rtl="0" eaLnBrk="1" latinLnBrk="0" hangingPunct="1">
                <a:defRPr sz="1400" kern="1200">
                  <a:solidFill>
                    <a:schemeClr val="bg2"/>
                  </a:solidFill>
                  <a:latin typeface="Arial"/>
                  <a:ea typeface="+mn-ea"/>
                  <a:cs typeface="Arial"/>
                </a:defRPr>
              </a:lvl9pPr>
            </a:lstStyle>
            <a:p>
              <a:pPr>
                <a:buFontTx/>
                <a:buNone/>
              </a:pPr>
              <a:r>
                <a:rPr lang="zh-CN" altLang="en-US" b="1" smtClean="0">
                  <a:solidFill>
                    <a:schemeClr val="bg1"/>
                  </a:solidFill>
                  <a:latin typeface="Georgia"/>
                  <a:ea typeface="宋体"/>
                </a:rPr>
                <a:t>应用领域</a:t>
              </a:r>
              <a:endParaRPr lang="zh-CN" altLang="en-US" b="1">
                <a:solidFill>
                  <a:schemeClr val="bg1"/>
                </a:solidFill>
                <a:latin typeface="Georgia"/>
                <a:ea typeface="宋体"/>
              </a:endParaRPr>
            </a:p>
          </p:txBody>
        </p:sp>
        <p:sp>
          <p:nvSpPr>
            <p:cNvPr id="22" name="Rectangle 21"/>
            <p:cNvSpPr>
              <a:spLocks noChangeArrowheads="1"/>
            </p:cNvSpPr>
            <p:nvPr/>
          </p:nvSpPr>
          <p:spPr bwMode="auto">
            <a:xfrm>
              <a:off x="7376160" y="4032000"/>
              <a:ext cx="2193840" cy="468000"/>
            </a:xfrm>
            <a:prstGeom prst="rect">
              <a:avLst/>
            </a:prstGeom>
            <a:solidFill>
              <a:srgbClr val="DC6900"/>
            </a:solidFill>
            <a:ln>
              <a:noFill/>
            </a:ln>
          </p:spPr>
          <p:style>
            <a:lnRef idx="1">
              <a:schemeClr val="accent1"/>
            </a:lnRef>
            <a:fillRef idx="3">
              <a:schemeClr val="accent1"/>
            </a:fillRef>
            <a:effectRef idx="2">
              <a:schemeClr val="accent1"/>
            </a:effectRef>
            <a:fontRef idx="minor">
              <a:schemeClr val="lt1"/>
            </a:fontRef>
          </p:style>
          <p:txBody>
            <a:bodyPr wrap="none" lIns="101882" tIns="50941" rIns="101882" bIns="50941" anchor="ctr"/>
            <a:lstStyle>
              <a:defPPr>
                <a:defRPr lang="en-GB"/>
              </a:defPPr>
              <a:lvl1pPr marL="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1pPr>
              <a:lvl2pPr marL="4572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2pPr>
              <a:lvl3pPr marL="9144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3pPr>
              <a:lvl4pPr marL="13716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4pPr>
              <a:lvl5pPr marL="18288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5pPr>
              <a:lvl6pPr marL="2286000" algn="l" defTabSz="914400" rtl="0" eaLnBrk="1" latinLnBrk="0" hangingPunct="1">
                <a:defRPr sz="1400" kern="1200">
                  <a:solidFill>
                    <a:schemeClr val="bg2"/>
                  </a:solidFill>
                  <a:latin typeface="Arial"/>
                  <a:ea typeface="+mn-ea"/>
                  <a:cs typeface="Arial"/>
                </a:defRPr>
              </a:lvl6pPr>
              <a:lvl7pPr marL="2743200" algn="l" defTabSz="914400" rtl="0" eaLnBrk="1" latinLnBrk="0" hangingPunct="1">
                <a:defRPr sz="1400" kern="1200">
                  <a:solidFill>
                    <a:schemeClr val="bg2"/>
                  </a:solidFill>
                  <a:latin typeface="Arial"/>
                  <a:ea typeface="+mn-ea"/>
                  <a:cs typeface="Arial"/>
                </a:defRPr>
              </a:lvl7pPr>
              <a:lvl8pPr marL="3200400" algn="l" defTabSz="914400" rtl="0" eaLnBrk="1" latinLnBrk="0" hangingPunct="1">
                <a:defRPr sz="1400" kern="1200">
                  <a:solidFill>
                    <a:schemeClr val="bg2"/>
                  </a:solidFill>
                  <a:latin typeface="Arial"/>
                  <a:ea typeface="+mn-ea"/>
                  <a:cs typeface="Arial"/>
                </a:defRPr>
              </a:lvl8pPr>
              <a:lvl9pPr marL="3657600" algn="l" defTabSz="914400" rtl="0" eaLnBrk="1" latinLnBrk="0" hangingPunct="1">
                <a:defRPr sz="1400" kern="1200">
                  <a:solidFill>
                    <a:schemeClr val="bg2"/>
                  </a:solidFill>
                  <a:latin typeface="Arial"/>
                  <a:ea typeface="+mn-ea"/>
                  <a:cs typeface="Arial"/>
                </a:defRPr>
              </a:lvl9pPr>
            </a:lstStyle>
            <a:p>
              <a:pPr>
                <a:lnSpc>
                  <a:spcPct val="100000"/>
                </a:lnSpc>
                <a:spcBef>
                  <a:spcPct val="0"/>
                </a:spcBef>
                <a:buSzTx/>
                <a:buFontTx/>
                <a:buNone/>
              </a:pPr>
              <a:r>
                <a:rPr lang="zh-CN" altLang="en-US" b="1" smtClean="0">
                  <a:solidFill>
                    <a:schemeClr val="bg1"/>
                  </a:solidFill>
                  <a:latin typeface="Georgia"/>
                  <a:ea typeface="宋体"/>
                </a:rPr>
                <a:t>分红</a:t>
              </a:r>
              <a:r>
                <a:rPr lang="en-US" altLang="zh-CN" b="1" smtClean="0">
                  <a:solidFill>
                    <a:schemeClr val="bg1"/>
                  </a:solidFill>
                  <a:latin typeface="Georgia"/>
                  <a:ea typeface="宋体"/>
                </a:rPr>
                <a:t>/</a:t>
              </a:r>
              <a:r>
                <a:rPr lang="zh-CN" altLang="en-US" b="1" smtClean="0">
                  <a:solidFill>
                    <a:schemeClr val="bg1"/>
                  </a:solidFill>
                  <a:latin typeface="Georgia"/>
                  <a:ea typeface="宋体"/>
                </a:rPr>
                <a:t>万能结算策略</a:t>
              </a:r>
              <a:endParaRPr lang="zh-CN" altLang="en-US" b="1">
                <a:solidFill>
                  <a:schemeClr val="bg1"/>
                </a:solidFill>
                <a:latin typeface="Georgia"/>
                <a:ea typeface="宋体"/>
              </a:endParaRPr>
            </a:p>
          </p:txBody>
        </p:sp>
        <p:sp>
          <p:nvSpPr>
            <p:cNvPr id="23" name="Rectangle 22"/>
            <p:cNvSpPr>
              <a:spLocks noChangeArrowheads="1"/>
            </p:cNvSpPr>
            <p:nvPr/>
          </p:nvSpPr>
          <p:spPr bwMode="auto">
            <a:xfrm>
              <a:off x="7376160" y="4608000"/>
              <a:ext cx="2193840" cy="468000"/>
            </a:xfrm>
            <a:prstGeom prst="rect">
              <a:avLst/>
            </a:prstGeom>
            <a:solidFill>
              <a:srgbClr val="DC6900"/>
            </a:solidFill>
            <a:ln>
              <a:noFill/>
            </a:ln>
          </p:spPr>
          <p:style>
            <a:lnRef idx="1">
              <a:schemeClr val="accent1"/>
            </a:lnRef>
            <a:fillRef idx="3">
              <a:schemeClr val="accent1"/>
            </a:fillRef>
            <a:effectRef idx="2">
              <a:schemeClr val="accent1"/>
            </a:effectRef>
            <a:fontRef idx="minor">
              <a:schemeClr val="lt1"/>
            </a:fontRef>
          </p:style>
          <p:txBody>
            <a:bodyPr wrap="none" lIns="101882" tIns="50941" rIns="101882" bIns="50941" anchor="ctr"/>
            <a:lstStyle>
              <a:defPPr>
                <a:defRPr lang="en-GB"/>
              </a:defPPr>
              <a:lvl1pPr marL="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1pPr>
              <a:lvl2pPr marL="4572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2pPr>
              <a:lvl3pPr marL="9144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3pPr>
              <a:lvl4pPr marL="13716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4pPr>
              <a:lvl5pPr marL="18288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5pPr>
              <a:lvl6pPr marL="2286000" algn="l" defTabSz="914400" rtl="0" eaLnBrk="1" latinLnBrk="0" hangingPunct="1">
                <a:defRPr sz="1400" kern="1200">
                  <a:solidFill>
                    <a:schemeClr val="bg2"/>
                  </a:solidFill>
                  <a:latin typeface="Arial"/>
                  <a:ea typeface="+mn-ea"/>
                  <a:cs typeface="Arial"/>
                </a:defRPr>
              </a:lvl6pPr>
              <a:lvl7pPr marL="2743200" algn="l" defTabSz="914400" rtl="0" eaLnBrk="1" latinLnBrk="0" hangingPunct="1">
                <a:defRPr sz="1400" kern="1200">
                  <a:solidFill>
                    <a:schemeClr val="bg2"/>
                  </a:solidFill>
                  <a:latin typeface="Arial"/>
                  <a:ea typeface="+mn-ea"/>
                  <a:cs typeface="Arial"/>
                </a:defRPr>
              </a:lvl7pPr>
              <a:lvl8pPr marL="3200400" algn="l" defTabSz="914400" rtl="0" eaLnBrk="1" latinLnBrk="0" hangingPunct="1">
                <a:defRPr sz="1400" kern="1200">
                  <a:solidFill>
                    <a:schemeClr val="bg2"/>
                  </a:solidFill>
                  <a:latin typeface="Arial"/>
                  <a:ea typeface="+mn-ea"/>
                  <a:cs typeface="Arial"/>
                </a:defRPr>
              </a:lvl8pPr>
              <a:lvl9pPr marL="3657600" algn="l" defTabSz="914400" rtl="0" eaLnBrk="1" latinLnBrk="0" hangingPunct="1">
                <a:defRPr sz="1400" kern="1200">
                  <a:solidFill>
                    <a:schemeClr val="bg2"/>
                  </a:solidFill>
                  <a:latin typeface="Arial"/>
                  <a:ea typeface="+mn-ea"/>
                  <a:cs typeface="Arial"/>
                </a:defRPr>
              </a:lvl9pPr>
            </a:lstStyle>
            <a:p>
              <a:pPr>
                <a:lnSpc>
                  <a:spcPct val="100000"/>
                </a:lnSpc>
                <a:spcBef>
                  <a:spcPct val="0"/>
                </a:spcBef>
                <a:buSzTx/>
                <a:buFontTx/>
                <a:buNone/>
              </a:pPr>
              <a:r>
                <a:rPr lang="zh-CN" altLang="en-US" b="1" smtClean="0">
                  <a:solidFill>
                    <a:schemeClr val="bg1"/>
                  </a:solidFill>
                  <a:latin typeface="Georgia"/>
                  <a:ea typeface="宋体"/>
                </a:rPr>
                <a:t>久期缺口分析</a:t>
              </a:r>
            </a:p>
          </p:txBody>
        </p:sp>
        <p:sp>
          <p:nvSpPr>
            <p:cNvPr id="24" name="Rectangle 23"/>
            <p:cNvSpPr>
              <a:spLocks noChangeArrowheads="1"/>
            </p:cNvSpPr>
            <p:nvPr/>
          </p:nvSpPr>
          <p:spPr bwMode="auto">
            <a:xfrm>
              <a:off x="7376160" y="5184000"/>
              <a:ext cx="2193840" cy="468000"/>
            </a:xfrm>
            <a:prstGeom prst="rect">
              <a:avLst/>
            </a:prstGeom>
            <a:solidFill>
              <a:srgbClr val="DC6900"/>
            </a:solidFill>
            <a:ln>
              <a:noFill/>
            </a:ln>
          </p:spPr>
          <p:style>
            <a:lnRef idx="1">
              <a:schemeClr val="accent1"/>
            </a:lnRef>
            <a:fillRef idx="3">
              <a:schemeClr val="accent1"/>
            </a:fillRef>
            <a:effectRef idx="2">
              <a:schemeClr val="accent1"/>
            </a:effectRef>
            <a:fontRef idx="minor">
              <a:schemeClr val="lt1"/>
            </a:fontRef>
          </p:style>
          <p:txBody>
            <a:bodyPr wrap="none" lIns="101882" tIns="50941" rIns="101882" bIns="50941" anchor="ctr"/>
            <a:lstStyle>
              <a:defPPr>
                <a:defRPr lang="en-GB"/>
              </a:defPPr>
              <a:lvl1pPr marL="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1pPr>
              <a:lvl2pPr marL="4572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2pPr>
              <a:lvl3pPr marL="9144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3pPr>
              <a:lvl4pPr marL="13716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4pPr>
              <a:lvl5pPr marL="1828800" algn="ctr" defTabSz="1018824" rtl="0" eaLnBrk="1" fontAlgn="base" latinLnBrk="0" hangingPunct="1">
                <a:lnSpc>
                  <a:spcPct val="110000"/>
                </a:lnSpc>
                <a:spcBef>
                  <a:spcPct val="30000"/>
                </a:spcBef>
                <a:spcAft>
                  <a:spcPct val="0"/>
                </a:spcAft>
                <a:buSzPct val="90000"/>
                <a:buFont typeface="Arial"/>
                <a:buChar char="•"/>
                <a:defRPr sz="1400" kern="1200">
                  <a:solidFill>
                    <a:schemeClr val="bg2"/>
                  </a:solidFill>
                  <a:latin typeface="Arial"/>
                  <a:ea typeface="+mn-ea"/>
                  <a:cs typeface="Arial"/>
                </a:defRPr>
              </a:lvl5pPr>
              <a:lvl6pPr marL="2286000" algn="l" defTabSz="914400" rtl="0" eaLnBrk="1" latinLnBrk="0" hangingPunct="1">
                <a:defRPr sz="1400" kern="1200">
                  <a:solidFill>
                    <a:schemeClr val="bg2"/>
                  </a:solidFill>
                  <a:latin typeface="Arial"/>
                  <a:ea typeface="+mn-ea"/>
                  <a:cs typeface="Arial"/>
                </a:defRPr>
              </a:lvl6pPr>
              <a:lvl7pPr marL="2743200" algn="l" defTabSz="914400" rtl="0" eaLnBrk="1" latinLnBrk="0" hangingPunct="1">
                <a:defRPr sz="1400" kern="1200">
                  <a:solidFill>
                    <a:schemeClr val="bg2"/>
                  </a:solidFill>
                  <a:latin typeface="Arial"/>
                  <a:ea typeface="+mn-ea"/>
                  <a:cs typeface="Arial"/>
                </a:defRPr>
              </a:lvl7pPr>
              <a:lvl8pPr marL="3200400" algn="l" defTabSz="914400" rtl="0" eaLnBrk="1" latinLnBrk="0" hangingPunct="1">
                <a:defRPr sz="1400" kern="1200">
                  <a:solidFill>
                    <a:schemeClr val="bg2"/>
                  </a:solidFill>
                  <a:latin typeface="Arial"/>
                  <a:ea typeface="+mn-ea"/>
                  <a:cs typeface="Arial"/>
                </a:defRPr>
              </a:lvl8pPr>
              <a:lvl9pPr marL="3657600" algn="l" defTabSz="914400" rtl="0" eaLnBrk="1" latinLnBrk="0" hangingPunct="1">
                <a:defRPr sz="1400" kern="1200">
                  <a:solidFill>
                    <a:schemeClr val="bg2"/>
                  </a:solidFill>
                  <a:latin typeface="Arial"/>
                  <a:ea typeface="+mn-ea"/>
                  <a:cs typeface="Arial"/>
                </a:defRPr>
              </a:lvl9pPr>
            </a:lstStyle>
            <a:p>
              <a:pPr>
                <a:lnSpc>
                  <a:spcPct val="100000"/>
                </a:lnSpc>
                <a:spcBef>
                  <a:spcPct val="0"/>
                </a:spcBef>
                <a:buSzTx/>
                <a:buFontTx/>
                <a:buNone/>
              </a:pPr>
              <a:r>
                <a:rPr lang="en-US" altLang="zh-CN" b="1" smtClean="0">
                  <a:solidFill>
                    <a:schemeClr val="bg1"/>
                  </a:solidFill>
                  <a:latin typeface="Georgia"/>
                  <a:ea typeface="宋体"/>
                </a:rPr>
                <a:t>ALM</a:t>
              </a:r>
              <a:r>
                <a:rPr lang="zh-CN" altLang="en-US" b="1" smtClean="0">
                  <a:solidFill>
                    <a:schemeClr val="bg1"/>
                  </a:solidFill>
                  <a:latin typeface="Georgia"/>
                  <a:ea typeface="宋体"/>
                </a:rPr>
                <a:t>绩效管理与报告</a:t>
              </a:r>
            </a:p>
          </p:txBody>
        </p:sp>
      </p:grpSp>
      <p:sp>
        <p:nvSpPr>
          <p:cNvPr id="69" name="Page Number"/>
          <p:cNvSpPr txBox="1"/>
          <p:nvPr>
            <p:custDataLst>
              <p:tags r:id="rId5"/>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13</a:t>
            </a:r>
            <a:endParaRPr lang="zh-CN" altLang="en-US" sz="900" noProof="1" smtClean="0"/>
          </a:p>
        </p:txBody>
      </p:sp>
      <p:sp>
        <p:nvSpPr>
          <p:cNvPr id="70" name="Section Footer"/>
          <p:cNvSpPr txBox="1"/>
          <p:nvPr>
            <p:custDataLst>
              <p:tags r:id="rId6"/>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71" name="Executive Summary" hidden="1"/>
          <p:cNvSpPr txBox="1"/>
          <p:nvPr>
            <p:custDataLst>
              <p:tags r:id="rId7"/>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72" name="Section Header"/>
          <p:cNvSpPr txBox="1"/>
          <p:nvPr>
            <p:custDataLst>
              <p:tags r:id="rId8"/>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spTree>
    <p:extLst>
      <p:ext uri="{BB962C8B-B14F-4D97-AF65-F5344CB8AC3E}">
        <p14:creationId xmlns:p14="http://schemas.microsoft.com/office/powerpoint/2010/main" val="164259272"/>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5" name="grid" hidden="1"/>
          <p:cNvGrpSpPr/>
          <p:nvPr>
            <p:custDataLst>
              <p:tags r:id="rId3"/>
            </p:custDataLst>
          </p:nvPr>
        </p:nvGrpSpPr>
        <p:grpSpPr>
          <a:xfrm>
            <a:off x="530352" y="685800"/>
            <a:ext cx="8997696" cy="6711696"/>
            <a:chOff x="530352" y="685800"/>
            <a:chExt cx="8997696" cy="6711696"/>
          </a:xfrm>
        </p:grpSpPr>
        <p:sp>
          <p:nvSpPr>
            <p:cNvPr id="5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59" name="Group 600" hidden="1"/>
            <p:cNvGrpSpPr/>
            <p:nvPr userDrawn="1"/>
          </p:nvGrpSpPr>
          <p:grpSpPr>
            <a:xfrm>
              <a:off x="530352" y="6016752"/>
              <a:ext cx="8997696" cy="609600"/>
              <a:chOff x="530352" y="6016752"/>
              <a:chExt cx="8997696" cy="609600"/>
            </a:xfrm>
          </p:grpSpPr>
          <p:sp>
            <p:nvSpPr>
              <p:cNvPr id="9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0" name="Group 500" hidden="1"/>
            <p:cNvGrpSpPr/>
            <p:nvPr userDrawn="1"/>
          </p:nvGrpSpPr>
          <p:grpSpPr>
            <a:xfrm>
              <a:off x="530352" y="5257800"/>
              <a:ext cx="8997696" cy="609600"/>
              <a:chOff x="530352" y="5257800"/>
              <a:chExt cx="8997696" cy="609600"/>
            </a:xfrm>
          </p:grpSpPr>
          <p:sp>
            <p:nvSpPr>
              <p:cNvPr id="8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1" name="Group 400" hidden="1"/>
            <p:cNvGrpSpPr/>
            <p:nvPr userDrawn="1"/>
          </p:nvGrpSpPr>
          <p:grpSpPr>
            <a:xfrm>
              <a:off x="530352" y="4498848"/>
              <a:ext cx="8997696" cy="609600"/>
              <a:chOff x="530352" y="4498848"/>
              <a:chExt cx="8997696" cy="609600"/>
            </a:xfrm>
          </p:grpSpPr>
          <p:sp>
            <p:nvSpPr>
              <p:cNvPr id="8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2" name="Group 300" hidden="1"/>
            <p:cNvGrpSpPr/>
            <p:nvPr userDrawn="1"/>
          </p:nvGrpSpPr>
          <p:grpSpPr>
            <a:xfrm>
              <a:off x="530352" y="3730752"/>
              <a:ext cx="8997696" cy="609600"/>
              <a:chOff x="530352" y="3730752"/>
              <a:chExt cx="8997696" cy="609600"/>
            </a:xfrm>
          </p:grpSpPr>
          <p:sp>
            <p:nvSpPr>
              <p:cNvPr id="7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3" name="Group 200" hidden="1"/>
            <p:cNvGrpSpPr/>
            <p:nvPr userDrawn="1"/>
          </p:nvGrpSpPr>
          <p:grpSpPr>
            <a:xfrm>
              <a:off x="530352" y="2971800"/>
              <a:ext cx="8997696" cy="609600"/>
              <a:chOff x="530352" y="2971800"/>
              <a:chExt cx="8997696" cy="609600"/>
            </a:xfrm>
          </p:grpSpPr>
          <p:sp>
            <p:nvSpPr>
              <p:cNvPr id="7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4" name="Group 100" hidden="1"/>
            <p:cNvGrpSpPr/>
            <p:nvPr userDrawn="1"/>
          </p:nvGrpSpPr>
          <p:grpSpPr>
            <a:xfrm>
              <a:off x="530352" y="2212848"/>
              <a:ext cx="8997696" cy="609600"/>
              <a:chOff x="530352" y="2212848"/>
              <a:chExt cx="8997696" cy="609600"/>
            </a:xfrm>
          </p:grpSpPr>
          <p:sp>
            <p:nvSpPr>
              <p:cNvPr id="6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33" name="Title 1"/>
          <p:cNvSpPr>
            <a:spLocks noGrp="1"/>
          </p:cNvSpPr>
          <p:nvPr>
            <p:ph type="title"/>
          </p:nvPr>
        </p:nvSpPr>
        <p:spPr>
          <a:xfrm>
            <a:off x="493200" y="1123200"/>
            <a:ext cx="8997696" cy="914400"/>
          </a:xfrm>
        </p:spPr>
        <p:txBody>
          <a:bodyPr/>
          <a:lstStyle/>
          <a:p>
            <a:r>
              <a:rPr lang="zh-CN" altLang="en-US" smtClean="0">
                <a:latin typeface="宋体" pitchFamily="2" charset="-122"/>
                <a:ea typeface="宋体" pitchFamily="2" charset="-122"/>
              </a:rPr>
              <a:t>行业如何应对偿二代的实施</a:t>
            </a:r>
            <a:br>
              <a:rPr lang="zh-CN" altLang="en-US" smtClean="0">
                <a:latin typeface="宋体" pitchFamily="2" charset="-122"/>
                <a:ea typeface="宋体" pitchFamily="2" charset="-122"/>
              </a:rPr>
            </a:br>
            <a:r>
              <a:rPr lang="zh-CN" altLang="en-US" b="0" smtClean="0">
                <a:latin typeface="宋体" pitchFamily="2" charset="-122"/>
                <a:ea typeface="宋体" pitchFamily="2" charset="-122"/>
              </a:rPr>
              <a:t>全面风险风险管理的建设</a:t>
            </a:r>
            <a:endParaRPr lang="zh-CN" altLang="en-US" b="0">
              <a:latin typeface="宋体" pitchFamily="2" charset="-122"/>
              <a:ea typeface="宋体" pitchFamily="2" charset="-122"/>
            </a:endParaRPr>
          </a:p>
        </p:txBody>
      </p:sp>
      <p:sp>
        <p:nvSpPr>
          <p:cNvPr id="3" name="Isosceles Triangle 2"/>
          <p:cNvSpPr/>
          <p:nvPr/>
        </p:nvSpPr>
        <p:spPr bwMode="ltGray">
          <a:xfrm>
            <a:off x="642519" y="1870224"/>
            <a:ext cx="8968740" cy="431800"/>
          </a:xfrm>
          <a:prstGeom prst="triangle">
            <a:avLst/>
          </a:prstGeom>
          <a:solidFill>
            <a:srgbClr val="602320"/>
          </a:solidFill>
          <a:ln w="3175">
            <a:solidFill>
              <a:srgbClr val="602320"/>
            </a:solid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b="1" smtClean="0">
                <a:solidFill>
                  <a:schemeClr val="bg1"/>
                </a:solidFill>
                <a:latin typeface="宋体" pitchFamily="2" charset="-122"/>
                <a:ea typeface="宋体" pitchFamily="2" charset="-122"/>
              </a:rPr>
              <a:t>架构治理</a:t>
            </a:r>
          </a:p>
        </p:txBody>
      </p:sp>
      <p:grpSp>
        <p:nvGrpSpPr>
          <p:cNvPr id="4" name="Group 3"/>
          <p:cNvGrpSpPr/>
          <p:nvPr/>
        </p:nvGrpSpPr>
        <p:grpSpPr>
          <a:xfrm>
            <a:off x="642519" y="2374032"/>
            <a:ext cx="9080601" cy="4642526"/>
            <a:chOff x="642519" y="2159002"/>
            <a:chExt cx="9080601" cy="4857556"/>
          </a:xfrm>
        </p:grpSpPr>
        <p:grpSp>
          <p:nvGrpSpPr>
            <p:cNvPr id="2" name="Group 1"/>
            <p:cNvGrpSpPr/>
            <p:nvPr/>
          </p:nvGrpSpPr>
          <p:grpSpPr>
            <a:xfrm>
              <a:off x="642519" y="2159002"/>
              <a:ext cx="9080601" cy="4857556"/>
              <a:chOff x="304800" y="1524000"/>
              <a:chExt cx="8398491" cy="5029200"/>
            </a:xfrm>
          </p:grpSpPr>
          <p:sp>
            <p:nvSpPr>
              <p:cNvPr id="29" name="Rectangle 28"/>
              <p:cNvSpPr/>
              <p:nvPr/>
            </p:nvSpPr>
            <p:spPr bwMode="ltGray">
              <a:xfrm>
                <a:off x="321291" y="1524000"/>
                <a:ext cx="838200" cy="1219200"/>
              </a:xfrm>
              <a:prstGeom prst="rect">
                <a:avLst/>
              </a:prstGeom>
              <a:solidFill>
                <a:schemeClr val="accent4"/>
              </a:solidFill>
              <a:ln w="31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smtClean="0">
                    <a:solidFill>
                      <a:schemeClr val="bg1"/>
                    </a:solidFill>
                    <a:latin typeface="宋体" pitchFamily="2" charset="-122"/>
                    <a:ea typeface="宋体" pitchFamily="2" charset="-122"/>
                  </a:rPr>
                  <a:t>战略决策层面</a:t>
                </a:r>
                <a:endParaRPr lang="zh-CN" altLang="en-US" sz="1800">
                  <a:solidFill>
                    <a:schemeClr val="bg1"/>
                  </a:solidFill>
                  <a:latin typeface="宋体" pitchFamily="2" charset="-122"/>
                  <a:ea typeface="宋体" pitchFamily="2" charset="-122"/>
                </a:endParaRPr>
              </a:p>
            </p:txBody>
          </p:sp>
          <p:sp>
            <p:nvSpPr>
              <p:cNvPr id="30" name="Rectangle 29"/>
              <p:cNvSpPr/>
              <p:nvPr/>
            </p:nvSpPr>
            <p:spPr bwMode="ltGray">
              <a:xfrm>
                <a:off x="304800" y="3096904"/>
                <a:ext cx="854691" cy="2541896"/>
              </a:xfrm>
              <a:prstGeom prst="rect">
                <a:avLst/>
              </a:prstGeom>
              <a:solidFill>
                <a:srgbClr val="DC6900"/>
              </a:solidFill>
              <a:ln w="3175">
                <a:solidFill>
                  <a:srgbClr val="EB8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smtClean="0">
                    <a:solidFill>
                      <a:schemeClr val="bg1"/>
                    </a:solidFill>
                    <a:latin typeface="宋体" pitchFamily="2" charset="-122"/>
                    <a:ea typeface="宋体" pitchFamily="2" charset="-122"/>
                  </a:rPr>
                  <a:t>实施</a:t>
                </a:r>
              </a:p>
              <a:p>
                <a:pPr algn="ctr"/>
                <a:r>
                  <a:rPr lang="zh-CN" altLang="en-US" sz="1800" smtClean="0">
                    <a:solidFill>
                      <a:schemeClr val="bg1"/>
                    </a:solidFill>
                    <a:latin typeface="宋体" pitchFamily="2" charset="-122"/>
                    <a:ea typeface="宋体" pitchFamily="2" charset="-122"/>
                  </a:rPr>
                  <a:t>层面</a:t>
                </a:r>
                <a:endParaRPr lang="zh-CN" altLang="en-US" sz="1800">
                  <a:solidFill>
                    <a:schemeClr val="bg1"/>
                  </a:solidFill>
                  <a:latin typeface="宋体" pitchFamily="2" charset="-122"/>
                  <a:ea typeface="宋体" pitchFamily="2" charset="-122"/>
                </a:endParaRPr>
              </a:p>
            </p:txBody>
          </p:sp>
          <p:sp>
            <p:nvSpPr>
              <p:cNvPr id="31" name="Rectangle 30"/>
              <p:cNvSpPr/>
              <p:nvPr/>
            </p:nvSpPr>
            <p:spPr bwMode="ltGray">
              <a:xfrm>
                <a:off x="321291" y="5943600"/>
                <a:ext cx="838200" cy="609600"/>
              </a:xfrm>
              <a:prstGeom prst="rect">
                <a:avLst/>
              </a:prstGeom>
              <a:solidFill>
                <a:schemeClr val="tx2">
                  <a:lumMod val="75000"/>
                </a:schemeClr>
              </a:solidFill>
              <a:ln w="317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smtClean="0">
                    <a:solidFill>
                      <a:schemeClr val="bg1"/>
                    </a:solidFill>
                    <a:latin typeface="宋体" pitchFamily="2" charset="-122"/>
                    <a:ea typeface="宋体" pitchFamily="2" charset="-122"/>
                  </a:rPr>
                  <a:t>基础</a:t>
                </a:r>
              </a:p>
              <a:p>
                <a:pPr algn="ctr"/>
                <a:r>
                  <a:rPr lang="zh-CN" altLang="en-US" sz="1800" smtClean="0">
                    <a:solidFill>
                      <a:schemeClr val="bg1"/>
                    </a:solidFill>
                    <a:latin typeface="宋体" pitchFamily="2" charset="-122"/>
                    <a:ea typeface="宋体" pitchFamily="2" charset="-122"/>
                  </a:rPr>
                  <a:t>平台</a:t>
                </a:r>
                <a:endParaRPr lang="zh-CN" altLang="en-US" sz="1800">
                  <a:solidFill>
                    <a:schemeClr val="bg1"/>
                  </a:solidFill>
                  <a:latin typeface="宋体" pitchFamily="2" charset="-122"/>
                  <a:ea typeface="宋体" pitchFamily="2" charset="-122"/>
                </a:endParaRPr>
              </a:p>
            </p:txBody>
          </p:sp>
          <p:sp>
            <p:nvSpPr>
              <p:cNvPr id="32" name="Rectangle 31"/>
              <p:cNvSpPr/>
              <p:nvPr/>
            </p:nvSpPr>
            <p:spPr bwMode="ltGray">
              <a:xfrm>
                <a:off x="1311891" y="3096904"/>
                <a:ext cx="6143199" cy="2541896"/>
              </a:xfrm>
              <a:prstGeom prst="rect">
                <a:avLst/>
              </a:prstGeom>
              <a:noFill/>
              <a:ln w="19050">
                <a:solidFill>
                  <a:srgbClr val="DC69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34" name="Rectangle 33"/>
              <p:cNvSpPr/>
              <p:nvPr/>
            </p:nvSpPr>
            <p:spPr bwMode="ltGray">
              <a:xfrm>
                <a:off x="1311891" y="5943600"/>
                <a:ext cx="6143199" cy="609600"/>
              </a:xfrm>
              <a:prstGeom prst="rect">
                <a:avLst/>
              </a:prstGeom>
              <a:noFill/>
              <a:ln w="19050">
                <a:solidFill>
                  <a:schemeClr val="tx2">
                    <a:lumMod val="7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35" name="Oval 34"/>
              <p:cNvSpPr/>
              <p:nvPr/>
            </p:nvSpPr>
            <p:spPr bwMode="ltGray">
              <a:xfrm>
                <a:off x="1692891" y="6096000"/>
                <a:ext cx="1447800" cy="304800"/>
              </a:xfrm>
              <a:prstGeom prst="ellipse">
                <a:avLst/>
              </a:prstGeom>
              <a:solidFill>
                <a:schemeClr val="tx2">
                  <a:lumMod val="75000"/>
                </a:schemeClr>
              </a:solidFill>
              <a:ln w="317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数据整合</a:t>
                </a:r>
              </a:p>
            </p:txBody>
          </p:sp>
          <p:sp>
            <p:nvSpPr>
              <p:cNvPr id="36" name="Oval 35"/>
              <p:cNvSpPr/>
              <p:nvPr/>
            </p:nvSpPr>
            <p:spPr bwMode="ltGray">
              <a:xfrm>
                <a:off x="3750291" y="6096000"/>
                <a:ext cx="1447800" cy="304800"/>
              </a:xfrm>
              <a:prstGeom prst="ellipse">
                <a:avLst/>
              </a:prstGeom>
              <a:solidFill>
                <a:schemeClr val="tx2">
                  <a:lumMod val="75000"/>
                </a:schemeClr>
              </a:solidFill>
              <a:ln w="317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人员结构</a:t>
                </a:r>
              </a:p>
            </p:txBody>
          </p:sp>
          <p:sp>
            <p:nvSpPr>
              <p:cNvPr id="37" name="Oval 36"/>
              <p:cNvSpPr/>
              <p:nvPr/>
            </p:nvSpPr>
            <p:spPr bwMode="ltGray">
              <a:xfrm>
                <a:off x="5769591" y="6096000"/>
                <a:ext cx="1447800" cy="304800"/>
              </a:xfrm>
              <a:prstGeom prst="ellipse">
                <a:avLst/>
              </a:prstGeom>
              <a:solidFill>
                <a:schemeClr val="tx2">
                  <a:lumMod val="75000"/>
                </a:schemeClr>
              </a:solidFill>
              <a:ln w="317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分析工具</a:t>
                </a:r>
              </a:p>
            </p:txBody>
          </p:sp>
          <p:sp>
            <p:nvSpPr>
              <p:cNvPr id="38" name="Rounded Rectangle 37"/>
              <p:cNvSpPr/>
              <p:nvPr/>
            </p:nvSpPr>
            <p:spPr bwMode="ltGray">
              <a:xfrm>
                <a:off x="1529688" y="3276600"/>
                <a:ext cx="2522183" cy="990600"/>
              </a:xfrm>
              <a:prstGeom prst="roundRect">
                <a:avLst/>
              </a:prstGeom>
              <a:solidFill>
                <a:schemeClr val="bg1">
                  <a:lumMod val="95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smtClean="0">
                    <a:solidFill>
                      <a:schemeClr val="bg1">
                        <a:lumMod val="50000"/>
                      </a:schemeClr>
                    </a:solidFill>
                    <a:latin typeface="宋体" pitchFamily="2" charset="-122"/>
                    <a:ea typeface="宋体" pitchFamily="2" charset="-122"/>
                  </a:rPr>
                  <a:t>第一支柱</a:t>
                </a:r>
              </a:p>
              <a:p>
                <a:pPr marL="198105" indent="-198105">
                  <a:buFont typeface="Wingdings" pitchFamily="2" charset="2"/>
                  <a:buChar char="§"/>
                </a:pPr>
                <a:r>
                  <a:rPr lang="zh-CN" altLang="en-US" sz="1400" smtClean="0">
                    <a:solidFill>
                      <a:schemeClr val="bg1">
                        <a:lumMod val="50000"/>
                      </a:schemeClr>
                    </a:solidFill>
                    <a:latin typeface="宋体" pitchFamily="2" charset="-122"/>
                    <a:ea typeface="宋体" pitchFamily="2" charset="-122"/>
                  </a:rPr>
                  <a:t>资产负债模型及效率提升</a:t>
                </a:r>
              </a:p>
              <a:p>
                <a:pPr marL="198105" indent="-198105">
                  <a:buFont typeface="Wingdings" pitchFamily="2" charset="2"/>
                  <a:buChar char="§"/>
                </a:pPr>
                <a:r>
                  <a:rPr lang="zh-CN" altLang="en-US" sz="1400" smtClean="0">
                    <a:solidFill>
                      <a:schemeClr val="bg1">
                        <a:lumMod val="50000"/>
                      </a:schemeClr>
                    </a:solidFill>
                    <a:latin typeface="宋体" pitchFamily="2" charset="-122"/>
                    <a:ea typeface="宋体" pitchFamily="2" charset="-122"/>
                  </a:rPr>
                  <a:t>资本预测和预算</a:t>
                </a:r>
              </a:p>
              <a:p>
                <a:pPr marL="198105" indent="-198105">
                  <a:buFont typeface="Wingdings" pitchFamily="2" charset="2"/>
                  <a:buChar char="§"/>
                </a:pPr>
                <a:r>
                  <a:rPr lang="zh-CN" altLang="en-US" sz="1400" smtClean="0">
                    <a:solidFill>
                      <a:schemeClr val="bg1">
                        <a:lumMod val="50000"/>
                      </a:schemeClr>
                    </a:solidFill>
                    <a:latin typeface="宋体" pitchFamily="2" charset="-122"/>
                    <a:ea typeface="宋体" pitchFamily="2" charset="-122"/>
                  </a:rPr>
                  <a:t>结果测试及分析</a:t>
                </a:r>
                <a:endParaRPr lang="zh-CN" altLang="en-US" sz="1400">
                  <a:solidFill>
                    <a:schemeClr val="bg1">
                      <a:lumMod val="50000"/>
                    </a:schemeClr>
                  </a:solidFill>
                  <a:latin typeface="宋体" pitchFamily="2" charset="-122"/>
                  <a:ea typeface="宋体" pitchFamily="2" charset="-122"/>
                </a:endParaRPr>
              </a:p>
            </p:txBody>
          </p:sp>
          <p:sp>
            <p:nvSpPr>
              <p:cNvPr id="39" name="Rounded Rectangle 38"/>
              <p:cNvSpPr/>
              <p:nvPr/>
            </p:nvSpPr>
            <p:spPr bwMode="ltGray">
              <a:xfrm>
                <a:off x="4176442" y="3291642"/>
                <a:ext cx="1521749" cy="2209800"/>
              </a:xfrm>
              <a:prstGeom prst="roundRect">
                <a:avLst/>
              </a:prstGeom>
              <a:solidFill>
                <a:srgbClr val="DC6900"/>
              </a:solidFill>
              <a:ln w="3175">
                <a:solidFill>
                  <a:schemeClr val="bg2">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smtClean="0">
                    <a:solidFill>
                      <a:schemeClr val="tx1"/>
                    </a:solidFill>
                    <a:latin typeface="宋体" pitchFamily="2" charset="-122"/>
                    <a:ea typeface="宋体" pitchFamily="2" charset="-122"/>
                  </a:rPr>
                  <a:t>第二支柱</a:t>
                </a:r>
              </a:p>
              <a:p>
                <a:pPr marL="198105" indent="-198105">
                  <a:buFont typeface="Wingdings" pitchFamily="2" charset="2"/>
                  <a:buChar char="§"/>
                </a:pPr>
                <a:r>
                  <a:rPr lang="zh-CN" altLang="en-US" sz="1400" smtClean="0">
                    <a:solidFill>
                      <a:schemeClr val="tx1"/>
                    </a:solidFill>
                    <a:latin typeface="宋体" pitchFamily="2" charset="-122"/>
                    <a:ea typeface="宋体" pitchFamily="2" charset="-122"/>
                  </a:rPr>
                  <a:t>风险管理信息系统搭建</a:t>
                </a:r>
              </a:p>
              <a:p>
                <a:pPr marL="198105" indent="-198105">
                  <a:buFont typeface="Wingdings" pitchFamily="2" charset="2"/>
                  <a:buChar char="§"/>
                </a:pPr>
                <a:r>
                  <a:rPr lang="zh-CN" altLang="en-US" sz="1400" smtClean="0">
                    <a:solidFill>
                      <a:schemeClr val="tx1"/>
                    </a:solidFill>
                    <a:latin typeface="宋体" pitchFamily="2" charset="-122"/>
                    <a:ea typeface="宋体" pitchFamily="2" charset="-122"/>
                  </a:rPr>
                  <a:t>风险自我评估和提升</a:t>
                </a:r>
              </a:p>
              <a:p>
                <a:pPr marL="198105" indent="-198105">
                  <a:buFont typeface="Wingdings" pitchFamily="2" charset="2"/>
                  <a:buChar char="§"/>
                </a:pPr>
                <a:r>
                  <a:rPr lang="zh-CN" altLang="en-US" sz="1400" smtClean="0">
                    <a:solidFill>
                      <a:schemeClr val="tx1"/>
                    </a:solidFill>
                    <a:latin typeface="宋体" pitchFamily="2" charset="-122"/>
                    <a:ea typeface="宋体" pitchFamily="2" charset="-122"/>
                  </a:rPr>
                  <a:t>流动风险预测模型</a:t>
                </a:r>
              </a:p>
              <a:p>
                <a:pPr marL="198105" indent="-198105">
                  <a:buFont typeface="Wingdings" pitchFamily="2" charset="2"/>
                  <a:buChar char="§"/>
                </a:pPr>
                <a:endParaRPr lang="zh-CN" altLang="en-US" sz="1600">
                  <a:solidFill>
                    <a:sysClr val="windowText" lastClr="000000"/>
                  </a:solidFill>
                  <a:latin typeface="宋体" pitchFamily="2" charset="-122"/>
                  <a:ea typeface="宋体" pitchFamily="2" charset="-122"/>
                </a:endParaRPr>
              </a:p>
            </p:txBody>
          </p:sp>
          <p:sp>
            <p:nvSpPr>
              <p:cNvPr id="40" name="Rounded Rectangle 39"/>
              <p:cNvSpPr/>
              <p:nvPr/>
            </p:nvSpPr>
            <p:spPr bwMode="ltGray">
              <a:xfrm>
                <a:off x="5828067" y="3292481"/>
                <a:ext cx="1446396" cy="2209800"/>
              </a:xfrm>
              <a:prstGeom prst="roundRect">
                <a:avLst/>
              </a:prstGeom>
              <a:solidFill>
                <a:schemeClr val="bg2">
                  <a:lumMod val="95000"/>
                </a:schemeClr>
              </a:solidFill>
              <a:ln w="3175">
                <a:solidFill>
                  <a:schemeClr val="bg2">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smtClean="0">
                    <a:solidFill>
                      <a:schemeClr val="bg1">
                        <a:lumMod val="50000"/>
                      </a:schemeClr>
                    </a:solidFill>
                    <a:latin typeface="宋体" pitchFamily="2" charset="-122"/>
                    <a:ea typeface="宋体" pitchFamily="2" charset="-122"/>
                  </a:rPr>
                  <a:t>第三支柱</a:t>
                </a:r>
              </a:p>
              <a:p>
                <a:pPr marL="198105" indent="-198105">
                  <a:buFont typeface="Wingdings" pitchFamily="2" charset="2"/>
                  <a:buChar char="§"/>
                </a:pPr>
                <a:r>
                  <a:rPr lang="zh-CN" altLang="en-US" sz="1400" smtClean="0">
                    <a:solidFill>
                      <a:schemeClr val="bg1">
                        <a:lumMod val="50000"/>
                      </a:schemeClr>
                    </a:solidFill>
                    <a:latin typeface="宋体" pitchFamily="2" charset="-122"/>
                    <a:ea typeface="宋体" pitchFamily="2" charset="-122"/>
                  </a:rPr>
                  <a:t>披露信息的整合，战略如何展示</a:t>
                </a:r>
              </a:p>
              <a:p>
                <a:pPr marL="198105" indent="-198105">
                  <a:buFont typeface="Wingdings" pitchFamily="2" charset="2"/>
                  <a:buChar char="§"/>
                </a:pPr>
                <a:r>
                  <a:rPr lang="zh-CN" altLang="en-US" sz="1400" smtClean="0">
                    <a:solidFill>
                      <a:schemeClr val="bg1">
                        <a:lumMod val="50000"/>
                      </a:schemeClr>
                    </a:solidFill>
                    <a:latin typeface="宋体" pitchFamily="2" charset="-122"/>
                    <a:ea typeface="宋体" pitchFamily="2" charset="-122"/>
                  </a:rPr>
                  <a:t>对标同业披露信息</a:t>
                </a:r>
              </a:p>
              <a:p>
                <a:pPr marL="198105" indent="-198105">
                  <a:buFont typeface="Wingdings" pitchFamily="2" charset="2"/>
                  <a:buChar char="§"/>
                </a:pPr>
                <a:endParaRPr lang="zh-CN" altLang="en-US" sz="1400">
                  <a:solidFill>
                    <a:schemeClr val="bg1">
                      <a:lumMod val="50000"/>
                    </a:schemeClr>
                  </a:solidFill>
                  <a:latin typeface="宋体" pitchFamily="2" charset="-122"/>
                  <a:ea typeface="宋体" pitchFamily="2" charset="-122"/>
                </a:endParaRPr>
              </a:p>
            </p:txBody>
          </p:sp>
          <p:sp>
            <p:nvSpPr>
              <p:cNvPr id="41" name="Down Arrow 40"/>
              <p:cNvSpPr/>
              <p:nvPr/>
            </p:nvSpPr>
            <p:spPr bwMode="ltGray">
              <a:xfrm rot="10800000">
                <a:off x="702291" y="2819400"/>
                <a:ext cx="130791" cy="228600"/>
              </a:xfrm>
              <a:prstGeom prst="downArrow">
                <a:avLst/>
              </a:prstGeom>
              <a:solidFill>
                <a:schemeClr val="accent3">
                  <a:lumMod val="20000"/>
                  <a:lumOff val="80000"/>
                </a:schemeClr>
              </a:solidFill>
              <a:ln w="3175">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42" name="Down Arrow 41"/>
              <p:cNvSpPr/>
              <p:nvPr/>
            </p:nvSpPr>
            <p:spPr bwMode="ltGray">
              <a:xfrm rot="10800000">
                <a:off x="647700" y="5638800"/>
                <a:ext cx="130791" cy="228600"/>
              </a:xfrm>
              <a:prstGeom prst="downArrow">
                <a:avLst/>
              </a:prstGeom>
              <a:solidFill>
                <a:schemeClr val="accent3">
                  <a:lumMod val="20000"/>
                  <a:lumOff val="80000"/>
                </a:schemeClr>
              </a:solidFill>
              <a:ln w="3175">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43" name="Down Arrow 42"/>
              <p:cNvSpPr/>
              <p:nvPr/>
            </p:nvSpPr>
            <p:spPr bwMode="ltGray">
              <a:xfrm rot="10800000">
                <a:off x="4436091" y="2819400"/>
                <a:ext cx="130791" cy="228600"/>
              </a:xfrm>
              <a:prstGeom prst="downArrow">
                <a:avLst/>
              </a:prstGeom>
              <a:solidFill>
                <a:schemeClr val="accent3">
                  <a:lumMod val="20000"/>
                  <a:lumOff val="80000"/>
                </a:schemeClr>
              </a:solidFill>
              <a:ln w="3175">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44" name="Down Arrow 43"/>
              <p:cNvSpPr/>
              <p:nvPr/>
            </p:nvSpPr>
            <p:spPr bwMode="ltGray">
              <a:xfrm rot="10800000">
                <a:off x="4381500" y="5714999"/>
                <a:ext cx="130791" cy="228600"/>
              </a:xfrm>
              <a:prstGeom prst="downArrow">
                <a:avLst/>
              </a:prstGeom>
              <a:solidFill>
                <a:schemeClr val="accent3">
                  <a:lumMod val="20000"/>
                  <a:lumOff val="80000"/>
                </a:schemeClr>
              </a:solidFill>
              <a:ln w="3175">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grpSp>
            <p:nvGrpSpPr>
              <p:cNvPr id="45" name="Group 44"/>
              <p:cNvGrpSpPr/>
              <p:nvPr/>
            </p:nvGrpSpPr>
            <p:grpSpPr>
              <a:xfrm>
                <a:off x="1311891" y="1524000"/>
                <a:ext cx="6143199" cy="1219200"/>
                <a:chOff x="1311891" y="1371600"/>
                <a:chExt cx="6143199" cy="1219200"/>
              </a:xfrm>
            </p:grpSpPr>
            <p:sp>
              <p:nvSpPr>
                <p:cNvPr id="46" name="Rectangle 45"/>
                <p:cNvSpPr/>
                <p:nvPr/>
              </p:nvSpPr>
              <p:spPr bwMode="ltGray">
                <a:xfrm>
                  <a:off x="1311891" y="1371600"/>
                  <a:ext cx="6143199" cy="1219200"/>
                </a:xfrm>
                <a:prstGeom prst="rect">
                  <a:avLst/>
                </a:prstGeom>
                <a:solidFill>
                  <a:schemeClr val="bg1"/>
                </a:solidFill>
                <a:ln w="19050">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b="1" smtClean="0">
                      <a:solidFill>
                        <a:schemeClr val="accent4"/>
                      </a:solidFill>
                      <a:latin typeface="宋体" pitchFamily="2" charset="-122"/>
                      <a:ea typeface="宋体" pitchFamily="2" charset="-122"/>
                    </a:rPr>
                    <a:t>业务</a:t>
                  </a:r>
                  <a:r>
                    <a:rPr lang="en-US" altLang="zh-CN" sz="1800" b="1" smtClean="0">
                      <a:solidFill>
                        <a:schemeClr val="accent4"/>
                      </a:solidFill>
                      <a:latin typeface="宋体" pitchFamily="2" charset="-122"/>
                      <a:ea typeface="宋体" pitchFamily="2" charset="-122"/>
                    </a:rPr>
                    <a:t>/</a:t>
                  </a:r>
                  <a:r>
                    <a:rPr lang="zh-CN" altLang="en-US" sz="1800" b="1" smtClean="0">
                      <a:solidFill>
                        <a:schemeClr val="accent4"/>
                      </a:solidFill>
                      <a:latin typeface="宋体" pitchFamily="2" charset="-122"/>
                      <a:ea typeface="宋体" pitchFamily="2" charset="-122"/>
                    </a:rPr>
                    <a:t>资本战略</a:t>
                  </a:r>
                </a:p>
                <a:p>
                  <a:pPr algn="ctr"/>
                  <a:endParaRPr lang="zh-CN" altLang="en-US" sz="1800" smtClean="0">
                    <a:solidFill>
                      <a:schemeClr val="bg1"/>
                    </a:solidFill>
                    <a:latin typeface="宋体" pitchFamily="2" charset="-122"/>
                    <a:ea typeface="宋体" pitchFamily="2" charset="-122"/>
                  </a:endParaRPr>
                </a:p>
                <a:p>
                  <a:pPr algn="ctr"/>
                  <a:endParaRPr lang="zh-CN" altLang="en-US" sz="1800" smtClean="0">
                    <a:solidFill>
                      <a:schemeClr val="bg1"/>
                    </a:solidFill>
                    <a:latin typeface="宋体" pitchFamily="2" charset="-122"/>
                    <a:ea typeface="宋体" pitchFamily="2" charset="-122"/>
                  </a:endParaRPr>
                </a:p>
                <a:p>
                  <a:pPr algn="ctr"/>
                  <a:endParaRPr lang="zh-CN" altLang="en-US" sz="1800">
                    <a:solidFill>
                      <a:schemeClr val="bg1"/>
                    </a:solidFill>
                    <a:latin typeface="宋体" pitchFamily="2" charset="-122"/>
                    <a:ea typeface="宋体" pitchFamily="2" charset="-122"/>
                  </a:endParaRPr>
                </a:p>
              </p:txBody>
            </p:sp>
            <p:sp>
              <p:nvSpPr>
                <p:cNvPr id="47" name="Oval 46"/>
                <p:cNvSpPr/>
                <p:nvPr/>
              </p:nvSpPr>
              <p:spPr bwMode="ltGray">
                <a:xfrm>
                  <a:off x="1371600" y="1739462"/>
                  <a:ext cx="1481526" cy="666750"/>
                </a:xfrm>
                <a:prstGeom prst="ellipse">
                  <a:avLst/>
                </a:prstGeom>
                <a:solidFill>
                  <a:schemeClr val="accent4"/>
                </a:solidFill>
                <a:ln w="19050">
                  <a:solidFill>
                    <a:schemeClr val="accent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smtClean="0">
                      <a:solidFill>
                        <a:schemeClr val="bg1"/>
                      </a:solidFill>
                      <a:latin typeface="宋体" pitchFamily="2" charset="-122"/>
                      <a:ea typeface="宋体" pitchFamily="2" charset="-122"/>
                    </a:rPr>
                    <a:t>产品战略</a:t>
                  </a:r>
                  <a:r>
                    <a:rPr lang="en-US" altLang="zh-CN" sz="1600" smtClean="0">
                      <a:solidFill>
                        <a:schemeClr val="bg1"/>
                      </a:solidFill>
                      <a:latin typeface="宋体" pitchFamily="2" charset="-122"/>
                      <a:ea typeface="宋体" pitchFamily="2" charset="-122"/>
                    </a:rPr>
                    <a:t>/</a:t>
                  </a:r>
                  <a:r>
                    <a:rPr lang="zh-CN" altLang="en-US" sz="1600" smtClean="0">
                      <a:solidFill>
                        <a:schemeClr val="bg1"/>
                      </a:solidFill>
                      <a:latin typeface="宋体" pitchFamily="2" charset="-122"/>
                      <a:ea typeface="宋体" pitchFamily="2" charset="-122"/>
                    </a:rPr>
                    <a:t>业务计划</a:t>
                  </a:r>
                  <a:endParaRPr lang="zh-CN" altLang="en-US" sz="1600">
                    <a:solidFill>
                      <a:schemeClr val="bg1"/>
                    </a:solidFill>
                    <a:latin typeface="宋体" pitchFamily="2" charset="-122"/>
                    <a:ea typeface="宋体" pitchFamily="2" charset="-122"/>
                  </a:endParaRPr>
                </a:p>
              </p:txBody>
            </p:sp>
            <p:sp>
              <p:nvSpPr>
                <p:cNvPr id="48" name="Oval 47"/>
                <p:cNvSpPr/>
                <p:nvPr/>
              </p:nvSpPr>
              <p:spPr bwMode="ltGray">
                <a:xfrm>
                  <a:off x="2942896" y="1744717"/>
                  <a:ext cx="1447232" cy="666750"/>
                </a:xfrm>
                <a:prstGeom prst="ellipse">
                  <a:avLst/>
                </a:prstGeom>
                <a:solidFill>
                  <a:schemeClr val="accent4"/>
                </a:solidFill>
                <a:ln w="19050">
                  <a:solidFill>
                    <a:schemeClr val="accent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投资策略</a:t>
                  </a:r>
                </a:p>
              </p:txBody>
            </p:sp>
            <p:sp>
              <p:nvSpPr>
                <p:cNvPr id="49" name="Oval 48"/>
                <p:cNvSpPr/>
                <p:nvPr/>
              </p:nvSpPr>
              <p:spPr bwMode="ltGray">
                <a:xfrm>
                  <a:off x="4469816" y="1781175"/>
                  <a:ext cx="1447800" cy="657225"/>
                </a:xfrm>
                <a:prstGeom prst="ellipse">
                  <a:avLst/>
                </a:prstGeom>
                <a:solidFill>
                  <a:schemeClr val="accent4"/>
                </a:solidFill>
                <a:ln w="19050">
                  <a:solidFill>
                    <a:schemeClr val="accent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资本管理</a:t>
                  </a:r>
                </a:p>
              </p:txBody>
            </p:sp>
            <p:sp>
              <p:nvSpPr>
                <p:cNvPr id="50" name="Oval 49"/>
                <p:cNvSpPr/>
                <p:nvPr/>
              </p:nvSpPr>
              <p:spPr bwMode="ltGray">
                <a:xfrm>
                  <a:off x="5996394" y="1781176"/>
                  <a:ext cx="1395200" cy="630292"/>
                </a:xfrm>
                <a:prstGeom prst="ellipse">
                  <a:avLst/>
                </a:prstGeom>
                <a:solidFill>
                  <a:schemeClr val="accent4"/>
                </a:solidFill>
                <a:ln w="19050">
                  <a:solidFill>
                    <a:schemeClr val="accent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会计政策</a:t>
                  </a:r>
                </a:p>
              </p:txBody>
            </p:sp>
          </p:grpSp>
          <p:sp>
            <p:nvSpPr>
              <p:cNvPr id="51" name="Rectangle 50"/>
              <p:cNvSpPr/>
              <p:nvPr/>
            </p:nvSpPr>
            <p:spPr bwMode="ltGray">
              <a:xfrm>
                <a:off x="7941291" y="1524000"/>
                <a:ext cx="762000" cy="5029200"/>
              </a:xfrm>
              <a:prstGeom prst="rect">
                <a:avLst/>
              </a:prstGeom>
              <a:solidFill>
                <a:schemeClr val="bg2">
                  <a:lumMod val="95000"/>
                </a:schemeClr>
              </a:solidFill>
              <a:ln w="28575">
                <a:solidFill>
                  <a:srgbClr val="A3202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b="1" smtClean="0">
                    <a:solidFill>
                      <a:schemeClr val="bg1">
                        <a:lumMod val="50000"/>
                      </a:schemeClr>
                    </a:solidFill>
                    <a:latin typeface="宋体" pitchFamily="2" charset="-122"/>
                    <a:ea typeface="宋体" pitchFamily="2" charset="-122"/>
                  </a:rPr>
                  <a:t>报告</a:t>
                </a:r>
              </a:p>
              <a:p>
                <a:pPr algn="ctr"/>
                <a:endParaRPr lang="zh-CN" altLang="en-US" sz="1800" b="1" smtClean="0">
                  <a:solidFill>
                    <a:schemeClr val="bg1">
                      <a:lumMod val="50000"/>
                    </a:schemeClr>
                  </a:solidFill>
                  <a:latin typeface="宋体" pitchFamily="2" charset="-122"/>
                  <a:ea typeface="宋体" pitchFamily="2" charset="-122"/>
                </a:endParaRPr>
              </a:p>
              <a:p>
                <a:pPr algn="ctr"/>
                <a:r>
                  <a:rPr lang="zh-CN" altLang="en-US" sz="1800" b="1" smtClean="0">
                    <a:solidFill>
                      <a:schemeClr val="bg1">
                        <a:lumMod val="50000"/>
                      </a:schemeClr>
                    </a:solidFill>
                    <a:latin typeface="宋体" pitchFamily="2" charset="-122"/>
                    <a:ea typeface="宋体" pitchFamily="2" charset="-122"/>
                  </a:rPr>
                  <a:t>内审</a:t>
                </a:r>
              </a:p>
              <a:p>
                <a:pPr algn="ctr"/>
                <a:endParaRPr lang="zh-CN" altLang="en-US" sz="1800" b="1" smtClean="0">
                  <a:solidFill>
                    <a:schemeClr val="bg1">
                      <a:lumMod val="50000"/>
                    </a:schemeClr>
                  </a:solidFill>
                  <a:latin typeface="宋体" pitchFamily="2" charset="-122"/>
                  <a:ea typeface="宋体" pitchFamily="2" charset="-122"/>
                </a:endParaRPr>
              </a:p>
              <a:p>
                <a:pPr algn="ctr"/>
                <a:r>
                  <a:rPr lang="zh-CN" altLang="en-US" sz="1800" b="1" smtClean="0">
                    <a:solidFill>
                      <a:schemeClr val="bg1">
                        <a:lumMod val="50000"/>
                      </a:schemeClr>
                    </a:solidFill>
                    <a:latin typeface="宋体" pitchFamily="2" charset="-122"/>
                    <a:ea typeface="宋体" pitchFamily="2" charset="-122"/>
                  </a:rPr>
                  <a:t>内控</a:t>
                </a:r>
                <a:endParaRPr lang="zh-CN" altLang="en-US" sz="1800" b="1">
                  <a:solidFill>
                    <a:schemeClr val="bg1">
                      <a:lumMod val="50000"/>
                    </a:schemeClr>
                  </a:solidFill>
                  <a:latin typeface="宋体" pitchFamily="2" charset="-122"/>
                  <a:ea typeface="宋体" pitchFamily="2" charset="-122"/>
                </a:endParaRPr>
              </a:p>
            </p:txBody>
          </p:sp>
          <p:sp>
            <p:nvSpPr>
              <p:cNvPr id="52" name="Right Arrow 51"/>
              <p:cNvSpPr/>
              <p:nvPr/>
            </p:nvSpPr>
            <p:spPr bwMode="ltGray">
              <a:xfrm rot="10800000">
                <a:off x="7552898" y="2076450"/>
                <a:ext cx="295702" cy="133350"/>
              </a:xfrm>
              <a:prstGeom prst="rightArrow">
                <a:avLst/>
              </a:prstGeom>
              <a:solidFill>
                <a:schemeClr val="accent1">
                  <a:lumMod val="20000"/>
                  <a:lumOff val="80000"/>
                </a:schemeClr>
              </a:solidFill>
              <a:ln w="3175">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53" name="Left-Right Arrow 52"/>
              <p:cNvSpPr/>
              <p:nvPr/>
            </p:nvSpPr>
            <p:spPr bwMode="ltGray">
              <a:xfrm>
                <a:off x="7536407" y="4267200"/>
                <a:ext cx="388393" cy="152400"/>
              </a:xfrm>
              <a:prstGeom prst="leftRightArrow">
                <a:avLst/>
              </a:prstGeom>
              <a:solidFill>
                <a:schemeClr val="accent1">
                  <a:lumMod val="20000"/>
                  <a:lumOff val="80000"/>
                </a:schemeClr>
              </a:solidFill>
              <a:ln w="3175">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grpSp>
        <p:sp>
          <p:nvSpPr>
            <p:cNvPr id="6" name="Down Arrow 5"/>
            <p:cNvSpPr/>
            <p:nvPr/>
          </p:nvSpPr>
          <p:spPr bwMode="ltGray">
            <a:xfrm>
              <a:off x="2897912" y="4894312"/>
              <a:ext cx="773053" cy="86360"/>
            </a:xfrm>
            <a:prstGeom prst="downArrow">
              <a:avLst/>
            </a:prstGeom>
            <a:solidFill>
              <a:schemeClr val="bg1">
                <a:lumMod val="95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lumMod val="50000"/>
                  </a:schemeClr>
                </a:solidFill>
                <a:latin typeface="宋体" pitchFamily="2" charset="-122"/>
                <a:ea typeface="宋体" pitchFamily="2" charset="-122"/>
              </a:endParaRPr>
            </a:p>
          </p:txBody>
        </p:sp>
        <p:sp>
          <p:nvSpPr>
            <p:cNvPr id="54" name="Rounded Rectangle 53"/>
            <p:cNvSpPr/>
            <p:nvPr/>
          </p:nvSpPr>
          <p:spPr bwMode="ltGray">
            <a:xfrm>
              <a:off x="1969040" y="5038328"/>
              <a:ext cx="2724879" cy="1044171"/>
            </a:xfrm>
            <a:prstGeom prst="roundRect">
              <a:avLst/>
            </a:prstGeom>
            <a:solidFill>
              <a:schemeClr val="bg1">
                <a:lumMod val="95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marL="198105" indent="-198105">
                <a:buFont typeface="Wingdings" pitchFamily="2" charset="2"/>
                <a:buChar char="§"/>
              </a:pPr>
              <a:r>
                <a:rPr lang="zh-CN" altLang="en-US" sz="1400" smtClean="0">
                  <a:solidFill>
                    <a:schemeClr val="bg1">
                      <a:lumMod val="50000"/>
                    </a:schemeClr>
                  </a:solidFill>
                  <a:latin typeface="宋体" pitchFamily="2" charset="-122"/>
                  <a:ea typeface="宋体" pitchFamily="2" charset="-122"/>
                </a:rPr>
                <a:t>分红业务管理策略</a:t>
              </a:r>
            </a:p>
            <a:p>
              <a:pPr marL="198105" indent="-198105">
                <a:buFont typeface="Wingdings" pitchFamily="2" charset="2"/>
                <a:buChar char="§"/>
              </a:pPr>
              <a:r>
                <a:rPr lang="zh-CN" altLang="en-US" sz="1400" smtClean="0">
                  <a:solidFill>
                    <a:schemeClr val="bg1">
                      <a:lumMod val="50000"/>
                    </a:schemeClr>
                  </a:solidFill>
                  <a:latin typeface="宋体" pitchFamily="2" charset="-122"/>
                  <a:ea typeface="宋体" pitchFamily="2" charset="-122"/>
                </a:rPr>
                <a:t>账户管理</a:t>
              </a:r>
            </a:p>
            <a:p>
              <a:pPr marL="198105" indent="-198105">
                <a:buFont typeface="Wingdings" pitchFamily="2" charset="2"/>
                <a:buChar char="§"/>
              </a:pPr>
              <a:r>
                <a:rPr lang="zh-CN" altLang="en-US" sz="1400" smtClean="0">
                  <a:solidFill>
                    <a:schemeClr val="bg1">
                      <a:lumMod val="50000"/>
                    </a:schemeClr>
                  </a:solidFill>
                  <a:latin typeface="宋体" pitchFamily="2" charset="-122"/>
                  <a:ea typeface="宋体" pitchFamily="2" charset="-122"/>
                </a:rPr>
                <a:t>资产负债管理</a:t>
              </a:r>
            </a:p>
            <a:p>
              <a:pPr marL="198105" indent="-198105">
                <a:buFont typeface="Wingdings" pitchFamily="2" charset="2"/>
                <a:buChar char="§"/>
              </a:pPr>
              <a:r>
                <a:rPr lang="zh-CN" altLang="en-US" sz="1400" smtClean="0">
                  <a:solidFill>
                    <a:schemeClr val="bg1">
                      <a:lumMod val="50000"/>
                    </a:schemeClr>
                  </a:solidFill>
                  <a:latin typeface="宋体" pitchFamily="2" charset="-122"/>
                  <a:ea typeface="宋体" pitchFamily="2" charset="-122"/>
                </a:rPr>
                <a:t>价值评估</a:t>
              </a:r>
              <a:endParaRPr lang="zh-CN" altLang="en-US" sz="1400">
                <a:solidFill>
                  <a:schemeClr val="bg1">
                    <a:lumMod val="50000"/>
                  </a:schemeClr>
                </a:solidFill>
                <a:latin typeface="宋体" pitchFamily="2" charset="-122"/>
                <a:ea typeface="宋体" pitchFamily="2" charset="-122"/>
              </a:endParaRPr>
            </a:p>
          </p:txBody>
        </p:sp>
      </p:grpSp>
      <p:sp>
        <p:nvSpPr>
          <p:cNvPr id="101" name="Page Number"/>
          <p:cNvSpPr txBox="1"/>
          <p:nvPr>
            <p:custDataLst>
              <p:tags r:id="rId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14</a:t>
            </a:r>
            <a:endParaRPr lang="zh-CN" altLang="en-US" sz="900" noProof="1" smtClean="0"/>
          </a:p>
        </p:txBody>
      </p:sp>
      <p:sp>
        <p:nvSpPr>
          <p:cNvPr id="102"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103"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04"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spTree>
    <p:extLst>
      <p:ext uri="{BB962C8B-B14F-4D97-AF65-F5344CB8AC3E}">
        <p14:creationId xmlns:p14="http://schemas.microsoft.com/office/powerpoint/2010/main" val="2298045588"/>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5" name="grid" hidden="1"/>
          <p:cNvGrpSpPr/>
          <p:nvPr>
            <p:custDataLst>
              <p:tags r:id="rId3"/>
            </p:custDataLst>
          </p:nvPr>
        </p:nvGrpSpPr>
        <p:grpSpPr>
          <a:xfrm>
            <a:off x="530352" y="685800"/>
            <a:ext cx="8997696" cy="6711696"/>
            <a:chOff x="530352" y="685800"/>
            <a:chExt cx="8997696" cy="6711696"/>
          </a:xfrm>
        </p:grpSpPr>
        <p:sp>
          <p:nvSpPr>
            <p:cNvPr id="4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49" name="Group 600" hidden="1"/>
            <p:cNvGrpSpPr/>
            <p:nvPr userDrawn="1"/>
          </p:nvGrpSpPr>
          <p:grpSpPr>
            <a:xfrm>
              <a:off x="530352" y="6016752"/>
              <a:ext cx="8997696" cy="609600"/>
              <a:chOff x="530352" y="6016752"/>
              <a:chExt cx="8997696" cy="609600"/>
            </a:xfrm>
          </p:grpSpPr>
          <p:sp>
            <p:nvSpPr>
              <p:cNvPr id="126"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7"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8"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9"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30"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31"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0" name="Group 500" hidden="1"/>
            <p:cNvGrpSpPr/>
            <p:nvPr userDrawn="1"/>
          </p:nvGrpSpPr>
          <p:grpSpPr>
            <a:xfrm>
              <a:off x="530352" y="5257800"/>
              <a:ext cx="8997696" cy="609600"/>
              <a:chOff x="530352" y="5257800"/>
              <a:chExt cx="8997696" cy="609600"/>
            </a:xfrm>
          </p:grpSpPr>
          <p:sp>
            <p:nvSpPr>
              <p:cNvPr id="120"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1"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2"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3"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4"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5"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1" name="Group 400" hidden="1"/>
            <p:cNvGrpSpPr/>
            <p:nvPr userDrawn="1"/>
          </p:nvGrpSpPr>
          <p:grpSpPr>
            <a:xfrm>
              <a:off x="530352" y="4498848"/>
              <a:ext cx="8997696" cy="609600"/>
              <a:chOff x="530352" y="4498848"/>
              <a:chExt cx="8997696" cy="609600"/>
            </a:xfrm>
          </p:grpSpPr>
          <p:sp>
            <p:nvSpPr>
              <p:cNvPr id="114"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5"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6"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7"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8"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9"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2" name="Group 300" hidden="1"/>
            <p:cNvGrpSpPr/>
            <p:nvPr userDrawn="1"/>
          </p:nvGrpSpPr>
          <p:grpSpPr>
            <a:xfrm>
              <a:off x="530352" y="3730752"/>
              <a:ext cx="8997696" cy="609600"/>
              <a:chOff x="530352" y="3730752"/>
              <a:chExt cx="8997696" cy="609600"/>
            </a:xfrm>
          </p:grpSpPr>
          <p:sp>
            <p:nvSpPr>
              <p:cNvPr id="108"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9"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0"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1"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2"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3"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3" name="Group 200" hidden="1"/>
            <p:cNvGrpSpPr/>
            <p:nvPr userDrawn="1"/>
          </p:nvGrpSpPr>
          <p:grpSpPr>
            <a:xfrm>
              <a:off x="530352" y="2971800"/>
              <a:ext cx="8997696" cy="609600"/>
              <a:chOff x="530352" y="2971800"/>
              <a:chExt cx="8997696" cy="609600"/>
            </a:xfrm>
          </p:grpSpPr>
          <p:sp>
            <p:nvSpPr>
              <p:cNvPr id="102"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3"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4"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5"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6"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7"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54" name="Group 100" hidden="1"/>
            <p:cNvGrpSpPr/>
            <p:nvPr userDrawn="1"/>
          </p:nvGrpSpPr>
          <p:grpSpPr>
            <a:xfrm>
              <a:off x="530352" y="2212848"/>
              <a:ext cx="8997696" cy="609600"/>
              <a:chOff x="530352" y="2212848"/>
              <a:chExt cx="8997696" cy="609600"/>
            </a:xfrm>
          </p:grpSpPr>
          <p:sp>
            <p:nvSpPr>
              <p:cNvPr id="96"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8"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9"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0"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1"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10" name="Title 1"/>
          <p:cNvSpPr>
            <a:spLocks noGrp="1"/>
          </p:cNvSpPr>
          <p:nvPr>
            <p:ph type="title"/>
          </p:nvPr>
        </p:nvSpPr>
        <p:spPr>
          <a:xfrm>
            <a:off x="493200" y="1123200"/>
            <a:ext cx="8884920" cy="1036320"/>
          </a:xfrm>
        </p:spPr>
        <p:txBody>
          <a:bodyPr/>
          <a:lstStyle/>
          <a:p>
            <a:r>
              <a:rPr lang="zh-CN" altLang="en-US" smtClean="0">
                <a:ea typeface="宋体" pitchFamily="2" charset="-122"/>
              </a:rPr>
              <a:t>如何建设符合偿二代要求的风险管理体系</a:t>
            </a:r>
            <a:br>
              <a:rPr lang="zh-CN" altLang="en-US" smtClean="0">
                <a:ea typeface="宋体" pitchFamily="2" charset="-122"/>
              </a:rPr>
            </a:br>
            <a:r>
              <a:rPr lang="zh-CN" altLang="en-US" b="0" smtClean="0">
                <a:ea typeface="宋体" pitchFamily="2" charset="-122"/>
              </a:rPr>
              <a:t>嵌入业务的风险管理模式是实现二支柱监管要求的重点和难点</a:t>
            </a:r>
            <a:endParaRPr lang="zh-CN" altLang="en-US" b="0">
              <a:ea typeface="宋体" pitchFamily="2" charset="-122"/>
            </a:endParaRPr>
          </a:p>
        </p:txBody>
      </p:sp>
      <p:grpSp>
        <p:nvGrpSpPr>
          <p:cNvPr id="55" name="Group 45"/>
          <p:cNvGrpSpPr/>
          <p:nvPr/>
        </p:nvGrpSpPr>
        <p:grpSpPr>
          <a:xfrm>
            <a:off x="346086" y="1766948"/>
            <a:ext cx="9492073" cy="5332057"/>
            <a:chOff x="527050" y="1997215"/>
            <a:chExt cx="8188325" cy="4378185"/>
          </a:xfrm>
        </p:grpSpPr>
        <p:sp>
          <p:nvSpPr>
            <p:cNvPr id="56" name="Rectangle 2"/>
            <p:cNvSpPr>
              <a:spLocks noChangeArrowheads="1"/>
            </p:cNvSpPr>
            <p:nvPr/>
          </p:nvSpPr>
          <p:spPr bwMode="gray">
            <a:xfrm>
              <a:off x="533400" y="6013450"/>
              <a:ext cx="8181975" cy="361950"/>
            </a:xfrm>
            <a:prstGeom prst="rect">
              <a:avLst/>
            </a:prstGeom>
            <a:solidFill>
              <a:schemeClr val="bg2"/>
            </a:solidFill>
            <a:ln w="12700" algn="ctr">
              <a:solidFill>
                <a:srgbClr val="808080"/>
              </a:solidFill>
              <a:miter lim="800000"/>
            </a:ln>
          </p:spPr>
          <p:txBody>
            <a:bodyPr wrap="none" lIns="79770" tIns="39884" rIns="79770" bIns="39884"/>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300" b="1" smtClean="0">
                  <a:latin typeface="宋体" pitchFamily="2" charset="-122"/>
                  <a:ea typeface="宋体" pitchFamily="2" charset="-122"/>
                </a:rPr>
                <a:t>价值和激励</a:t>
              </a:r>
            </a:p>
            <a:p>
              <a:pPr algn="ctr">
                <a:buFont typeface="Arial" pitchFamily="34" charset="0"/>
                <a:buNone/>
              </a:pPr>
              <a:r>
                <a:rPr lang="zh-CN" altLang="en-US" baseline="30000" smtClean="0">
                  <a:latin typeface="宋体" pitchFamily="2" charset="-122"/>
                  <a:ea typeface="宋体" pitchFamily="2" charset="-122"/>
                  <a:cs typeface="Arial" pitchFamily="34" charset="0"/>
                </a:rPr>
                <a:t>■</a:t>
              </a:r>
              <a:r>
                <a:rPr lang="zh-CN" altLang="en-US" smtClean="0">
                  <a:latin typeface="宋体" pitchFamily="2" charset="-122"/>
                  <a:ea typeface="宋体" pitchFamily="2" charset="-122"/>
                </a:rPr>
                <a:t> 高层的基调 </a:t>
              </a:r>
              <a:r>
                <a:rPr lang="zh-CN" altLang="en-US" sz="900" baseline="30000" smtClean="0">
                  <a:solidFill>
                    <a:srgbClr val="FFFFFF"/>
                  </a:solidFill>
                  <a:latin typeface="宋体" pitchFamily="2" charset="-122"/>
                  <a:ea typeface="宋体" pitchFamily="2" charset="-122"/>
                  <a:cs typeface="Arial" pitchFamily="34" charset="0"/>
                </a:rPr>
                <a:t>■</a:t>
              </a:r>
              <a:r>
                <a:rPr lang="zh-CN" altLang="en-US" baseline="30000" smtClean="0">
                  <a:latin typeface="宋体" pitchFamily="2" charset="-122"/>
                  <a:ea typeface="宋体" pitchFamily="2" charset="-122"/>
                  <a:cs typeface="Arial" pitchFamily="34" charset="0"/>
                </a:rPr>
                <a:t>  ■</a:t>
              </a:r>
              <a:r>
                <a:rPr lang="zh-CN" altLang="en-US" smtClean="0">
                  <a:latin typeface="宋体" pitchFamily="2" charset="-122"/>
                  <a:ea typeface="宋体" pitchFamily="2" charset="-122"/>
                </a:rPr>
                <a:t>人才管理    </a:t>
              </a:r>
              <a:r>
                <a:rPr lang="zh-CN" altLang="en-US" baseline="30000" smtClean="0">
                  <a:latin typeface="宋体" pitchFamily="2" charset="-122"/>
                  <a:ea typeface="宋体" pitchFamily="2" charset="-122"/>
                  <a:cs typeface="Arial" pitchFamily="34" charset="0"/>
                </a:rPr>
                <a:t>■ </a:t>
              </a:r>
              <a:r>
                <a:rPr lang="zh-CN" altLang="en-US" smtClean="0">
                  <a:latin typeface="宋体" pitchFamily="2" charset="-122"/>
                  <a:ea typeface="宋体" pitchFamily="2" charset="-122"/>
                </a:rPr>
                <a:t>薪酬    </a:t>
              </a:r>
              <a:r>
                <a:rPr lang="zh-CN" altLang="en-US" baseline="30000" smtClean="0">
                  <a:latin typeface="宋体" pitchFamily="2" charset="-122"/>
                  <a:ea typeface="宋体" pitchFamily="2" charset="-122"/>
                  <a:cs typeface="Arial" pitchFamily="34" charset="0"/>
                </a:rPr>
                <a:t>■ </a:t>
              </a:r>
              <a:r>
                <a:rPr lang="zh-CN" altLang="en-US" smtClean="0">
                  <a:latin typeface="宋体" pitchFamily="2" charset="-122"/>
                  <a:ea typeface="宋体" pitchFamily="2" charset="-122"/>
                </a:rPr>
                <a:t>融资（包括资产负债管理和其他资金管理职能</a:t>
              </a:r>
              <a:r>
                <a:rPr lang="en-US" altLang="zh-CN" smtClean="0">
                  <a:latin typeface="宋体" pitchFamily="2" charset="-122"/>
                  <a:ea typeface="宋体" pitchFamily="2" charset="-122"/>
                </a:rPr>
                <a:t>)    </a:t>
              </a:r>
              <a:r>
                <a:rPr lang="zh-CN" altLang="en-US" baseline="30000" smtClean="0">
                  <a:latin typeface="宋体" pitchFamily="2" charset="-122"/>
                  <a:ea typeface="宋体" pitchFamily="2" charset="-122"/>
                  <a:cs typeface="Arial" pitchFamily="34" charset="0"/>
                </a:rPr>
                <a:t>■ </a:t>
              </a:r>
              <a:r>
                <a:rPr lang="zh-CN" altLang="en-US" smtClean="0">
                  <a:latin typeface="宋体" pitchFamily="2" charset="-122"/>
                  <a:ea typeface="宋体" pitchFamily="2" charset="-122"/>
                </a:rPr>
                <a:t>企业文化 </a:t>
              </a:r>
              <a:endParaRPr lang="zh-CN" altLang="en-US">
                <a:latin typeface="宋体" pitchFamily="2" charset="-122"/>
                <a:ea typeface="宋体" pitchFamily="2" charset="-122"/>
              </a:endParaRPr>
            </a:p>
          </p:txBody>
        </p:sp>
        <p:sp>
          <p:nvSpPr>
            <p:cNvPr id="57" name="Rectangle 2"/>
            <p:cNvSpPr>
              <a:spLocks noChangeArrowheads="1"/>
            </p:cNvSpPr>
            <p:nvPr/>
          </p:nvSpPr>
          <p:spPr bwMode="gray">
            <a:xfrm>
              <a:off x="527050" y="4810125"/>
              <a:ext cx="6218238" cy="1150938"/>
            </a:xfrm>
            <a:prstGeom prst="rect">
              <a:avLst/>
            </a:prstGeom>
            <a:solidFill>
              <a:srgbClr val="FFFFFF"/>
            </a:solidFill>
            <a:ln w="12700" algn="ctr">
              <a:solidFill>
                <a:srgbClr val="808080"/>
              </a:solidFill>
              <a:miter lim="800000"/>
            </a:ln>
          </p:spPr>
          <p:txBody>
            <a:bodyPr wrap="none" lIns="79770" tIns="39884" rIns="79770" bIns="39884"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a:solidFill>
                  <a:srgbClr val="000000"/>
                </a:solidFill>
                <a:latin typeface="宋体" pitchFamily="2" charset="-122"/>
                <a:ea typeface="宋体" pitchFamily="2" charset="-122"/>
              </a:endParaRPr>
            </a:p>
          </p:txBody>
        </p:sp>
        <p:sp>
          <p:nvSpPr>
            <p:cNvPr id="58" name="Rectangle 2"/>
            <p:cNvSpPr>
              <a:spLocks noChangeArrowheads="1"/>
            </p:cNvSpPr>
            <p:nvPr/>
          </p:nvSpPr>
          <p:spPr bwMode="gray">
            <a:xfrm>
              <a:off x="533400" y="2381250"/>
              <a:ext cx="6218238" cy="2378075"/>
            </a:xfrm>
            <a:prstGeom prst="rect">
              <a:avLst/>
            </a:prstGeom>
            <a:solidFill>
              <a:srgbClr val="FFFFFF"/>
            </a:solidFill>
            <a:ln w="12700" algn="ctr">
              <a:solidFill>
                <a:srgbClr val="808080"/>
              </a:solidFill>
              <a:miter lim="800000"/>
            </a:ln>
          </p:spPr>
          <p:txBody>
            <a:bodyPr wrap="none" lIns="79770" tIns="39884" rIns="79770" bIns="39884"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endParaRPr lang="zh-CN" altLang="en-US">
                <a:solidFill>
                  <a:srgbClr val="000000"/>
                </a:solidFill>
                <a:latin typeface="宋体" pitchFamily="2" charset="-122"/>
                <a:ea typeface="宋体" pitchFamily="2" charset="-122"/>
              </a:endParaRPr>
            </a:p>
          </p:txBody>
        </p:sp>
        <p:sp>
          <p:nvSpPr>
            <p:cNvPr id="59" name="AutoShape 3"/>
            <p:cNvSpPr>
              <a:spLocks noChangeArrowheads="1"/>
            </p:cNvSpPr>
            <p:nvPr/>
          </p:nvSpPr>
          <p:spPr bwMode="gray">
            <a:xfrm>
              <a:off x="5530850" y="2638425"/>
              <a:ext cx="1192213" cy="579438"/>
            </a:xfrm>
            <a:prstGeom prst="homePlate">
              <a:avLst>
                <a:gd name="adj" fmla="val 29120"/>
              </a:avLst>
            </a:prstGeom>
            <a:solidFill>
              <a:schemeClr val="accent6"/>
            </a:solidFill>
            <a:ln w="9525" algn="ctr">
              <a:solidFill>
                <a:schemeClr val="bg1"/>
              </a:solidFill>
              <a:miter lim="800000"/>
            </a:ln>
          </p:spPr>
          <p:txBody>
            <a:bodyPr lIns="82048" tIns="82048" rIns="82048" bIns="82048"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231712">
                <a:defRPr/>
              </a:pPr>
              <a:r>
                <a:rPr lang="zh-CN" altLang="en-US" sz="1200" b="1" smtClean="0">
                  <a:solidFill>
                    <a:srgbClr val="FFFFFF"/>
                  </a:solidFill>
                  <a:latin typeface="宋体" pitchFamily="2" charset="-122"/>
                  <a:ea typeface="宋体" pitchFamily="2" charset="-122"/>
                </a:rPr>
                <a:t>  业务评估</a:t>
              </a:r>
              <a:endParaRPr lang="zh-CN" altLang="en-US" sz="1200" b="1">
                <a:solidFill>
                  <a:srgbClr val="FFFFFF"/>
                </a:solidFill>
                <a:latin typeface="宋体" pitchFamily="2" charset="-122"/>
                <a:ea typeface="宋体" pitchFamily="2" charset="-122"/>
              </a:endParaRPr>
            </a:p>
          </p:txBody>
        </p:sp>
        <p:sp>
          <p:nvSpPr>
            <p:cNvPr id="60" name="AutoShape 4"/>
            <p:cNvSpPr>
              <a:spLocks noChangeArrowheads="1"/>
            </p:cNvSpPr>
            <p:nvPr/>
          </p:nvSpPr>
          <p:spPr bwMode="gray">
            <a:xfrm>
              <a:off x="4538663" y="2638425"/>
              <a:ext cx="1231900" cy="579438"/>
            </a:xfrm>
            <a:prstGeom prst="homePlate">
              <a:avLst>
                <a:gd name="adj" fmla="val 30064"/>
              </a:avLst>
            </a:prstGeom>
            <a:solidFill>
              <a:schemeClr val="accent6"/>
            </a:solidFill>
            <a:ln w="9525" algn="ctr">
              <a:solidFill>
                <a:schemeClr val="bg1"/>
              </a:solidFill>
              <a:miter lim="800000"/>
            </a:ln>
          </p:spPr>
          <p:txBody>
            <a:bodyPr lIns="82048" tIns="82048" rIns="82048" bIns="24614" anchor="b"/>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76879" algn="ctr">
                <a:defRPr/>
              </a:pPr>
              <a:r>
                <a:rPr lang="zh-CN" altLang="en-US" smtClean="0">
                  <a:solidFill>
                    <a:srgbClr val="FFFFFF"/>
                  </a:solidFill>
                  <a:latin typeface="宋体" pitchFamily="2" charset="-122"/>
                  <a:ea typeface="宋体" pitchFamily="2" charset="-122"/>
                </a:rPr>
                <a:t>控制和验证</a:t>
              </a:r>
              <a:endParaRPr lang="zh-CN" altLang="en-US">
                <a:solidFill>
                  <a:srgbClr val="FFFFFF"/>
                </a:solidFill>
                <a:latin typeface="宋体" pitchFamily="2" charset="-122"/>
                <a:ea typeface="宋体" pitchFamily="2" charset="-122"/>
              </a:endParaRPr>
            </a:p>
          </p:txBody>
        </p:sp>
        <p:sp>
          <p:nvSpPr>
            <p:cNvPr id="61" name="AutoShape 5"/>
            <p:cNvSpPr>
              <a:spLocks noChangeArrowheads="1"/>
            </p:cNvSpPr>
            <p:nvPr/>
          </p:nvSpPr>
          <p:spPr bwMode="gray">
            <a:xfrm>
              <a:off x="3546475" y="2638425"/>
              <a:ext cx="1233488" cy="579438"/>
            </a:xfrm>
            <a:prstGeom prst="homePlate">
              <a:avLst>
                <a:gd name="adj" fmla="val 30067"/>
              </a:avLst>
            </a:prstGeom>
            <a:solidFill>
              <a:schemeClr val="accent6"/>
            </a:solidFill>
            <a:ln w="9525" algn="ctr">
              <a:solidFill>
                <a:schemeClr val="bg1"/>
              </a:solidFill>
              <a:miter lim="800000"/>
            </a:ln>
          </p:spPr>
          <p:txBody>
            <a:bodyPr lIns="82048" tIns="82048" rIns="82048" bIns="24614" anchor="b"/>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286544" algn="ctr">
                <a:defRPr/>
              </a:pPr>
              <a:r>
                <a:rPr lang="zh-CN" altLang="en-US" smtClean="0">
                  <a:solidFill>
                    <a:srgbClr val="FFFFFF"/>
                  </a:solidFill>
                  <a:latin typeface="宋体" pitchFamily="2" charset="-122"/>
                  <a:ea typeface="宋体" pitchFamily="2" charset="-122"/>
                </a:rPr>
                <a:t>资本评估</a:t>
              </a:r>
              <a:endParaRPr lang="zh-CN" altLang="en-US">
                <a:solidFill>
                  <a:srgbClr val="FFFFFF"/>
                </a:solidFill>
                <a:latin typeface="宋体" pitchFamily="2" charset="-122"/>
                <a:ea typeface="宋体" pitchFamily="2" charset="-122"/>
              </a:endParaRPr>
            </a:p>
          </p:txBody>
        </p:sp>
        <p:sp>
          <p:nvSpPr>
            <p:cNvPr id="62" name="AutoShape 6"/>
            <p:cNvSpPr>
              <a:spLocks noChangeArrowheads="1"/>
            </p:cNvSpPr>
            <p:nvPr/>
          </p:nvSpPr>
          <p:spPr bwMode="gray">
            <a:xfrm>
              <a:off x="2555875" y="2638425"/>
              <a:ext cx="1231900" cy="579438"/>
            </a:xfrm>
            <a:prstGeom prst="homePlate">
              <a:avLst>
                <a:gd name="adj" fmla="val 30067"/>
              </a:avLst>
            </a:prstGeom>
            <a:solidFill>
              <a:schemeClr val="accent6"/>
            </a:solidFill>
            <a:ln w="9525" algn="ctr">
              <a:solidFill>
                <a:schemeClr val="bg1"/>
              </a:solidFill>
              <a:miter lim="800000"/>
            </a:ln>
          </p:spPr>
          <p:txBody>
            <a:bodyPr lIns="24614" tIns="24614" rIns="0" bIns="24614" anchor="b"/>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14972" algn="ctr">
                <a:defRPr/>
              </a:pPr>
              <a:r>
                <a:rPr lang="zh-CN" altLang="en-US" smtClean="0">
                  <a:solidFill>
                    <a:srgbClr val="FFFFFF"/>
                  </a:solidFill>
                  <a:latin typeface="宋体" pitchFamily="2" charset="-122"/>
                  <a:ea typeface="宋体" pitchFamily="2" charset="-122"/>
                </a:rPr>
                <a:t>风险管理</a:t>
              </a:r>
              <a:endParaRPr lang="zh-CN" altLang="en-US">
                <a:solidFill>
                  <a:srgbClr val="FFFFFF"/>
                </a:solidFill>
                <a:latin typeface="宋体" pitchFamily="2" charset="-122"/>
                <a:ea typeface="宋体" pitchFamily="2" charset="-122"/>
              </a:endParaRPr>
            </a:p>
          </p:txBody>
        </p:sp>
        <p:sp>
          <p:nvSpPr>
            <p:cNvPr id="63" name="AutoShape 8"/>
            <p:cNvSpPr>
              <a:spLocks noChangeArrowheads="1"/>
            </p:cNvSpPr>
            <p:nvPr/>
          </p:nvSpPr>
          <p:spPr bwMode="gray">
            <a:xfrm>
              <a:off x="533400" y="1997215"/>
              <a:ext cx="8181975" cy="330845"/>
            </a:xfrm>
            <a:prstGeom prst="triangle">
              <a:avLst>
                <a:gd name="adj" fmla="val 50000"/>
              </a:avLst>
            </a:prstGeom>
            <a:solidFill>
              <a:schemeClr val="accent2"/>
            </a:solidFill>
            <a:ln w="12700" algn="ctr">
              <a:noFill/>
              <a:miter lim="800000"/>
            </a:ln>
          </p:spPr>
          <p:txBody>
            <a:bodyPr wrap="none" lIns="79770" tIns="0" rIns="79770" bIns="39884"/>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910929">
                <a:defRPr/>
              </a:pPr>
              <a:r>
                <a:rPr lang="zh-CN" altLang="en-US" sz="1300" b="1" smtClean="0">
                  <a:solidFill>
                    <a:srgbClr val="FFFFFF"/>
                  </a:solidFill>
                  <a:latin typeface="宋体" pitchFamily="2" charset="-122"/>
                  <a:ea typeface="宋体" pitchFamily="2" charset="-122"/>
                </a:rPr>
                <a:t> </a:t>
              </a:r>
              <a:endParaRPr lang="zh-CN" altLang="en-US" sz="1300" b="1">
                <a:solidFill>
                  <a:srgbClr val="FFFFFF"/>
                </a:solidFill>
                <a:latin typeface="宋体" pitchFamily="2" charset="-122"/>
                <a:ea typeface="宋体" pitchFamily="2" charset="-122"/>
              </a:endParaRPr>
            </a:p>
          </p:txBody>
        </p:sp>
        <p:sp>
          <p:nvSpPr>
            <p:cNvPr id="64" name="Rectangle 10"/>
            <p:cNvSpPr>
              <a:spLocks noChangeArrowheads="1"/>
            </p:cNvSpPr>
            <p:nvPr/>
          </p:nvSpPr>
          <p:spPr bwMode="gray">
            <a:xfrm>
              <a:off x="6800850" y="2381250"/>
              <a:ext cx="1914525" cy="3559175"/>
            </a:xfrm>
            <a:prstGeom prst="rect">
              <a:avLst/>
            </a:prstGeom>
            <a:solidFill>
              <a:srgbClr val="FFFFFF"/>
            </a:solidFill>
            <a:ln w="12700" algn="ctr">
              <a:solidFill>
                <a:srgbClr val="808080"/>
              </a:solidFill>
              <a:miter lim="800000"/>
            </a:ln>
          </p:spPr>
          <p:txBody>
            <a:bodyPr wrap="none" lIns="79770" tIns="39884" rIns="79770" bIns="39884"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solidFill>
                  <a:srgbClr val="000000"/>
                </a:solidFill>
                <a:latin typeface="宋体" pitchFamily="2" charset="-122"/>
                <a:ea typeface="宋体" pitchFamily="2" charset="-122"/>
              </a:endParaRPr>
            </a:p>
          </p:txBody>
        </p:sp>
        <p:sp>
          <p:nvSpPr>
            <p:cNvPr id="65" name="Text Box 11"/>
            <p:cNvSpPr txBox="1">
              <a:spLocks noChangeArrowheads="1"/>
            </p:cNvSpPr>
            <p:nvPr/>
          </p:nvSpPr>
          <p:spPr bwMode="gray">
            <a:xfrm>
              <a:off x="527050" y="2381250"/>
              <a:ext cx="6224588" cy="217768"/>
            </a:xfrm>
            <a:prstGeom prst="rect">
              <a:avLst/>
            </a:prstGeom>
            <a:noFill/>
            <a:ln w="12700" algn="ctr">
              <a:noFill/>
              <a:miter lim="800000"/>
            </a:ln>
          </p:spPr>
          <p:txBody>
            <a:bodyPr lIns="79770" tIns="39884" rIns="79770" bIns="39884">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0929">
                <a:defRPr/>
              </a:pPr>
              <a:r>
                <a:rPr lang="zh-CN" altLang="en-US" sz="1200" b="1" smtClean="0">
                  <a:latin typeface="宋体" pitchFamily="2" charset="-122"/>
                  <a:ea typeface="宋体" pitchFamily="2" charset="-122"/>
                </a:rPr>
                <a:t>风险管理流程</a:t>
              </a:r>
              <a:endParaRPr lang="zh-CN" altLang="en-US" sz="1200" b="1">
                <a:solidFill>
                  <a:srgbClr val="000000"/>
                </a:solidFill>
                <a:latin typeface="宋体" pitchFamily="2" charset="-122"/>
                <a:ea typeface="宋体" pitchFamily="2" charset="-122"/>
              </a:endParaRPr>
            </a:p>
          </p:txBody>
        </p:sp>
        <p:sp>
          <p:nvSpPr>
            <p:cNvPr id="66" name="Text Box 12"/>
            <p:cNvSpPr txBox="1">
              <a:spLocks noChangeArrowheads="1"/>
            </p:cNvSpPr>
            <p:nvPr/>
          </p:nvSpPr>
          <p:spPr bwMode="gray">
            <a:xfrm>
              <a:off x="7287160" y="2421488"/>
              <a:ext cx="1135578" cy="217768"/>
            </a:xfrm>
            <a:prstGeom prst="rect">
              <a:avLst/>
            </a:prstGeom>
            <a:noFill/>
            <a:ln w="12700" algn="ctr">
              <a:noFill/>
              <a:miter lim="800000"/>
            </a:ln>
          </p:spPr>
          <p:txBody>
            <a:bodyPr wrap="square" lIns="79770" tIns="39884" rIns="79770" bIns="39884">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910929">
                <a:defRPr/>
              </a:pPr>
              <a:r>
                <a:rPr lang="zh-CN" altLang="en-US" sz="1200" b="1" smtClean="0">
                  <a:latin typeface="宋体" pitchFamily="2" charset="-122"/>
                  <a:ea typeface="宋体" pitchFamily="2" charset="-122"/>
                </a:rPr>
                <a:t>业务模式维度</a:t>
              </a:r>
              <a:endParaRPr lang="zh-CN" altLang="en-US" sz="1200" b="1">
                <a:latin typeface="宋体" pitchFamily="2" charset="-122"/>
                <a:ea typeface="宋体" pitchFamily="2" charset="-122"/>
              </a:endParaRPr>
            </a:p>
          </p:txBody>
        </p:sp>
        <p:sp>
          <p:nvSpPr>
            <p:cNvPr id="67" name="Text Box 13"/>
            <p:cNvSpPr txBox="1">
              <a:spLocks noChangeArrowheads="1"/>
            </p:cNvSpPr>
            <p:nvPr/>
          </p:nvSpPr>
          <p:spPr bwMode="gray">
            <a:xfrm>
              <a:off x="7461249" y="2649257"/>
              <a:ext cx="787400" cy="205132"/>
            </a:xfrm>
            <a:prstGeom prst="rect">
              <a:avLst/>
            </a:prstGeom>
            <a:noFill/>
            <a:ln w="12700" algn="ctr">
              <a:noFill/>
              <a:miter lim="800000"/>
            </a:ln>
          </p:spPr>
          <p:txBody>
            <a:bodyPr lIns="41025" tIns="39884" rIns="41025" bIns="39884">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910929"/>
              <a:r>
                <a:rPr lang="zh-CN" altLang="en-US" b="1" smtClean="0">
                  <a:solidFill>
                    <a:srgbClr val="000000"/>
                  </a:solidFill>
                  <a:latin typeface="宋体" pitchFamily="2" charset="-122"/>
                  <a:ea typeface="宋体" pitchFamily="2" charset="-122"/>
                </a:rPr>
                <a:t>法律实体</a:t>
              </a:r>
              <a:endParaRPr lang="zh-CN" altLang="en-US" b="1">
                <a:solidFill>
                  <a:srgbClr val="000000"/>
                </a:solidFill>
                <a:latin typeface="宋体" pitchFamily="2" charset="-122"/>
                <a:ea typeface="宋体" pitchFamily="2" charset="-122"/>
              </a:endParaRPr>
            </a:p>
          </p:txBody>
        </p:sp>
        <p:sp>
          <p:nvSpPr>
            <p:cNvPr id="68" name="Line 14"/>
            <p:cNvSpPr>
              <a:spLocks noChangeShapeType="1"/>
            </p:cNvSpPr>
            <p:nvPr/>
          </p:nvSpPr>
          <p:spPr bwMode="gray">
            <a:xfrm flipH="1">
              <a:off x="7440613" y="2724150"/>
              <a:ext cx="0" cy="3200400"/>
            </a:xfrm>
            <a:prstGeom prst="line">
              <a:avLst/>
            </a:prstGeom>
            <a:noFill/>
            <a:ln w="12700">
              <a:solidFill>
                <a:srgbClr val="808080"/>
              </a:solidFill>
              <a:prstDash val="dash"/>
              <a:round/>
            </a:ln>
          </p:spPr>
          <p:txBody>
            <a:bodyPr lIns="79770" tIns="39884" rIns="79770" bIns="39884"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2700">
                <a:latin typeface="宋体" pitchFamily="2" charset="-122"/>
                <a:ea typeface="宋体" pitchFamily="2" charset="-122"/>
              </a:endParaRPr>
            </a:p>
          </p:txBody>
        </p:sp>
        <p:sp>
          <p:nvSpPr>
            <p:cNvPr id="69" name="Line 15"/>
            <p:cNvSpPr>
              <a:spLocks noChangeShapeType="1"/>
            </p:cNvSpPr>
            <p:nvPr/>
          </p:nvSpPr>
          <p:spPr bwMode="gray">
            <a:xfrm flipH="1">
              <a:off x="8061325" y="2733675"/>
              <a:ext cx="0" cy="3198813"/>
            </a:xfrm>
            <a:prstGeom prst="line">
              <a:avLst/>
            </a:prstGeom>
            <a:noFill/>
            <a:ln w="12700">
              <a:solidFill>
                <a:srgbClr val="808080"/>
              </a:solidFill>
              <a:prstDash val="dash"/>
              <a:round/>
            </a:ln>
          </p:spPr>
          <p:txBody>
            <a:bodyPr lIns="79770" tIns="39884" rIns="79770" bIns="39884" anchor="ctr">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sz="2700">
                <a:latin typeface="宋体" pitchFamily="2" charset="-122"/>
                <a:ea typeface="宋体" pitchFamily="2" charset="-122"/>
              </a:endParaRPr>
            </a:p>
          </p:txBody>
        </p:sp>
        <p:sp>
          <p:nvSpPr>
            <p:cNvPr id="70" name="Rectangle 16"/>
            <p:cNvSpPr>
              <a:spLocks noChangeArrowheads="1"/>
            </p:cNvSpPr>
            <p:nvPr/>
          </p:nvSpPr>
          <p:spPr bwMode="gray">
            <a:xfrm>
              <a:off x="6864350" y="3124200"/>
              <a:ext cx="560388" cy="2743200"/>
            </a:xfrm>
            <a:prstGeom prst="rect">
              <a:avLst/>
            </a:prstGeom>
            <a:solidFill>
              <a:srgbClr val="A32020"/>
            </a:solidFill>
            <a:ln w="12700" algn="ctr">
              <a:noFill/>
              <a:miter lim="800000"/>
            </a:ln>
          </p:spPr>
          <p:txBody>
            <a:bodyPr lIns="18288" tIns="39884" rIns="27432" bIns="39884"/>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910929">
                <a:defRPr/>
              </a:pPr>
              <a:endParaRPr lang="zh-CN" altLang="en-US" sz="900">
                <a:solidFill>
                  <a:srgbClr val="FFFFFF"/>
                </a:solidFill>
                <a:latin typeface="宋体" pitchFamily="2" charset="-122"/>
                <a:ea typeface="宋体" pitchFamily="2" charset="-122"/>
              </a:endParaRPr>
            </a:p>
          </p:txBody>
        </p:sp>
        <p:sp>
          <p:nvSpPr>
            <p:cNvPr id="71" name="Rectangle 17"/>
            <p:cNvSpPr>
              <a:spLocks noChangeArrowheads="1"/>
            </p:cNvSpPr>
            <p:nvPr/>
          </p:nvSpPr>
          <p:spPr bwMode="gray">
            <a:xfrm>
              <a:off x="7488238" y="3124200"/>
              <a:ext cx="560387" cy="2743200"/>
            </a:xfrm>
            <a:prstGeom prst="rect">
              <a:avLst/>
            </a:prstGeom>
            <a:solidFill>
              <a:srgbClr val="A32020"/>
            </a:solidFill>
            <a:ln w="12700" algn="ctr">
              <a:noFill/>
              <a:miter lim="800000"/>
            </a:ln>
          </p:spPr>
          <p:txBody>
            <a:bodyPr lIns="18288" tIns="39884" rIns="27432" bIns="39884"/>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smtClean="0">
                  <a:solidFill>
                    <a:srgbClr val="FFFFFF"/>
                  </a:solidFill>
                  <a:latin typeface="宋体" pitchFamily="2" charset="-122"/>
                  <a:ea typeface="宋体" pitchFamily="2" charset="-122"/>
                </a:rPr>
                <a:t>北美</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欧洲</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亚太</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子公司</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有限责任公司</a:t>
              </a:r>
              <a:endParaRPr lang="zh-CN" altLang="en-US" sz="1000">
                <a:solidFill>
                  <a:srgbClr val="FFFFFF"/>
                </a:solidFill>
                <a:latin typeface="宋体" pitchFamily="2" charset="-122"/>
                <a:ea typeface="宋体" pitchFamily="2" charset="-122"/>
              </a:endParaRPr>
            </a:p>
          </p:txBody>
        </p:sp>
        <p:sp>
          <p:nvSpPr>
            <p:cNvPr id="72" name="Rectangle 18"/>
            <p:cNvSpPr>
              <a:spLocks noChangeArrowheads="1"/>
            </p:cNvSpPr>
            <p:nvPr/>
          </p:nvSpPr>
          <p:spPr bwMode="gray">
            <a:xfrm>
              <a:off x="8104188" y="3124200"/>
              <a:ext cx="611187" cy="2743200"/>
            </a:xfrm>
            <a:prstGeom prst="rect">
              <a:avLst/>
            </a:prstGeom>
            <a:solidFill>
              <a:srgbClr val="A32020"/>
            </a:solidFill>
            <a:ln w="12700" algn="ctr">
              <a:noFill/>
              <a:miter lim="800000"/>
            </a:ln>
          </p:spPr>
          <p:txBody>
            <a:bodyPr lIns="18288" tIns="39884" rIns="27432" bIns="39884"/>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smtClean="0">
                  <a:solidFill>
                    <a:srgbClr val="FFFFFF"/>
                  </a:solidFill>
                  <a:latin typeface="宋体" pitchFamily="2" charset="-122"/>
                  <a:ea typeface="宋体" pitchFamily="2" charset="-122"/>
                </a:rPr>
                <a:t>车险</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责任险</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职工补偿险</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额外保障</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商业地产</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业主</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终身保险</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定期人寿</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变额年金</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其他</a:t>
              </a:r>
              <a:endParaRPr lang="zh-CN" altLang="en-US" sz="1000">
                <a:solidFill>
                  <a:srgbClr val="FFFFFF"/>
                </a:solidFill>
                <a:latin typeface="宋体" pitchFamily="2" charset="-122"/>
                <a:ea typeface="宋体" pitchFamily="2" charset="-122"/>
              </a:endParaRPr>
            </a:p>
          </p:txBody>
        </p:sp>
        <p:sp>
          <p:nvSpPr>
            <p:cNvPr id="73" name="Text Box 19"/>
            <p:cNvSpPr txBox="1">
              <a:spLocks noChangeArrowheads="1"/>
            </p:cNvSpPr>
            <p:nvPr/>
          </p:nvSpPr>
          <p:spPr bwMode="gray">
            <a:xfrm>
              <a:off x="6775450" y="3124200"/>
              <a:ext cx="685800" cy="1961517"/>
            </a:xfrm>
            <a:prstGeom prst="rect">
              <a:avLst/>
            </a:prstGeom>
            <a:noFill/>
            <a:ln w="12700" algn="ctr">
              <a:noFill/>
              <a:miter lim="800000"/>
            </a:ln>
          </p:spPr>
          <p:txBody>
            <a:bodyPr wrap="square" lIns="109728" tIns="39884" rIns="0" bIns="39884">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000" smtClean="0">
                  <a:solidFill>
                    <a:srgbClr val="FFFFFF"/>
                  </a:solidFill>
                  <a:latin typeface="宋体" pitchFamily="2" charset="-122"/>
                  <a:ea typeface="宋体" pitchFamily="2" charset="-122"/>
                </a:rPr>
                <a:t>财险</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寿险</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意外</a:t>
              </a:r>
              <a:r>
                <a:rPr lang="en-US" altLang="zh-CN" sz="1000" smtClean="0">
                  <a:solidFill>
                    <a:srgbClr val="FFFFFF"/>
                  </a:solidFill>
                  <a:latin typeface="宋体" pitchFamily="2" charset="-122"/>
                  <a:ea typeface="宋体" pitchFamily="2" charset="-122"/>
                </a:rPr>
                <a:t>&amp;</a:t>
              </a:r>
              <a:r>
                <a:rPr lang="zh-CN" altLang="en-US" sz="1000" smtClean="0">
                  <a:solidFill>
                    <a:srgbClr val="FFFFFF"/>
                  </a:solidFill>
                  <a:latin typeface="宋体" pitchFamily="2" charset="-122"/>
                  <a:ea typeface="宋体" pitchFamily="2" charset="-122"/>
                </a:rPr>
                <a:t>健</a:t>
              </a:r>
              <a:br>
                <a:rPr lang="zh-CN" altLang="en-US" sz="1000" smtClean="0">
                  <a:solidFill>
                    <a:srgbClr val="FFFFFF"/>
                  </a:solidFill>
                  <a:latin typeface="宋体" pitchFamily="2" charset="-122"/>
                  <a:ea typeface="宋体" pitchFamily="2" charset="-122"/>
                </a:rPr>
              </a:br>
              <a:r>
                <a:rPr lang="zh-CN" altLang="en-US" sz="1000" smtClean="0">
                  <a:solidFill>
                    <a:srgbClr val="FFFFFF"/>
                  </a:solidFill>
                  <a:latin typeface="宋体" pitchFamily="2" charset="-122"/>
                  <a:ea typeface="宋体" pitchFamily="2" charset="-122"/>
                </a:rPr>
                <a:t>康险</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再保险</a:t>
              </a:r>
              <a:r>
                <a:rPr lang="en-US" altLang="zh-CN" sz="1000" smtClean="0">
                  <a:solidFill>
                    <a:srgbClr val="FFFFFF"/>
                  </a:solidFill>
                  <a:latin typeface="宋体" pitchFamily="2" charset="-122"/>
                  <a:ea typeface="宋体" pitchFamily="2" charset="-122"/>
                </a:rPr>
                <a:t>/</a:t>
              </a:r>
              <a:br>
                <a:rPr lang="en-US" altLang="zh-CN" sz="1000" smtClean="0">
                  <a:solidFill>
                    <a:srgbClr val="FFFFFF"/>
                  </a:solidFill>
                  <a:latin typeface="宋体" pitchFamily="2" charset="-122"/>
                  <a:ea typeface="宋体" pitchFamily="2" charset="-122"/>
                </a:rPr>
              </a:br>
              <a:r>
                <a:rPr lang="zh-CN" altLang="en-US" sz="1000" smtClean="0">
                  <a:solidFill>
                    <a:srgbClr val="FFFFFF"/>
                  </a:solidFill>
                  <a:latin typeface="宋体" pitchFamily="2" charset="-122"/>
                  <a:ea typeface="宋体" pitchFamily="2" charset="-122"/>
                </a:rPr>
                <a:t>分保</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银行子公司</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资产管理</a:t>
              </a:r>
            </a:p>
            <a:p>
              <a:endParaRPr lang="zh-CN" altLang="en-US" sz="1000" smtClean="0">
                <a:solidFill>
                  <a:srgbClr val="FFFFFF"/>
                </a:solidFill>
                <a:latin typeface="宋体" pitchFamily="2" charset="-122"/>
                <a:ea typeface="宋体" pitchFamily="2" charset="-122"/>
              </a:endParaRPr>
            </a:p>
            <a:p>
              <a:r>
                <a:rPr lang="zh-CN" altLang="en-US" sz="1000" smtClean="0">
                  <a:solidFill>
                    <a:srgbClr val="FFFFFF"/>
                  </a:solidFill>
                  <a:latin typeface="宋体" pitchFamily="2" charset="-122"/>
                  <a:ea typeface="宋体" pitchFamily="2" charset="-122"/>
                </a:rPr>
                <a:t>退休服务</a:t>
              </a:r>
              <a:endParaRPr lang="zh-CN" altLang="en-US" sz="1000">
                <a:solidFill>
                  <a:srgbClr val="FFFFFF"/>
                </a:solidFill>
                <a:latin typeface="宋体" pitchFamily="2" charset="-122"/>
                <a:ea typeface="宋体" pitchFamily="2" charset="-122"/>
              </a:endParaRPr>
            </a:p>
          </p:txBody>
        </p:sp>
        <p:sp>
          <p:nvSpPr>
            <p:cNvPr id="74" name="Rectangle 20"/>
            <p:cNvSpPr>
              <a:spLocks noChangeArrowheads="1"/>
            </p:cNvSpPr>
            <p:nvPr/>
          </p:nvSpPr>
          <p:spPr bwMode="gray">
            <a:xfrm>
              <a:off x="577850" y="5037014"/>
              <a:ext cx="863600" cy="331788"/>
            </a:xfrm>
            <a:prstGeom prst="rect">
              <a:avLst/>
            </a:prstGeom>
            <a:solidFill>
              <a:schemeClr val="accent1">
                <a:lumMod val="75000"/>
              </a:schemeClr>
            </a:solidFill>
            <a:ln w="12700" algn="ctr">
              <a:noFill/>
              <a:miter lim="800000"/>
            </a:ln>
          </p:spPr>
          <p:txBody>
            <a:bodyPr lIns="0" tIns="39884" rIns="0" bIns="39884"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0929">
                <a:defRPr/>
              </a:pPr>
              <a:r>
                <a:rPr lang="zh-CN" altLang="en-US" smtClean="0">
                  <a:solidFill>
                    <a:srgbClr val="FFFFFF"/>
                  </a:solidFill>
                  <a:latin typeface="宋体" pitchFamily="2" charset="-122"/>
                  <a:ea typeface="宋体" pitchFamily="2" charset="-122"/>
                </a:rPr>
                <a:t>风险清单</a:t>
              </a:r>
              <a:endParaRPr lang="zh-CN" altLang="en-US">
                <a:solidFill>
                  <a:srgbClr val="FFFFFF"/>
                </a:solidFill>
                <a:latin typeface="宋体" pitchFamily="2" charset="-122"/>
                <a:ea typeface="宋体" pitchFamily="2" charset="-122"/>
              </a:endParaRPr>
            </a:p>
          </p:txBody>
        </p:sp>
        <p:sp>
          <p:nvSpPr>
            <p:cNvPr id="75" name="Rectangle 21"/>
            <p:cNvSpPr>
              <a:spLocks noChangeArrowheads="1"/>
            </p:cNvSpPr>
            <p:nvPr/>
          </p:nvSpPr>
          <p:spPr bwMode="gray">
            <a:xfrm>
              <a:off x="1552575" y="5040313"/>
              <a:ext cx="863600" cy="331788"/>
            </a:xfrm>
            <a:prstGeom prst="rect">
              <a:avLst/>
            </a:prstGeom>
            <a:solidFill>
              <a:schemeClr val="accent1">
                <a:lumMod val="75000"/>
              </a:schemeClr>
            </a:solidFill>
            <a:ln w="12700" algn="ctr">
              <a:noFill/>
              <a:miter lim="800000"/>
            </a:ln>
          </p:spPr>
          <p:txBody>
            <a:bodyPr lIns="0" tIns="39884" rIns="0" bIns="39884"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0929">
                <a:defRPr/>
              </a:pPr>
              <a:r>
                <a:rPr lang="zh-CN" altLang="en-US" smtClean="0">
                  <a:solidFill>
                    <a:srgbClr val="FFFFFF"/>
                  </a:solidFill>
                  <a:latin typeface="宋体" pitchFamily="2" charset="-122"/>
                  <a:ea typeface="宋体" pitchFamily="2" charset="-122"/>
                </a:rPr>
                <a:t>风险度量</a:t>
              </a:r>
              <a:endParaRPr lang="zh-CN" altLang="en-US">
                <a:solidFill>
                  <a:srgbClr val="FFFFFF"/>
                </a:solidFill>
                <a:latin typeface="宋体" pitchFamily="2" charset="-122"/>
                <a:ea typeface="宋体" pitchFamily="2" charset="-122"/>
              </a:endParaRPr>
            </a:p>
          </p:txBody>
        </p:sp>
        <p:sp>
          <p:nvSpPr>
            <p:cNvPr id="76" name="Rectangle 22"/>
            <p:cNvSpPr>
              <a:spLocks noChangeArrowheads="1"/>
            </p:cNvSpPr>
            <p:nvPr/>
          </p:nvSpPr>
          <p:spPr bwMode="gray">
            <a:xfrm>
              <a:off x="2555875" y="5040313"/>
              <a:ext cx="860425" cy="339725"/>
            </a:xfrm>
            <a:prstGeom prst="rect">
              <a:avLst/>
            </a:prstGeom>
            <a:solidFill>
              <a:schemeClr val="accent1">
                <a:lumMod val="75000"/>
              </a:schemeClr>
            </a:solidFill>
            <a:ln w="12700" algn="ctr">
              <a:noFill/>
              <a:miter lim="800000"/>
            </a:ln>
          </p:spPr>
          <p:txBody>
            <a:bodyPr lIns="0" tIns="39884" rIns="0" bIns="39884"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0929">
                <a:defRPr/>
              </a:pPr>
              <a:r>
                <a:rPr lang="zh-CN" altLang="en-US" smtClean="0">
                  <a:solidFill>
                    <a:srgbClr val="FFFFFF"/>
                  </a:solidFill>
                  <a:latin typeface="宋体" pitchFamily="2" charset="-122"/>
                  <a:ea typeface="宋体" pitchFamily="2" charset="-122"/>
                </a:rPr>
                <a:t>模型和压力测试</a:t>
              </a:r>
              <a:endParaRPr lang="zh-CN" altLang="en-US">
                <a:solidFill>
                  <a:srgbClr val="FFFFFF"/>
                </a:solidFill>
                <a:latin typeface="宋体" pitchFamily="2" charset="-122"/>
                <a:ea typeface="宋体" pitchFamily="2" charset="-122"/>
              </a:endParaRPr>
            </a:p>
          </p:txBody>
        </p:sp>
        <p:sp>
          <p:nvSpPr>
            <p:cNvPr id="77" name="Rectangle 23"/>
            <p:cNvSpPr>
              <a:spLocks noChangeArrowheads="1"/>
            </p:cNvSpPr>
            <p:nvPr/>
          </p:nvSpPr>
          <p:spPr bwMode="gray">
            <a:xfrm>
              <a:off x="3546475" y="5037014"/>
              <a:ext cx="862013" cy="331788"/>
            </a:xfrm>
            <a:prstGeom prst="rect">
              <a:avLst/>
            </a:prstGeom>
            <a:solidFill>
              <a:schemeClr val="accent1">
                <a:lumMod val="75000"/>
              </a:schemeClr>
            </a:solidFill>
            <a:ln w="12700" algn="ctr">
              <a:noFill/>
              <a:miter lim="800000"/>
            </a:ln>
          </p:spPr>
          <p:txBody>
            <a:bodyPr lIns="0" tIns="39884" rIns="0" bIns="39884"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0929">
                <a:defRPr/>
              </a:pPr>
              <a:r>
                <a:rPr lang="zh-CN" altLang="en-US" smtClean="0">
                  <a:solidFill>
                    <a:srgbClr val="FFFFFF"/>
                  </a:solidFill>
                  <a:latin typeface="宋体" pitchFamily="2" charset="-122"/>
                  <a:ea typeface="宋体" pitchFamily="2" charset="-122"/>
                </a:rPr>
                <a:t>资本计量</a:t>
              </a:r>
              <a:endParaRPr lang="zh-CN" altLang="en-US">
                <a:solidFill>
                  <a:srgbClr val="FFFFFF"/>
                </a:solidFill>
                <a:latin typeface="宋体" pitchFamily="2" charset="-122"/>
                <a:ea typeface="宋体" pitchFamily="2" charset="-122"/>
              </a:endParaRPr>
            </a:p>
          </p:txBody>
        </p:sp>
        <p:sp>
          <p:nvSpPr>
            <p:cNvPr id="78" name="Rectangle 24"/>
            <p:cNvSpPr>
              <a:spLocks noChangeArrowheads="1"/>
            </p:cNvSpPr>
            <p:nvPr/>
          </p:nvSpPr>
          <p:spPr bwMode="gray">
            <a:xfrm>
              <a:off x="4550437" y="5037014"/>
              <a:ext cx="863600" cy="331788"/>
            </a:xfrm>
            <a:prstGeom prst="rect">
              <a:avLst/>
            </a:prstGeom>
            <a:solidFill>
              <a:schemeClr val="accent1">
                <a:lumMod val="75000"/>
              </a:schemeClr>
            </a:solidFill>
            <a:ln w="12700" algn="ctr">
              <a:noFill/>
              <a:miter lim="800000"/>
            </a:ln>
          </p:spPr>
          <p:txBody>
            <a:bodyPr lIns="0" tIns="39884" rIns="0" bIns="39884"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0929">
                <a:defRPr/>
              </a:pPr>
              <a:r>
                <a:rPr lang="zh-CN" altLang="en-US" smtClean="0">
                  <a:solidFill>
                    <a:srgbClr val="FFFFFF"/>
                  </a:solidFill>
                  <a:latin typeface="宋体" pitchFamily="2" charset="-122"/>
                  <a:ea typeface="宋体" pitchFamily="2" charset="-122"/>
                </a:rPr>
                <a:t>绩效考核</a:t>
              </a:r>
              <a:endParaRPr lang="zh-CN" altLang="en-US">
                <a:solidFill>
                  <a:srgbClr val="FFFFFF"/>
                </a:solidFill>
                <a:latin typeface="宋体" pitchFamily="2" charset="-122"/>
                <a:ea typeface="宋体" pitchFamily="2" charset="-122"/>
              </a:endParaRPr>
            </a:p>
          </p:txBody>
        </p:sp>
        <p:sp>
          <p:nvSpPr>
            <p:cNvPr id="79" name="Rectangle 25"/>
            <p:cNvSpPr>
              <a:spLocks noChangeArrowheads="1"/>
            </p:cNvSpPr>
            <p:nvPr/>
          </p:nvSpPr>
          <p:spPr bwMode="gray">
            <a:xfrm>
              <a:off x="5581650" y="5048250"/>
              <a:ext cx="862013" cy="331788"/>
            </a:xfrm>
            <a:prstGeom prst="rect">
              <a:avLst/>
            </a:prstGeom>
            <a:solidFill>
              <a:schemeClr val="accent1">
                <a:lumMod val="75000"/>
              </a:schemeClr>
            </a:solidFill>
            <a:ln w="12700" algn="ctr">
              <a:noFill/>
              <a:miter lim="800000"/>
            </a:ln>
          </p:spPr>
          <p:txBody>
            <a:bodyPr lIns="0" tIns="39884" rIns="0" bIns="39884"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0929">
                <a:defRPr/>
              </a:pPr>
              <a:r>
                <a:rPr lang="zh-CN" altLang="en-US" smtClean="0">
                  <a:solidFill>
                    <a:srgbClr val="FFFFFF"/>
                  </a:solidFill>
                  <a:latin typeface="宋体" pitchFamily="2" charset="-122"/>
                  <a:ea typeface="宋体" pitchFamily="2" charset="-122"/>
                </a:rPr>
                <a:t>控制指标</a:t>
              </a:r>
              <a:endParaRPr lang="zh-CN" altLang="en-US">
                <a:solidFill>
                  <a:srgbClr val="FFFFFF"/>
                </a:solidFill>
                <a:latin typeface="宋体" pitchFamily="2" charset="-122"/>
                <a:ea typeface="宋体" pitchFamily="2" charset="-122"/>
              </a:endParaRPr>
            </a:p>
          </p:txBody>
        </p:sp>
        <p:sp>
          <p:nvSpPr>
            <p:cNvPr id="80" name="Text Box 26"/>
            <p:cNvSpPr txBox="1">
              <a:spLocks noChangeArrowheads="1"/>
            </p:cNvSpPr>
            <p:nvPr/>
          </p:nvSpPr>
          <p:spPr bwMode="gray">
            <a:xfrm>
              <a:off x="577850" y="4791075"/>
              <a:ext cx="6135688" cy="217768"/>
            </a:xfrm>
            <a:prstGeom prst="rect">
              <a:avLst/>
            </a:prstGeom>
            <a:noFill/>
            <a:ln w="12700" algn="ctr">
              <a:noFill/>
              <a:miter lim="800000"/>
            </a:ln>
          </p:spPr>
          <p:txBody>
            <a:bodyPr lIns="79770" tIns="39884" rIns="79770" bIns="39884">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0929">
                <a:defRPr/>
              </a:pPr>
              <a:r>
                <a:rPr lang="zh-CN" altLang="en-US" sz="1200" b="1" smtClean="0">
                  <a:solidFill>
                    <a:srgbClr val="000000"/>
                  </a:solidFill>
                  <a:latin typeface="宋体" pitchFamily="2" charset="-122"/>
                  <a:ea typeface="宋体" pitchFamily="2" charset="-122"/>
                </a:rPr>
                <a:t>分析和基础设施</a:t>
              </a:r>
              <a:endParaRPr lang="zh-CN" altLang="en-US" sz="1200" b="1">
                <a:solidFill>
                  <a:srgbClr val="000000"/>
                </a:solidFill>
                <a:latin typeface="宋体" pitchFamily="2" charset="-122"/>
                <a:ea typeface="宋体" pitchFamily="2" charset="-122"/>
              </a:endParaRPr>
            </a:p>
          </p:txBody>
        </p:sp>
        <p:sp>
          <p:nvSpPr>
            <p:cNvPr id="81" name="AutoShape 27"/>
            <p:cNvSpPr>
              <a:spLocks noChangeArrowheads="1"/>
            </p:cNvSpPr>
            <p:nvPr/>
          </p:nvSpPr>
          <p:spPr bwMode="gray">
            <a:xfrm>
              <a:off x="1563688" y="2638425"/>
              <a:ext cx="1231900" cy="579438"/>
            </a:xfrm>
            <a:prstGeom prst="homePlate">
              <a:avLst>
                <a:gd name="adj" fmla="val 30067"/>
              </a:avLst>
            </a:prstGeom>
            <a:solidFill>
              <a:schemeClr val="accent6"/>
            </a:solidFill>
            <a:ln w="9525" algn="ctr">
              <a:solidFill>
                <a:schemeClr val="bg1"/>
              </a:solidFill>
              <a:miter lim="800000"/>
            </a:ln>
          </p:spPr>
          <p:txBody>
            <a:bodyPr lIns="16410" tIns="82048" rIns="16410" bIns="24614" anchor="b"/>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231712" algn="ctr">
                <a:defRPr/>
              </a:pPr>
              <a:r>
                <a:rPr lang="zh-CN" altLang="en-US" smtClean="0">
                  <a:solidFill>
                    <a:srgbClr val="FFFFFF"/>
                  </a:solidFill>
                  <a:latin typeface="宋体" pitchFamily="2" charset="-122"/>
                  <a:ea typeface="宋体" pitchFamily="2" charset="-122"/>
                </a:rPr>
                <a:t>风险评估</a:t>
              </a:r>
              <a:endParaRPr lang="zh-CN" altLang="en-US">
                <a:solidFill>
                  <a:srgbClr val="FFFFFF"/>
                </a:solidFill>
                <a:latin typeface="宋体" pitchFamily="2" charset="-122"/>
                <a:ea typeface="宋体" pitchFamily="2" charset="-122"/>
              </a:endParaRPr>
            </a:p>
          </p:txBody>
        </p:sp>
        <p:sp>
          <p:nvSpPr>
            <p:cNvPr id="82" name="Rectangle 30"/>
            <p:cNvSpPr>
              <a:spLocks noChangeArrowheads="1"/>
            </p:cNvSpPr>
            <p:nvPr/>
          </p:nvSpPr>
          <p:spPr bwMode="gray">
            <a:xfrm>
              <a:off x="577850" y="5403850"/>
              <a:ext cx="5870575" cy="138113"/>
            </a:xfrm>
            <a:prstGeom prst="rect">
              <a:avLst/>
            </a:prstGeom>
            <a:solidFill>
              <a:schemeClr val="bg1">
                <a:lumMod val="95000"/>
              </a:schemeClr>
            </a:solidFill>
            <a:ln w="3175" algn="ctr">
              <a:solidFill>
                <a:schemeClr val="accent1"/>
              </a:solidFill>
              <a:miter lim="800000"/>
            </a:ln>
          </p:spPr>
          <p:txBody>
            <a:bodyPr lIns="0" tIns="39884" rIns="0" bIns="39884"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0929">
                <a:defRPr/>
              </a:pPr>
              <a:r>
                <a:rPr lang="zh-CN" altLang="en-US" smtClean="0">
                  <a:latin typeface="宋体" pitchFamily="2" charset="-122"/>
                  <a:ea typeface="宋体" pitchFamily="2" charset="-122"/>
                </a:rPr>
                <a:t>技术</a:t>
              </a:r>
              <a:endParaRPr lang="zh-CN" altLang="en-US">
                <a:latin typeface="宋体" pitchFamily="2" charset="-122"/>
                <a:ea typeface="宋体" pitchFamily="2" charset="-122"/>
              </a:endParaRPr>
            </a:p>
          </p:txBody>
        </p:sp>
        <p:sp>
          <p:nvSpPr>
            <p:cNvPr id="83" name="Rectangle 31"/>
            <p:cNvSpPr>
              <a:spLocks noChangeArrowheads="1"/>
            </p:cNvSpPr>
            <p:nvPr/>
          </p:nvSpPr>
          <p:spPr bwMode="gray">
            <a:xfrm>
              <a:off x="577850" y="5561013"/>
              <a:ext cx="5870575" cy="139700"/>
            </a:xfrm>
            <a:prstGeom prst="rect">
              <a:avLst/>
            </a:prstGeom>
            <a:solidFill>
              <a:schemeClr val="bg1">
                <a:lumMod val="95000"/>
              </a:schemeClr>
            </a:solidFill>
            <a:ln w="3175" algn="ctr">
              <a:solidFill>
                <a:schemeClr val="accent1"/>
              </a:solidFill>
              <a:miter lim="800000"/>
            </a:ln>
          </p:spPr>
          <p:txBody>
            <a:bodyPr lIns="0" tIns="39884" rIns="0" bIns="39884"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0929">
                <a:defRPr/>
              </a:pPr>
              <a:r>
                <a:rPr lang="zh-CN" altLang="en-US" smtClean="0">
                  <a:latin typeface="宋体" pitchFamily="2" charset="-122"/>
                  <a:ea typeface="宋体" pitchFamily="2" charset="-122"/>
                </a:rPr>
                <a:t>数据</a:t>
              </a:r>
              <a:endParaRPr lang="zh-CN" altLang="en-US">
                <a:latin typeface="宋体" pitchFamily="2" charset="-122"/>
                <a:ea typeface="宋体" pitchFamily="2" charset="-122"/>
              </a:endParaRPr>
            </a:p>
          </p:txBody>
        </p:sp>
        <p:sp>
          <p:nvSpPr>
            <p:cNvPr id="84" name="Rectangle 32"/>
            <p:cNvSpPr>
              <a:spLocks noChangeArrowheads="1"/>
            </p:cNvSpPr>
            <p:nvPr/>
          </p:nvSpPr>
          <p:spPr bwMode="gray">
            <a:xfrm>
              <a:off x="577850" y="5719763"/>
              <a:ext cx="5870575" cy="138112"/>
            </a:xfrm>
            <a:prstGeom prst="rect">
              <a:avLst/>
            </a:prstGeom>
            <a:solidFill>
              <a:schemeClr val="bg1">
                <a:lumMod val="95000"/>
              </a:schemeClr>
            </a:solidFill>
            <a:ln w="3175" algn="ctr">
              <a:solidFill>
                <a:schemeClr val="accent1"/>
              </a:solidFill>
              <a:miter lim="800000"/>
            </a:ln>
          </p:spPr>
          <p:txBody>
            <a:bodyPr lIns="0" tIns="39884" rIns="0" bIns="39884"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0929">
                <a:defRPr/>
              </a:pPr>
              <a:r>
                <a:rPr lang="zh-CN" altLang="en-US" smtClean="0">
                  <a:latin typeface="宋体" pitchFamily="2" charset="-122"/>
                  <a:ea typeface="宋体" pitchFamily="2" charset="-122"/>
                </a:rPr>
                <a:t>资源</a:t>
              </a:r>
              <a:endParaRPr lang="zh-CN" altLang="en-US">
                <a:latin typeface="宋体" pitchFamily="2" charset="-122"/>
                <a:ea typeface="宋体" pitchFamily="2" charset="-122"/>
              </a:endParaRPr>
            </a:p>
          </p:txBody>
        </p:sp>
        <p:sp>
          <p:nvSpPr>
            <p:cNvPr id="85" name="Text Box 33"/>
            <p:cNvSpPr txBox="1">
              <a:spLocks noChangeArrowheads="1"/>
            </p:cNvSpPr>
            <p:nvPr/>
          </p:nvSpPr>
          <p:spPr bwMode="gray">
            <a:xfrm>
              <a:off x="573088" y="3217863"/>
              <a:ext cx="979487" cy="1628775"/>
            </a:xfrm>
            <a:prstGeom prst="rect">
              <a:avLst/>
            </a:prstGeom>
            <a:noFill/>
            <a:ln w="12700">
              <a:noFill/>
              <a:miter lim="800000"/>
            </a:ln>
          </p:spPr>
          <p:txBody>
            <a:bodyPr lIns="0" tIns="41025" rIns="82048" bIns="41025"/>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95515" indent="-95515">
                <a:lnSpc>
                  <a:spcPct val="150000"/>
                </a:lnSpc>
                <a:buFont typeface="Arial" pitchFamily="34" charset="0"/>
                <a:buChar char="•"/>
              </a:pPr>
              <a:r>
                <a:rPr lang="zh-CN" altLang="en-US" sz="1000" smtClean="0">
                  <a:latin typeface="宋体" pitchFamily="2" charset="-122"/>
                  <a:ea typeface="宋体" pitchFamily="2" charset="-122"/>
                </a:rPr>
                <a:t>风险偏好设定</a:t>
              </a:r>
            </a:p>
            <a:p>
              <a:pPr marL="95515" indent="-95515">
                <a:lnSpc>
                  <a:spcPct val="150000"/>
                </a:lnSpc>
                <a:buFont typeface="Arial" pitchFamily="34" charset="0"/>
                <a:buChar char="•"/>
              </a:pPr>
              <a:r>
                <a:rPr lang="zh-CN" altLang="en-US" sz="1000" smtClean="0">
                  <a:latin typeface="宋体" pitchFamily="2" charset="-122"/>
                  <a:ea typeface="宋体" pitchFamily="2" charset="-122"/>
                </a:rPr>
                <a:t>战略计划</a:t>
              </a:r>
            </a:p>
            <a:p>
              <a:pPr marL="95515" indent="-95515">
                <a:lnSpc>
                  <a:spcPct val="150000"/>
                </a:lnSpc>
                <a:buFont typeface="Arial" pitchFamily="34" charset="0"/>
                <a:buChar char="•"/>
              </a:pPr>
              <a:r>
                <a:rPr lang="zh-CN" altLang="en-US" sz="1000" smtClean="0">
                  <a:latin typeface="宋体" pitchFamily="2" charset="-122"/>
                  <a:ea typeface="宋体" pitchFamily="2" charset="-122"/>
                </a:rPr>
                <a:t>财务计划</a:t>
              </a:r>
            </a:p>
            <a:p>
              <a:pPr marL="95515" indent="-95515">
                <a:lnSpc>
                  <a:spcPct val="150000"/>
                </a:lnSpc>
                <a:buFont typeface="Arial" pitchFamily="34" charset="0"/>
                <a:buChar char="•"/>
              </a:pPr>
              <a:r>
                <a:rPr lang="zh-CN" altLang="en-US" sz="1000" smtClean="0">
                  <a:latin typeface="宋体" pitchFamily="2" charset="-122"/>
                  <a:ea typeface="宋体" pitchFamily="2" charset="-122"/>
                </a:rPr>
                <a:t>资本预算和预测</a:t>
              </a:r>
            </a:p>
            <a:p>
              <a:pPr marL="95515" indent="-95515">
                <a:lnSpc>
                  <a:spcPct val="150000"/>
                </a:lnSpc>
                <a:buFont typeface="Arial" pitchFamily="34" charset="0"/>
                <a:buChar char="•"/>
              </a:pPr>
              <a:r>
                <a:rPr lang="zh-CN" altLang="en-US" sz="1000" smtClean="0">
                  <a:latin typeface="宋体" pitchFamily="2" charset="-122"/>
                  <a:ea typeface="宋体" pitchFamily="2" charset="-122"/>
                </a:rPr>
                <a:t>新产品</a:t>
              </a:r>
              <a:r>
                <a:rPr lang="en-US" altLang="zh-CN" sz="1000" smtClean="0">
                  <a:latin typeface="宋体" pitchFamily="2" charset="-122"/>
                  <a:ea typeface="宋体" pitchFamily="2" charset="-122"/>
                </a:rPr>
                <a:t>/</a:t>
              </a:r>
              <a:r>
                <a:rPr lang="zh-CN" altLang="en-US" sz="1000" smtClean="0">
                  <a:latin typeface="宋体" pitchFamily="2" charset="-122"/>
                  <a:ea typeface="宋体" pitchFamily="2" charset="-122"/>
                </a:rPr>
                <a:t>新业务</a:t>
              </a:r>
              <a:r>
                <a:rPr lang="en-US" altLang="zh-CN" sz="1000" smtClean="0">
                  <a:latin typeface="宋体" pitchFamily="2" charset="-122"/>
                  <a:ea typeface="宋体" pitchFamily="2" charset="-122"/>
                </a:rPr>
                <a:t>/</a:t>
              </a:r>
              <a:r>
                <a:rPr lang="zh-CN" altLang="en-US" sz="1000" smtClean="0">
                  <a:latin typeface="宋体" pitchFamily="2" charset="-122"/>
                  <a:ea typeface="宋体" pitchFamily="2" charset="-122"/>
                </a:rPr>
                <a:t>并购</a:t>
              </a:r>
            </a:p>
            <a:p>
              <a:pPr marL="95515" indent="-95515">
                <a:lnSpc>
                  <a:spcPct val="150000"/>
                </a:lnSpc>
                <a:buFont typeface="Arial" pitchFamily="34" charset="0"/>
                <a:buChar char="•"/>
              </a:pPr>
              <a:r>
                <a:rPr lang="zh-CN" altLang="en-US" sz="1000" smtClean="0">
                  <a:latin typeface="宋体" pitchFamily="2" charset="-122"/>
                  <a:ea typeface="宋体" pitchFamily="2" charset="-122"/>
                </a:rPr>
                <a:t>公司层面限额和容忍度</a:t>
              </a:r>
              <a:endParaRPr lang="zh-CN" altLang="en-US" sz="1000">
                <a:latin typeface="宋体" pitchFamily="2" charset="-122"/>
                <a:ea typeface="宋体" pitchFamily="2" charset="-122"/>
              </a:endParaRPr>
            </a:p>
          </p:txBody>
        </p:sp>
        <p:sp>
          <p:nvSpPr>
            <p:cNvPr id="86" name="Text Box 34"/>
            <p:cNvSpPr txBox="1">
              <a:spLocks noChangeArrowheads="1"/>
            </p:cNvSpPr>
            <p:nvPr/>
          </p:nvSpPr>
          <p:spPr bwMode="gray">
            <a:xfrm>
              <a:off x="1603376" y="3217863"/>
              <a:ext cx="1016000" cy="1628775"/>
            </a:xfrm>
            <a:prstGeom prst="rect">
              <a:avLst/>
            </a:prstGeom>
            <a:noFill/>
            <a:ln w="12700">
              <a:noFill/>
              <a:miter lim="800000"/>
            </a:ln>
          </p:spPr>
          <p:txBody>
            <a:bodyPr lIns="0" tIns="41025" rIns="82048" bIns="41025"/>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95515" indent="-95515">
                <a:lnSpc>
                  <a:spcPct val="150000"/>
                </a:lnSpc>
                <a:buFont typeface="Arial" pitchFamily="34" charset="0"/>
                <a:buChar char="•"/>
              </a:pPr>
              <a:r>
                <a:rPr lang="zh-CN" altLang="en-US" sz="1000" smtClean="0">
                  <a:latin typeface="宋体" pitchFamily="2" charset="-122"/>
                  <a:ea typeface="宋体" pitchFamily="2" charset="-122"/>
                </a:rPr>
                <a:t>承保</a:t>
              </a:r>
              <a:r>
                <a:rPr lang="en-US" altLang="zh-CN" sz="1000" smtClean="0">
                  <a:latin typeface="宋体" pitchFamily="2" charset="-122"/>
                  <a:ea typeface="宋体" pitchFamily="2" charset="-122"/>
                </a:rPr>
                <a:t>/</a:t>
              </a:r>
              <a:r>
                <a:rPr lang="zh-CN" altLang="en-US" sz="1000" smtClean="0">
                  <a:latin typeface="宋体" pitchFamily="2" charset="-122"/>
                  <a:ea typeface="宋体" pitchFamily="2" charset="-122"/>
                </a:rPr>
                <a:t>定价，准备金</a:t>
              </a:r>
            </a:p>
            <a:p>
              <a:pPr marL="95515" indent="-95515">
                <a:lnSpc>
                  <a:spcPct val="150000"/>
                </a:lnSpc>
                <a:buFont typeface="Arial" pitchFamily="34" charset="0"/>
                <a:buChar char="•"/>
              </a:pPr>
              <a:r>
                <a:rPr lang="zh-CN" altLang="en-US" sz="1000" smtClean="0">
                  <a:latin typeface="宋体" pitchFamily="2" charset="-122"/>
                  <a:ea typeface="宋体" pitchFamily="2" charset="-122"/>
                </a:rPr>
                <a:t>重大风险的识别和轮廓</a:t>
              </a:r>
            </a:p>
            <a:p>
              <a:pPr marL="95515" indent="-95515">
                <a:lnSpc>
                  <a:spcPct val="150000"/>
                </a:lnSpc>
                <a:buFont typeface="Arial" pitchFamily="34" charset="0"/>
                <a:buChar char="•"/>
              </a:pPr>
              <a:r>
                <a:rPr lang="zh-CN" altLang="en-US" sz="1000" smtClean="0">
                  <a:latin typeface="宋体" pitchFamily="2" charset="-122"/>
                  <a:ea typeface="宋体" pitchFamily="2" charset="-122"/>
                </a:rPr>
                <a:t>风险计量和汇总</a:t>
              </a:r>
            </a:p>
            <a:p>
              <a:pPr marL="95515" indent="-95515">
                <a:lnSpc>
                  <a:spcPct val="150000"/>
                </a:lnSpc>
                <a:buFont typeface="Arial" pitchFamily="34" charset="0"/>
                <a:buChar char="•"/>
              </a:pPr>
              <a:r>
                <a:rPr lang="zh-CN" altLang="en-US" sz="1000" smtClean="0">
                  <a:latin typeface="宋体" pitchFamily="2" charset="-122"/>
                  <a:ea typeface="宋体" pitchFamily="2" charset="-122"/>
                </a:rPr>
                <a:t>情景及压力测试</a:t>
              </a:r>
            </a:p>
            <a:p>
              <a:pPr marL="95515" indent="-95515">
                <a:lnSpc>
                  <a:spcPct val="150000"/>
                </a:lnSpc>
                <a:buFont typeface="Arial" pitchFamily="34" charset="0"/>
                <a:buChar char="•"/>
              </a:pPr>
              <a:r>
                <a:rPr lang="zh-CN" altLang="en-US" sz="1000" smtClean="0">
                  <a:latin typeface="宋体" pitchFamily="2" charset="-122"/>
                  <a:ea typeface="宋体" pitchFamily="2" charset="-122"/>
                </a:rPr>
                <a:t>新产品审批流程</a:t>
              </a:r>
            </a:p>
            <a:p>
              <a:pPr marL="70752" indent="-70752">
                <a:lnSpc>
                  <a:spcPct val="110000"/>
                </a:lnSpc>
                <a:spcBef>
                  <a:spcPts val="223"/>
                </a:spcBef>
                <a:buFont typeface="Wingdings" pitchFamily="2" charset="2"/>
                <a:buChar char="§"/>
                <a:defRPr/>
              </a:pPr>
              <a:endParaRPr lang="zh-CN" altLang="en-US" sz="1000" smtClean="0">
                <a:solidFill>
                  <a:srgbClr val="000000"/>
                </a:solidFill>
                <a:latin typeface="宋体" pitchFamily="2" charset="-122"/>
                <a:ea typeface="宋体" pitchFamily="2" charset="-122"/>
              </a:endParaRPr>
            </a:p>
            <a:p>
              <a:pPr marL="125585" indent="-125585">
                <a:lnSpc>
                  <a:spcPct val="110000"/>
                </a:lnSpc>
                <a:spcBef>
                  <a:spcPts val="223"/>
                </a:spcBef>
                <a:buFont typeface="Wingdings" pitchFamily="2" charset="2"/>
                <a:buChar char="§"/>
                <a:defRPr/>
              </a:pPr>
              <a:endParaRPr lang="zh-CN" altLang="en-US" sz="1000" smtClean="0">
                <a:solidFill>
                  <a:srgbClr val="000000"/>
                </a:solidFill>
                <a:latin typeface="宋体" pitchFamily="2" charset="-122"/>
                <a:ea typeface="宋体" pitchFamily="2" charset="-122"/>
              </a:endParaRPr>
            </a:p>
            <a:p>
              <a:pPr marL="125585" indent="-125585">
                <a:lnSpc>
                  <a:spcPct val="110000"/>
                </a:lnSpc>
                <a:spcBef>
                  <a:spcPts val="223"/>
                </a:spcBef>
                <a:buFont typeface="Wingdings" pitchFamily="2" charset="2"/>
                <a:buChar char="§"/>
                <a:defRPr/>
              </a:pPr>
              <a:endParaRPr lang="zh-CN" altLang="en-US" sz="1000">
                <a:solidFill>
                  <a:srgbClr val="000000"/>
                </a:solidFill>
                <a:latin typeface="宋体" pitchFamily="2" charset="-122"/>
                <a:ea typeface="宋体" pitchFamily="2" charset="-122"/>
              </a:endParaRPr>
            </a:p>
          </p:txBody>
        </p:sp>
        <p:sp>
          <p:nvSpPr>
            <p:cNvPr id="87" name="Text Box 35"/>
            <p:cNvSpPr txBox="1">
              <a:spLocks noChangeArrowheads="1"/>
            </p:cNvSpPr>
            <p:nvPr/>
          </p:nvSpPr>
          <p:spPr bwMode="gray">
            <a:xfrm>
              <a:off x="2632075" y="3217863"/>
              <a:ext cx="901700" cy="1628775"/>
            </a:xfrm>
            <a:prstGeom prst="rect">
              <a:avLst/>
            </a:prstGeom>
            <a:noFill/>
            <a:ln w="12700">
              <a:noFill/>
              <a:miter lim="800000"/>
            </a:ln>
          </p:spPr>
          <p:txBody>
            <a:bodyPr lIns="0" tIns="41025" rIns="82048" bIns="41025"/>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95515" indent="-95515">
                <a:lnSpc>
                  <a:spcPct val="150000"/>
                </a:lnSpc>
                <a:buFont typeface="Arial" pitchFamily="34" charset="0"/>
                <a:buChar char="•"/>
              </a:pPr>
              <a:r>
                <a:rPr lang="zh-CN" altLang="en-US" sz="1000" smtClean="0">
                  <a:latin typeface="宋体" pitchFamily="2" charset="-122"/>
                  <a:ea typeface="宋体" pitchFamily="2" charset="-122"/>
                </a:rPr>
                <a:t>风险监测和限额</a:t>
              </a:r>
            </a:p>
            <a:p>
              <a:pPr marL="95515" indent="-95515">
                <a:lnSpc>
                  <a:spcPct val="150000"/>
                </a:lnSpc>
                <a:buFont typeface="Arial" pitchFamily="34" charset="0"/>
                <a:buChar char="•"/>
              </a:pPr>
              <a:r>
                <a:rPr lang="zh-CN" altLang="en-US" sz="1000" smtClean="0">
                  <a:latin typeface="宋体" pitchFamily="2" charset="-122"/>
                  <a:ea typeface="宋体" pitchFamily="2" charset="-122"/>
                </a:rPr>
                <a:t>每日损益归因</a:t>
              </a:r>
            </a:p>
            <a:p>
              <a:pPr marL="95515" indent="-95515">
                <a:lnSpc>
                  <a:spcPct val="150000"/>
                </a:lnSpc>
                <a:buFont typeface="Arial" pitchFamily="34" charset="0"/>
                <a:buChar char="•"/>
              </a:pPr>
              <a:r>
                <a:rPr lang="zh-CN" altLang="en-US" sz="1000" smtClean="0">
                  <a:latin typeface="宋体" pitchFamily="2" charset="-122"/>
                  <a:ea typeface="宋体" pitchFamily="2" charset="-122"/>
                </a:rPr>
                <a:t>整改措施</a:t>
              </a:r>
            </a:p>
            <a:p>
              <a:pPr marL="95515" indent="-95515">
                <a:lnSpc>
                  <a:spcPct val="150000"/>
                </a:lnSpc>
                <a:buFont typeface="Arial" pitchFamily="34" charset="0"/>
                <a:buChar char="•"/>
              </a:pPr>
              <a:r>
                <a:rPr lang="zh-CN" altLang="en-US" sz="1000" smtClean="0">
                  <a:latin typeface="宋体" pitchFamily="2" charset="-122"/>
                  <a:ea typeface="宋体" pitchFamily="2" charset="-122"/>
                </a:rPr>
                <a:t>问题与行动跟踪程序</a:t>
              </a:r>
              <a:endParaRPr lang="zh-CN" altLang="en-US" sz="1000">
                <a:latin typeface="宋体" pitchFamily="2" charset="-122"/>
                <a:ea typeface="宋体" pitchFamily="2" charset="-122"/>
              </a:endParaRPr>
            </a:p>
          </p:txBody>
        </p:sp>
        <p:sp>
          <p:nvSpPr>
            <p:cNvPr id="88" name="Text Box 36"/>
            <p:cNvSpPr txBox="1">
              <a:spLocks noChangeArrowheads="1"/>
            </p:cNvSpPr>
            <p:nvPr/>
          </p:nvSpPr>
          <p:spPr bwMode="gray">
            <a:xfrm>
              <a:off x="3660775" y="3217863"/>
              <a:ext cx="992188" cy="1628775"/>
            </a:xfrm>
            <a:prstGeom prst="rect">
              <a:avLst/>
            </a:prstGeom>
            <a:noFill/>
            <a:ln w="12700">
              <a:noFill/>
              <a:miter lim="800000"/>
            </a:ln>
          </p:spPr>
          <p:txBody>
            <a:bodyPr lIns="0" tIns="41025" rIns="82048" bIns="41025"/>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95515" indent="-95515">
                <a:lnSpc>
                  <a:spcPct val="150000"/>
                </a:lnSpc>
                <a:buFont typeface="Arial" pitchFamily="34" charset="0"/>
                <a:buChar char="•"/>
              </a:pPr>
              <a:r>
                <a:rPr lang="zh-CN" altLang="en-US" sz="1000" smtClean="0">
                  <a:latin typeface="宋体" pitchFamily="2" charset="-122"/>
                  <a:ea typeface="宋体" pitchFamily="2" charset="-122"/>
                </a:rPr>
                <a:t>资本量化</a:t>
              </a:r>
            </a:p>
            <a:p>
              <a:pPr marL="95515" indent="-95515">
                <a:lnSpc>
                  <a:spcPct val="150000"/>
                </a:lnSpc>
                <a:buFont typeface="Arial" pitchFamily="34" charset="0"/>
                <a:buChar char="•"/>
              </a:pPr>
              <a:r>
                <a:rPr lang="zh-CN" altLang="en-US" sz="1000" smtClean="0">
                  <a:latin typeface="宋体" pitchFamily="2" charset="-122"/>
                  <a:ea typeface="宋体" pitchFamily="2" charset="-122"/>
                </a:rPr>
                <a:t>资本充足率评估</a:t>
              </a:r>
            </a:p>
            <a:p>
              <a:pPr marL="95515" indent="-95515">
                <a:lnSpc>
                  <a:spcPct val="150000"/>
                </a:lnSpc>
                <a:buFont typeface="Arial" pitchFamily="34" charset="0"/>
                <a:buChar char="•"/>
              </a:pPr>
              <a:r>
                <a:rPr lang="zh-CN" altLang="en-US" sz="1000" smtClean="0">
                  <a:latin typeface="宋体" pitchFamily="2" charset="-122"/>
                  <a:ea typeface="宋体" pitchFamily="2" charset="-122"/>
                </a:rPr>
                <a:t>资产负责管理</a:t>
              </a:r>
            </a:p>
            <a:p>
              <a:pPr marL="95515" indent="-95515">
                <a:lnSpc>
                  <a:spcPct val="150000"/>
                </a:lnSpc>
                <a:buFont typeface="Arial" pitchFamily="34" charset="0"/>
                <a:buChar char="•"/>
              </a:pPr>
              <a:r>
                <a:rPr lang="zh-CN" altLang="en-US" sz="1000" smtClean="0">
                  <a:latin typeface="宋体" pitchFamily="2" charset="-122"/>
                  <a:ea typeface="宋体" pitchFamily="2" charset="-122"/>
                </a:rPr>
                <a:t>资本</a:t>
              </a:r>
              <a:r>
                <a:rPr lang="en-US" altLang="zh-CN" sz="1000" smtClean="0">
                  <a:latin typeface="宋体" pitchFamily="2" charset="-122"/>
                  <a:ea typeface="宋体" pitchFamily="2" charset="-122"/>
                </a:rPr>
                <a:t>/</a:t>
              </a:r>
              <a:r>
                <a:rPr lang="zh-CN" altLang="en-US" sz="1000" smtClean="0">
                  <a:latin typeface="宋体" pitchFamily="2" charset="-122"/>
                  <a:ea typeface="宋体" pitchFamily="2" charset="-122"/>
                </a:rPr>
                <a:t>流动性应急计划</a:t>
              </a:r>
              <a:endParaRPr lang="zh-CN" altLang="en-US" sz="1000">
                <a:latin typeface="宋体" pitchFamily="2" charset="-122"/>
                <a:ea typeface="宋体" pitchFamily="2" charset="-122"/>
              </a:endParaRPr>
            </a:p>
          </p:txBody>
        </p:sp>
        <p:sp>
          <p:nvSpPr>
            <p:cNvPr id="89" name="Text Box 38"/>
            <p:cNvSpPr txBox="1">
              <a:spLocks noChangeArrowheads="1"/>
            </p:cNvSpPr>
            <p:nvPr/>
          </p:nvSpPr>
          <p:spPr bwMode="gray">
            <a:xfrm>
              <a:off x="5581650" y="3219450"/>
              <a:ext cx="1076325" cy="1581150"/>
            </a:xfrm>
            <a:prstGeom prst="rect">
              <a:avLst/>
            </a:prstGeom>
            <a:noFill/>
            <a:ln w="12700">
              <a:noFill/>
              <a:miter lim="800000"/>
            </a:ln>
          </p:spPr>
          <p:txBody>
            <a:bodyPr lIns="0" tIns="41025" rIns="82048" bIns="41025"/>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95515" indent="-95515">
                <a:lnSpc>
                  <a:spcPct val="150000"/>
                </a:lnSpc>
                <a:buFont typeface="Arial" pitchFamily="34" charset="0"/>
                <a:buChar char="•"/>
              </a:pPr>
              <a:r>
                <a:rPr lang="zh-CN" altLang="en-US" sz="1000" smtClean="0">
                  <a:latin typeface="宋体" pitchFamily="2" charset="-122"/>
                  <a:ea typeface="宋体" pitchFamily="2" charset="-122"/>
                </a:rPr>
                <a:t>风险调整的绩效评估和审阅（业务审查）</a:t>
              </a:r>
            </a:p>
            <a:p>
              <a:pPr marL="95515" indent="-95515">
                <a:lnSpc>
                  <a:spcPct val="150000"/>
                </a:lnSpc>
                <a:buFont typeface="Arial" pitchFamily="34" charset="0"/>
                <a:buChar char="•"/>
              </a:pPr>
              <a:r>
                <a:rPr lang="zh-CN" altLang="en-US" sz="1000" smtClean="0">
                  <a:latin typeface="宋体" pitchFamily="2" charset="-122"/>
                  <a:ea typeface="宋体" pitchFamily="2" charset="-122"/>
                </a:rPr>
                <a:t>风险及绩效报告</a:t>
              </a:r>
            </a:p>
            <a:p>
              <a:pPr marL="95515" indent="-95515">
                <a:lnSpc>
                  <a:spcPct val="150000"/>
                </a:lnSpc>
                <a:buFont typeface="Arial" pitchFamily="34" charset="0"/>
                <a:buChar char="•"/>
              </a:pPr>
              <a:r>
                <a:rPr lang="zh-CN" altLang="en-US" sz="1000" smtClean="0">
                  <a:latin typeface="宋体" pitchFamily="2" charset="-122"/>
                  <a:ea typeface="宋体" pitchFamily="2" charset="-122"/>
                </a:rPr>
                <a:t>激励与薪酬</a:t>
              </a:r>
            </a:p>
            <a:p>
              <a:pPr marL="95515" indent="-95515">
                <a:lnSpc>
                  <a:spcPct val="150000"/>
                </a:lnSpc>
                <a:buFont typeface="Arial" pitchFamily="34" charset="0"/>
                <a:buChar char="•"/>
              </a:pPr>
              <a:r>
                <a:rPr lang="zh-CN" altLang="en-US" sz="1000" smtClean="0">
                  <a:latin typeface="宋体" pitchFamily="2" charset="-122"/>
                  <a:ea typeface="宋体" pitchFamily="2" charset="-122"/>
                </a:rPr>
                <a:t>披露</a:t>
              </a:r>
              <a:endParaRPr lang="zh-CN" altLang="en-US" sz="1000">
                <a:latin typeface="宋体" pitchFamily="2" charset="-122"/>
                <a:ea typeface="宋体" pitchFamily="2" charset="-122"/>
              </a:endParaRPr>
            </a:p>
          </p:txBody>
        </p:sp>
        <p:sp>
          <p:nvSpPr>
            <p:cNvPr id="90" name="Text Box 36"/>
            <p:cNvSpPr txBox="1">
              <a:spLocks noChangeArrowheads="1"/>
            </p:cNvSpPr>
            <p:nvPr/>
          </p:nvSpPr>
          <p:spPr bwMode="gray">
            <a:xfrm>
              <a:off x="4648200" y="3217863"/>
              <a:ext cx="866775" cy="1622425"/>
            </a:xfrm>
            <a:prstGeom prst="rect">
              <a:avLst/>
            </a:prstGeom>
            <a:noFill/>
            <a:ln w="12700">
              <a:noFill/>
              <a:miter lim="800000"/>
            </a:ln>
          </p:spPr>
          <p:txBody>
            <a:bodyPr lIns="0" tIns="41025" rIns="82048" bIns="41025"/>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95515" indent="-95515">
                <a:lnSpc>
                  <a:spcPct val="150000"/>
                </a:lnSpc>
                <a:buFont typeface="Arial" pitchFamily="34" charset="0"/>
                <a:buChar char="•"/>
              </a:pPr>
              <a:r>
                <a:rPr lang="zh-CN" altLang="en-US" sz="1000" smtClean="0">
                  <a:latin typeface="宋体" pitchFamily="2" charset="-122"/>
                  <a:ea typeface="宋体" pitchFamily="2" charset="-122"/>
                </a:rPr>
                <a:t>内部控制</a:t>
              </a:r>
            </a:p>
            <a:p>
              <a:pPr marL="95515" indent="-95515">
                <a:lnSpc>
                  <a:spcPct val="150000"/>
                </a:lnSpc>
                <a:buFont typeface="Arial" pitchFamily="34" charset="0"/>
                <a:buChar char="•"/>
              </a:pPr>
              <a:r>
                <a:rPr lang="zh-CN" altLang="en-US" sz="1000" smtClean="0">
                  <a:latin typeface="宋体" pitchFamily="2" charset="-122"/>
                  <a:ea typeface="宋体" pitchFamily="2" charset="-122"/>
                </a:rPr>
                <a:t>验证控制（例如：模型验证）</a:t>
              </a:r>
            </a:p>
            <a:p>
              <a:pPr marL="95515" indent="-95515">
                <a:lnSpc>
                  <a:spcPct val="150000"/>
                </a:lnSpc>
                <a:buFont typeface="Arial" pitchFamily="34" charset="0"/>
                <a:buChar char="•"/>
              </a:pPr>
              <a:r>
                <a:rPr lang="zh-CN" altLang="en-US" sz="1000" smtClean="0">
                  <a:latin typeface="宋体" pitchFamily="2" charset="-122"/>
                  <a:ea typeface="宋体" pitchFamily="2" charset="-122"/>
                </a:rPr>
                <a:t>内部审计审查</a:t>
              </a:r>
              <a:endParaRPr lang="zh-CN" altLang="en-US" sz="1000">
                <a:latin typeface="宋体" pitchFamily="2" charset="-122"/>
                <a:ea typeface="宋体" pitchFamily="2" charset="-122"/>
              </a:endParaRPr>
            </a:p>
          </p:txBody>
        </p:sp>
        <p:sp>
          <p:nvSpPr>
            <p:cNvPr id="91" name="Text Box 13"/>
            <p:cNvSpPr txBox="1">
              <a:spLocks noChangeArrowheads="1"/>
            </p:cNvSpPr>
            <p:nvPr/>
          </p:nvSpPr>
          <p:spPr bwMode="gray">
            <a:xfrm>
              <a:off x="8140849" y="2649257"/>
              <a:ext cx="536575" cy="205132"/>
            </a:xfrm>
            <a:prstGeom prst="rect">
              <a:avLst/>
            </a:prstGeom>
            <a:noFill/>
            <a:ln w="12700" algn="ctr">
              <a:noFill/>
              <a:miter lim="800000"/>
            </a:ln>
          </p:spPr>
          <p:txBody>
            <a:bodyPr lIns="41025" tIns="39884" rIns="41025" bIns="39884">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910929"/>
              <a:r>
                <a:rPr lang="zh-CN" altLang="en-US" b="1" smtClean="0">
                  <a:solidFill>
                    <a:srgbClr val="000000"/>
                  </a:solidFill>
                  <a:latin typeface="宋体" pitchFamily="2" charset="-122"/>
                  <a:ea typeface="宋体" pitchFamily="2" charset="-122"/>
                </a:rPr>
                <a:t>产品</a:t>
              </a:r>
              <a:endParaRPr lang="zh-CN" altLang="en-US" b="1">
                <a:solidFill>
                  <a:srgbClr val="000000"/>
                </a:solidFill>
                <a:latin typeface="宋体" pitchFamily="2" charset="-122"/>
                <a:ea typeface="宋体" pitchFamily="2" charset="-122"/>
              </a:endParaRPr>
            </a:p>
          </p:txBody>
        </p:sp>
        <p:sp>
          <p:nvSpPr>
            <p:cNvPr id="92" name="Text Box 13"/>
            <p:cNvSpPr txBox="1">
              <a:spLocks noChangeArrowheads="1"/>
            </p:cNvSpPr>
            <p:nvPr/>
          </p:nvSpPr>
          <p:spPr bwMode="gray">
            <a:xfrm>
              <a:off x="6708775" y="2661413"/>
              <a:ext cx="828675" cy="205132"/>
            </a:xfrm>
            <a:prstGeom prst="rect">
              <a:avLst/>
            </a:prstGeom>
            <a:noFill/>
            <a:ln w="12700" algn="ctr">
              <a:noFill/>
              <a:miter lim="800000"/>
            </a:ln>
          </p:spPr>
          <p:txBody>
            <a:bodyPr lIns="41025" tIns="39884" rIns="41025" bIns="39884">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0929"/>
              <a:r>
                <a:rPr lang="zh-CN" altLang="en-US" b="1" smtClean="0">
                  <a:solidFill>
                    <a:srgbClr val="000000"/>
                  </a:solidFill>
                  <a:latin typeface="宋体" pitchFamily="2" charset="-122"/>
                  <a:ea typeface="宋体" pitchFamily="2" charset="-122"/>
                </a:rPr>
                <a:t>管理模式</a:t>
              </a:r>
              <a:endParaRPr lang="zh-CN" altLang="en-US" b="1">
                <a:solidFill>
                  <a:srgbClr val="000000"/>
                </a:solidFill>
                <a:latin typeface="宋体" pitchFamily="2" charset="-122"/>
                <a:ea typeface="宋体" pitchFamily="2" charset="-122"/>
              </a:endParaRPr>
            </a:p>
          </p:txBody>
        </p:sp>
        <p:sp>
          <p:nvSpPr>
            <p:cNvPr id="93" name="Text Box 11"/>
            <p:cNvSpPr txBox="1">
              <a:spLocks noChangeArrowheads="1"/>
            </p:cNvSpPr>
            <p:nvPr/>
          </p:nvSpPr>
          <p:spPr bwMode="gray">
            <a:xfrm>
              <a:off x="4148171" y="2052633"/>
              <a:ext cx="941012" cy="293583"/>
            </a:xfrm>
            <a:prstGeom prst="rect">
              <a:avLst/>
            </a:prstGeom>
            <a:noFill/>
            <a:ln w="12700" algn="ctr">
              <a:noFill/>
              <a:miter lim="800000"/>
            </a:ln>
          </p:spPr>
          <p:txBody>
            <a:bodyPr wrap="none" lIns="79770" tIns="39884" rIns="79770" bIns="39884">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910929"/>
              <a:r>
                <a:rPr lang="zh-CN" altLang="en-US" sz="1800" b="1" smtClean="0">
                  <a:solidFill>
                    <a:srgbClr val="FFFFFF"/>
                  </a:solidFill>
                  <a:latin typeface="宋体" pitchFamily="2" charset="-122"/>
                  <a:ea typeface="宋体" pitchFamily="2" charset="-122"/>
                </a:rPr>
                <a:t>治理架构</a:t>
              </a:r>
              <a:endParaRPr lang="zh-CN" altLang="en-US" sz="1800" b="1">
                <a:solidFill>
                  <a:srgbClr val="FFFFFF"/>
                </a:solidFill>
                <a:latin typeface="宋体" pitchFamily="2" charset="-122"/>
                <a:ea typeface="宋体" pitchFamily="2" charset="-122"/>
              </a:endParaRPr>
            </a:p>
          </p:txBody>
        </p:sp>
        <p:sp>
          <p:nvSpPr>
            <p:cNvPr id="94" name="AutoShape 28"/>
            <p:cNvSpPr>
              <a:spLocks noChangeArrowheads="1"/>
            </p:cNvSpPr>
            <p:nvPr/>
          </p:nvSpPr>
          <p:spPr bwMode="gray">
            <a:xfrm>
              <a:off x="573088" y="2638425"/>
              <a:ext cx="1230312" cy="579438"/>
            </a:xfrm>
            <a:prstGeom prst="homePlate">
              <a:avLst>
                <a:gd name="adj" fmla="val 30064"/>
              </a:avLst>
            </a:prstGeom>
            <a:solidFill>
              <a:schemeClr val="accent6"/>
            </a:solidFill>
            <a:ln w="9525" algn="ctr">
              <a:solidFill>
                <a:schemeClr val="bg1"/>
              </a:solidFill>
              <a:miter lim="800000"/>
            </a:ln>
          </p:spPr>
          <p:txBody>
            <a:bodyPr lIns="82048" tIns="82048" rIns="82048" bIns="82048"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107897">
                <a:defRPr/>
              </a:pPr>
              <a:r>
                <a:rPr lang="zh-CN" altLang="en-US" sz="1300" b="1" smtClean="0">
                  <a:solidFill>
                    <a:srgbClr val="FFFFFF"/>
                  </a:solidFill>
                  <a:latin typeface="宋体" pitchFamily="2" charset="-122"/>
                  <a:ea typeface="宋体" pitchFamily="2" charset="-122"/>
                </a:rPr>
                <a:t>业务计划</a:t>
              </a:r>
              <a:endParaRPr lang="zh-CN" altLang="en-US" sz="1300" b="1">
                <a:solidFill>
                  <a:srgbClr val="FFFFFF"/>
                </a:solidFill>
                <a:latin typeface="宋体" pitchFamily="2" charset="-122"/>
                <a:ea typeface="宋体" pitchFamily="2" charset="-122"/>
              </a:endParaRPr>
            </a:p>
          </p:txBody>
        </p:sp>
      </p:grpSp>
      <p:sp>
        <p:nvSpPr>
          <p:cNvPr id="95" name="AutoShape 27"/>
          <p:cNvSpPr>
            <a:spLocks noChangeArrowheads="1"/>
          </p:cNvSpPr>
          <p:nvPr/>
        </p:nvSpPr>
        <p:spPr bwMode="gray">
          <a:xfrm>
            <a:off x="1842225" y="2643980"/>
            <a:ext cx="4487627" cy="378124"/>
          </a:xfrm>
          <a:prstGeom prst="homePlate">
            <a:avLst>
              <a:gd name="adj" fmla="val 30067"/>
            </a:avLst>
          </a:prstGeom>
          <a:solidFill>
            <a:schemeClr val="accent5"/>
          </a:solidFill>
          <a:ln w="28575" algn="ctr">
            <a:solidFill>
              <a:srgbClr val="A32020"/>
            </a:solidFill>
            <a:prstDash val="sysDash"/>
            <a:miter lim="800000"/>
          </a:ln>
        </p:spPr>
        <p:txBody>
          <a:bodyPr lIns="18284" tIns="91418" rIns="18284" bIns="27425"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231712" algn="ctr">
              <a:defRPr/>
            </a:pPr>
            <a:r>
              <a:rPr lang="zh-CN" altLang="en-US" sz="1600" b="1" smtClean="0">
                <a:solidFill>
                  <a:srgbClr val="FFFFFF"/>
                </a:solidFill>
                <a:latin typeface="+mj-lt"/>
                <a:ea typeface="宋体" pitchFamily="2" charset="-122"/>
              </a:rPr>
              <a:t>业务执行</a:t>
            </a:r>
            <a:endParaRPr lang="zh-CN" altLang="en-US" sz="1600" b="1">
              <a:solidFill>
                <a:srgbClr val="FFFFFF"/>
              </a:solidFill>
              <a:latin typeface="+mj-lt"/>
              <a:ea typeface="宋体" pitchFamily="2" charset="-122"/>
            </a:endParaRPr>
          </a:p>
        </p:txBody>
      </p:sp>
      <p:sp>
        <p:nvSpPr>
          <p:cNvPr id="132" name="Page Number"/>
          <p:cNvSpPr txBox="1"/>
          <p:nvPr>
            <p:custDataLst>
              <p:tags r:id="rId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15</a:t>
            </a:r>
            <a:endParaRPr lang="zh-CN" altLang="en-US" sz="900" noProof="1" smtClean="0"/>
          </a:p>
        </p:txBody>
      </p:sp>
      <p:sp>
        <p:nvSpPr>
          <p:cNvPr id="133"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134"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35"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spTree>
    <p:extLst>
      <p:ext uri="{BB962C8B-B14F-4D97-AF65-F5344CB8AC3E}">
        <p14:creationId xmlns:p14="http://schemas.microsoft.com/office/powerpoint/2010/main" val="1258913967"/>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5" name="grid" hidden="1"/>
          <p:cNvGrpSpPr/>
          <p:nvPr>
            <p:custDataLst>
              <p:tags r:id="rId3"/>
            </p:custDataLst>
          </p:nvPr>
        </p:nvGrpSpPr>
        <p:grpSpPr>
          <a:xfrm>
            <a:off x="530352" y="685800"/>
            <a:ext cx="8997696" cy="6711696"/>
            <a:chOff x="530352" y="685800"/>
            <a:chExt cx="8997696" cy="6711696"/>
          </a:xfrm>
        </p:grpSpPr>
        <p:sp>
          <p:nvSpPr>
            <p:cNvPr id="1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19" name="Group 600" hidden="1"/>
            <p:cNvGrpSpPr/>
            <p:nvPr userDrawn="1"/>
          </p:nvGrpSpPr>
          <p:grpSpPr>
            <a:xfrm>
              <a:off x="530352" y="6016752"/>
              <a:ext cx="8997696" cy="609600"/>
              <a:chOff x="530352" y="6016752"/>
              <a:chExt cx="8997696" cy="609600"/>
            </a:xfrm>
          </p:grpSpPr>
          <p:sp>
            <p:nvSpPr>
              <p:cNvPr id="5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0" name="Group 500" hidden="1"/>
            <p:cNvGrpSpPr/>
            <p:nvPr userDrawn="1"/>
          </p:nvGrpSpPr>
          <p:grpSpPr>
            <a:xfrm>
              <a:off x="530352" y="5257800"/>
              <a:ext cx="8997696" cy="609600"/>
              <a:chOff x="530352" y="5257800"/>
              <a:chExt cx="8997696" cy="609600"/>
            </a:xfrm>
          </p:grpSpPr>
          <p:sp>
            <p:nvSpPr>
              <p:cNvPr id="4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1" name="Group 400" hidden="1"/>
            <p:cNvGrpSpPr/>
            <p:nvPr userDrawn="1"/>
          </p:nvGrpSpPr>
          <p:grpSpPr>
            <a:xfrm>
              <a:off x="530352" y="4498848"/>
              <a:ext cx="8997696" cy="609600"/>
              <a:chOff x="530352" y="4498848"/>
              <a:chExt cx="8997696" cy="609600"/>
            </a:xfrm>
          </p:grpSpPr>
          <p:sp>
            <p:nvSpPr>
              <p:cNvPr id="4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2" name="Group 300" hidden="1"/>
            <p:cNvGrpSpPr/>
            <p:nvPr userDrawn="1"/>
          </p:nvGrpSpPr>
          <p:grpSpPr>
            <a:xfrm>
              <a:off x="530352" y="3730752"/>
              <a:ext cx="8997696" cy="609600"/>
              <a:chOff x="530352" y="3730752"/>
              <a:chExt cx="8997696" cy="609600"/>
            </a:xfrm>
          </p:grpSpPr>
          <p:sp>
            <p:nvSpPr>
              <p:cNvPr id="3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3" name="Group 200" hidden="1"/>
            <p:cNvGrpSpPr/>
            <p:nvPr userDrawn="1"/>
          </p:nvGrpSpPr>
          <p:grpSpPr>
            <a:xfrm>
              <a:off x="530352" y="2971800"/>
              <a:ext cx="8997696" cy="609600"/>
              <a:chOff x="530352" y="2971800"/>
              <a:chExt cx="8997696" cy="609600"/>
            </a:xfrm>
          </p:grpSpPr>
          <p:sp>
            <p:nvSpPr>
              <p:cNvPr id="3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4" name="Group 100" hidden="1"/>
            <p:cNvGrpSpPr/>
            <p:nvPr userDrawn="1"/>
          </p:nvGrpSpPr>
          <p:grpSpPr>
            <a:xfrm>
              <a:off x="530352" y="2212848"/>
              <a:ext cx="8997696" cy="609600"/>
              <a:chOff x="530352" y="2212848"/>
              <a:chExt cx="8997696" cy="609600"/>
            </a:xfrm>
          </p:grpSpPr>
          <p:sp>
            <p:nvSpPr>
              <p:cNvPr id="2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10" name="Title 1"/>
          <p:cNvSpPr>
            <a:spLocks noGrp="1"/>
          </p:cNvSpPr>
          <p:nvPr>
            <p:ph type="title"/>
          </p:nvPr>
        </p:nvSpPr>
        <p:spPr>
          <a:xfrm>
            <a:off x="493200" y="1123200"/>
            <a:ext cx="8884920" cy="1036320"/>
          </a:xfrm>
        </p:spPr>
        <p:txBody>
          <a:bodyPr/>
          <a:lstStyle/>
          <a:p>
            <a:r>
              <a:rPr lang="zh-CN" altLang="en-US" smtClean="0">
                <a:latin typeface="宋体" pitchFamily="2" charset="-122"/>
                <a:ea typeface="宋体" pitchFamily="2" charset="-122"/>
              </a:rPr>
              <a:t>偿二代风险管理体系的建设不能一蹴而就，需要整体规划和分阶段建设</a:t>
            </a:r>
            <a:br>
              <a:rPr lang="zh-CN" altLang="en-US" smtClean="0">
                <a:latin typeface="宋体" pitchFamily="2" charset="-122"/>
                <a:ea typeface="宋体" pitchFamily="2" charset="-122"/>
              </a:rPr>
            </a:br>
            <a:r>
              <a:rPr lang="zh-CN" altLang="en-US" b="0" smtClean="0">
                <a:latin typeface="宋体" pitchFamily="2" charset="-122"/>
                <a:ea typeface="宋体" pitchFamily="2" charset="-122"/>
              </a:rPr>
              <a:t>需要平衡短期速赢方案（迅速提高</a:t>
            </a:r>
            <a:r>
              <a:rPr lang="en-US" altLang="zh-CN" b="0" smtClean="0">
                <a:latin typeface="宋体" pitchFamily="2" charset="-122"/>
                <a:ea typeface="宋体" pitchFamily="2" charset="-122"/>
              </a:rPr>
              <a:t>7</a:t>
            </a:r>
            <a:r>
              <a:rPr lang="zh-CN" altLang="en-US" b="0" smtClean="0">
                <a:latin typeface="宋体" pitchFamily="2" charset="-122"/>
                <a:ea typeface="宋体" pitchFamily="2" charset="-122"/>
              </a:rPr>
              <a:t>号文评分及监管评级）和长期策略（最佳实践体系的实现）</a:t>
            </a:r>
            <a:endParaRPr lang="zh-CN" altLang="en-US" b="0">
              <a:latin typeface="宋体" pitchFamily="2" charset="-122"/>
              <a:ea typeface="宋体" pitchFamily="2" charset="-122"/>
            </a:endParaRPr>
          </a:p>
        </p:txBody>
      </p:sp>
      <p:grpSp>
        <p:nvGrpSpPr>
          <p:cNvPr id="3" name="Group 2"/>
          <p:cNvGrpSpPr/>
          <p:nvPr/>
        </p:nvGrpSpPr>
        <p:grpSpPr>
          <a:xfrm>
            <a:off x="969211" y="2158008"/>
            <a:ext cx="8228133" cy="4940947"/>
            <a:chOff x="537163" y="1666091"/>
            <a:chExt cx="8477868" cy="5609721"/>
          </a:xfrm>
        </p:grpSpPr>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37163" y="1740349"/>
              <a:ext cx="3910601" cy="25776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192203" y="4773047"/>
              <a:ext cx="3776538" cy="2465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326952" y="1666091"/>
              <a:ext cx="3688079" cy="25559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574662" y="4720156"/>
              <a:ext cx="3700159" cy="2555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ight Arrow 1"/>
            <p:cNvSpPr/>
            <p:nvPr/>
          </p:nvSpPr>
          <p:spPr bwMode="ltGray">
            <a:xfrm>
              <a:off x="4526280" y="2418080"/>
              <a:ext cx="754381" cy="1036320"/>
            </a:xfrm>
            <a:prstGeom prst="rightArrow">
              <a:avLst/>
            </a:prstGeom>
            <a:solidFill>
              <a:srgbClr val="A32020"/>
            </a:solidFill>
            <a:ln w="3175"/>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solidFill>
                <a:latin typeface="Georgia" pitchFamily="18" charset="0"/>
              </a:endParaRPr>
            </a:p>
          </p:txBody>
        </p:sp>
        <p:sp>
          <p:nvSpPr>
            <p:cNvPr id="96" name="Right Arrow 95"/>
            <p:cNvSpPr/>
            <p:nvPr/>
          </p:nvSpPr>
          <p:spPr bwMode="ltGray">
            <a:xfrm>
              <a:off x="4442460" y="5267960"/>
              <a:ext cx="754381" cy="1036320"/>
            </a:xfrm>
            <a:prstGeom prst="rightArrow">
              <a:avLst/>
            </a:prstGeom>
            <a:solidFill>
              <a:srgbClr val="A32020"/>
            </a:solidFill>
            <a:ln w="3175"/>
            <a:scene3d>
              <a:camera prst="orthographicFront">
                <a:rot lat="0" lon="0" rev="108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solidFill>
                <a:latin typeface="Georgia" pitchFamily="18" charset="0"/>
              </a:endParaRPr>
            </a:p>
          </p:txBody>
        </p:sp>
        <p:sp>
          <p:nvSpPr>
            <p:cNvPr id="97" name="Right Arrow 96"/>
            <p:cNvSpPr/>
            <p:nvPr/>
          </p:nvSpPr>
          <p:spPr bwMode="ltGray">
            <a:xfrm>
              <a:off x="6831331" y="4171059"/>
              <a:ext cx="754381" cy="1036320"/>
            </a:xfrm>
            <a:prstGeom prst="rightArrow">
              <a:avLst/>
            </a:prstGeom>
            <a:solidFill>
              <a:srgbClr val="A32020"/>
            </a:solidFill>
            <a:ln w="3175"/>
            <a:scene3d>
              <a:camera prst="orthographicFront">
                <a:rot lat="0" lon="0" rev="162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solidFill>
                <a:latin typeface="Georgia" pitchFamily="18" charset="0"/>
              </a:endParaRPr>
            </a:p>
          </p:txBody>
        </p:sp>
      </p:grpSp>
      <p:sp>
        <p:nvSpPr>
          <p:cNvPr id="98" name="Oval 97"/>
          <p:cNvSpPr/>
          <p:nvPr/>
        </p:nvSpPr>
        <p:spPr bwMode="auto">
          <a:xfrm>
            <a:off x="540000" y="2088000"/>
            <a:ext cx="328985" cy="367200"/>
          </a:xfrm>
          <a:prstGeom prst="ellipse">
            <a:avLst/>
          </a:prstGeom>
          <a:solidFill>
            <a:srgbClr val="A32020"/>
          </a:solidFill>
          <a:ln w="25400" cap="flat" cmpd="sng" algn="ctr">
            <a:noFill/>
            <a:prstDash val="solid"/>
          </a:ln>
          <a:effectLst/>
        </p:spPr>
        <p:txBody>
          <a:bodyPr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a:defRPr/>
            </a:pPr>
            <a:r>
              <a:rPr lang="en-US" altLang="zh-CN" sz="1600" b="1" kern="0" smtClean="0">
                <a:solidFill>
                  <a:schemeClr val="bg1"/>
                </a:solidFill>
                <a:effectLst>
                  <a:outerShdw blurRad="38100" dist="38100" dir="2700000" algn="tl">
                    <a:srgbClr val="000000">
                      <a:alpha val="43137"/>
                    </a:srgbClr>
                  </a:outerShdw>
                </a:effectLst>
                <a:latin typeface="+mj-lt"/>
                <a:ea typeface="微软雅黑" panose="020b0503020204020204" pitchFamily="34" charset="-122"/>
              </a:rPr>
              <a:t>1</a:t>
            </a:r>
            <a:endParaRPr lang="zh-CN" altLang="en-US" sz="1600" b="1" kern="0">
              <a:solidFill>
                <a:schemeClr val="bg1"/>
              </a:solidFill>
              <a:effectLst>
                <a:outerShdw blurRad="38100" dist="38100" dir="2700000" algn="tl">
                  <a:srgbClr val="000000">
                    <a:alpha val="43137"/>
                  </a:srgbClr>
                </a:outerShdw>
              </a:effectLst>
              <a:latin typeface="+mj-lt"/>
              <a:ea typeface="微软雅黑" panose="020b0503020204020204" pitchFamily="34" charset="-122"/>
            </a:endParaRPr>
          </a:p>
        </p:txBody>
      </p:sp>
      <p:sp>
        <p:nvSpPr>
          <p:cNvPr id="99" name="Oval 98"/>
          <p:cNvSpPr/>
          <p:nvPr/>
        </p:nvSpPr>
        <p:spPr bwMode="auto">
          <a:xfrm>
            <a:off x="5040000" y="2088000"/>
            <a:ext cx="328985" cy="367200"/>
          </a:xfrm>
          <a:prstGeom prst="ellipse">
            <a:avLst/>
          </a:prstGeom>
          <a:solidFill>
            <a:srgbClr val="A32020"/>
          </a:solidFill>
          <a:ln w="25400" cap="flat" cmpd="sng" algn="ctr">
            <a:noFill/>
            <a:prstDash val="solid"/>
          </a:ln>
          <a:effectLst/>
        </p:spPr>
        <p:txBody>
          <a:bodyPr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a:defRPr/>
            </a:pPr>
            <a:r>
              <a:rPr lang="en-US" altLang="zh-CN" sz="1600" b="1" kern="0" smtClean="0">
                <a:solidFill>
                  <a:schemeClr val="bg1"/>
                </a:solidFill>
                <a:effectLst>
                  <a:outerShdw blurRad="38100" dist="38100" dir="2700000" algn="tl">
                    <a:srgbClr val="000000">
                      <a:alpha val="43137"/>
                    </a:srgbClr>
                  </a:outerShdw>
                </a:effectLst>
                <a:latin typeface="+mj-lt"/>
                <a:ea typeface="微软雅黑" panose="020b0503020204020204" pitchFamily="34" charset="-122"/>
              </a:rPr>
              <a:t>2</a:t>
            </a:r>
            <a:endParaRPr lang="zh-CN" altLang="en-US" sz="1600" b="1" kern="0">
              <a:solidFill>
                <a:schemeClr val="bg1"/>
              </a:solidFill>
              <a:effectLst>
                <a:outerShdw blurRad="38100" dist="38100" dir="2700000" algn="tl">
                  <a:srgbClr val="000000">
                    <a:alpha val="43137"/>
                  </a:srgbClr>
                </a:outerShdw>
              </a:effectLst>
              <a:latin typeface="+mj-lt"/>
              <a:ea typeface="微软雅黑" panose="020b0503020204020204" pitchFamily="34" charset="-122"/>
            </a:endParaRPr>
          </a:p>
        </p:txBody>
      </p:sp>
      <p:sp>
        <p:nvSpPr>
          <p:cNvPr id="100" name="Oval 99"/>
          <p:cNvSpPr/>
          <p:nvPr/>
        </p:nvSpPr>
        <p:spPr bwMode="auto">
          <a:xfrm>
            <a:off x="5040000" y="4860000"/>
            <a:ext cx="328985" cy="367200"/>
          </a:xfrm>
          <a:prstGeom prst="ellipse">
            <a:avLst/>
          </a:prstGeom>
          <a:solidFill>
            <a:srgbClr val="A32020"/>
          </a:solidFill>
          <a:ln w="25400" cap="flat" cmpd="sng" algn="ctr">
            <a:noFill/>
            <a:prstDash val="solid"/>
          </a:ln>
          <a:effectLst/>
        </p:spPr>
        <p:txBody>
          <a:bodyPr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a:defRPr/>
            </a:pPr>
            <a:r>
              <a:rPr lang="en-US" altLang="zh-CN" sz="1600" b="1" kern="0" smtClean="0">
                <a:solidFill>
                  <a:schemeClr val="bg1"/>
                </a:solidFill>
                <a:effectLst>
                  <a:outerShdw blurRad="38100" dist="38100" dir="2700000" algn="tl">
                    <a:srgbClr val="000000">
                      <a:alpha val="43137"/>
                    </a:srgbClr>
                  </a:outerShdw>
                </a:effectLst>
                <a:latin typeface="+mj-lt"/>
                <a:ea typeface="微软雅黑" panose="020b0503020204020204" pitchFamily="34" charset="-122"/>
              </a:rPr>
              <a:t>3</a:t>
            </a:r>
            <a:endParaRPr lang="zh-CN" altLang="en-US" sz="1600" b="1" kern="0">
              <a:solidFill>
                <a:schemeClr val="bg1"/>
              </a:solidFill>
              <a:effectLst>
                <a:outerShdw blurRad="38100" dist="38100" dir="2700000" algn="tl">
                  <a:srgbClr val="000000">
                    <a:alpha val="43137"/>
                  </a:srgbClr>
                </a:outerShdw>
              </a:effectLst>
              <a:latin typeface="+mj-lt"/>
              <a:ea typeface="微软雅黑" panose="020b0503020204020204" pitchFamily="34" charset="-122"/>
            </a:endParaRPr>
          </a:p>
        </p:txBody>
      </p:sp>
      <p:sp>
        <p:nvSpPr>
          <p:cNvPr id="101" name="Oval 100"/>
          <p:cNvSpPr/>
          <p:nvPr/>
        </p:nvSpPr>
        <p:spPr bwMode="auto">
          <a:xfrm>
            <a:off x="540000" y="4824000"/>
            <a:ext cx="328985" cy="367200"/>
          </a:xfrm>
          <a:prstGeom prst="ellipse">
            <a:avLst/>
          </a:prstGeom>
          <a:solidFill>
            <a:srgbClr val="A32020"/>
          </a:solidFill>
          <a:ln w="25400" cap="flat" cmpd="sng" algn="ctr">
            <a:noFill/>
            <a:prstDash val="solid"/>
          </a:ln>
          <a:effectLst/>
        </p:spPr>
        <p:txBody>
          <a:bodyPr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a:defRPr/>
            </a:pPr>
            <a:r>
              <a:rPr lang="en-US" altLang="zh-CN" sz="1600" b="1" kern="0" smtClean="0">
                <a:solidFill>
                  <a:schemeClr val="bg1"/>
                </a:solidFill>
                <a:effectLst>
                  <a:outerShdw blurRad="38100" dist="38100" dir="2700000" algn="tl">
                    <a:srgbClr val="000000">
                      <a:alpha val="43137"/>
                    </a:srgbClr>
                  </a:outerShdw>
                </a:effectLst>
                <a:latin typeface="+mj-lt"/>
                <a:ea typeface="微软雅黑" panose="020b0503020204020204" pitchFamily="34" charset="-122"/>
              </a:rPr>
              <a:t>4</a:t>
            </a:r>
            <a:endParaRPr lang="zh-CN" altLang="en-US" sz="1600" b="1" kern="0">
              <a:solidFill>
                <a:schemeClr val="bg1"/>
              </a:solidFill>
              <a:effectLst>
                <a:outerShdw blurRad="38100" dist="38100" dir="2700000" algn="tl">
                  <a:srgbClr val="000000">
                    <a:alpha val="43137"/>
                  </a:srgbClr>
                </a:outerShdw>
              </a:effectLst>
              <a:latin typeface="+mj-lt"/>
              <a:ea typeface="微软雅黑" panose="020b0503020204020204" pitchFamily="34" charset="-122"/>
            </a:endParaRPr>
          </a:p>
        </p:txBody>
      </p:sp>
      <p:sp>
        <p:nvSpPr>
          <p:cNvPr id="61" name="Page Number"/>
          <p:cNvSpPr txBox="1"/>
          <p:nvPr>
            <p:custDataLst>
              <p:tags r:id="rId8"/>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16</a:t>
            </a:r>
            <a:endParaRPr lang="zh-CN" altLang="en-US" sz="900" noProof="1" smtClean="0"/>
          </a:p>
        </p:txBody>
      </p:sp>
      <p:sp>
        <p:nvSpPr>
          <p:cNvPr id="62" name="Section Footer"/>
          <p:cNvSpPr txBox="1"/>
          <p:nvPr>
            <p:custDataLst>
              <p:tags r:id="rId9"/>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63" name="Executive Summary" hidden="1"/>
          <p:cNvSpPr txBox="1"/>
          <p:nvPr>
            <p:custDataLst>
              <p:tags r:id="rId10"/>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64" name="Section Header"/>
          <p:cNvSpPr txBox="1"/>
          <p:nvPr>
            <p:custDataLst>
              <p:tags r:id="rId11"/>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spTree>
    <p:extLst>
      <p:ext uri="{BB962C8B-B14F-4D97-AF65-F5344CB8AC3E}">
        <p14:creationId xmlns:p14="http://schemas.microsoft.com/office/powerpoint/2010/main" val="3314586940"/>
      </p:ext>
    </p:ext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 name="grid" hidden="1"/>
          <p:cNvGrpSpPr/>
          <p:nvPr>
            <p:custDataLst>
              <p:tags r:id="rId3"/>
            </p:custDataLst>
          </p:nvPr>
        </p:nvGrpSpPr>
        <p:grpSpPr>
          <a:xfrm>
            <a:off x="530352" y="685800"/>
            <a:ext cx="8997696" cy="6711696"/>
            <a:chOff x="530352" y="685800"/>
            <a:chExt cx="8997696" cy="6711696"/>
          </a:xfrm>
        </p:grpSpPr>
        <p:sp>
          <p:nvSpPr>
            <p:cNvPr id="14"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21" name="Group 600" hidden="1"/>
            <p:cNvGrpSpPr/>
            <p:nvPr userDrawn="1"/>
          </p:nvGrpSpPr>
          <p:grpSpPr>
            <a:xfrm>
              <a:off x="530352" y="6016752"/>
              <a:ext cx="8997696" cy="609600"/>
              <a:chOff x="530352" y="6016752"/>
              <a:chExt cx="8997696" cy="609600"/>
            </a:xfrm>
          </p:grpSpPr>
          <p:sp>
            <p:nvSpPr>
              <p:cNvPr id="57"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9"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0"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1"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2"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2" name="Group 500" hidden="1"/>
            <p:cNvGrpSpPr/>
            <p:nvPr userDrawn="1"/>
          </p:nvGrpSpPr>
          <p:grpSpPr>
            <a:xfrm>
              <a:off x="530352" y="5257800"/>
              <a:ext cx="8997696" cy="609600"/>
              <a:chOff x="530352" y="5257800"/>
              <a:chExt cx="8997696" cy="609600"/>
            </a:xfrm>
          </p:grpSpPr>
          <p:sp>
            <p:nvSpPr>
              <p:cNvPr id="51"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3" name="Group 400" hidden="1"/>
            <p:cNvGrpSpPr/>
            <p:nvPr userDrawn="1"/>
          </p:nvGrpSpPr>
          <p:grpSpPr>
            <a:xfrm>
              <a:off x="530352" y="4498848"/>
              <a:ext cx="8997696" cy="609600"/>
              <a:chOff x="530352" y="4498848"/>
              <a:chExt cx="8997696" cy="609600"/>
            </a:xfrm>
          </p:grpSpPr>
          <p:sp>
            <p:nvSpPr>
              <p:cNvPr id="45"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4" name="Group 300" hidden="1"/>
            <p:cNvGrpSpPr/>
            <p:nvPr userDrawn="1"/>
          </p:nvGrpSpPr>
          <p:grpSpPr>
            <a:xfrm>
              <a:off x="530352" y="3730752"/>
              <a:ext cx="8997696" cy="609600"/>
              <a:chOff x="530352" y="3730752"/>
              <a:chExt cx="8997696" cy="609600"/>
            </a:xfrm>
          </p:grpSpPr>
          <p:sp>
            <p:nvSpPr>
              <p:cNvPr id="39"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5" name="Group 200" hidden="1"/>
            <p:cNvGrpSpPr/>
            <p:nvPr userDrawn="1"/>
          </p:nvGrpSpPr>
          <p:grpSpPr>
            <a:xfrm>
              <a:off x="530352" y="2971800"/>
              <a:ext cx="8997696" cy="609600"/>
              <a:chOff x="530352" y="2971800"/>
              <a:chExt cx="8997696" cy="609600"/>
            </a:xfrm>
          </p:grpSpPr>
          <p:sp>
            <p:nvSpPr>
              <p:cNvPr id="33"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6" name="Group 100" hidden="1"/>
            <p:cNvGrpSpPr/>
            <p:nvPr userDrawn="1"/>
          </p:nvGrpSpPr>
          <p:grpSpPr>
            <a:xfrm>
              <a:off x="530352" y="2212848"/>
              <a:ext cx="8997696" cy="609600"/>
              <a:chOff x="530352" y="2212848"/>
              <a:chExt cx="8997696" cy="609600"/>
            </a:xfrm>
          </p:grpSpPr>
          <p:sp>
            <p:nvSpPr>
              <p:cNvPr id="27"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10" name="Title 1"/>
          <p:cNvSpPr>
            <a:spLocks noGrp="1"/>
          </p:cNvSpPr>
          <p:nvPr>
            <p:ph type="title"/>
          </p:nvPr>
        </p:nvSpPr>
        <p:spPr>
          <a:xfrm>
            <a:off x="493200" y="1123200"/>
            <a:ext cx="8884920" cy="1036320"/>
          </a:xfrm>
        </p:spPr>
        <p:txBody>
          <a:bodyPr/>
          <a:lstStyle/>
          <a:p>
            <a:r>
              <a:rPr lang="zh-CN" altLang="en-US" smtClean="0">
                <a:latin typeface="+mj-lt"/>
                <a:ea typeface="宋体" pitchFamily="2" charset="-122"/>
              </a:rPr>
              <a:t>基于我们丰富的行业知识和项目实施经验，建议</a:t>
            </a:r>
            <a:r>
              <a:rPr lang="en-US" altLang="zh-CN" smtClean="0">
                <a:latin typeface="+mj-lt"/>
                <a:ea typeface="宋体" pitchFamily="2" charset="-122"/>
              </a:rPr>
              <a:t>2015</a:t>
            </a:r>
            <a:r>
              <a:rPr lang="zh-CN" altLang="en-US" smtClean="0">
                <a:latin typeface="+mj-lt"/>
                <a:ea typeface="宋体" pitchFamily="2" charset="-122"/>
              </a:rPr>
              <a:t>年应从如下领域着手偿二代的推进落实</a:t>
            </a:r>
            <a:br>
              <a:rPr lang="zh-CN" altLang="en-US" smtClean="0">
                <a:latin typeface="+mj-lt"/>
                <a:ea typeface="宋体" pitchFamily="2" charset="-122"/>
              </a:rPr>
            </a:br>
            <a:endParaRPr lang="zh-CN" altLang="en-US" b="0">
              <a:latin typeface="+mj-lt"/>
              <a:ea typeface="宋体" pitchFamily="2" charset="-122"/>
            </a:endParaRPr>
          </a:p>
        </p:txBody>
      </p:sp>
      <p:grpSp>
        <p:nvGrpSpPr>
          <p:cNvPr id="2" name="Group 1"/>
          <p:cNvGrpSpPr/>
          <p:nvPr/>
        </p:nvGrpSpPr>
        <p:grpSpPr>
          <a:xfrm>
            <a:off x="648945" y="1797968"/>
            <a:ext cx="8700735" cy="5184576"/>
            <a:chOff x="352593" y="1435456"/>
            <a:chExt cx="8710187" cy="5818784"/>
          </a:xfrm>
        </p:grpSpPr>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68799" y="1597779"/>
              <a:ext cx="3874070" cy="25714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222723" y="1435456"/>
              <a:ext cx="3773661" cy="27337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91192" y="4577081"/>
              <a:ext cx="3951677" cy="26622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5113021" y="4577080"/>
              <a:ext cx="3949759" cy="2677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Oval 15"/>
            <p:cNvSpPr/>
            <p:nvPr/>
          </p:nvSpPr>
          <p:spPr bwMode="auto">
            <a:xfrm>
              <a:off x="352593" y="1787102"/>
              <a:ext cx="328985" cy="367200"/>
            </a:xfrm>
            <a:prstGeom prst="ellipse">
              <a:avLst/>
            </a:prstGeom>
            <a:solidFill>
              <a:srgbClr val="A32020"/>
            </a:solidFill>
            <a:ln w="25400" cap="flat" cmpd="sng" algn="ctr">
              <a:noFill/>
              <a:prstDash val="solid"/>
            </a:ln>
            <a:effectLst/>
          </p:spPr>
          <p:txBody>
            <a:bodyPr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a:defRPr/>
              </a:pPr>
              <a:r>
                <a:rPr lang="en-US" altLang="zh-CN" sz="1600" b="1" kern="0" smtClean="0">
                  <a:solidFill>
                    <a:schemeClr val="bg1"/>
                  </a:solidFill>
                  <a:effectLst>
                    <a:outerShdw blurRad="38100" dist="38100" dir="2700000" algn="tl">
                      <a:srgbClr val="000000">
                        <a:alpha val="43137"/>
                      </a:srgbClr>
                    </a:outerShdw>
                  </a:effectLst>
                  <a:latin typeface="+mj-lt"/>
                  <a:ea typeface="微软雅黑" panose="020b0503020204020204" pitchFamily="34" charset="-122"/>
                </a:rPr>
                <a:t>1</a:t>
              </a:r>
              <a:endParaRPr lang="zh-CN" altLang="en-US" sz="1600" b="1" kern="0">
                <a:solidFill>
                  <a:schemeClr val="bg1"/>
                </a:solidFill>
                <a:effectLst>
                  <a:outerShdw blurRad="38100" dist="38100" dir="2700000" algn="tl">
                    <a:srgbClr val="000000">
                      <a:alpha val="43137"/>
                    </a:srgbClr>
                  </a:outerShdw>
                </a:effectLst>
                <a:latin typeface="+mj-lt"/>
                <a:ea typeface="微软雅黑" panose="020b0503020204020204" pitchFamily="34" charset="-122"/>
              </a:endParaRPr>
            </a:p>
          </p:txBody>
        </p:sp>
        <p:sp>
          <p:nvSpPr>
            <p:cNvPr id="17" name="Oval 16"/>
            <p:cNvSpPr/>
            <p:nvPr/>
          </p:nvSpPr>
          <p:spPr bwMode="auto">
            <a:xfrm>
              <a:off x="5033397" y="1740349"/>
              <a:ext cx="328985" cy="367200"/>
            </a:xfrm>
            <a:prstGeom prst="ellipse">
              <a:avLst/>
            </a:prstGeom>
            <a:solidFill>
              <a:srgbClr val="A32020"/>
            </a:solidFill>
            <a:ln w="25400" cap="flat" cmpd="sng" algn="ctr">
              <a:noFill/>
              <a:prstDash val="solid"/>
            </a:ln>
            <a:effectLst/>
          </p:spPr>
          <p:txBody>
            <a:bodyPr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a:defRPr/>
              </a:pPr>
              <a:r>
                <a:rPr lang="en-US" altLang="zh-CN" sz="1600" b="1" kern="0" smtClean="0">
                  <a:solidFill>
                    <a:schemeClr val="bg1"/>
                  </a:solidFill>
                  <a:effectLst>
                    <a:outerShdw blurRad="38100" dist="38100" dir="2700000" algn="tl">
                      <a:srgbClr val="000000">
                        <a:alpha val="43137"/>
                      </a:srgbClr>
                    </a:outerShdw>
                  </a:effectLst>
                  <a:latin typeface="+mj-lt"/>
                  <a:ea typeface="微软雅黑" panose="020b0503020204020204" pitchFamily="34" charset="-122"/>
                </a:rPr>
                <a:t>2</a:t>
              </a:r>
              <a:endParaRPr lang="zh-CN" altLang="en-US" sz="1600" b="1" kern="0">
                <a:solidFill>
                  <a:schemeClr val="bg1"/>
                </a:solidFill>
                <a:effectLst>
                  <a:outerShdw blurRad="38100" dist="38100" dir="2700000" algn="tl">
                    <a:srgbClr val="000000">
                      <a:alpha val="43137"/>
                    </a:srgbClr>
                  </a:outerShdw>
                </a:effectLst>
                <a:latin typeface="+mj-lt"/>
                <a:ea typeface="微软雅黑" panose="020b0503020204020204" pitchFamily="34" charset="-122"/>
              </a:endParaRPr>
            </a:p>
          </p:txBody>
        </p:sp>
        <p:sp>
          <p:nvSpPr>
            <p:cNvPr id="18" name="Oval 17"/>
            <p:cNvSpPr/>
            <p:nvPr/>
          </p:nvSpPr>
          <p:spPr bwMode="auto">
            <a:xfrm>
              <a:off x="4951676" y="4589447"/>
              <a:ext cx="328985" cy="367200"/>
            </a:xfrm>
            <a:prstGeom prst="ellipse">
              <a:avLst/>
            </a:prstGeom>
            <a:solidFill>
              <a:srgbClr val="A32020"/>
            </a:solidFill>
            <a:ln w="25400" cap="flat" cmpd="sng" algn="ctr">
              <a:noFill/>
              <a:prstDash val="solid"/>
            </a:ln>
            <a:effectLst/>
          </p:spPr>
          <p:txBody>
            <a:bodyPr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a:defRPr/>
              </a:pPr>
              <a:r>
                <a:rPr lang="en-US" altLang="zh-CN" sz="1600" b="1" kern="0" smtClean="0">
                  <a:solidFill>
                    <a:schemeClr val="bg1"/>
                  </a:solidFill>
                  <a:effectLst>
                    <a:outerShdw blurRad="38100" dist="38100" dir="2700000" algn="tl">
                      <a:srgbClr val="000000">
                        <a:alpha val="43137"/>
                      </a:srgbClr>
                    </a:outerShdw>
                  </a:effectLst>
                  <a:latin typeface="+mj-lt"/>
                  <a:ea typeface="微软雅黑" panose="020b0503020204020204" pitchFamily="34" charset="-122"/>
                </a:rPr>
                <a:t>4</a:t>
              </a:r>
              <a:endParaRPr lang="zh-CN" altLang="en-US" sz="1600" b="1" kern="0">
                <a:solidFill>
                  <a:schemeClr val="bg1"/>
                </a:solidFill>
                <a:effectLst>
                  <a:outerShdw blurRad="38100" dist="38100" dir="2700000" algn="tl">
                    <a:srgbClr val="000000">
                      <a:alpha val="43137"/>
                    </a:srgbClr>
                  </a:outerShdw>
                </a:effectLst>
                <a:latin typeface="+mj-lt"/>
                <a:ea typeface="微软雅黑" panose="020b0503020204020204" pitchFamily="34" charset="-122"/>
              </a:endParaRPr>
            </a:p>
          </p:txBody>
        </p:sp>
        <p:sp>
          <p:nvSpPr>
            <p:cNvPr id="19" name="Oval 18"/>
            <p:cNvSpPr/>
            <p:nvPr/>
          </p:nvSpPr>
          <p:spPr bwMode="auto">
            <a:xfrm>
              <a:off x="352593" y="4536555"/>
              <a:ext cx="328985" cy="367200"/>
            </a:xfrm>
            <a:prstGeom prst="ellipse">
              <a:avLst/>
            </a:prstGeom>
            <a:solidFill>
              <a:srgbClr val="A32020"/>
            </a:solidFill>
            <a:ln w="25400" cap="flat" cmpd="sng" algn="ctr">
              <a:noFill/>
              <a:prstDash val="solid"/>
            </a:ln>
            <a:effectLst/>
          </p:spPr>
          <p:txBody>
            <a:bodyPr lIns="0" tIns="0" rIns="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lvl="0" algn="ctr">
                <a:defRPr/>
              </a:pPr>
              <a:r>
                <a:rPr lang="en-US" altLang="zh-CN" sz="1600" b="1" kern="0" smtClean="0">
                  <a:solidFill>
                    <a:schemeClr val="bg1"/>
                  </a:solidFill>
                  <a:effectLst>
                    <a:outerShdw blurRad="38100" dist="38100" dir="2700000" algn="tl">
                      <a:srgbClr val="000000">
                        <a:alpha val="43137"/>
                      </a:srgbClr>
                    </a:outerShdw>
                  </a:effectLst>
                  <a:latin typeface="+mj-lt"/>
                  <a:ea typeface="微软雅黑" panose="020b0503020204020204" pitchFamily="34" charset="-122"/>
                </a:rPr>
                <a:t>3</a:t>
              </a:r>
              <a:endParaRPr lang="zh-CN" altLang="en-US" sz="1600" b="1" kern="0">
                <a:solidFill>
                  <a:schemeClr val="bg1"/>
                </a:solidFill>
                <a:effectLst>
                  <a:outerShdw blurRad="38100" dist="38100" dir="2700000" algn="tl">
                    <a:srgbClr val="000000">
                      <a:alpha val="43137"/>
                    </a:srgbClr>
                  </a:outerShdw>
                </a:effectLst>
                <a:latin typeface="+mj-lt"/>
                <a:ea typeface="微软雅黑" panose="020b0503020204020204" pitchFamily="34" charset="-122"/>
              </a:endParaRPr>
            </a:p>
          </p:txBody>
        </p:sp>
      </p:grpSp>
      <p:sp>
        <p:nvSpPr>
          <p:cNvPr id="63" name="Page Number"/>
          <p:cNvSpPr txBox="1"/>
          <p:nvPr>
            <p:custDataLst>
              <p:tags r:id="rId8"/>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17</a:t>
            </a:r>
            <a:endParaRPr lang="zh-CN" altLang="en-US" sz="900" noProof="1" smtClean="0"/>
          </a:p>
        </p:txBody>
      </p:sp>
      <p:sp>
        <p:nvSpPr>
          <p:cNvPr id="64" name="Section Footer"/>
          <p:cNvSpPr txBox="1"/>
          <p:nvPr>
            <p:custDataLst>
              <p:tags r:id="rId9"/>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65" name="Executive Summary" hidden="1"/>
          <p:cNvSpPr txBox="1"/>
          <p:nvPr>
            <p:custDataLst>
              <p:tags r:id="rId10"/>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66" name="Section Header"/>
          <p:cNvSpPr txBox="1"/>
          <p:nvPr>
            <p:custDataLst>
              <p:tags r:id="rId11"/>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spTree>
    <p:extLst>
      <p:ext uri="{BB962C8B-B14F-4D97-AF65-F5344CB8AC3E}">
        <p14:creationId xmlns:p14="http://schemas.microsoft.com/office/powerpoint/2010/main" val="3507700376"/>
      </p:ext>
    </p:ext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5" name="grid" hidden="1"/>
          <p:cNvGrpSpPr/>
          <p:nvPr>
            <p:custDataLst>
              <p:tags r:id="rId3"/>
            </p:custDataLst>
          </p:nvPr>
        </p:nvGrpSpPr>
        <p:grpSpPr>
          <a:xfrm>
            <a:off x="530352" y="685800"/>
            <a:ext cx="8997696" cy="6711696"/>
            <a:chOff x="530352" y="685800"/>
            <a:chExt cx="8997696" cy="6711696"/>
          </a:xfrm>
        </p:grpSpPr>
        <p:sp>
          <p:nvSpPr>
            <p:cNvPr id="56"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59" name="Group 600" hidden="1"/>
            <p:cNvGrpSpPr/>
            <p:nvPr userDrawn="1"/>
          </p:nvGrpSpPr>
          <p:grpSpPr>
            <a:xfrm>
              <a:off x="530352" y="6016752"/>
              <a:ext cx="8997696" cy="609600"/>
              <a:chOff x="530352" y="6016752"/>
              <a:chExt cx="8997696" cy="609600"/>
            </a:xfrm>
          </p:grpSpPr>
          <p:sp>
            <p:nvSpPr>
              <p:cNvPr id="95"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8"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9"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0"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0" name="Group 500" hidden="1"/>
            <p:cNvGrpSpPr/>
            <p:nvPr userDrawn="1"/>
          </p:nvGrpSpPr>
          <p:grpSpPr>
            <a:xfrm>
              <a:off x="530352" y="5257800"/>
              <a:ext cx="8997696" cy="609600"/>
              <a:chOff x="530352" y="5257800"/>
              <a:chExt cx="8997696" cy="609600"/>
            </a:xfrm>
          </p:grpSpPr>
          <p:sp>
            <p:nvSpPr>
              <p:cNvPr id="89"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2"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3"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4"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1" name="Group 400" hidden="1"/>
            <p:cNvGrpSpPr/>
            <p:nvPr userDrawn="1"/>
          </p:nvGrpSpPr>
          <p:grpSpPr>
            <a:xfrm>
              <a:off x="530352" y="4498848"/>
              <a:ext cx="8997696" cy="609600"/>
              <a:chOff x="530352" y="4498848"/>
              <a:chExt cx="8997696" cy="609600"/>
            </a:xfrm>
          </p:grpSpPr>
          <p:sp>
            <p:nvSpPr>
              <p:cNvPr id="83"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6"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2" name="Group 300" hidden="1"/>
            <p:cNvGrpSpPr/>
            <p:nvPr userDrawn="1"/>
          </p:nvGrpSpPr>
          <p:grpSpPr>
            <a:xfrm>
              <a:off x="530352" y="3730752"/>
              <a:ext cx="8997696" cy="609600"/>
              <a:chOff x="530352" y="3730752"/>
              <a:chExt cx="8997696" cy="609600"/>
            </a:xfrm>
          </p:grpSpPr>
          <p:sp>
            <p:nvSpPr>
              <p:cNvPr id="77"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9"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0"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3" name="Group 200" hidden="1"/>
            <p:cNvGrpSpPr/>
            <p:nvPr userDrawn="1"/>
          </p:nvGrpSpPr>
          <p:grpSpPr>
            <a:xfrm>
              <a:off x="530352" y="2971800"/>
              <a:ext cx="8997696" cy="609600"/>
              <a:chOff x="530352" y="2971800"/>
              <a:chExt cx="8997696" cy="609600"/>
            </a:xfrm>
          </p:grpSpPr>
          <p:sp>
            <p:nvSpPr>
              <p:cNvPr id="71"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3"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4"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4" name="Group 100" hidden="1"/>
            <p:cNvGrpSpPr/>
            <p:nvPr userDrawn="1"/>
          </p:nvGrpSpPr>
          <p:grpSpPr>
            <a:xfrm>
              <a:off x="530352" y="2212848"/>
              <a:ext cx="8997696" cy="609600"/>
              <a:chOff x="530352" y="2212848"/>
              <a:chExt cx="8997696" cy="609600"/>
            </a:xfrm>
          </p:grpSpPr>
          <p:sp>
            <p:nvSpPr>
              <p:cNvPr id="6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0"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33" name="Title 1"/>
          <p:cNvSpPr>
            <a:spLocks noGrp="1"/>
          </p:cNvSpPr>
          <p:nvPr>
            <p:ph type="title"/>
          </p:nvPr>
        </p:nvSpPr>
        <p:spPr>
          <a:xfrm>
            <a:off x="493200" y="1123200"/>
            <a:ext cx="8997696" cy="914400"/>
          </a:xfrm>
        </p:spPr>
        <p:txBody>
          <a:bodyPr/>
          <a:lstStyle/>
          <a:p>
            <a:r>
              <a:rPr lang="zh-CN" altLang="en-US" smtClean="0">
                <a:latin typeface="宋体" pitchFamily="2" charset="-122"/>
                <a:ea typeface="宋体" pitchFamily="2" charset="-122"/>
              </a:rPr>
              <a:t>行业如何应对偿二代的实施</a:t>
            </a:r>
            <a:br>
              <a:rPr lang="zh-CN" altLang="en-US" smtClean="0">
                <a:latin typeface="宋体" pitchFamily="2" charset="-122"/>
                <a:ea typeface="宋体" pitchFamily="2" charset="-122"/>
              </a:rPr>
            </a:br>
            <a:r>
              <a:rPr lang="zh-CN" altLang="en-US" b="0" smtClean="0">
                <a:latin typeface="宋体" pitchFamily="2" charset="-122"/>
                <a:ea typeface="宋体" pitchFamily="2" charset="-122"/>
              </a:rPr>
              <a:t>从战略实施层面调整，迎合偿二代改革需要</a:t>
            </a:r>
            <a:endParaRPr lang="zh-CN" altLang="en-US" b="0">
              <a:latin typeface="宋体" pitchFamily="2" charset="-122"/>
              <a:ea typeface="宋体" pitchFamily="2" charset="-122"/>
            </a:endParaRPr>
          </a:p>
        </p:txBody>
      </p:sp>
      <p:sp>
        <p:nvSpPr>
          <p:cNvPr id="3" name="Isosceles Triangle 2"/>
          <p:cNvSpPr/>
          <p:nvPr/>
        </p:nvSpPr>
        <p:spPr bwMode="ltGray">
          <a:xfrm>
            <a:off x="642519" y="1870224"/>
            <a:ext cx="8968740" cy="431800"/>
          </a:xfrm>
          <a:prstGeom prst="triangle">
            <a:avLst/>
          </a:prstGeom>
          <a:solidFill>
            <a:srgbClr val="602320"/>
          </a:solidFill>
          <a:ln w="3175">
            <a:solidFill>
              <a:srgbClr val="602320"/>
            </a:solid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b="1" smtClean="0">
                <a:solidFill>
                  <a:schemeClr val="bg1"/>
                </a:solidFill>
                <a:latin typeface="宋体" pitchFamily="2" charset="-122"/>
                <a:ea typeface="宋体" pitchFamily="2" charset="-122"/>
              </a:rPr>
              <a:t>架构治理</a:t>
            </a:r>
          </a:p>
        </p:txBody>
      </p:sp>
      <p:grpSp>
        <p:nvGrpSpPr>
          <p:cNvPr id="4" name="Group 3"/>
          <p:cNvGrpSpPr/>
          <p:nvPr/>
        </p:nvGrpSpPr>
        <p:grpSpPr>
          <a:xfrm>
            <a:off x="642519" y="2374032"/>
            <a:ext cx="9080601" cy="4642526"/>
            <a:chOff x="642519" y="2159002"/>
            <a:chExt cx="9080601" cy="4857556"/>
          </a:xfrm>
        </p:grpSpPr>
        <p:grpSp>
          <p:nvGrpSpPr>
            <p:cNvPr id="2" name="Group 1"/>
            <p:cNvGrpSpPr/>
            <p:nvPr/>
          </p:nvGrpSpPr>
          <p:grpSpPr>
            <a:xfrm>
              <a:off x="642519" y="2159002"/>
              <a:ext cx="9080601" cy="4857556"/>
              <a:chOff x="304800" y="1524000"/>
              <a:chExt cx="8398491" cy="5029200"/>
            </a:xfrm>
          </p:grpSpPr>
          <p:sp>
            <p:nvSpPr>
              <p:cNvPr id="29" name="Rectangle 28"/>
              <p:cNvSpPr/>
              <p:nvPr/>
            </p:nvSpPr>
            <p:spPr bwMode="ltGray">
              <a:xfrm>
                <a:off x="321291" y="1524000"/>
                <a:ext cx="838200" cy="1219200"/>
              </a:xfrm>
              <a:prstGeom prst="rect">
                <a:avLst/>
              </a:prstGeom>
              <a:solidFill>
                <a:schemeClr val="accent4"/>
              </a:solidFill>
              <a:ln w="31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smtClean="0">
                    <a:solidFill>
                      <a:schemeClr val="bg1"/>
                    </a:solidFill>
                    <a:latin typeface="宋体" pitchFamily="2" charset="-122"/>
                    <a:ea typeface="宋体" pitchFamily="2" charset="-122"/>
                  </a:rPr>
                  <a:t>战略决策层面</a:t>
                </a:r>
                <a:endParaRPr lang="zh-CN" altLang="en-US" sz="1800">
                  <a:solidFill>
                    <a:schemeClr val="bg1"/>
                  </a:solidFill>
                  <a:latin typeface="宋体" pitchFamily="2" charset="-122"/>
                  <a:ea typeface="宋体" pitchFamily="2" charset="-122"/>
                </a:endParaRPr>
              </a:p>
            </p:txBody>
          </p:sp>
          <p:sp>
            <p:nvSpPr>
              <p:cNvPr id="30" name="Rectangle 29"/>
              <p:cNvSpPr/>
              <p:nvPr/>
            </p:nvSpPr>
            <p:spPr bwMode="ltGray">
              <a:xfrm>
                <a:off x="304800" y="3096904"/>
                <a:ext cx="854691" cy="2541896"/>
              </a:xfrm>
              <a:prstGeom prst="rect">
                <a:avLst/>
              </a:prstGeom>
              <a:solidFill>
                <a:srgbClr val="DC6900"/>
              </a:solidFill>
              <a:ln w="3175">
                <a:solidFill>
                  <a:srgbClr val="EB8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smtClean="0">
                    <a:solidFill>
                      <a:schemeClr val="bg1"/>
                    </a:solidFill>
                    <a:latin typeface="宋体" pitchFamily="2" charset="-122"/>
                    <a:ea typeface="宋体" pitchFamily="2" charset="-122"/>
                  </a:rPr>
                  <a:t>实施</a:t>
                </a:r>
              </a:p>
              <a:p>
                <a:pPr algn="ctr"/>
                <a:r>
                  <a:rPr lang="zh-CN" altLang="en-US" sz="1800" smtClean="0">
                    <a:solidFill>
                      <a:schemeClr val="bg1"/>
                    </a:solidFill>
                    <a:latin typeface="宋体" pitchFamily="2" charset="-122"/>
                    <a:ea typeface="宋体" pitchFamily="2" charset="-122"/>
                  </a:rPr>
                  <a:t>层面</a:t>
                </a:r>
                <a:endParaRPr lang="zh-CN" altLang="en-US" sz="1800">
                  <a:solidFill>
                    <a:schemeClr val="bg1"/>
                  </a:solidFill>
                  <a:latin typeface="宋体" pitchFamily="2" charset="-122"/>
                  <a:ea typeface="宋体" pitchFamily="2" charset="-122"/>
                </a:endParaRPr>
              </a:p>
            </p:txBody>
          </p:sp>
          <p:sp>
            <p:nvSpPr>
              <p:cNvPr id="31" name="Rectangle 30"/>
              <p:cNvSpPr/>
              <p:nvPr/>
            </p:nvSpPr>
            <p:spPr bwMode="ltGray">
              <a:xfrm>
                <a:off x="321291" y="5943600"/>
                <a:ext cx="838200" cy="609600"/>
              </a:xfrm>
              <a:prstGeom prst="rect">
                <a:avLst/>
              </a:prstGeom>
              <a:solidFill>
                <a:schemeClr val="tx2">
                  <a:lumMod val="75000"/>
                </a:schemeClr>
              </a:solidFill>
              <a:ln w="3175">
                <a:solidFill>
                  <a:schemeClr val="tx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smtClean="0">
                    <a:solidFill>
                      <a:schemeClr val="bg1"/>
                    </a:solidFill>
                    <a:latin typeface="宋体" pitchFamily="2" charset="-122"/>
                    <a:ea typeface="宋体" pitchFamily="2" charset="-122"/>
                  </a:rPr>
                  <a:t>基础</a:t>
                </a:r>
              </a:p>
              <a:p>
                <a:pPr algn="ctr"/>
                <a:r>
                  <a:rPr lang="zh-CN" altLang="en-US" sz="1800" smtClean="0">
                    <a:solidFill>
                      <a:schemeClr val="bg1"/>
                    </a:solidFill>
                    <a:latin typeface="宋体" pitchFamily="2" charset="-122"/>
                    <a:ea typeface="宋体" pitchFamily="2" charset="-122"/>
                  </a:rPr>
                  <a:t>平台</a:t>
                </a:r>
                <a:endParaRPr lang="zh-CN" altLang="en-US" sz="1800">
                  <a:solidFill>
                    <a:schemeClr val="bg1"/>
                  </a:solidFill>
                  <a:latin typeface="宋体" pitchFamily="2" charset="-122"/>
                  <a:ea typeface="宋体" pitchFamily="2" charset="-122"/>
                </a:endParaRPr>
              </a:p>
            </p:txBody>
          </p:sp>
          <p:sp>
            <p:nvSpPr>
              <p:cNvPr id="32" name="Rectangle 31"/>
              <p:cNvSpPr/>
              <p:nvPr/>
            </p:nvSpPr>
            <p:spPr bwMode="ltGray">
              <a:xfrm>
                <a:off x="1311891" y="3096904"/>
                <a:ext cx="6143199" cy="2541896"/>
              </a:xfrm>
              <a:prstGeom prst="rect">
                <a:avLst/>
              </a:prstGeom>
              <a:noFill/>
              <a:ln w="19050">
                <a:solidFill>
                  <a:srgbClr val="DC69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34" name="Rectangle 33"/>
              <p:cNvSpPr/>
              <p:nvPr/>
            </p:nvSpPr>
            <p:spPr bwMode="ltGray">
              <a:xfrm>
                <a:off x="1311891" y="5943600"/>
                <a:ext cx="6143199" cy="609600"/>
              </a:xfrm>
              <a:prstGeom prst="rect">
                <a:avLst/>
              </a:prstGeom>
              <a:noFill/>
              <a:ln w="19050">
                <a:solidFill>
                  <a:schemeClr val="tx2">
                    <a:lumMod val="7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35" name="Oval 34"/>
              <p:cNvSpPr/>
              <p:nvPr/>
            </p:nvSpPr>
            <p:spPr bwMode="ltGray">
              <a:xfrm>
                <a:off x="1692891" y="6096000"/>
                <a:ext cx="1447800" cy="304800"/>
              </a:xfrm>
              <a:prstGeom prst="ellipse">
                <a:avLst/>
              </a:prstGeom>
              <a:solidFill>
                <a:schemeClr val="bg2">
                  <a:lumMod val="65000"/>
                </a:schemeClr>
              </a:solidFill>
              <a:ln w="3175">
                <a:solidFill>
                  <a:schemeClr val="bg2">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数据整合</a:t>
                </a:r>
              </a:p>
            </p:txBody>
          </p:sp>
          <p:sp>
            <p:nvSpPr>
              <p:cNvPr id="36" name="Oval 35"/>
              <p:cNvSpPr/>
              <p:nvPr/>
            </p:nvSpPr>
            <p:spPr bwMode="ltGray">
              <a:xfrm>
                <a:off x="3750291" y="6096000"/>
                <a:ext cx="1447800" cy="304800"/>
              </a:xfrm>
              <a:prstGeom prst="ellipse">
                <a:avLst/>
              </a:prstGeom>
              <a:solidFill>
                <a:schemeClr val="bg2">
                  <a:lumMod val="65000"/>
                </a:schemeClr>
              </a:solidFill>
              <a:ln w="3175">
                <a:solidFill>
                  <a:schemeClr val="bg2">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人员结构</a:t>
                </a:r>
              </a:p>
            </p:txBody>
          </p:sp>
          <p:sp>
            <p:nvSpPr>
              <p:cNvPr id="37" name="Oval 36"/>
              <p:cNvSpPr/>
              <p:nvPr/>
            </p:nvSpPr>
            <p:spPr bwMode="ltGray">
              <a:xfrm>
                <a:off x="5769591" y="6096000"/>
                <a:ext cx="1447800" cy="304800"/>
              </a:xfrm>
              <a:prstGeom prst="ellipse">
                <a:avLst/>
              </a:prstGeom>
              <a:solidFill>
                <a:schemeClr val="bg2">
                  <a:lumMod val="65000"/>
                </a:schemeClr>
              </a:solidFill>
              <a:ln w="3175">
                <a:solidFill>
                  <a:schemeClr val="bg2">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分析工具</a:t>
                </a:r>
              </a:p>
            </p:txBody>
          </p:sp>
          <p:sp>
            <p:nvSpPr>
              <p:cNvPr id="38" name="Rounded Rectangle 37"/>
              <p:cNvSpPr/>
              <p:nvPr/>
            </p:nvSpPr>
            <p:spPr bwMode="ltGray">
              <a:xfrm>
                <a:off x="1529688" y="3276600"/>
                <a:ext cx="2522183" cy="990600"/>
              </a:xfrm>
              <a:prstGeom prst="roundRect">
                <a:avLst/>
              </a:prstGeom>
              <a:solidFill>
                <a:schemeClr val="bg2">
                  <a:lumMod val="65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smtClean="0">
                    <a:solidFill>
                      <a:schemeClr val="bg2">
                        <a:lumMod val="85000"/>
                      </a:schemeClr>
                    </a:solidFill>
                    <a:latin typeface="宋体" pitchFamily="2" charset="-122"/>
                    <a:ea typeface="宋体" pitchFamily="2" charset="-122"/>
                  </a:rPr>
                  <a:t>第一支柱</a:t>
                </a:r>
              </a:p>
              <a:p>
                <a:pPr marL="198105" indent="-198105">
                  <a:buFont typeface="Wingdings" pitchFamily="2" charset="2"/>
                  <a:buChar char="§"/>
                </a:pPr>
                <a:r>
                  <a:rPr lang="zh-CN" altLang="en-US" sz="1400" smtClean="0">
                    <a:solidFill>
                      <a:schemeClr val="bg2">
                        <a:lumMod val="85000"/>
                      </a:schemeClr>
                    </a:solidFill>
                    <a:latin typeface="宋体" pitchFamily="2" charset="-122"/>
                    <a:ea typeface="宋体" pitchFamily="2" charset="-122"/>
                  </a:rPr>
                  <a:t>资产负债模型及效率提升</a:t>
                </a:r>
              </a:p>
              <a:p>
                <a:pPr marL="198105" indent="-198105">
                  <a:buFont typeface="Wingdings" pitchFamily="2" charset="2"/>
                  <a:buChar char="§"/>
                </a:pPr>
                <a:r>
                  <a:rPr lang="zh-CN" altLang="en-US" sz="1400" smtClean="0">
                    <a:solidFill>
                      <a:schemeClr val="bg2">
                        <a:lumMod val="85000"/>
                      </a:schemeClr>
                    </a:solidFill>
                    <a:latin typeface="宋体" pitchFamily="2" charset="-122"/>
                    <a:ea typeface="宋体" pitchFamily="2" charset="-122"/>
                  </a:rPr>
                  <a:t>资本预测和预算</a:t>
                </a:r>
              </a:p>
              <a:p>
                <a:pPr marL="198105" indent="-198105">
                  <a:buFont typeface="Wingdings" pitchFamily="2" charset="2"/>
                  <a:buChar char="§"/>
                </a:pPr>
                <a:r>
                  <a:rPr lang="zh-CN" altLang="en-US" sz="1400" smtClean="0">
                    <a:solidFill>
                      <a:schemeClr val="bg2">
                        <a:lumMod val="85000"/>
                      </a:schemeClr>
                    </a:solidFill>
                    <a:latin typeface="宋体" pitchFamily="2" charset="-122"/>
                    <a:ea typeface="宋体" pitchFamily="2" charset="-122"/>
                  </a:rPr>
                  <a:t>结果测试及分析</a:t>
                </a:r>
                <a:endParaRPr lang="zh-CN" altLang="en-US" sz="1400">
                  <a:solidFill>
                    <a:schemeClr val="bg2">
                      <a:lumMod val="85000"/>
                    </a:schemeClr>
                  </a:solidFill>
                  <a:latin typeface="宋体" pitchFamily="2" charset="-122"/>
                  <a:ea typeface="宋体" pitchFamily="2" charset="-122"/>
                </a:endParaRPr>
              </a:p>
            </p:txBody>
          </p:sp>
          <p:sp>
            <p:nvSpPr>
              <p:cNvPr id="39" name="Rounded Rectangle 38"/>
              <p:cNvSpPr/>
              <p:nvPr/>
            </p:nvSpPr>
            <p:spPr bwMode="ltGray">
              <a:xfrm>
                <a:off x="4176442" y="3291642"/>
                <a:ext cx="1521749" cy="2209800"/>
              </a:xfrm>
              <a:prstGeom prst="roundRect">
                <a:avLst/>
              </a:prstGeom>
              <a:solidFill>
                <a:schemeClr val="bg2">
                  <a:lumMod val="65000"/>
                </a:schemeClr>
              </a:solidFill>
              <a:ln w="3175">
                <a:solidFill>
                  <a:schemeClr val="bg2">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smtClean="0">
                    <a:solidFill>
                      <a:schemeClr val="bg2">
                        <a:lumMod val="85000"/>
                      </a:schemeClr>
                    </a:solidFill>
                    <a:latin typeface="宋体" pitchFamily="2" charset="-122"/>
                    <a:ea typeface="宋体" pitchFamily="2" charset="-122"/>
                  </a:rPr>
                  <a:t>第二支柱</a:t>
                </a:r>
              </a:p>
              <a:p>
                <a:pPr marL="198105" indent="-198105">
                  <a:buFont typeface="Wingdings" pitchFamily="2" charset="2"/>
                  <a:buChar char="§"/>
                </a:pPr>
                <a:r>
                  <a:rPr lang="zh-CN" altLang="en-US" sz="1400" smtClean="0">
                    <a:solidFill>
                      <a:schemeClr val="bg2">
                        <a:lumMod val="85000"/>
                      </a:schemeClr>
                    </a:solidFill>
                    <a:latin typeface="宋体" pitchFamily="2" charset="-122"/>
                    <a:ea typeface="宋体" pitchFamily="2" charset="-122"/>
                  </a:rPr>
                  <a:t>风险管理信息系统搭建</a:t>
                </a:r>
              </a:p>
              <a:p>
                <a:pPr marL="198105" indent="-198105">
                  <a:buFont typeface="Wingdings" pitchFamily="2" charset="2"/>
                  <a:buChar char="§"/>
                </a:pPr>
                <a:r>
                  <a:rPr lang="zh-CN" altLang="en-US" sz="1400" smtClean="0">
                    <a:solidFill>
                      <a:schemeClr val="bg2">
                        <a:lumMod val="85000"/>
                      </a:schemeClr>
                    </a:solidFill>
                    <a:latin typeface="宋体" pitchFamily="2" charset="-122"/>
                    <a:ea typeface="宋体" pitchFamily="2" charset="-122"/>
                  </a:rPr>
                  <a:t>风险自我评估和提升</a:t>
                </a:r>
              </a:p>
              <a:p>
                <a:pPr marL="198105" indent="-198105">
                  <a:buFont typeface="Wingdings" pitchFamily="2" charset="2"/>
                  <a:buChar char="§"/>
                </a:pPr>
                <a:r>
                  <a:rPr lang="zh-CN" altLang="en-US" sz="1400" smtClean="0">
                    <a:solidFill>
                      <a:schemeClr val="bg2">
                        <a:lumMod val="85000"/>
                      </a:schemeClr>
                    </a:solidFill>
                    <a:latin typeface="宋体" pitchFamily="2" charset="-122"/>
                    <a:ea typeface="宋体" pitchFamily="2" charset="-122"/>
                  </a:rPr>
                  <a:t>流动风险预测模型</a:t>
                </a:r>
              </a:p>
              <a:p>
                <a:pPr marL="198105" indent="-198105">
                  <a:buFont typeface="Wingdings" pitchFamily="2" charset="2"/>
                  <a:buChar char="§"/>
                </a:pPr>
                <a:endParaRPr lang="zh-CN" altLang="en-US" sz="1600">
                  <a:solidFill>
                    <a:schemeClr val="bg2">
                      <a:lumMod val="85000"/>
                    </a:schemeClr>
                  </a:solidFill>
                  <a:latin typeface="宋体" pitchFamily="2" charset="-122"/>
                  <a:ea typeface="宋体" pitchFamily="2" charset="-122"/>
                </a:endParaRPr>
              </a:p>
            </p:txBody>
          </p:sp>
          <p:sp>
            <p:nvSpPr>
              <p:cNvPr id="40" name="Rounded Rectangle 39"/>
              <p:cNvSpPr/>
              <p:nvPr/>
            </p:nvSpPr>
            <p:spPr bwMode="ltGray">
              <a:xfrm>
                <a:off x="5828067" y="3292481"/>
                <a:ext cx="1446396" cy="2209800"/>
              </a:xfrm>
              <a:prstGeom prst="roundRect">
                <a:avLst/>
              </a:prstGeom>
              <a:solidFill>
                <a:schemeClr val="bg2">
                  <a:lumMod val="65000"/>
                </a:schemeClr>
              </a:solidFill>
              <a:ln w="3175">
                <a:solidFill>
                  <a:schemeClr val="bg2">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smtClean="0">
                    <a:solidFill>
                      <a:schemeClr val="bg2">
                        <a:lumMod val="85000"/>
                      </a:schemeClr>
                    </a:solidFill>
                    <a:latin typeface="宋体" pitchFamily="2" charset="-122"/>
                    <a:ea typeface="宋体" pitchFamily="2" charset="-122"/>
                  </a:rPr>
                  <a:t>第三支柱</a:t>
                </a:r>
              </a:p>
              <a:p>
                <a:pPr marL="198105" indent="-198105">
                  <a:buFont typeface="Wingdings" pitchFamily="2" charset="2"/>
                  <a:buChar char="§"/>
                </a:pPr>
                <a:r>
                  <a:rPr lang="zh-CN" altLang="en-US" sz="1400" smtClean="0">
                    <a:solidFill>
                      <a:schemeClr val="bg2">
                        <a:lumMod val="85000"/>
                      </a:schemeClr>
                    </a:solidFill>
                    <a:latin typeface="宋体" pitchFamily="2" charset="-122"/>
                    <a:ea typeface="宋体" pitchFamily="2" charset="-122"/>
                  </a:rPr>
                  <a:t>披露信息的整合，战略如何展示</a:t>
                </a:r>
              </a:p>
              <a:p>
                <a:pPr marL="198105" indent="-198105">
                  <a:buFont typeface="Wingdings" pitchFamily="2" charset="2"/>
                  <a:buChar char="§"/>
                </a:pPr>
                <a:r>
                  <a:rPr lang="zh-CN" altLang="en-US" sz="1400" smtClean="0">
                    <a:solidFill>
                      <a:schemeClr val="bg2">
                        <a:lumMod val="85000"/>
                      </a:schemeClr>
                    </a:solidFill>
                    <a:latin typeface="宋体" pitchFamily="2" charset="-122"/>
                    <a:ea typeface="宋体" pitchFamily="2" charset="-122"/>
                  </a:rPr>
                  <a:t>对标同业披露信息</a:t>
                </a:r>
              </a:p>
              <a:p>
                <a:pPr marL="198105" indent="-198105">
                  <a:buFont typeface="Wingdings" pitchFamily="2" charset="2"/>
                  <a:buChar char="§"/>
                </a:pPr>
                <a:endParaRPr lang="zh-CN" altLang="en-US" sz="1400">
                  <a:solidFill>
                    <a:schemeClr val="bg2">
                      <a:lumMod val="85000"/>
                    </a:schemeClr>
                  </a:solidFill>
                  <a:latin typeface="宋体" pitchFamily="2" charset="-122"/>
                  <a:ea typeface="宋体" pitchFamily="2" charset="-122"/>
                </a:endParaRPr>
              </a:p>
            </p:txBody>
          </p:sp>
          <p:sp>
            <p:nvSpPr>
              <p:cNvPr id="41" name="Down Arrow 40"/>
              <p:cNvSpPr/>
              <p:nvPr/>
            </p:nvSpPr>
            <p:spPr bwMode="ltGray">
              <a:xfrm rot="10800000">
                <a:off x="702291" y="2819400"/>
                <a:ext cx="130791" cy="228600"/>
              </a:xfrm>
              <a:prstGeom prst="downArrow">
                <a:avLst/>
              </a:prstGeom>
              <a:solidFill>
                <a:schemeClr val="accent3">
                  <a:lumMod val="20000"/>
                  <a:lumOff val="80000"/>
                </a:schemeClr>
              </a:solidFill>
              <a:ln w="3175">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42" name="Down Arrow 41"/>
              <p:cNvSpPr/>
              <p:nvPr/>
            </p:nvSpPr>
            <p:spPr bwMode="ltGray">
              <a:xfrm rot="10800000">
                <a:off x="647700" y="5638800"/>
                <a:ext cx="130791" cy="228600"/>
              </a:xfrm>
              <a:prstGeom prst="downArrow">
                <a:avLst/>
              </a:prstGeom>
              <a:solidFill>
                <a:schemeClr val="accent3">
                  <a:lumMod val="20000"/>
                  <a:lumOff val="80000"/>
                </a:schemeClr>
              </a:solidFill>
              <a:ln w="3175">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43" name="Down Arrow 42"/>
              <p:cNvSpPr/>
              <p:nvPr/>
            </p:nvSpPr>
            <p:spPr bwMode="ltGray">
              <a:xfrm rot="10800000">
                <a:off x="4436091" y="2819400"/>
                <a:ext cx="130791" cy="228600"/>
              </a:xfrm>
              <a:prstGeom prst="downArrow">
                <a:avLst/>
              </a:prstGeom>
              <a:solidFill>
                <a:schemeClr val="accent3">
                  <a:lumMod val="20000"/>
                  <a:lumOff val="80000"/>
                </a:schemeClr>
              </a:solidFill>
              <a:ln w="3175">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44" name="Down Arrow 43"/>
              <p:cNvSpPr/>
              <p:nvPr/>
            </p:nvSpPr>
            <p:spPr bwMode="ltGray">
              <a:xfrm rot="10800000">
                <a:off x="4381500" y="5714999"/>
                <a:ext cx="130791" cy="228600"/>
              </a:xfrm>
              <a:prstGeom prst="downArrow">
                <a:avLst/>
              </a:prstGeom>
              <a:solidFill>
                <a:schemeClr val="accent3">
                  <a:lumMod val="20000"/>
                  <a:lumOff val="80000"/>
                </a:schemeClr>
              </a:solidFill>
              <a:ln w="3175">
                <a:solidFill>
                  <a:schemeClr val="accent3">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grpSp>
            <p:nvGrpSpPr>
              <p:cNvPr id="45" name="Group 44"/>
              <p:cNvGrpSpPr/>
              <p:nvPr/>
            </p:nvGrpSpPr>
            <p:grpSpPr>
              <a:xfrm>
                <a:off x="1311891" y="1524000"/>
                <a:ext cx="6143199" cy="1219200"/>
                <a:chOff x="1311891" y="1371600"/>
                <a:chExt cx="6143199" cy="1219200"/>
              </a:xfrm>
            </p:grpSpPr>
            <p:sp>
              <p:nvSpPr>
                <p:cNvPr id="46" name="Rectangle 45"/>
                <p:cNvSpPr/>
                <p:nvPr/>
              </p:nvSpPr>
              <p:spPr bwMode="ltGray">
                <a:xfrm>
                  <a:off x="1311891" y="1371600"/>
                  <a:ext cx="6143199" cy="1219200"/>
                </a:xfrm>
                <a:prstGeom prst="rect">
                  <a:avLst/>
                </a:prstGeom>
                <a:solidFill>
                  <a:schemeClr val="bg1"/>
                </a:solidFill>
                <a:ln w="19050">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b="1" smtClean="0">
                      <a:solidFill>
                        <a:schemeClr val="accent4"/>
                      </a:solidFill>
                      <a:latin typeface="宋体" pitchFamily="2" charset="-122"/>
                      <a:ea typeface="宋体" pitchFamily="2" charset="-122"/>
                    </a:rPr>
                    <a:t>业务</a:t>
                  </a:r>
                  <a:r>
                    <a:rPr lang="en-US" altLang="zh-CN" sz="1800" b="1" smtClean="0">
                      <a:solidFill>
                        <a:schemeClr val="accent4"/>
                      </a:solidFill>
                      <a:latin typeface="宋体" pitchFamily="2" charset="-122"/>
                      <a:ea typeface="宋体" pitchFamily="2" charset="-122"/>
                    </a:rPr>
                    <a:t>/</a:t>
                  </a:r>
                  <a:r>
                    <a:rPr lang="zh-CN" altLang="en-US" sz="1800" b="1" smtClean="0">
                      <a:solidFill>
                        <a:schemeClr val="accent4"/>
                      </a:solidFill>
                      <a:latin typeface="宋体" pitchFamily="2" charset="-122"/>
                      <a:ea typeface="宋体" pitchFamily="2" charset="-122"/>
                    </a:rPr>
                    <a:t>资本战略</a:t>
                  </a:r>
                </a:p>
                <a:p>
                  <a:pPr algn="ctr"/>
                  <a:endParaRPr lang="zh-CN" altLang="en-US" sz="1800" smtClean="0">
                    <a:solidFill>
                      <a:schemeClr val="bg1"/>
                    </a:solidFill>
                    <a:latin typeface="宋体" pitchFamily="2" charset="-122"/>
                    <a:ea typeface="宋体" pitchFamily="2" charset="-122"/>
                  </a:endParaRPr>
                </a:p>
                <a:p>
                  <a:pPr algn="ctr"/>
                  <a:endParaRPr lang="zh-CN" altLang="en-US" sz="1800" smtClean="0">
                    <a:solidFill>
                      <a:schemeClr val="bg1"/>
                    </a:solidFill>
                    <a:latin typeface="宋体" pitchFamily="2" charset="-122"/>
                    <a:ea typeface="宋体" pitchFamily="2" charset="-122"/>
                  </a:endParaRPr>
                </a:p>
                <a:p>
                  <a:pPr algn="ctr"/>
                  <a:endParaRPr lang="zh-CN" altLang="en-US" sz="1800">
                    <a:solidFill>
                      <a:schemeClr val="bg1"/>
                    </a:solidFill>
                    <a:latin typeface="宋体" pitchFamily="2" charset="-122"/>
                    <a:ea typeface="宋体" pitchFamily="2" charset="-122"/>
                  </a:endParaRPr>
                </a:p>
              </p:txBody>
            </p:sp>
            <p:sp>
              <p:nvSpPr>
                <p:cNvPr id="47" name="Oval 46"/>
                <p:cNvSpPr/>
                <p:nvPr/>
              </p:nvSpPr>
              <p:spPr bwMode="ltGray">
                <a:xfrm>
                  <a:off x="1371600" y="1739462"/>
                  <a:ext cx="1481526" cy="666750"/>
                </a:xfrm>
                <a:prstGeom prst="ellipse">
                  <a:avLst/>
                </a:prstGeom>
                <a:solidFill>
                  <a:schemeClr val="accent4"/>
                </a:solidFill>
                <a:ln w="19050">
                  <a:solidFill>
                    <a:schemeClr val="accent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smtClean="0">
                      <a:solidFill>
                        <a:schemeClr val="bg1"/>
                      </a:solidFill>
                      <a:latin typeface="宋体" pitchFamily="2" charset="-122"/>
                      <a:ea typeface="宋体" pitchFamily="2" charset="-122"/>
                    </a:rPr>
                    <a:t>产品战略</a:t>
                  </a:r>
                  <a:r>
                    <a:rPr lang="en-US" altLang="zh-CN" sz="1600" smtClean="0">
                      <a:solidFill>
                        <a:schemeClr val="bg1"/>
                      </a:solidFill>
                      <a:latin typeface="宋体" pitchFamily="2" charset="-122"/>
                      <a:ea typeface="宋体" pitchFamily="2" charset="-122"/>
                    </a:rPr>
                    <a:t>/</a:t>
                  </a:r>
                  <a:r>
                    <a:rPr lang="zh-CN" altLang="en-US" sz="1600" smtClean="0">
                      <a:solidFill>
                        <a:schemeClr val="bg1"/>
                      </a:solidFill>
                      <a:latin typeface="宋体" pitchFamily="2" charset="-122"/>
                      <a:ea typeface="宋体" pitchFamily="2" charset="-122"/>
                    </a:rPr>
                    <a:t>业务计划</a:t>
                  </a:r>
                  <a:endParaRPr lang="zh-CN" altLang="en-US" sz="1600">
                    <a:solidFill>
                      <a:schemeClr val="bg1"/>
                    </a:solidFill>
                    <a:latin typeface="宋体" pitchFamily="2" charset="-122"/>
                    <a:ea typeface="宋体" pitchFamily="2" charset="-122"/>
                  </a:endParaRPr>
                </a:p>
              </p:txBody>
            </p:sp>
            <p:sp>
              <p:nvSpPr>
                <p:cNvPr id="48" name="Oval 47"/>
                <p:cNvSpPr/>
                <p:nvPr/>
              </p:nvSpPr>
              <p:spPr bwMode="ltGray">
                <a:xfrm>
                  <a:off x="2942896" y="1744717"/>
                  <a:ext cx="1447232" cy="666750"/>
                </a:xfrm>
                <a:prstGeom prst="ellipse">
                  <a:avLst/>
                </a:prstGeom>
                <a:solidFill>
                  <a:schemeClr val="accent4"/>
                </a:solidFill>
                <a:ln w="19050">
                  <a:solidFill>
                    <a:schemeClr val="accent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投资策略</a:t>
                  </a:r>
                </a:p>
              </p:txBody>
            </p:sp>
            <p:sp>
              <p:nvSpPr>
                <p:cNvPr id="49" name="Oval 48"/>
                <p:cNvSpPr/>
                <p:nvPr/>
              </p:nvSpPr>
              <p:spPr bwMode="ltGray">
                <a:xfrm>
                  <a:off x="4469816" y="1781175"/>
                  <a:ext cx="1447800" cy="657225"/>
                </a:xfrm>
                <a:prstGeom prst="ellipse">
                  <a:avLst/>
                </a:prstGeom>
                <a:solidFill>
                  <a:schemeClr val="accent4"/>
                </a:solidFill>
                <a:ln w="19050">
                  <a:solidFill>
                    <a:schemeClr val="accent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资本管理</a:t>
                  </a:r>
                </a:p>
              </p:txBody>
            </p:sp>
            <p:sp>
              <p:nvSpPr>
                <p:cNvPr id="50" name="Oval 49"/>
                <p:cNvSpPr/>
                <p:nvPr/>
              </p:nvSpPr>
              <p:spPr bwMode="ltGray">
                <a:xfrm>
                  <a:off x="5996394" y="1781176"/>
                  <a:ext cx="1395200" cy="630292"/>
                </a:xfrm>
                <a:prstGeom prst="ellipse">
                  <a:avLst/>
                </a:prstGeom>
                <a:solidFill>
                  <a:schemeClr val="accent4"/>
                </a:solidFill>
                <a:ln w="19050">
                  <a:solidFill>
                    <a:schemeClr val="accent4"/>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600">
                      <a:solidFill>
                        <a:schemeClr val="bg1"/>
                      </a:solidFill>
                      <a:latin typeface="宋体" pitchFamily="2" charset="-122"/>
                      <a:ea typeface="宋体" pitchFamily="2" charset="-122"/>
                    </a:rPr>
                    <a:t>会计政策</a:t>
                  </a:r>
                </a:p>
              </p:txBody>
            </p:sp>
          </p:grpSp>
          <p:sp>
            <p:nvSpPr>
              <p:cNvPr id="51" name="Rectangle 50"/>
              <p:cNvSpPr/>
              <p:nvPr/>
            </p:nvSpPr>
            <p:spPr bwMode="ltGray">
              <a:xfrm>
                <a:off x="7941291" y="1524000"/>
                <a:ext cx="762000" cy="5029200"/>
              </a:xfrm>
              <a:prstGeom prst="rect">
                <a:avLst/>
              </a:prstGeom>
              <a:solidFill>
                <a:schemeClr val="bg2">
                  <a:lumMod val="95000"/>
                </a:schemeClr>
              </a:solidFill>
              <a:ln w="28575">
                <a:solidFill>
                  <a:srgbClr val="A3202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b="1" smtClean="0">
                    <a:solidFill>
                      <a:schemeClr val="bg1">
                        <a:lumMod val="50000"/>
                      </a:schemeClr>
                    </a:solidFill>
                    <a:latin typeface="宋体" pitchFamily="2" charset="-122"/>
                    <a:ea typeface="宋体" pitchFamily="2" charset="-122"/>
                  </a:rPr>
                  <a:t>报告</a:t>
                </a:r>
              </a:p>
              <a:p>
                <a:pPr algn="ctr"/>
                <a:endParaRPr lang="zh-CN" altLang="en-US" sz="1800" b="1" smtClean="0">
                  <a:solidFill>
                    <a:schemeClr val="bg1">
                      <a:lumMod val="50000"/>
                    </a:schemeClr>
                  </a:solidFill>
                  <a:latin typeface="宋体" pitchFamily="2" charset="-122"/>
                  <a:ea typeface="宋体" pitchFamily="2" charset="-122"/>
                </a:endParaRPr>
              </a:p>
              <a:p>
                <a:pPr algn="ctr"/>
                <a:r>
                  <a:rPr lang="zh-CN" altLang="en-US" sz="1800" b="1" smtClean="0">
                    <a:solidFill>
                      <a:schemeClr val="bg1">
                        <a:lumMod val="50000"/>
                      </a:schemeClr>
                    </a:solidFill>
                    <a:latin typeface="宋体" pitchFamily="2" charset="-122"/>
                    <a:ea typeface="宋体" pitchFamily="2" charset="-122"/>
                  </a:rPr>
                  <a:t>内审</a:t>
                </a:r>
              </a:p>
              <a:p>
                <a:pPr algn="ctr"/>
                <a:endParaRPr lang="zh-CN" altLang="en-US" sz="1800" b="1" smtClean="0">
                  <a:solidFill>
                    <a:schemeClr val="bg1">
                      <a:lumMod val="50000"/>
                    </a:schemeClr>
                  </a:solidFill>
                  <a:latin typeface="宋体" pitchFamily="2" charset="-122"/>
                  <a:ea typeface="宋体" pitchFamily="2" charset="-122"/>
                </a:endParaRPr>
              </a:p>
              <a:p>
                <a:pPr algn="ctr"/>
                <a:r>
                  <a:rPr lang="zh-CN" altLang="en-US" sz="1800" b="1" smtClean="0">
                    <a:solidFill>
                      <a:schemeClr val="bg1">
                        <a:lumMod val="50000"/>
                      </a:schemeClr>
                    </a:solidFill>
                    <a:latin typeface="宋体" pitchFamily="2" charset="-122"/>
                    <a:ea typeface="宋体" pitchFamily="2" charset="-122"/>
                  </a:rPr>
                  <a:t>内控</a:t>
                </a:r>
                <a:endParaRPr lang="zh-CN" altLang="en-US" sz="1800" b="1">
                  <a:solidFill>
                    <a:schemeClr val="bg1">
                      <a:lumMod val="50000"/>
                    </a:schemeClr>
                  </a:solidFill>
                  <a:latin typeface="宋体" pitchFamily="2" charset="-122"/>
                  <a:ea typeface="宋体" pitchFamily="2" charset="-122"/>
                </a:endParaRPr>
              </a:p>
            </p:txBody>
          </p:sp>
          <p:sp>
            <p:nvSpPr>
              <p:cNvPr id="52" name="Right Arrow 51"/>
              <p:cNvSpPr/>
              <p:nvPr/>
            </p:nvSpPr>
            <p:spPr bwMode="ltGray">
              <a:xfrm rot="10800000">
                <a:off x="7552898" y="2076450"/>
                <a:ext cx="295702" cy="133350"/>
              </a:xfrm>
              <a:prstGeom prst="rightArrow">
                <a:avLst/>
              </a:prstGeom>
              <a:solidFill>
                <a:schemeClr val="accent1">
                  <a:lumMod val="20000"/>
                  <a:lumOff val="80000"/>
                </a:schemeClr>
              </a:solidFill>
              <a:ln w="3175">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sp>
            <p:nvSpPr>
              <p:cNvPr id="53" name="Left-Right Arrow 52"/>
              <p:cNvSpPr/>
              <p:nvPr/>
            </p:nvSpPr>
            <p:spPr bwMode="ltGray">
              <a:xfrm>
                <a:off x="7536407" y="4267200"/>
                <a:ext cx="388393" cy="152400"/>
              </a:xfrm>
              <a:prstGeom prst="leftRightArrow">
                <a:avLst/>
              </a:prstGeom>
              <a:solidFill>
                <a:schemeClr val="accent1">
                  <a:lumMod val="20000"/>
                  <a:lumOff val="80000"/>
                </a:schemeClr>
              </a:solidFill>
              <a:ln w="3175">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sz="1800" err="1">
                  <a:solidFill>
                    <a:schemeClr val="bg1"/>
                  </a:solidFill>
                  <a:latin typeface="宋体" pitchFamily="2" charset="-122"/>
                  <a:ea typeface="宋体" pitchFamily="2" charset="-122"/>
                </a:endParaRPr>
              </a:p>
            </p:txBody>
          </p:sp>
        </p:grpSp>
        <p:sp>
          <p:nvSpPr>
            <p:cNvPr id="6" name="Down Arrow 5"/>
            <p:cNvSpPr/>
            <p:nvPr/>
          </p:nvSpPr>
          <p:spPr bwMode="ltGray">
            <a:xfrm>
              <a:off x="2897912" y="4894312"/>
              <a:ext cx="773053" cy="86360"/>
            </a:xfrm>
            <a:prstGeom prst="downArrow">
              <a:avLst/>
            </a:prstGeom>
            <a:solidFill>
              <a:schemeClr val="bg1">
                <a:lumMod val="95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err="1" smtClean="0">
                <a:solidFill>
                  <a:schemeClr val="bg1">
                    <a:lumMod val="50000"/>
                  </a:schemeClr>
                </a:solidFill>
                <a:latin typeface="宋体" pitchFamily="2" charset="-122"/>
                <a:ea typeface="宋体" pitchFamily="2" charset="-122"/>
              </a:endParaRPr>
            </a:p>
          </p:txBody>
        </p:sp>
        <p:sp>
          <p:nvSpPr>
            <p:cNvPr id="54" name="Rounded Rectangle 53"/>
            <p:cNvSpPr/>
            <p:nvPr/>
          </p:nvSpPr>
          <p:spPr bwMode="ltGray">
            <a:xfrm>
              <a:off x="1969040" y="5038328"/>
              <a:ext cx="2724879" cy="1044171"/>
            </a:xfrm>
            <a:prstGeom prst="roundRect">
              <a:avLst/>
            </a:prstGeom>
            <a:solidFill>
              <a:schemeClr val="bg2">
                <a:lumMod val="65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marL="198105" indent="-198105">
                <a:buFont typeface="Wingdings" pitchFamily="2" charset="2"/>
                <a:buChar char="§"/>
              </a:pPr>
              <a:r>
                <a:rPr lang="zh-CN" altLang="en-US" sz="1400" smtClean="0">
                  <a:solidFill>
                    <a:schemeClr val="bg2">
                      <a:lumMod val="85000"/>
                    </a:schemeClr>
                  </a:solidFill>
                  <a:latin typeface="宋体" pitchFamily="2" charset="-122"/>
                  <a:ea typeface="宋体" pitchFamily="2" charset="-122"/>
                </a:rPr>
                <a:t>分红业务管理策略</a:t>
              </a:r>
            </a:p>
            <a:p>
              <a:pPr marL="198105" indent="-198105">
                <a:buFont typeface="Wingdings" pitchFamily="2" charset="2"/>
                <a:buChar char="§"/>
              </a:pPr>
              <a:r>
                <a:rPr lang="zh-CN" altLang="en-US" sz="1400" smtClean="0">
                  <a:solidFill>
                    <a:schemeClr val="bg2">
                      <a:lumMod val="85000"/>
                    </a:schemeClr>
                  </a:solidFill>
                  <a:latin typeface="宋体" pitchFamily="2" charset="-122"/>
                  <a:ea typeface="宋体" pitchFamily="2" charset="-122"/>
                </a:rPr>
                <a:t>账户管理</a:t>
              </a:r>
            </a:p>
            <a:p>
              <a:pPr marL="198105" indent="-198105">
                <a:buFont typeface="Wingdings" pitchFamily="2" charset="2"/>
                <a:buChar char="§"/>
              </a:pPr>
              <a:r>
                <a:rPr lang="zh-CN" altLang="en-US" sz="1400" smtClean="0">
                  <a:solidFill>
                    <a:schemeClr val="bg2">
                      <a:lumMod val="85000"/>
                    </a:schemeClr>
                  </a:solidFill>
                  <a:latin typeface="宋体" pitchFamily="2" charset="-122"/>
                  <a:ea typeface="宋体" pitchFamily="2" charset="-122"/>
                </a:rPr>
                <a:t>资产负债管理</a:t>
              </a:r>
            </a:p>
            <a:p>
              <a:pPr marL="198105" indent="-198105">
                <a:buFont typeface="Wingdings" pitchFamily="2" charset="2"/>
                <a:buChar char="§"/>
              </a:pPr>
              <a:r>
                <a:rPr lang="zh-CN" altLang="en-US" sz="1400" smtClean="0">
                  <a:solidFill>
                    <a:schemeClr val="bg2">
                      <a:lumMod val="85000"/>
                    </a:schemeClr>
                  </a:solidFill>
                  <a:latin typeface="宋体" pitchFamily="2" charset="-122"/>
                  <a:ea typeface="宋体" pitchFamily="2" charset="-122"/>
                </a:rPr>
                <a:t>价值评估</a:t>
              </a:r>
              <a:endParaRPr lang="zh-CN" altLang="en-US" sz="1400">
                <a:solidFill>
                  <a:schemeClr val="bg2">
                    <a:lumMod val="85000"/>
                  </a:schemeClr>
                </a:solidFill>
                <a:latin typeface="宋体" pitchFamily="2" charset="-122"/>
                <a:ea typeface="宋体" pitchFamily="2" charset="-122"/>
              </a:endParaRPr>
            </a:p>
          </p:txBody>
        </p:sp>
      </p:grpSp>
      <p:sp>
        <p:nvSpPr>
          <p:cNvPr id="101" name="Page Number"/>
          <p:cNvSpPr txBox="1"/>
          <p:nvPr>
            <p:custDataLst>
              <p:tags r:id="rId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18</a:t>
            </a:r>
            <a:endParaRPr lang="zh-CN" altLang="en-US" sz="900" noProof="1" smtClean="0"/>
          </a:p>
        </p:txBody>
      </p:sp>
      <p:sp>
        <p:nvSpPr>
          <p:cNvPr id="102"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103"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04"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spTree>
    <p:extLst>
      <p:ext uri="{BB962C8B-B14F-4D97-AF65-F5344CB8AC3E}">
        <p14:creationId xmlns:p14="http://schemas.microsoft.com/office/powerpoint/2010/main" val="3996133009"/>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3" name="grid" hidden="1"/>
          <p:cNvGrpSpPr/>
          <p:nvPr>
            <p:custDataLst>
              <p:tags r:id="rId3"/>
            </p:custDataLst>
          </p:nvPr>
        </p:nvGrpSpPr>
        <p:grpSpPr>
          <a:xfrm>
            <a:off x="530352" y="685800"/>
            <a:ext cx="8997696" cy="6711696"/>
            <a:chOff x="530352" y="685800"/>
            <a:chExt cx="8997696" cy="6711696"/>
          </a:xfrm>
        </p:grpSpPr>
        <p:sp>
          <p:nvSpPr>
            <p:cNvPr id="34"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37" name="Group 600" hidden="1"/>
            <p:cNvGrpSpPr/>
            <p:nvPr userDrawn="1"/>
          </p:nvGrpSpPr>
          <p:grpSpPr>
            <a:xfrm>
              <a:off x="530352" y="6016752"/>
              <a:ext cx="8997696" cy="609600"/>
              <a:chOff x="530352" y="6016752"/>
              <a:chExt cx="8997696" cy="609600"/>
            </a:xfrm>
          </p:grpSpPr>
          <p:sp>
            <p:nvSpPr>
              <p:cNvPr id="73"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4"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7"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8" name="Group 500" hidden="1"/>
            <p:cNvGrpSpPr/>
            <p:nvPr userDrawn="1"/>
          </p:nvGrpSpPr>
          <p:grpSpPr>
            <a:xfrm>
              <a:off x="530352" y="5257800"/>
              <a:ext cx="8997696" cy="609600"/>
              <a:chOff x="530352" y="5257800"/>
              <a:chExt cx="8997696" cy="609600"/>
            </a:xfrm>
          </p:grpSpPr>
          <p:sp>
            <p:nvSpPr>
              <p:cNvPr id="67"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0"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1"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9" name="Group 400" hidden="1"/>
            <p:cNvGrpSpPr/>
            <p:nvPr userDrawn="1"/>
          </p:nvGrpSpPr>
          <p:grpSpPr>
            <a:xfrm>
              <a:off x="530352" y="4498848"/>
              <a:ext cx="8997696" cy="609600"/>
              <a:chOff x="530352" y="4498848"/>
              <a:chExt cx="8997696" cy="609600"/>
            </a:xfrm>
          </p:grpSpPr>
          <p:sp>
            <p:nvSpPr>
              <p:cNvPr id="61"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2"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3"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4"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5"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40" name="Group 300" hidden="1"/>
            <p:cNvGrpSpPr/>
            <p:nvPr userDrawn="1"/>
          </p:nvGrpSpPr>
          <p:grpSpPr>
            <a:xfrm>
              <a:off x="530352" y="3730752"/>
              <a:ext cx="8997696" cy="609600"/>
              <a:chOff x="530352" y="3730752"/>
              <a:chExt cx="8997696" cy="609600"/>
            </a:xfrm>
          </p:grpSpPr>
          <p:sp>
            <p:nvSpPr>
              <p:cNvPr id="55"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9"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0"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41" name="Group 200" hidden="1"/>
            <p:cNvGrpSpPr/>
            <p:nvPr userDrawn="1"/>
          </p:nvGrpSpPr>
          <p:grpSpPr>
            <a:xfrm>
              <a:off x="530352" y="2971800"/>
              <a:ext cx="8997696" cy="609600"/>
              <a:chOff x="530352" y="2971800"/>
              <a:chExt cx="8997696" cy="609600"/>
            </a:xfrm>
          </p:grpSpPr>
          <p:sp>
            <p:nvSpPr>
              <p:cNvPr id="49"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42" name="Group 100" hidden="1"/>
            <p:cNvGrpSpPr/>
            <p:nvPr userDrawn="1"/>
          </p:nvGrpSpPr>
          <p:grpSpPr>
            <a:xfrm>
              <a:off x="530352" y="2212848"/>
              <a:ext cx="8997696" cy="609600"/>
              <a:chOff x="530352" y="2212848"/>
              <a:chExt cx="8997696" cy="609600"/>
            </a:xfrm>
          </p:grpSpPr>
          <p:sp>
            <p:nvSpPr>
              <p:cNvPr id="43"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a:xfrm>
            <a:off x="493200" y="1123200"/>
            <a:ext cx="8997696" cy="914400"/>
          </a:xfrm>
        </p:spPr>
        <p:txBody>
          <a:bodyPr/>
          <a:lstStyle/>
          <a:p>
            <a:pPr lvl="0"/>
            <a:r>
              <a:rPr lang="zh-CN" altLang="en-US">
                <a:latin typeface="宋体" pitchFamily="2" charset="-122"/>
                <a:ea typeface="宋体" pitchFamily="2" charset="-122"/>
              </a:rPr>
              <a:t>偿二代下对公司产品战略及业务规划的</a:t>
            </a:r>
            <a:r>
              <a:rPr lang="zh-CN" altLang="en-US" smtClean="0">
                <a:latin typeface="宋体" pitchFamily="2" charset="-122"/>
                <a:ea typeface="宋体" pitchFamily="2" charset="-122"/>
              </a:rPr>
              <a:t>思考</a:t>
            </a:r>
            <a:br>
              <a:rPr lang="en-US" altLang="zh-CN" smtClean="0">
                <a:latin typeface="宋体" pitchFamily="2" charset="-122"/>
                <a:ea typeface="宋体" pitchFamily="2" charset="-122"/>
              </a:rPr>
            </a:br>
            <a:r>
              <a:rPr lang="zh-CN" altLang="en-US" b="0"/>
              <a:t>资本使用效率及资本占有率将成为产品规划的必要因素</a:t>
            </a:r>
            <a:br>
              <a:rPr lang="zh-CN" altLang="en-US" b="0"/>
            </a:br>
            <a:endParaRPr lang="zh-CN" altLang="en-US" b="0">
              <a:latin typeface="宋体" pitchFamily="2" charset="-122"/>
              <a:ea typeface="宋体" pitchFamily="2" charset="-122"/>
            </a:endParaRPr>
          </a:p>
        </p:txBody>
      </p:sp>
      <p:grpSp>
        <p:nvGrpSpPr>
          <p:cNvPr id="13" name="Group 12"/>
          <p:cNvGrpSpPr/>
          <p:nvPr/>
        </p:nvGrpSpPr>
        <p:grpSpPr>
          <a:xfrm>
            <a:off x="419101" y="1899920"/>
            <a:ext cx="7570683" cy="5267960"/>
            <a:chOff x="689051" y="1835137"/>
            <a:chExt cx="6807926" cy="4648200"/>
          </a:xfrm>
        </p:grpSpPr>
        <p:sp>
          <p:nvSpPr>
            <p:cNvPr id="20" name="Freeform 19"/>
            <p:cNvSpPr/>
            <p:nvPr/>
          </p:nvSpPr>
          <p:spPr>
            <a:xfrm>
              <a:off x="689052" y="1835137"/>
              <a:ext cx="3009760" cy="3124200"/>
            </a:xfrm>
            <a:custGeom>
              <a:gdLst>
                <a:gd name="connsiteX0" fmla="*/ 209897 w 3514786"/>
                <a:gd name="connsiteY0" fmla="*/ 0 h 2623713"/>
                <a:gd name="connsiteX1" fmla="*/ 3304889 w 3514786"/>
                <a:gd name="connsiteY1" fmla="*/ 0 h 2623713"/>
                <a:gd name="connsiteX2" fmla="*/ 3514786 w 3514786"/>
                <a:gd name="connsiteY2" fmla="*/ 209897 h 2623713"/>
                <a:gd name="connsiteX3" fmla="*/ 3514786 w 3514786"/>
                <a:gd name="connsiteY3" fmla="*/ 2623713 h 2623713"/>
                <a:gd name="connsiteX4" fmla="*/ 3514786 w 3514786"/>
                <a:gd name="connsiteY4" fmla="*/ 2623713 h 2623713"/>
                <a:gd name="connsiteX5" fmla="*/ 0 w 3514786"/>
                <a:gd name="connsiteY5" fmla="*/ 2623713 h 2623713"/>
                <a:gd name="connsiteX6" fmla="*/ 0 w 3514786"/>
                <a:gd name="connsiteY6" fmla="*/ 2623713 h 2623713"/>
                <a:gd name="connsiteX7" fmla="*/ 0 w 3514786"/>
                <a:gd name="connsiteY7" fmla="*/ 209897 h 2623713"/>
                <a:gd name="connsiteX8" fmla="*/ 209897 w 3514786"/>
                <a:gd name="connsiteY8" fmla="*/ 0 h 26237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14786" h="2623713">
                  <a:moveTo>
                    <a:pt x="209897" y="0"/>
                  </a:moveTo>
                  <a:lnTo>
                    <a:pt x="3304889" y="0"/>
                  </a:lnTo>
                  <a:cubicBezTo>
                    <a:pt x="3420812" y="0"/>
                    <a:pt x="3514786" y="93974"/>
                    <a:pt x="3514786" y="209897"/>
                  </a:cubicBezTo>
                  <a:lnTo>
                    <a:pt x="3514786" y="2623713"/>
                  </a:lnTo>
                  <a:lnTo>
                    <a:pt x="3514786" y="2623713"/>
                  </a:lnTo>
                  <a:lnTo>
                    <a:pt x="0" y="2623713"/>
                  </a:lnTo>
                  <a:lnTo>
                    <a:pt x="0" y="2623713"/>
                  </a:lnTo>
                  <a:lnTo>
                    <a:pt x="0" y="209897"/>
                  </a:lnTo>
                  <a:cubicBezTo>
                    <a:pt x="0" y="93974"/>
                    <a:pt x="93974" y="0"/>
                    <a:pt x="209897" y="0"/>
                  </a:cubicBezTo>
                  <a:close/>
                </a:path>
              </a:pathLst>
            </a:custGeom>
            <a:ln>
              <a:solidFill>
                <a:srgbClr val="A32020"/>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1797" tIns="122437" rIns="81797" bIns="20320" numCol="1" spcCol="1270" anchor="t" anchorCtr="0">
              <a:noAutofit/>
            </a:bodyP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marL="191030" lvl="1" indent="-191030" defTabSz="792419">
                <a:lnSpc>
                  <a:spcPct val="90000"/>
                </a:lnSpc>
                <a:spcBef>
                  <a:spcPct val="0"/>
                </a:spcBef>
                <a:spcAft>
                  <a:spcPct val="15000"/>
                </a:spcAft>
                <a:buChar char="••"/>
              </a:pPr>
              <a:r>
                <a:rPr lang="zh-CN" altLang="en-US" sz="1800" smtClean="0">
                  <a:latin typeface="宋体" pitchFamily="2" charset="-122"/>
                  <a:ea typeface="宋体" pitchFamily="2" charset="-122"/>
                </a:rPr>
                <a:t>未体现公司的业务特征，行业间的产品、资产负债</a:t>
              </a:r>
              <a:r>
                <a:rPr lang="zh-CN" altLang="en-US" sz="1800" b="1" smtClean="0">
                  <a:solidFill>
                    <a:schemeClr val="accent4">
                      <a:lumMod val="75000"/>
                    </a:schemeClr>
                  </a:solidFill>
                  <a:latin typeface="宋体" pitchFamily="2" charset="-122"/>
                  <a:ea typeface="宋体" pitchFamily="2" charset="-122"/>
                </a:rPr>
                <a:t>管理差异化无法在资本计量中体现</a:t>
              </a:r>
            </a:p>
            <a:p>
              <a:pPr marL="191030" lvl="1" indent="-191030" defTabSz="792419">
                <a:lnSpc>
                  <a:spcPct val="90000"/>
                </a:lnSpc>
                <a:spcBef>
                  <a:spcPct val="0"/>
                </a:spcBef>
                <a:spcAft>
                  <a:spcPct val="15000"/>
                </a:spcAft>
                <a:buChar char="••"/>
              </a:pPr>
              <a:endParaRPr lang="zh-CN" altLang="en-US" sz="1800" b="1" smtClean="0">
                <a:solidFill>
                  <a:schemeClr val="accent4">
                    <a:lumMod val="75000"/>
                  </a:schemeClr>
                </a:solidFill>
                <a:latin typeface="宋体" pitchFamily="2" charset="-122"/>
                <a:ea typeface="宋体" pitchFamily="2" charset="-122"/>
              </a:endParaRPr>
            </a:p>
            <a:p>
              <a:pPr marL="191030" lvl="1" indent="-191030" defTabSz="792419">
                <a:lnSpc>
                  <a:spcPct val="90000"/>
                </a:lnSpc>
                <a:spcBef>
                  <a:spcPct val="0"/>
                </a:spcBef>
                <a:spcAft>
                  <a:spcPct val="15000"/>
                </a:spcAft>
                <a:buChar char="••"/>
              </a:pPr>
              <a:r>
                <a:rPr lang="zh-CN" altLang="en-US" sz="1800" smtClean="0">
                  <a:latin typeface="宋体" pitchFamily="2" charset="-122"/>
                  <a:ea typeface="宋体" pitchFamily="2" charset="-122"/>
                </a:rPr>
                <a:t>资本计量简化，主要取决于公司的</a:t>
              </a:r>
              <a:r>
                <a:rPr lang="zh-CN" altLang="en-US" sz="1800" b="1" smtClean="0">
                  <a:solidFill>
                    <a:schemeClr val="accent4">
                      <a:lumMod val="75000"/>
                    </a:schemeClr>
                  </a:solidFill>
                  <a:latin typeface="宋体" pitchFamily="2" charset="-122"/>
                  <a:ea typeface="宋体" pitchFamily="2" charset="-122"/>
                </a:rPr>
                <a:t>业务</a:t>
              </a:r>
              <a:r>
                <a:rPr lang="zh-CN" altLang="en-US" sz="1800" smtClean="0">
                  <a:latin typeface="宋体" pitchFamily="2" charset="-122"/>
                  <a:ea typeface="宋体" pitchFamily="2" charset="-122"/>
                </a:rPr>
                <a:t>和</a:t>
              </a:r>
              <a:r>
                <a:rPr lang="zh-CN" altLang="en-US" sz="1800" b="1" smtClean="0">
                  <a:solidFill>
                    <a:schemeClr val="accent4">
                      <a:lumMod val="75000"/>
                    </a:schemeClr>
                  </a:solidFill>
                  <a:latin typeface="宋体" pitchFamily="2" charset="-122"/>
                  <a:ea typeface="宋体" pitchFamily="2" charset="-122"/>
                </a:rPr>
                <a:t>准备金规模</a:t>
              </a:r>
              <a:r>
                <a:rPr lang="zh-CN" altLang="en-US" sz="1800" smtClean="0">
                  <a:latin typeface="宋体" pitchFamily="2" charset="-122"/>
                  <a:ea typeface="宋体" pitchFamily="2" charset="-122"/>
                </a:rPr>
                <a:t>，适用于保险业的发展初期</a:t>
              </a:r>
            </a:p>
            <a:p>
              <a:pPr marL="191030" lvl="1" indent="-191030" defTabSz="792419">
                <a:lnSpc>
                  <a:spcPct val="90000"/>
                </a:lnSpc>
                <a:spcBef>
                  <a:spcPct val="0"/>
                </a:spcBef>
                <a:spcAft>
                  <a:spcPct val="15000"/>
                </a:spcAft>
                <a:buChar char="••"/>
              </a:pPr>
              <a:endParaRPr lang="zh-CN" altLang="en-US" sz="1800" smtClean="0">
                <a:latin typeface="宋体" pitchFamily="2" charset="-122"/>
                <a:ea typeface="宋体" pitchFamily="2" charset="-122"/>
              </a:endParaRPr>
            </a:p>
            <a:p>
              <a:pPr marL="191030" lvl="1" indent="-191030" defTabSz="792419">
                <a:lnSpc>
                  <a:spcPct val="90000"/>
                </a:lnSpc>
                <a:spcBef>
                  <a:spcPct val="0"/>
                </a:spcBef>
                <a:spcAft>
                  <a:spcPct val="15000"/>
                </a:spcAft>
                <a:buChar char="••"/>
              </a:pPr>
              <a:r>
                <a:rPr lang="zh-CN" altLang="en-US" sz="1800" smtClean="0">
                  <a:latin typeface="宋体" pitchFamily="2" charset="-122"/>
                  <a:ea typeface="宋体" pitchFamily="2" charset="-122"/>
                </a:rPr>
                <a:t>前端放开面临更多的风险，如费率市场化，投资渠道开放，偿一代难以对市场放开后的风险更合理的评估及监管</a:t>
              </a:r>
              <a:endParaRPr lang="zh-CN" altLang="en-US" sz="1800">
                <a:latin typeface="宋体" pitchFamily="2" charset="-122"/>
                <a:ea typeface="宋体" pitchFamily="2" charset="-122"/>
              </a:endParaRPr>
            </a:p>
          </p:txBody>
        </p:sp>
        <p:sp>
          <p:nvSpPr>
            <p:cNvPr id="22" name="Freeform 21"/>
            <p:cNvSpPr/>
            <p:nvPr/>
          </p:nvSpPr>
          <p:spPr>
            <a:xfrm>
              <a:off x="689051" y="5126540"/>
              <a:ext cx="3043064" cy="1128197"/>
            </a:xfrm>
            <a:custGeom>
              <a:gdLst>
                <a:gd name="connsiteX0" fmla="*/ 0 w 3514786"/>
                <a:gd name="connsiteY0" fmla="*/ 0 h 1128197"/>
                <a:gd name="connsiteX1" fmla="*/ 3514786 w 3514786"/>
                <a:gd name="connsiteY1" fmla="*/ 0 h 1128197"/>
                <a:gd name="connsiteX2" fmla="*/ 3514786 w 3514786"/>
                <a:gd name="connsiteY2" fmla="*/ 1128197 h 1128197"/>
                <a:gd name="connsiteX3" fmla="*/ 0 w 3514786"/>
                <a:gd name="connsiteY3" fmla="*/ 1128197 h 1128197"/>
                <a:gd name="connsiteX4" fmla="*/ 0 w 3514786"/>
                <a:gd name="connsiteY4" fmla="*/ 0 h 1128197"/>
              </a:gdLst>
              <a:cxnLst>
                <a:cxn ang="0">
                  <a:pos x="connsiteX0" y="connsiteY0"/>
                </a:cxn>
                <a:cxn ang="0">
                  <a:pos x="connsiteX1" y="connsiteY1"/>
                </a:cxn>
                <a:cxn ang="0">
                  <a:pos x="connsiteX2" y="connsiteY2"/>
                </a:cxn>
                <a:cxn ang="0">
                  <a:pos x="connsiteX3" y="connsiteY3"/>
                </a:cxn>
                <a:cxn ang="0">
                  <a:pos x="connsiteX4" y="connsiteY4"/>
                </a:cxn>
              </a:cxnLst>
              <a:rect l="l" t="t" r="r" b="b"/>
              <a:pathLst>
                <a:path w="3514786" h="1128197">
                  <a:moveTo>
                    <a:pt x="0" y="0"/>
                  </a:moveTo>
                  <a:lnTo>
                    <a:pt x="3514786" y="0"/>
                  </a:lnTo>
                  <a:lnTo>
                    <a:pt x="3514786" y="1128197"/>
                  </a:lnTo>
                  <a:lnTo>
                    <a:pt x="0" y="1128197"/>
                  </a:lnTo>
                  <a:lnTo>
                    <a:pt x="0" y="0"/>
                  </a:lnTo>
                  <a:close/>
                </a:path>
              </a:pathLst>
            </a:custGeom>
            <a:solidFill>
              <a:srgbClr val="A32020"/>
            </a:solidFill>
            <a:ln>
              <a:solidFill>
                <a:srgbClr val="A32020"/>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9530" tIns="0" rIns="1056095" bIns="0" numCol="1" spcCol="1270" anchor="ctr" anchorCtr="0">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defTabSz="643840">
                <a:lnSpc>
                  <a:spcPct val="90000"/>
                </a:lnSpc>
                <a:spcBef>
                  <a:spcPct val="0"/>
                </a:spcBef>
                <a:spcAft>
                  <a:spcPct val="35000"/>
                </a:spcAft>
              </a:pPr>
              <a:endParaRPr lang="zh-CN" altLang="en-US" sz="1800" smtClean="0">
                <a:latin typeface="宋体" pitchFamily="2" charset="-122"/>
                <a:ea typeface="宋体" pitchFamily="2" charset="-122"/>
              </a:endParaRPr>
            </a:p>
            <a:p>
              <a:pPr defTabSz="643840">
                <a:lnSpc>
                  <a:spcPct val="90000"/>
                </a:lnSpc>
                <a:spcBef>
                  <a:spcPct val="0"/>
                </a:spcBef>
                <a:spcAft>
                  <a:spcPct val="35000"/>
                </a:spcAft>
              </a:pPr>
              <a:r>
                <a:rPr lang="en-US" altLang="zh-CN" sz="1800" smtClean="0">
                  <a:latin typeface="宋体" pitchFamily="2" charset="-122"/>
                  <a:ea typeface="宋体" pitchFamily="2" charset="-122"/>
                </a:rPr>
                <a:t>- </a:t>
              </a:r>
              <a:r>
                <a:rPr lang="zh-CN" altLang="en-US" sz="1800" smtClean="0">
                  <a:latin typeface="宋体" pitchFamily="2" charset="-122"/>
                  <a:ea typeface="宋体" pitchFamily="2" charset="-122"/>
                </a:rPr>
                <a:t>适用于保险业发展初期，</a:t>
              </a:r>
              <a:r>
                <a:rPr lang="zh-CN" altLang="en-US" sz="1800" b="1" smtClean="0">
                  <a:solidFill>
                    <a:schemeClr val="accent5">
                      <a:lumMod val="60000"/>
                      <a:lumOff val="40000"/>
                    </a:schemeClr>
                  </a:solidFill>
                  <a:latin typeface="宋体" pitchFamily="2" charset="-122"/>
                  <a:ea typeface="宋体" pitchFamily="2" charset="-122"/>
                </a:rPr>
                <a:t>无法体现差异化管理</a:t>
              </a:r>
              <a:endParaRPr lang="zh-CN" altLang="en-US" sz="1800" b="1">
                <a:solidFill>
                  <a:schemeClr val="accent5">
                    <a:lumMod val="60000"/>
                    <a:lumOff val="40000"/>
                  </a:schemeClr>
                </a:solidFill>
                <a:latin typeface="宋体" pitchFamily="2" charset="-122"/>
                <a:ea typeface="宋体" pitchFamily="2" charset="-122"/>
              </a:endParaRPr>
            </a:p>
          </p:txBody>
        </p:sp>
        <p:sp>
          <p:nvSpPr>
            <p:cNvPr id="23" name="Oval 22"/>
            <p:cNvSpPr/>
            <p:nvPr/>
          </p:nvSpPr>
          <p:spPr>
            <a:xfrm>
              <a:off x="2670251" y="5253162"/>
              <a:ext cx="1230175" cy="1230175"/>
            </a:xfrm>
            <a:prstGeom prst="ellipse">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endParaRPr lang="zh-CN" altLang="en-US"/>
            </a:p>
          </p:txBody>
        </p:sp>
        <p:sp>
          <p:nvSpPr>
            <p:cNvPr id="24" name="Freeform 23"/>
            <p:cNvSpPr/>
            <p:nvPr/>
          </p:nvSpPr>
          <p:spPr>
            <a:xfrm>
              <a:off x="4005553" y="1835137"/>
              <a:ext cx="3229037" cy="3124200"/>
            </a:xfrm>
            <a:custGeom>
              <a:gdLst>
                <a:gd name="connsiteX0" fmla="*/ 209897 w 3514786"/>
                <a:gd name="connsiteY0" fmla="*/ 0 h 2623713"/>
                <a:gd name="connsiteX1" fmla="*/ 3304889 w 3514786"/>
                <a:gd name="connsiteY1" fmla="*/ 0 h 2623713"/>
                <a:gd name="connsiteX2" fmla="*/ 3514786 w 3514786"/>
                <a:gd name="connsiteY2" fmla="*/ 209897 h 2623713"/>
                <a:gd name="connsiteX3" fmla="*/ 3514786 w 3514786"/>
                <a:gd name="connsiteY3" fmla="*/ 2623713 h 2623713"/>
                <a:gd name="connsiteX4" fmla="*/ 3514786 w 3514786"/>
                <a:gd name="connsiteY4" fmla="*/ 2623713 h 2623713"/>
                <a:gd name="connsiteX5" fmla="*/ 0 w 3514786"/>
                <a:gd name="connsiteY5" fmla="*/ 2623713 h 2623713"/>
                <a:gd name="connsiteX6" fmla="*/ 0 w 3514786"/>
                <a:gd name="connsiteY6" fmla="*/ 2623713 h 2623713"/>
                <a:gd name="connsiteX7" fmla="*/ 0 w 3514786"/>
                <a:gd name="connsiteY7" fmla="*/ 209897 h 2623713"/>
                <a:gd name="connsiteX8" fmla="*/ 209897 w 3514786"/>
                <a:gd name="connsiteY8" fmla="*/ 0 h 262371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14786" h="2623713">
                  <a:moveTo>
                    <a:pt x="209897" y="0"/>
                  </a:moveTo>
                  <a:lnTo>
                    <a:pt x="3304889" y="0"/>
                  </a:lnTo>
                  <a:cubicBezTo>
                    <a:pt x="3420812" y="0"/>
                    <a:pt x="3514786" y="93974"/>
                    <a:pt x="3514786" y="209897"/>
                  </a:cubicBezTo>
                  <a:lnTo>
                    <a:pt x="3514786" y="2623713"/>
                  </a:lnTo>
                  <a:lnTo>
                    <a:pt x="3514786" y="2623713"/>
                  </a:lnTo>
                  <a:lnTo>
                    <a:pt x="0" y="2623713"/>
                  </a:lnTo>
                  <a:lnTo>
                    <a:pt x="0" y="2623713"/>
                  </a:lnTo>
                  <a:lnTo>
                    <a:pt x="0" y="209897"/>
                  </a:lnTo>
                  <a:cubicBezTo>
                    <a:pt x="0" y="93974"/>
                    <a:pt x="93974" y="0"/>
                    <a:pt x="209897" y="0"/>
                  </a:cubicBezTo>
                  <a:close/>
                </a:path>
              </a:pathLst>
            </a:custGeom>
            <a:ln>
              <a:solidFill>
                <a:srgbClr val="DC6900"/>
              </a:solidFill>
            </a:ln>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1797" tIns="122437" rIns="81797" bIns="20320" numCol="1" spcCol="1270" anchor="t" anchorCtr="0">
              <a:noAutofit/>
            </a:bodyP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marL="191030" lvl="1" indent="-191030" defTabSz="792419">
                <a:lnSpc>
                  <a:spcPct val="90000"/>
                </a:lnSpc>
                <a:spcBef>
                  <a:spcPct val="0"/>
                </a:spcBef>
                <a:spcAft>
                  <a:spcPct val="15000"/>
                </a:spcAft>
                <a:buChar char="••"/>
              </a:pPr>
              <a:r>
                <a:rPr lang="zh-CN" altLang="en-US" sz="1800" smtClean="0">
                  <a:latin typeface="宋体" pitchFamily="2" charset="-122"/>
                  <a:ea typeface="宋体" pitchFamily="2" charset="-122"/>
                </a:rPr>
                <a:t>体现公司的</a:t>
              </a:r>
              <a:r>
                <a:rPr lang="zh-CN" altLang="en-US" sz="1800" b="1" smtClean="0">
                  <a:solidFill>
                    <a:schemeClr val="accent4">
                      <a:lumMod val="75000"/>
                    </a:schemeClr>
                  </a:solidFill>
                  <a:latin typeface="宋体" pitchFamily="2" charset="-122"/>
                  <a:ea typeface="宋体" pitchFamily="2" charset="-122"/>
                </a:rPr>
                <a:t>风险管理能力</a:t>
              </a:r>
              <a:r>
                <a:rPr lang="zh-CN" altLang="en-US" sz="1800" smtClean="0">
                  <a:latin typeface="宋体" pitchFamily="2" charset="-122"/>
                  <a:ea typeface="宋体" pitchFamily="2" charset="-122"/>
                </a:rPr>
                <a:t>和</a:t>
              </a:r>
              <a:r>
                <a:rPr lang="zh-CN" altLang="en-US" sz="1800" b="1" smtClean="0">
                  <a:solidFill>
                    <a:schemeClr val="accent4">
                      <a:lumMod val="75000"/>
                    </a:schemeClr>
                  </a:solidFill>
                  <a:latin typeface="宋体" pitchFamily="2" charset="-122"/>
                  <a:ea typeface="宋体" pitchFamily="2" charset="-122"/>
                </a:rPr>
                <a:t>业务质量</a:t>
              </a:r>
              <a:r>
                <a:rPr lang="zh-CN" altLang="en-US" sz="1800" smtClean="0">
                  <a:latin typeface="宋体" pitchFamily="2" charset="-122"/>
                  <a:ea typeface="宋体" pitchFamily="2" charset="-122"/>
                </a:rPr>
                <a:t>，寻求收益高资本低的最优产品组合</a:t>
              </a:r>
            </a:p>
            <a:p>
              <a:pPr marL="191030" lvl="1" indent="-191030" defTabSz="792419">
                <a:lnSpc>
                  <a:spcPct val="90000"/>
                </a:lnSpc>
                <a:spcBef>
                  <a:spcPct val="0"/>
                </a:spcBef>
                <a:spcAft>
                  <a:spcPct val="15000"/>
                </a:spcAft>
                <a:buChar char="••"/>
              </a:pPr>
              <a:endParaRPr lang="zh-CN" altLang="en-US" sz="1800" smtClean="0">
                <a:latin typeface="宋体" pitchFamily="2" charset="-122"/>
                <a:ea typeface="宋体" pitchFamily="2" charset="-122"/>
              </a:endParaRPr>
            </a:p>
            <a:p>
              <a:pPr marL="191030" lvl="1" indent="-191030" defTabSz="792419">
                <a:lnSpc>
                  <a:spcPct val="90000"/>
                </a:lnSpc>
                <a:spcBef>
                  <a:spcPct val="0"/>
                </a:spcBef>
                <a:spcAft>
                  <a:spcPct val="15000"/>
                </a:spcAft>
                <a:buChar char="••"/>
              </a:pPr>
              <a:r>
                <a:rPr lang="zh-CN" altLang="en-US" sz="1800" smtClean="0">
                  <a:latin typeface="宋体" pitchFamily="2" charset="-122"/>
                  <a:ea typeface="宋体" pitchFamily="2" charset="-122"/>
                </a:rPr>
                <a:t>资本的计量体现了行业面临的</a:t>
              </a:r>
              <a:r>
                <a:rPr lang="zh-CN" altLang="en-US" sz="1800" b="1" smtClean="0">
                  <a:solidFill>
                    <a:schemeClr val="accent4">
                      <a:lumMod val="75000"/>
                    </a:schemeClr>
                  </a:solidFill>
                  <a:latin typeface="宋体" pitchFamily="2" charset="-122"/>
                  <a:ea typeface="宋体" pitchFamily="2" charset="-122"/>
                </a:rPr>
                <a:t>主要风险</a:t>
              </a:r>
              <a:r>
                <a:rPr lang="zh-CN" altLang="en-US" sz="1800" smtClean="0">
                  <a:latin typeface="宋体" pitchFamily="2" charset="-122"/>
                  <a:ea typeface="宋体" pitchFamily="2" charset="-122"/>
                </a:rPr>
                <a:t>，</a:t>
              </a:r>
              <a:r>
                <a:rPr lang="zh-CN" altLang="en-US" sz="1800" b="1" smtClean="0">
                  <a:solidFill>
                    <a:schemeClr val="accent4">
                      <a:lumMod val="75000"/>
                    </a:schemeClr>
                  </a:solidFill>
                  <a:latin typeface="宋体" pitchFamily="2" charset="-122"/>
                  <a:ea typeface="宋体" pitchFamily="2" charset="-122"/>
                </a:rPr>
                <a:t>风险的来源</a:t>
              </a:r>
              <a:r>
                <a:rPr lang="zh-CN" altLang="en-US" sz="1800" smtClean="0">
                  <a:latin typeface="宋体" pitchFamily="2" charset="-122"/>
                  <a:ea typeface="宋体" pitchFamily="2" charset="-122"/>
                </a:rPr>
                <a:t>和</a:t>
              </a:r>
              <a:r>
                <a:rPr lang="zh-CN" altLang="en-US" sz="1800" b="1" smtClean="0">
                  <a:solidFill>
                    <a:schemeClr val="accent4">
                      <a:lumMod val="75000"/>
                    </a:schemeClr>
                  </a:solidFill>
                  <a:latin typeface="宋体" pitchFamily="2" charset="-122"/>
                  <a:ea typeface="宋体" pitchFamily="2" charset="-122"/>
                </a:rPr>
                <a:t>管理途径</a:t>
              </a:r>
              <a:r>
                <a:rPr lang="zh-CN" altLang="en-US" sz="1800" smtClean="0">
                  <a:latin typeface="宋体" pitchFamily="2" charset="-122"/>
                  <a:ea typeface="宋体" pitchFamily="2" charset="-122"/>
                </a:rPr>
                <a:t>，监管如何协助行业进行风险的治理，特别是新兴产品的风险资本</a:t>
              </a:r>
            </a:p>
            <a:p>
              <a:pPr marL="191030" lvl="1" indent="-191030" defTabSz="792419">
                <a:lnSpc>
                  <a:spcPct val="90000"/>
                </a:lnSpc>
                <a:spcBef>
                  <a:spcPct val="0"/>
                </a:spcBef>
                <a:spcAft>
                  <a:spcPct val="15000"/>
                </a:spcAft>
                <a:buChar char="••"/>
              </a:pPr>
              <a:endParaRPr lang="zh-CN" altLang="en-US" sz="1800" smtClean="0">
                <a:latin typeface="宋体" pitchFamily="2" charset="-122"/>
                <a:ea typeface="宋体" pitchFamily="2" charset="-122"/>
              </a:endParaRPr>
            </a:p>
            <a:p>
              <a:pPr marL="191030" lvl="1" indent="-191030" defTabSz="792419">
                <a:lnSpc>
                  <a:spcPct val="90000"/>
                </a:lnSpc>
                <a:spcBef>
                  <a:spcPct val="0"/>
                </a:spcBef>
                <a:spcAft>
                  <a:spcPct val="15000"/>
                </a:spcAft>
                <a:buChar char="••"/>
              </a:pPr>
              <a:r>
                <a:rPr lang="zh-CN" altLang="en-US" sz="1800" smtClean="0">
                  <a:latin typeface="宋体" pitchFamily="2" charset="-122"/>
                  <a:ea typeface="宋体" pitchFamily="2" charset="-122"/>
                </a:rPr>
                <a:t>通过</a:t>
              </a:r>
              <a:r>
                <a:rPr lang="zh-CN" altLang="en-US" sz="1800" b="1" smtClean="0">
                  <a:solidFill>
                    <a:schemeClr val="accent4">
                      <a:lumMod val="75000"/>
                    </a:schemeClr>
                  </a:solidFill>
                  <a:latin typeface="宋体" pitchFamily="2" charset="-122"/>
                  <a:ea typeface="宋体" pitchFamily="2" charset="-122"/>
                </a:rPr>
                <a:t>加强风险管理</a:t>
              </a:r>
              <a:r>
                <a:rPr lang="zh-CN" altLang="en-US" sz="1800" smtClean="0">
                  <a:latin typeface="宋体" pitchFamily="2" charset="-122"/>
                  <a:ea typeface="宋体" pitchFamily="2" charset="-122"/>
                </a:rPr>
                <a:t>，在提升产品收益的同时，确保新业务的风险资本满足公司的资本规划目标</a:t>
              </a:r>
              <a:endParaRPr lang="zh-CN" altLang="en-US" sz="1800">
                <a:latin typeface="宋体" pitchFamily="2" charset="-122"/>
                <a:ea typeface="宋体" pitchFamily="2" charset="-122"/>
              </a:endParaRPr>
            </a:p>
          </p:txBody>
        </p:sp>
        <p:sp>
          <p:nvSpPr>
            <p:cNvPr id="25" name="Freeform 24"/>
            <p:cNvSpPr/>
            <p:nvPr/>
          </p:nvSpPr>
          <p:spPr>
            <a:xfrm>
              <a:off x="4005553" y="5126540"/>
              <a:ext cx="3229038" cy="1128197"/>
            </a:xfrm>
            <a:custGeom>
              <a:gdLst>
                <a:gd name="connsiteX0" fmla="*/ 0 w 3514786"/>
                <a:gd name="connsiteY0" fmla="*/ 0 h 1128197"/>
                <a:gd name="connsiteX1" fmla="*/ 3514786 w 3514786"/>
                <a:gd name="connsiteY1" fmla="*/ 0 h 1128197"/>
                <a:gd name="connsiteX2" fmla="*/ 3514786 w 3514786"/>
                <a:gd name="connsiteY2" fmla="*/ 1128197 h 1128197"/>
                <a:gd name="connsiteX3" fmla="*/ 0 w 3514786"/>
                <a:gd name="connsiteY3" fmla="*/ 1128197 h 1128197"/>
                <a:gd name="connsiteX4" fmla="*/ 0 w 3514786"/>
                <a:gd name="connsiteY4" fmla="*/ 0 h 1128197"/>
              </a:gdLst>
              <a:cxnLst>
                <a:cxn ang="0">
                  <a:pos x="connsiteX0" y="connsiteY0"/>
                </a:cxn>
                <a:cxn ang="0">
                  <a:pos x="connsiteX1" y="connsiteY1"/>
                </a:cxn>
                <a:cxn ang="0">
                  <a:pos x="connsiteX2" y="connsiteY2"/>
                </a:cxn>
                <a:cxn ang="0">
                  <a:pos x="connsiteX3" y="connsiteY3"/>
                </a:cxn>
                <a:cxn ang="0">
                  <a:pos x="connsiteX4" y="connsiteY4"/>
                </a:cxn>
              </a:cxnLst>
              <a:rect l="l" t="t" r="r" b="b"/>
              <a:pathLst>
                <a:path w="3514786" h="1128197">
                  <a:moveTo>
                    <a:pt x="0" y="0"/>
                  </a:moveTo>
                  <a:lnTo>
                    <a:pt x="3514786" y="0"/>
                  </a:lnTo>
                  <a:lnTo>
                    <a:pt x="3514786" y="1128197"/>
                  </a:lnTo>
                  <a:lnTo>
                    <a:pt x="0" y="1128197"/>
                  </a:lnTo>
                  <a:lnTo>
                    <a:pt x="0" y="0"/>
                  </a:lnTo>
                  <a:close/>
                </a:path>
              </a:pathLst>
            </a:custGeom>
            <a:solidFill>
              <a:schemeClr val="accent6"/>
            </a:solidFill>
            <a:ln>
              <a:solidFill>
                <a:srgbClr val="DC6900"/>
              </a:solidFill>
            </a:ln>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9530" tIns="0" rIns="1056095" bIns="0" numCol="1" spcCol="1270" anchor="ctr" anchorCtr="0">
              <a:no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defTabSz="643840">
                <a:lnSpc>
                  <a:spcPct val="90000"/>
                </a:lnSpc>
                <a:spcBef>
                  <a:spcPct val="0"/>
                </a:spcBef>
                <a:spcAft>
                  <a:spcPct val="35000"/>
                </a:spcAft>
              </a:pPr>
              <a:endParaRPr lang="zh-CN" altLang="en-US" sz="1800" smtClean="0">
                <a:latin typeface="宋体" pitchFamily="2" charset="-122"/>
                <a:ea typeface="宋体" pitchFamily="2" charset="-122"/>
              </a:endParaRPr>
            </a:p>
            <a:p>
              <a:pPr defTabSz="643840">
                <a:lnSpc>
                  <a:spcPct val="90000"/>
                </a:lnSpc>
                <a:spcBef>
                  <a:spcPct val="0"/>
                </a:spcBef>
                <a:spcAft>
                  <a:spcPct val="35000"/>
                </a:spcAft>
              </a:pPr>
              <a:r>
                <a:rPr lang="en-US" altLang="zh-CN" sz="1800" smtClean="0">
                  <a:latin typeface="宋体" pitchFamily="2" charset="-122"/>
                  <a:ea typeface="宋体" pitchFamily="2" charset="-122"/>
                </a:rPr>
                <a:t>- </a:t>
              </a:r>
              <a:r>
                <a:rPr lang="zh-CN" altLang="en-US" sz="1800" smtClean="0">
                  <a:latin typeface="宋体" pitchFamily="2" charset="-122"/>
                  <a:ea typeface="宋体" pitchFamily="2" charset="-122"/>
                </a:rPr>
                <a:t>确保市场放开后的风险监管，</a:t>
              </a:r>
              <a:r>
                <a:rPr lang="zh-CN" altLang="en-US" sz="1800" b="1" smtClean="0">
                  <a:solidFill>
                    <a:schemeClr val="accent5">
                      <a:lumMod val="60000"/>
                      <a:lumOff val="40000"/>
                    </a:schemeClr>
                  </a:solidFill>
                  <a:latin typeface="宋体" pitchFamily="2" charset="-122"/>
                  <a:ea typeface="宋体" pitchFamily="2" charset="-122"/>
                </a:rPr>
                <a:t>体现行业间的业务及管理的差异</a:t>
              </a:r>
              <a:endParaRPr lang="zh-CN" altLang="en-US" sz="1800" b="1">
                <a:solidFill>
                  <a:schemeClr val="accent5">
                    <a:lumMod val="60000"/>
                    <a:lumOff val="40000"/>
                  </a:schemeClr>
                </a:solidFill>
                <a:latin typeface="宋体" pitchFamily="2" charset="-122"/>
                <a:ea typeface="宋体" pitchFamily="2" charset="-122"/>
              </a:endParaRPr>
            </a:p>
          </p:txBody>
        </p:sp>
        <p:sp>
          <p:nvSpPr>
            <p:cNvPr id="26" name="Oval 25"/>
            <p:cNvSpPr/>
            <p:nvPr/>
          </p:nvSpPr>
          <p:spPr>
            <a:xfrm>
              <a:off x="6266802" y="5253162"/>
              <a:ext cx="1230175" cy="1230175"/>
            </a:xfrm>
            <a:prstGeom prst="ellipse">
              <a:avLst/>
            </a:pr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endParaRPr lang="zh-CN" altLang="en-US"/>
            </a:p>
          </p:txBody>
        </p:sp>
      </p:grpSp>
      <p:sp>
        <p:nvSpPr>
          <p:cNvPr id="27" name="TextBox 26"/>
          <p:cNvSpPr txBox="1"/>
          <p:nvPr/>
        </p:nvSpPr>
        <p:spPr>
          <a:xfrm>
            <a:off x="2766060" y="5984625"/>
            <a:ext cx="944645" cy="319656"/>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r>
              <a:rPr lang="zh-CN" altLang="en-US" sz="2200" b="1" smtClean="0">
                <a:solidFill>
                  <a:schemeClr val="accent4"/>
                </a:solidFill>
              </a:rPr>
              <a:t>偿一代</a:t>
            </a:r>
          </a:p>
          <a:p>
            <a:pPr indent="-305647">
              <a:spcAft>
                <a:spcPts val="1003"/>
              </a:spcAft>
            </a:pPr>
            <a:endParaRPr lang="zh-CN" altLang="en-US" sz="2200" err="1">
              <a:latin typeface="Georgia" pitchFamily="18" charset="0"/>
            </a:endParaRPr>
          </a:p>
        </p:txBody>
      </p:sp>
      <p:sp>
        <p:nvSpPr>
          <p:cNvPr id="28" name="TextBox 27"/>
          <p:cNvSpPr txBox="1"/>
          <p:nvPr/>
        </p:nvSpPr>
        <p:spPr>
          <a:xfrm>
            <a:off x="6873240" y="6070985"/>
            <a:ext cx="944645" cy="319656"/>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r>
              <a:rPr lang="zh-CN" altLang="en-US" sz="2200" b="1" smtClean="0">
                <a:solidFill>
                  <a:schemeClr val="accent4"/>
                </a:solidFill>
              </a:rPr>
              <a:t>偿二代</a:t>
            </a:r>
          </a:p>
          <a:p>
            <a:pPr indent="-305647">
              <a:spcAft>
                <a:spcPts val="1003"/>
              </a:spcAft>
            </a:pPr>
            <a:endParaRPr lang="zh-CN" altLang="en-US" sz="2200" err="1">
              <a:latin typeface="Georgia" pitchFamily="18" charset="0"/>
            </a:endParaRPr>
          </a:p>
        </p:txBody>
      </p:sp>
      <p:sp>
        <p:nvSpPr>
          <p:cNvPr id="15" name="Right Arrow 14"/>
          <p:cNvSpPr/>
          <p:nvPr/>
        </p:nvSpPr>
        <p:spPr bwMode="ltGray">
          <a:xfrm>
            <a:off x="7795260" y="2273437"/>
            <a:ext cx="572459" cy="206269"/>
          </a:xfrm>
          <a:prstGeom prst="rightArrow">
            <a:avLst/>
          </a:prstGeom>
          <a:solidFill>
            <a:schemeClr val="accent4"/>
          </a:solidFill>
          <a:ln w="3175"/>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b="1" err="1" smtClean="0">
              <a:solidFill>
                <a:schemeClr val="bg1"/>
              </a:solidFill>
              <a:latin typeface="Georgia" pitchFamily="18" charset="0"/>
            </a:endParaRPr>
          </a:p>
        </p:txBody>
      </p:sp>
      <p:sp>
        <p:nvSpPr>
          <p:cNvPr id="16" name="Rectangle 15"/>
          <p:cNvSpPr/>
          <p:nvPr/>
        </p:nvSpPr>
        <p:spPr bwMode="ltGray">
          <a:xfrm>
            <a:off x="8549640" y="2235292"/>
            <a:ext cx="1215486" cy="412539"/>
          </a:xfrm>
          <a:prstGeom prst="rect">
            <a:avLst/>
          </a:prstGeom>
          <a:solidFill>
            <a:schemeClr val="accent4"/>
          </a:solidFill>
          <a:ln w="3175"/>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b="1" smtClean="0">
                <a:solidFill>
                  <a:schemeClr val="bg1"/>
                </a:solidFill>
                <a:latin typeface="Georgia" pitchFamily="18" charset="0"/>
              </a:rPr>
              <a:t>产品策略</a:t>
            </a:r>
          </a:p>
        </p:txBody>
      </p:sp>
      <p:sp>
        <p:nvSpPr>
          <p:cNvPr id="17" name="Right Arrow 16"/>
          <p:cNvSpPr/>
          <p:nvPr/>
        </p:nvSpPr>
        <p:spPr bwMode="ltGray">
          <a:xfrm>
            <a:off x="7795260" y="3406186"/>
            <a:ext cx="572459" cy="206269"/>
          </a:xfrm>
          <a:prstGeom prst="rightArrow">
            <a:avLst/>
          </a:prstGeom>
          <a:solidFill>
            <a:schemeClr val="accent4"/>
          </a:solidFill>
          <a:ln w="3175"/>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b="1" err="1" smtClean="0">
              <a:solidFill>
                <a:schemeClr val="bg1"/>
              </a:solidFill>
              <a:latin typeface="Georgia" pitchFamily="18" charset="0"/>
            </a:endParaRPr>
          </a:p>
        </p:txBody>
      </p:sp>
      <p:sp>
        <p:nvSpPr>
          <p:cNvPr id="18" name="Rectangle 17"/>
          <p:cNvSpPr/>
          <p:nvPr/>
        </p:nvSpPr>
        <p:spPr bwMode="ltGray">
          <a:xfrm>
            <a:off x="8549640" y="3368041"/>
            <a:ext cx="1215486" cy="412539"/>
          </a:xfrm>
          <a:prstGeom prst="rect">
            <a:avLst/>
          </a:prstGeom>
          <a:solidFill>
            <a:schemeClr val="accent4"/>
          </a:solidFill>
          <a:ln w="3175"/>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b="1">
                <a:solidFill>
                  <a:schemeClr val="bg1"/>
                </a:solidFill>
                <a:latin typeface="Georgia" pitchFamily="18" charset="0"/>
              </a:rPr>
              <a:t>业务</a:t>
            </a:r>
            <a:r>
              <a:rPr lang="zh-CN" altLang="en-US" b="1" smtClean="0">
                <a:solidFill>
                  <a:schemeClr val="bg1"/>
                </a:solidFill>
                <a:latin typeface="Georgia" pitchFamily="18" charset="0"/>
              </a:rPr>
              <a:t>策略</a:t>
            </a:r>
          </a:p>
        </p:txBody>
      </p:sp>
      <p:sp>
        <p:nvSpPr>
          <p:cNvPr id="19" name="Right Arrow 18"/>
          <p:cNvSpPr/>
          <p:nvPr/>
        </p:nvSpPr>
        <p:spPr bwMode="ltGray">
          <a:xfrm>
            <a:off x="7795260" y="4375407"/>
            <a:ext cx="572459" cy="206269"/>
          </a:xfrm>
          <a:prstGeom prst="rightArrow">
            <a:avLst/>
          </a:prstGeom>
          <a:solidFill>
            <a:schemeClr val="accent4"/>
          </a:solidFill>
          <a:ln w="3175"/>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b="1" err="1" smtClean="0">
              <a:solidFill>
                <a:schemeClr val="bg1"/>
              </a:solidFill>
              <a:latin typeface="Georgia" pitchFamily="18" charset="0"/>
            </a:endParaRPr>
          </a:p>
        </p:txBody>
      </p:sp>
      <p:sp>
        <p:nvSpPr>
          <p:cNvPr id="29" name="Rectangle 28"/>
          <p:cNvSpPr/>
          <p:nvPr/>
        </p:nvSpPr>
        <p:spPr bwMode="ltGray">
          <a:xfrm>
            <a:off x="8549640" y="4337262"/>
            <a:ext cx="1215486" cy="412539"/>
          </a:xfrm>
          <a:prstGeom prst="rect">
            <a:avLst/>
          </a:prstGeom>
          <a:solidFill>
            <a:schemeClr val="accent4"/>
          </a:solidFill>
          <a:ln w="3175"/>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b="1" smtClean="0">
                <a:solidFill>
                  <a:schemeClr val="bg1"/>
                </a:solidFill>
                <a:latin typeface="Georgia" pitchFamily="18" charset="0"/>
              </a:rPr>
              <a:t>资本收益</a:t>
            </a:r>
          </a:p>
        </p:txBody>
      </p:sp>
      <p:sp>
        <p:nvSpPr>
          <p:cNvPr id="30" name="Right Arrow 29"/>
          <p:cNvSpPr/>
          <p:nvPr/>
        </p:nvSpPr>
        <p:spPr bwMode="ltGray">
          <a:xfrm>
            <a:off x="7795260" y="5066287"/>
            <a:ext cx="572459" cy="206269"/>
          </a:xfrm>
          <a:prstGeom prst="rightArrow">
            <a:avLst/>
          </a:prstGeom>
          <a:solidFill>
            <a:schemeClr val="accent4"/>
          </a:solidFill>
          <a:ln w="3175"/>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b="1" err="1" smtClean="0">
              <a:solidFill>
                <a:schemeClr val="bg1"/>
              </a:solidFill>
              <a:latin typeface="Georgia" pitchFamily="18" charset="0"/>
            </a:endParaRPr>
          </a:p>
        </p:txBody>
      </p:sp>
      <p:sp>
        <p:nvSpPr>
          <p:cNvPr id="31" name="Rectangle 30"/>
          <p:cNvSpPr/>
          <p:nvPr/>
        </p:nvSpPr>
        <p:spPr bwMode="ltGray">
          <a:xfrm>
            <a:off x="8549640" y="5028142"/>
            <a:ext cx="1215486" cy="412539"/>
          </a:xfrm>
          <a:prstGeom prst="rect">
            <a:avLst/>
          </a:prstGeom>
          <a:solidFill>
            <a:schemeClr val="accent4"/>
          </a:solidFill>
          <a:ln w="3175"/>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b="1" smtClean="0">
                <a:solidFill>
                  <a:schemeClr val="bg1"/>
                </a:solidFill>
                <a:latin typeface="Georgia" pitchFamily="18" charset="0"/>
              </a:rPr>
              <a:t>在险价值</a:t>
            </a:r>
          </a:p>
        </p:txBody>
      </p:sp>
      <p:graphicFrame>
        <p:nvGraphicFramePr>
          <p:cNvPr id="32" name="Diagram 31"/>
          <p:cNvGraphicFramePr/>
          <p:nvPr>
            <p:extLst>
              <p:ext uri="{D42A27DB-BD31-4B8C-83A1-F6EECF244321}">
                <p14:modId xmlns:p14="http://schemas.microsoft.com/office/powerpoint/2010/main" val="2941219290"/>
              </p:ext>
            </p:extLst>
          </p:nvPr>
        </p:nvGraphicFramePr>
        <p:xfrm>
          <a:off x="7698000" y="1149896"/>
          <a:ext cx="2227744" cy="359278"/>
        </p:xfrm>
        <a:graphic>
          <a:graphicData uri="http://schemas.openxmlformats.org/drawingml/2006/diagram">
            <dgm:relIds xmlns:dgm="http://schemas.openxmlformats.org/drawingml/2006/diagram" r:dm="rId5" r:lo="rId6" r:qs="rId7" r:cs="rId8"/>
          </a:graphicData>
        </a:graphic>
      </p:graphicFrame>
      <p:sp>
        <p:nvSpPr>
          <p:cNvPr id="79" name="Page Number"/>
          <p:cNvSpPr txBox="1"/>
          <p:nvPr>
            <p:custDataLst>
              <p:tags r:id="rId9"/>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19</a:t>
            </a:r>
            <a:endParaRPr lang="zh-CN" altLang="en-US" sz="900" noProof="1" smtClean="0"/>
          </a:p>
        </p:txBody>
      </p:sp>
      <p:sp>
        <p:nvSpPr>
          <p:cNvPr id="80" name="Section Footer"/>
          <p:cNvSpPr txBox="1"/>
          <p:nvPr>
            <p:custDataLst>
              <p:tags r:id="rId10"/>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81" name="Executive Summary" hidden="1"/>
          <p:cNvSpPr txBox="1"/>
          <p:nvPr>
            <p:custDataLst>
              <p:tags r:id="rId11"/>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82" name="Section Header"/>
          <p:cNvSpPr txBox="1"/>
          <p:nvPr>
            <p:custDataLst>
              <p:tags r:id="rId12"/>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spTree>
    <p:extLst>
      <p:ext uri="{BB962C8B-B14F-4D97-AF65-F5344CB8AC3E}">
        <p14:creationId xmlns:p14="http://schemas.microsoft.com/office/powerpoint/2010/main" val="3056709780"/>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 name="grid" hidden="1"/>
          <p:cNvGrpSpPr/>
          <p:nvPr>
            <p:custDataLst>
              <p:tags r:id="rId2"/>
            </p:custDataLst>
          </p:nvPr>
        </p:nvGrpSpPr>
        <p:grpSpPr>
          <a:xfrm>
            <a:off x="530352" y="685800"/>
            <a:ext cx="8997696" cy="6711696"/>
            <a:chOff x="530352" y="685800"/>
            <a:chExt cx="8997696" cy="6711696"/>
          </a:xfrm>
        </p:grpSpPr>
        <p:sp>
          <p:nvSpPr>
            <p:cNvPr id="10"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14" name="Group 600" hidden="1"/>
            <p:cNvGrpSpPr/>
            <p:nvPr userDrawn="1"/>
          </p:nvGrpSpPr>
          <p:grpSpPr>
            <a:xfrm>
              <a:off x="530352" y="6016752"/>
              <a:ext cx="8997696" cy="609600"/>
              <a:chOff x="530352" y="6016752"/>
              <a:chExt cx="8997696" cy="609600"/>
            </a:xfrm>
          </p:grpSpPr>
          <p:sp>
            <p:nvSpPr>
              <p:cNvPr id="53"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8" name="Group 500" hidden="1"/>
            <p:cNvGrpSpPr/>
            <p:nvPr userDrawn="1"/>
          </p:nvGrpSpPr>
          <p:grpSpPr>
            <a:xfrm>
              <a:off x="530352" y="5257800"/>
              <a:ext cx="8997696" cy="609600"/>
              <a:chOff x="530352" y="5257800"/>
              <a:chExt cx="8997696" cy="609600"/>
            </a:xfrm>
          </p:grpSpPr>
          <p:sp>
            <p:nvSpPr>
              <p:cNvPr id="47"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9" name="Group 400" hidden="1"/>
            <p:cNvGrpSpPr/>
            <p:nvPr userDrawn="1"/>
          </p:nvGrpSpPr>
          <p:grpSpPr>
            <a:xfrm>
              <a:off x="530352" y="4498848"/>
              <a:ext cx="8997696" cy="609600"/>
              <a:chOff x="530352" y="4498848"/>
              <a:chExt cx="8997696" cy="609600"/>
            </a:xfrm>
          </p:grpSpPr>
          <p:sp>
            <p:nvSpPr>
              <p:cNvPr id="41"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0" name="Group 300" hidden="1"/>
            <p:cNvGrpSpPr/>
            <p:nvPr userDrawn="1"/>
          </p:nvGrpSpPr>
          <p:grpSpPr>
            <a:xfrm>
              <a:off x="530352" y="3730752"/>
              <a:ext cx="8997696" cy="609600"/>
              <a:chOff x="530352" y="3730752"/>
              <a:chExt cx="8997696" cy="609600"/>
            </a:xfrm>
          </p:grpSpPr>
          <p:sp>
            <p:nvSpPr>
              <p:cNvPr id="35"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1" name="Group 200" hidden="1"/>
            <p:cNvGrpSpPr/>
            <p:nvPr userDrawn="1"/>
          </p:nvGrpSpPr>
          <p:grpSpPr>
            <a:xfrm>
              <a:off x="530352" y="2971800"/>
              <a:ext cx="8997696" cy="609600"/>
              <a:chOff x="530352" y="2971800"/>
              <a:chExt cx="8997696" cy="609600"/>
            </a:xfrm>
          </p:grpSpPr>
          <p:sp>
            <p:nvSpPr>
              <p:cNvPr id="29"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2" name="Group 100" hidden="1"/>
            <p:cNvGrpSpPr/>
            <p:nvPr userDrawn="1"/>
          </p:nvGrpSpPr>
          <p:grpSpPr>
            <a:xfrm>
              <a:off x="530352" y="2212848"/>
              <a:ext cx="8997696" cy="609600"/>
              <a:chOff x="530352" y="2212848"/>
              <a:chExt cx="8997696" cy="609600"/>
            </a:xfrm>
          </p:grpSpPr>
          <p:sp>
            <p:nvSpPr>
              <p:cNvPr id="23"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graphicFrame>
        <p:nvGraphicFramePr>
          <p:cNvPr id="15" name="Diagram 14"/>
          <p:cNvGraphicFramePr/>
          <p:nvPr>
            <p:extLst>
              <p:ext uri="{D42A27DB-BD31-4B8C-83A1-F6EECF244321}">
                <p14:modId xmlns:p14="http://schemas.microsoft.com/office/powerpoint/2010/main" val="3982025326"/>
              </p:ext>
            </p:extLst>
          </p:nvPr>
        </p:nvGraphicFramePr>
        <p:xfrm>
          <a:off x="586740" y="1978974"/>
          <a:ext cx="4363251" cy="4499514"/>
        </p:xfrm>
        <a:graphic>
          <a:graphicData uri="http://schemas.openxmlformats.org/drawingml/2006/diagram">
            <dgm:relIds xmlns:dgm="http://schemas.openxmlformats.org/drawingml/2006/diagram" r:dm="rId4" r:lo="rId5" r:qs="rId6" r:cs="rId7"/>
          </a:graphicData>
        </a:graphic>
      </p:graphicFrame>
      <p:graphicFrame>
        <p:nvGraphicFramePr>
          <p:cNvPr id="16" name="Content Placeholder 9"/>
          <p:cNvGraphicFramePr>
            <a:graphicFrameLocks noGrp="1"/>
          </p:cNvGraphicFramePr>
          <p:nvPr>
            <p:ph sz="quarter" idx="4294967295"/>
            <p:extLst>
              <p:ext uri="{D42A27DB-BD31-4B8C-83A1-F6EECF244321}">
                <p14:modId xmlns:p14="http://schemas.microsoft.com/office/powerpoint/2010/main" val="3415145468"/>
              </p:ext>
            </p:extLst>
          </p:nvPr>
        </p:nvGraphicFramePr>
        <p:xfrm>
          <a:off x="5029200" y="4498847"/>
          <a:ext cx="4445953" cy="2112865"/>
        </p:xfrm>
        <a:graphic>
          <a:graphicData uri="http://schemas.openxmlformats.org/drawingml/2006/chart">
            <c:chart xmlns:c="http://schemas.openxmlformats.org/drawingml/2006/chart" r:id="rId8"/>
          </a:graphicData>
        </a:graphic>
      </p:graphicFrame>
      <p:graphicFrame>
        <p:nvGraphicFramePr>
          <p:cNvPr id="17" name="Content Placeholder 10"/>
          <p:cNvGraphicFramePr/>
          <p:nvPr>
            <p:extLst>
              <p:ext uri="{D42A27DB-BD31-4B8C-83A1-F6EECF244321}">
                <p14:modId xmlns:p14="http://schemas.microsoft.com/office/powerpoint/2010/main" val="2173949608"/>
              </p:ext>
            </p:extLst>
          </p:nvPr>
        </p:nvGraphicFramePr>
        <p:xfrm>
          <a:off x="5029200" y="1980497"/>
          <a:ext cx="4442460" cy="2418080"/>
        </p:xfrm>
        <a:graphic>
          <a:graphicData uri="http://schemas.openxmlformats.org/drawingml/2006/chart">
            <c:chart xmlns:c="http://schemas.openxmlformats.org/drawingml/2006/chart" r:id="rId9"/>
          </a:graphicData>
        </a:graphic>
      </p:graphicFrame>
      <p:sp>
        <p:nvSpPr>
          <p:cNvPr id="9" name="Title 1"/>
          <p:cNvSpPr>
            <a:spLocks noGrp="1"/>
          </p:cNvSpPr>
          <p:nvPr>
            <p:ph type="title"/>
          </p:nvPr>
        </p:nvSpPr>
        <p:spPr>
          <a:xfrm>
            <a:off x="493200" y="1123200"/>
            <a:ext cx="8884920" cy="1036320"/>
          </a:xfrm>
        </p:spPr>
        <p:txBody>
          <a:bodyPr/>
          <a:lstStyle/>
          <a:p>
            <a:r>
              <a:rPr lang="zh-CN" altLang="en-US">
                <a:latin typeface="宋体" pitchFamily="2" charset="-122"/>
                <a:ea typeface="宋体" pitchFamily="2" charset="-122"/>
              </a:rPr>
              <a:t>偿二代对不同类型产品保单负债和资本要求的影响</a:t>
            </a:r>
            <a:br>
              <a:rPr lang="zh-CN" altLang="en-US">
                <a:latin typeface="宋体" pitchFamily="2" charset="-122"/>
                <a:ea typeface="宋体" pitchFamily="2" charset="-122"/>
              </a:rPr>
            </a:br>
            <a:r>
              <a:rPr lang="zh-CN" altLang="en-US" b="0">
                <a:latin typeface="宋体" pitchFamily="2" charset="-122"/>
                <a:ea typeface="宋体" pitchFamily="2" charset="-122"/>
              </a:rPr>
              <a:t>典型产品测试结果演示 （ 分红终身）</a:t>
            </a:r>
          </a:p>
        </p:txBody>
      </p:sp>
      <p:sp>
        <p:nvSpPr>
          <p:cNvPr id="59" name="Page Number"/>
          <p:cNvSpPr txBox="1"/>
          <p:nvPr>
            <p:custDataLst>
              <p:tags r:id="rId10"/>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20</a:t>
            </a:r>
            <a:endParaRPr lang="zh-CN" altLang="en-US" sz="900" noProof="1" smtClean="0"/>
          </a:p>
        </p:txBody>
      </p:sp>
      <p:sp>
        <p:nvSpPr>
          <p:cNvPr id="60" name="Section Footer"/>
          <p:cNvSpPr txBox="1"/>
          <p:nvPr>
            <p:custDataLst>
              <p:tags r:id="rId11"/>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61" name="Executive Summary" hidden="1"/>
          <p:cNvSpPr txBox="1"/>
          <p:nvPr>
            <p:custDataLst>
              <p:tags r:id="rId12"/>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62" name="Section Header"/>
          <p:cNvSpPr txBox="1"/>
          <p:nvPr>
            <p:custDataLst>
              <p:tags r:id="rId13"/>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graphicFrame>
        <p:nvGraphicFramePr>
          <p:cNvPr id="63" name="Diagram 62"/>
          <p:cNvGraphicFramePr/>
          <p:nvPr>
            <p:extLst>
              <p:ext uri="{D42A27DB-BD31-4B8C-83A1-F6EECF244321}">
                <p14:modId xmlns:p14="http://schemas.microsoft.com/office/powerpoint/2010/main" val="2695869933"/>
              </p:ext>
            </p:extLst>
          </p:nvPr>
        </p:nvGraphicFramePr>
        <p:xfrm>
          <a:off x="7698000" y="1149896"/>
          <a:ext cx="2227744" cy="359278"/>
        </p:xfrm>
        <a:graphic>
          <a:graphicData uri="http://schemas.openxmlformats.org/drawingml/2006/diagram">
            <dgm:relIds xmlns:dgm="http://schemas.openxmlformats.org/drawingml/2006/diagram" r:dm="rId15" r:lo="rId16" r:qs="rId17" r:cs="rId18"/>
          </a:graphicData>
        </a:graphic>
      </p:graphicFrame>
    </p:spTree>
    <p:extLst>
      <p:ext uri="{BB962C8B-B14F-4D97-AF65-F5344CB8AC3E}">
        <p14:creationId xmlns:p14="http://schemas.microsoft.com/office/powerpoint/2010/main" val="3112393941"/>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 name="grid" hidden="1"/>
          <p:cNvGrpSpPr/>
          <p:nvPr>
            <p:custDataLst>
              <p:tags r:id="rId2"/>
            </p:custDataLst>
          </p:nvPr>
        </p:nvGrpSpPr>
        <p:grpSpPr>
          <a:xfrm>
            <a:off x="530352" y="685800"/>
            <a:ext cx="8997696" cy="6711696"/>
            <a:chOff x="530352" y="685800"/>
            <a:chExt cx="8997696" cy="6711696"/>
          </a:xfrm>
        </p:grpSpPr>
        <p:sp>
          <p:nvSpPr>
            <p:cNvPr id="14"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17" name="Group 600" hidden="1"/>
            <p:cNvGrpSpPr/>
            <p:nvPr userDrawn="1"/>
          </p:nvGrpSpPr>
          <p:grpSpPr>
            <a:xfrm>
              <a:off x="530352" y="6016752"/>
              <a:ext cx="8997696" cy="609600"/>
              <a:chOff x="530352" y="6016752"/>
              <a:chExt cx="8997696" cy="609600"/>
            </a:xfrm>
          </p:grpSpPr>
          <p:sp>
            <p:nvSpPr>
              <p:cNvPr id="53"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8" name="Group 500" hidden="1"/>
            <p:cNvGrpSpPr/>
            <p:nvPr userDrawn="1"/>
          </p:nvGrpSpPr>
          <p:grpSpPr>
            <a:xfrm>
              <a:off x="530352" y="5257800"/>
              <a:ext cx="8997696" cy="609600"/>
              <a:chOff x="530352" y="5257800"/>
              <a:chExt cx="8997696" cy="609600"/>
            </a:xfrm>
          </p:grpSpPr>
          <p:sp>
            <p:nvSpPr>
              <p:cNvPr id="47"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9" name="Group 400" hidden="1"/>
            <p:cNvGrpSpPr/>
            <p:nvPr userDrawn="1"/>
          </p:nvGrpSpPr>
          <p:grpSpPr>
            <a:xfrm>
              <a:off x="530352" y="4498848"/>
              <a:ext cx="8997696" cy="609600"/>
              <a:chOff x="530352" y="4498848"/>
              <a:chExt cx="8997696" cy="609600"/>
            </a:xfrm>
          </p:grpSpPr>
          <p:sp>
            <p:nvSpPr>
              <p:cNvPr id="41"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0" name="Group 300" hidden="1"/>
            <p:cNvGrpSpPr/>
            <p:nvPr userDrawn="1"/>
          </p:nvGrpSpPr>
          <p:grpSpPr>
            <a:xfrm>
              <a:off x="530352" y="3730752"/>
              <a:ext cx="8997696" cy="609600"/>
              <a:chOff x="530352" y="3730752"/>
              <a:chExt cx="8997696" cy="609600"/>
            </a:xfrm>
          </p:grpSpPr>
          <p:sp>
            <p:nvSpPr>
              <p:cNvPr id="35"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1" name="Group 200" hidden="1"/>
            <p:cNvGrpSpPr/>
            <p:nvPr userDrawn="1"/>
          </p:nvGrpSpPr>
          <p:grpSpPr>
            <a:xfrm>
              <a:off x="530352" y="2971800"/>
              <a:ext cx="8997696" cy="609600"/>
              <a:chOff x="530352" y="2971800"/>
              <a:chExt cx="8997696" cy="609600"/>
            </a:xfrm>
          </p:grpSpPr>
          <p:sp>
            <p:nvSpPr>
              <p:cNvPr id="29"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2" name="Group 100" hidden="1"/>
            <p:cNvGrpSpPr/>
            <p:nvPr userDrawn="1"/>
          </p:nvGrpSpPr>
          <p:grpSpPr>
            <a:xfrm>
              <a:off x="530352" y="2212848"/>
              <a:ext cx="8997696" cy="609600"/>
              <a:chOff x="530352" y="2212848"/>
              <a:chExt cx="8997696" cy="609600"/>
            </a:xfrm>
          </p:grpSpPr>
          <p:sp>
            <p:nvSpPr>
              <p:cNvPr id="23"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graphicFrame>
        <p:nvGraphicFramePr>
          <p:cNvPr id="8" name="Diagram 7"/>
          <p:cNvGraphicFramePr/>
          <p:nvPr>
            <p:extLst>
              <p:ext uri="{D42A27DB-BD31-4B8C-83A1-F6EECF244321}">
                <p14:modId xmlns:p14="http://schemas.microsoft.com/office/powerpoint/2010/main" val="446267614"/>
              </p:ext>
            </p:extLst>
          </p:nvPr>
        </p:nvGraphicFramePr>
        <p:xfrm>
          <a:off x="586741" y="1922272"/>
          <a:ext cx="4367306" cy="4711980"/>
        </p:xfrm>
        <a:graphic>
          <a:graphicData uri="http://schemas.openxmlformats.org/drawingml/2006/diagram">
            <dgm:relIds xmlns:dgm="http://schemas.openxmlformats.org/drawingml/2006/diagram" r:dm="rId4" r:lo="rId5" r:qs="rId6" r:cs="rId7"/>
          </a:graphicData>
        </a:graphic>
      </p:graphicFrame>
      <p:graphicFrame>
        <p:nvGraphicFramePr>
          <p:cNvPr id="9" name="Content Placeholder 13"/>
          <p:cNvGraphicFramePr>
            <a:graphicFrameLocks noGrp="1"/>
          </p:cNvGraphicFramePr>
          <p:nvPr>
            <p:ph sz="quarter" idx="4294967295"/>
            <p:extLst>
              <p:ext uri="{D42A27DB-BD31-4B8C-83A1-F6EECF244321}">
                <p14:modId xmlns:p14="http://schemas.microsoft.com/office/powerpoint/2010/main" val="3417551244"/>
              </p:ext>
            </p:extLst>
          </p:nvPr>
        </p:nvGraphicFramePr>
        <p:xfrm>
          <a:off x="5029200" y="4498848"/>
          <a:ext cx="4526280" cy="2150872"/>
        </p:xfrm>
        <a:graphic>
          <a:graphicData uri="http://schemas.openxmlformats.org/drawingml/2006/chart">
            <c:chart xmlns:c="http://schemas.openxmlformats.org/drawingml/2006/chart" r:id="rId8"/>
          </a:graphicData>
        </a:graphic>
      </p:graphicFrame>
      <p:graphicFrame>
        <p:nvGraphicFramePr>
          <p:cNvPr id="10" name="Content Placeholder 12"/>
          <p:cNvGraphicFramePr/>
          <p:nvPr>
            <p:extLst>
              <p:ext uri="{D42A27DB-BD31-4B8C-83A1-F6EECF244321}">
                <p14:modId xmlns:p14="http://schemas.microsoft.com/office/powerpoint/2010/main" val="3001924056"/>
              </p:ext>
            </p:extLst>
          </p:nvPr>
        </p:nvGraphicFramePr>
        <p:xfrm>
          <a:off x="5029200" y="1922272"/>
          <a:ext cx="4442460" cy="2418080"/>
        </p:xfrm>
        <a:graphic>
          <a:graphicData uri="http://schemas.openxmlformats.org/drawingml/2006/chart">
            <c:chart xmlns:c="http://schemas.openxmlformats.org/drawingml/2006/chart" r:id="rId9"/>
          </a:graphicData>
        </a:graphic>
      </p:graphicFrame>
      <p:sp>
        <p:nvSpPr>
          <p:cNvPr id="12" name="Title 1"/>
          <p:cNvSpPr txBox="1"/>
          <p:nvPr/>
        </p:nvSpPr>
        <p:spPr bwMode="auto">
          <a:xfrm>
            <a:off x="493200" y="1123200"/>
            <a:ext cx="8884920" cy="1036320"/>
          </a:xfrm>
          <a:prstGeom prst="rect">
            <a:avLst/>
          </a:prstGeom>
          <a:noFill/>
          <a:ln w="9525">
            <a:noFill/>
            <a:miter lim="800000"/>
          </a:ln>
        </p:spPr>
        <p:txBody>
          <a:bodyPr vert="horz" wrap="square" lIns="0" tIns="0" rIns="0" bIns="0" numCol="1" anchor="t" anchorCtr="0" compatLnSpc="1">
            <a:prstTxWarp prst="textNoShape">
              <a:avLst/>
            </a:prstTxWarp>
          </a:bodyPr>
          <a:lstStyle>
            <a:defPPr>
              <a:defRPr lang="en-US"/>
            </a:defPPr>
            <a:lvl1pPr marL="0" algn="l" defTabSz="1018824" rtl="0" eaLnBrk="0" fontAlgn="base" latinLnBrk="0" hangingPunct="0">
              <a:spcBef>
                <a:spcPct val="0"/>
              </a:spcBef>
              <a:spcAft>
                <a:spcPct val="0"/>
              </a:spcAft>
              <a:defRPr sz="2000" b="1" kern="1200" baseline="0">
                <a:solidFill>
                  <a:schemeClr val="tx1"/>
                </a:solidFill>
                <a:latin typeface="华文楷体" pitchFamily="2" charset="-122"/>
                <a:ea typeface="华文楷体" pitchFamily="2" charset="-122"/>
                <a:cs typeface="+mj-cs"/>
              </a:defRPr>
            </a:lvl1pPr>
            <a:lvl2pPr marL="509412" algn="l" defTabSz="1018824" rtl="0" eaLnBrk="0" fontAlgn="base" latinLnBrk="0" hangingPunct="0">
              <a:spcBef>
                <a:spcPct val="0"/>
              </a:spcBef>
              <a:spcAft>
                <a:spcPct val="0"/>
              </a:spcAft>
              <a:defRPr sz="2000" b="1" kern="1200">
                <a:solidFill>
                  <a:srgbClr val="D06F1A"/>
                </a:solidFill>
                <a:latin typeface="Georgia" pitchFamily="18" charset="0"/>
                <a:ea typeface="+mn-ea"/>
                <a:cs typeface="+mn-cs"/>
              </a:defRPr>
            </a:lvl2pPr>
            <a:lvl3pPr marL="1018824" algn="l" defTabSz="1018824" rtl="0" eaLnBrk="0" fontAlgn="base" latinLnBrk="0" hangingPunct="0">
              <a:spcBef>
                <a:spcPct val="0"/>
              </a:spcBef>
              <a:spcAft>
                <a:spcPct val="0"/>
              </a:spcAft>
              <a:defRPr sz="2000" b="1" kern="1200">
                <a:solidFill>
                  <a:srgbClr val="D06F1A"/>
                </a:solidFill>
                <a:latin typeface="Georgia" pitchFamily="18" charset="0"/>
                <a:ea typeface="+mn-ea"/>
                <a:cs typeface="+mn-cs"/>
              </a:defRPr>
            </a:lvl3pPr>
            <a:lvl4pPr marL="1528237" algn="l" defTabSz="1018824" rtl="0" eaLnBrk="0" fontAlgn="base" latinLnBrk="0" hangingPunct="0">
              <a:spcBef>
                <a:spcPct val="0"/>
              </a:spcBef>
              <a:spcAft>
                <a:spcPct val="0"/>
              </a:spcAft>
              <a:defRPr sz="2000" b="1" kern="1200">
                <a:solidFill>
                  <a:srgbClr val="D06F1A"/>
                </a:solidFill>
                <a:latin typeface="Georgia" pitchFamily="18" charset="0"/>
                <a:ea typeface="+mn-ea"/>
                <a:cs typeface="+mn-cs"/>
              </a:defRPr>
            </a:lvl4pPr>
            <a:lvl5pPr marL="2037649" algn="l" defTabSz="1018824" rtl="0" eaLnBrk="0" fontAlgn="base" latinLnBrk="0" hangingPunct="0">
              <a:spcBef>
                <a:spcPct val="0"/>
              </a:spcBef>
              <a:spcAft>
                <a:spcPct val="0"/>
              </a:spcAft>
              <a:defRPr sz="2000" b="1" kern="1200">
                <a:solidFill>
                  <a:srgbClr val="D06F1A"/>
                </a:solidFill>
                <a:latin typeface="Georgia" pitchFamily="18" charset="0"/>
                <a:ea typeface="+mn-ea"/>
                <a:cs typeface="+mn-cs"/>
              </a:defRPr>
            </a:lvl5pPr>
            <a:lvl6pPr marL="457200" algn="l" defTabSz="1018824" rtl="0" eaLnBrk="1" fontAlgn="base" latinLnBrk="0" hangingPunct="1">
              <a:spcBef>
                <a:spcPct val="0"/>
              </a:spcBef>
              <a:spcAft>
                <a:spcPct val="0"/>
              </a:spcAft>
              <a:defRPr sz="2000" b="1" kern="1200">
                <a:solidFill>
                  <a:srgbClr val="D06F1A"/>
                </a:solidFill>
                <a:latin typeface="Georgia" pitchFamily="18" charset="0"/>
                <a:ea typeface="+mn-ea"/>
                <a:cs typeface="+mn-cs"/>
              </a:defRPr>
            </a:lvl6pPr>
            <a:lvl7pPr marL="914400" algn="l" defTabSz="1018824" rtl="0" eaLnBrk="1" fontAlgn="base" latinLnBrk="0" hangingPunct="1">
              <a:spcBef>
                <a:spcPct val="0"/>
              </a:spcBef>
              <a:spcAft>
                <a:spcPct val="0"/>
              </a:spcAft>
              <a:defRPr sz="2000" b="1" kern="1200">
                <a:solidFill>
                  <a:srgbClr val="D06F1A"/>
                </a:solidFill>
                <a:latin typeface="Georgia" pitchFamily="18" charset="0"/>
                <a:ea typeface="+mn-ea"/>
                <a:cs typeface="+mn-cs"/>
              </a:defRPr>
            </a:lvl7pPr>
            <a:lvl8pPr marL="1371600" algn="l" defTabSz="1018824" rtl="0" eaLnBrk="1" fontAlgn="base" latinLnBrk="0" hangingPunct="1">
              <a:spcBef>
                <a:spcPct val="0"/>
              </a:spcBef>
              <a:spcAft>
                <a:spcPct val="0"/>
              </a:spcAft>
              <a:defRPr sz="2000" b="1" kern="1200">
                <a:solidFill>
                  <a:srgbClr val="D06F1A"/>
                </a:solidFill>
                <a:latin typeface="Georgia" pitchFamily="18" charset="0"/>
                <a:ea typeface="+mn-ea"/>
                <a:cs typeface="+mn-cs"/>
              </a:defRPr>
            </a:lvl8pPr>
            <a:lvl9pPr marL="1828800" algn="l" defTabSz="1018824" rtl="0" eaLnBrk="1" fontAlgn="base" latinLnBrk="0" hangingPunct="1">
              <a:spcBef>
                <a:spcPct val="0"/>
              </a:spcBef>
              <a:spcAft>
                <a:spcPct val="0"/>
              </a:spcAft>
              <a:defRPr sz="2000" b="1" kern="1200">
                <a:solidFill>
                  <a:srgbClr val="D06F1A"/>
                </a:solidFill>
                <a:latin typeface="Georgia" pitchFamily="18" charset="0"/>
                <a:ea typeface="+mn-ea"/>
                <a:cs typeface="+mn-cs"/>
              </a:defRPr>
            </a:lvl9pPr>
          </a:lstStyle>
          <a:p>
            <a:r>
              <a:rPr lang="zh-CN" altLang="en-US" sz="1800" i="1" smtClean="0">
                <a:latin typeface="宋体" pitchFamily="2" charset="-122"/>
                <a:ea typeface="宋体" pitchFamily="2" charset="-122"/>
              </a:rPr>
              <a:t>偿二代对不同类型产品保单负债和资本要求的影响</a:t>
            </a:r>
            <a:br>
              <a:rPr lang="zh-CN" altLang="en-US" sz="1800" i="1" smtClean="0">
                <a:latin typeface="宋体" pitchFamily="2" charset="-122"/>
                <a:ea typeface="宋体" pitchFamily="2" charset="-122"/>
              </a:rPr>
            </a:br>
            <a:r>
              <a:rPr lang="zh-CN" altLang="en-US" sz="1800" b="0" i="1">
                <a:latin typeface="宋体" pitchFamily="2" charset="-122"/>
                <a:ea typeface="宋体" pitchFamily="2" charset="-122"/>
              </a:rPr>
              <a:t>典型产品测试结果演示 （ 银代分红趸交）</a:t>
            </a:r>
          </a:p>
        </p:txBody>
      </p:sp>
      <p:sp>
        <p:nvSpPr>
          <p:cNvPr id="59" name="Page Number"/>
          <p:cNvSpPr txBox="1"/>
          <p:nvPr>
            <p:custDataLst>
              <p:tags r:id="rId10"/>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21</a:t>
            </a:r>
            <a:endParaRPr lang="zh-CN" altLang="en-US" sz="900" noProof="1" smtClean="0"/>
          </a:p>
        </p:txBody>
      </p:sp>
      <p:sp>
        <p:nvSpPr>
          <p:cNvPr id="60" name="Section Footer"/>
          <p:cNvSpPr txBox="1"/>
          <p:nvPr>
            <p:custDataLst>
              <p:tags r:id="rId11"/>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61" name="Executive Summary" hidden="1"/>
          <p:cNvSpPr txBox="1"/>
          <p:nvPr>
            <p:custDataLst>
              <p:tags r:id="rId12"/>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62" name="Section Header"/>
          <p:cNvSpPr txBox="1"/>
          <p:nvPr>
            <p:custDataLst>
              <p:tags r:id="rId13"/>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graphicFrame>
        <p:nvGraphicFramePr>
          <p:cNvPr id="66" name="Diagram 65"/>
          <p:cNvGraphicFramePr/>
          <p:nvPr>
            <p:extLst>
              <p:ext uri="{D42A27DB-BD31-4B8C-83A1-F6EECF244321}">
                <p14:modId xmlns:p14="http://schemas.microsoft.com/office/powerpoint/2010/main" val="2618589593"/>
              </p:ext>
            </p:extLst>
          </p:nvPr>
        </p:nvGraphicFramePr>
        <p:xfrm>
          <a:off x="7698000" y="1149896"/>
          <a:ext cx="2227744" cy="359278"/>
        </p:xfrm>
        <a:graphic>
          <a:graphicData uri="http://schemas.openxmlformats.org/drawingml/2006/diagram">
            <dgm:relIds xmlns:dgm="http://schemas.openxmlformats.org/drawingml/2006/diagram" r:dm="rId15" r:lo="rId16" r:qs="rId17" r:cs="rId18"/>
          </a:graphicData>
        </a:graphic>
      </p:graphicFrame>
    </p:spTree>
    <p:extLst>
      <p:ext uri="{BB962C8B-B14F-4D97-AF65-F5344CB8AC3E}">
        <p14:creationId xmlns:p14="http://schemas.microsoft.com/office/powerpoint/2010/main" val="4206921014"/>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Title 1"/>
          <p:cNvSpPr txBox="1"/>
          <p:nvPr/>
        </p:nvSpPr>
        <p:spPr bwMode="auto">
          <a:xfrm>
            <a:off x="493200" y="1123200"/>
            <a:ext cx="8884920" cy="1036320"/>
          </a:xfrm>
          <a:prstGeom prst="rect">
            <a:avLst/>
          </a:prstGeom>
          <a:noFill/>
          <a:ln w="9525">
            <a:noFill/>
            <a:miter lim="800000"/>
          </a:ln>
        </p:spPr>
        <p:txBody>
          <a:bodyPr vert="horz" wrap="square" lIns="0" tIns="0" rIns="0" bIns="0" numCol="1" anchor="t" anchorCtr="0" compatLnSpc="1">
            <a:prstTxWarp prst="textNoShape">
              <a:avLst/>
            </a:prstTxWarp>
          </a:bodyPr>
          <a:lstStyle>
            <a:defPPr>
              <a:defRPr lang="en-US"/>
            </a:defPPr>
            <a:lvl1pPr marL="0" algn="l" defTabSz="1018824" rtl="0" eaLnBrk="0" fontAlgn="base" latinLnBrk="0" hangingPunct="0">
              <a:spcBef>
                <a:spcPct val="0"/>
              </a:spcBef>
              <a:spcAft>
                <a:spcPct val="0"/>
              </a:spcAft>
              <a:defRPr sz="2000" b="1" kern="1200" baseline="0">
                <a:solidFill>
                  <a:schemeClr val="tx1"/>
                </a:solidFill>
                <a:latin typeface="华文楷体" pitchFamily="2" charset="-122"/>
                <a:ea typeface="华文楷体" pitchFamily="2" charset="-122"/>
                <a:cs typeface="+mj-cs"/>
              </a:defRPr>
            </a:lvl1pPr>
            <a:lvl2pPr marL="509412" algn="l" defTabSz="1018824" rtl="0" eaLnBrk="0" fontAlgn="base" latinLnBrk="0" hangingPunct="0">
              <a:spcBef>
                <a:spcPct val="0"/>
              </a:spcBef>
              <a:spcAft>
                <a:spcPct val="0"/>
              </a:spcAft>
              <a:defRPr sz="2000" b="1" kern="1200">
                <a:solidFill>
                  <a:srgbClr val="D06F1A"/>
                </a:solidFill>
                <a:latin typeface="Georgia" pitchFamily="18" charset="0"/>
                <a:ea typeface="+mn-ea"/>
                <a:cs typeface="+mn-cs"/>
              </a:defRPr>
            </a:lvl2pPr>
            <a:lvl3pPr marL="1018824" algn="l" defTabSz="1018824" rtl="0" eaLnBrk="0" fontAlgn="base" latinLnBrk="0" hangingPunct="0">
              <a:spcBef>
                <a:spcPct val="0"/>
              </a:spcBef>
              <a:spcAft>
                <a:spcPct val="0"/>
              </a:spcAft>
              <a:defRPr sz="2000" b="1" kern="1200">
                <a:solidFill>
                  <a:srgbClr val="D06F1A"/>
                </a:solidFill>
                <a:latin typeface="Georgia" pitchFamily="18" charset="0"/>
                <a:ea typeface="+mn-ea"/>
                <a:cs typeface="+mn-cs"/>
              </a:defRPr>
            </a:lvl3pPr>
            <a:lvl4pPr marL="1528237" algn="l" defTabSz="1018824" rtl="0" eaLnBrk="0" fontAlgn="base" latinLnBrk="0" hangingPunct="0">
              <a:spcBef>
                <a:spcPct val="0"/>
              </a:spcBef>
              <a:spcAft>
                <a:spcPct val="0"/>
              </a:spcAft>
              <a:defRPr sz="2000" b="1" kern="1200">
                <a:solidFill>
                  <a:srgbClr val="D06F1A"/>
                </a:solidFill>
                <a:latin typeface="Georgia" pitchFamily="18" charset="0"/>
                <a:ea typeface="+mn-ea"/>
                <a:cs typeface="+mn-cs"/>
              </a:defRPr>
            </a:lvl4pPr>
            <a:lvl5pPr marL="2037649" algn="l" defTabSz="1018824" rtl="0" eaLnBrk="0" fontAlgn="base" latinLnBrk="0" hangingPunct="0">
              <a:spcBef>
                <a:spcPct val="0"/>
              </a:spcBef>
              <a:spcAft>
                <a:spcPct val="0"/>
              </a:spcAft>
              <a:defRPr sz="2000" b="1" kern="1200">
                <a:solidFill>
                  <a:srgbClr val="D06F1A"/>
                </a:solidFill>
                <a:latin typeface="Georgia" pitchFamily="18" charset="0"/>
                <a:ea typeface="+mn-ea"/>
                <a:cs typeface="+mn-cs"/>
              </a:defRPr>
            </a:lvl5pPr>
            <a:lvl6pPr marL="457200" algn="l" defTabSz="1018824" rtl="0" eaLnBrk="1" fontAlgn="base" latinLnBrk="0" hangingPunct="1">
              <a:spcBef>
                <a:spcPct val="0"/>
              </a:spcBef>
              <a:spcAft>
                <a:spcPct val="0"/>
              </a:spcAft>
              <a:defRPr sz="2000" b="1" kern="1200">
                <a:solidFill>
                  <a:srgbClr val="D06F1A"/>
                </a:solidFill>
                <a:latin typeface="Georgia" pitchFamily="18" charset="0"/>
                <a:ea typeface="+mn-ea"/>
                <a:cs typeface="+mn-cs"/>
              </a:defRPr>
            </a:lvl6pPr>
            <a:lvl7pPr marL="914400" algn="l" defTabSz="1018824" rtl="0" eaLnBrk="1" fontAlgn="base" latinLnBrk="0" hangingPunct="1">
              <a:spcBef>
                <a:spcPct val="0"/>
              </a:spcBef>
              <a:spcAft>
                <a:spcPct val="0"/>
              </a:spcAft>
              <a:defRPr sz="2000" b="1" kern="1200">
                <a:solidFill>
                  <a:srgbClr val="D06F1A"/>
                </a:solidFill>
                <a:latin typeface="Georgia" pitchFamily="18" charset="0"/>
                <a:ea typeface="+mn-ea"/>
                <a:cs typeface="+mn-cs"/>
              </a:defRPr>
            </a:lvl7pPr>
            <a:lvl8pPr marL="1371600" algn="l" defTabSz="1018824" rtl="0" eaLnBrk="1" fontAlgn="base" latinLnBrk="0" hangingPunct="1">
              <a:spcBef>
                <a:spcPct val="0"/>
              </a:spcBef>
              <a:spcAft>
                <a:spcPct val="0"/>
              </a:spcAft>
              <a:defRPr sz="2000" b="1" kern="1200">
                <a:solidFill>
                  <a:srgbClr val="D06F1A"/>
                </a:solidFill>
                <a:latin typeface="Georgia" pitchFamily="18" charset="0"/>
                <a:ea typeface="+mn-ea"/>
                <a:cs typeface="+mn-cs"/>
              </a:defRPr>
            </a:lvl8pPr>
            <a:lvl9pPr marL="1828800" algn="l" defTabSz="1018824" rtl="0" eaLnBrk="1" fontAlgn="base" latinLnBrk="0" hangingPunct="1">
              <a:spcBef>
                <a:spcPct val="0"/>
              </a:spcBef>
              <a:spcAft>
                <a:spcPct val="0"/>
              </a:spcAft>
              <a:defRPr sz="2000" b="1" kern="1200">
                <a:solidFill>
                  <a:srgbClr val="D06F1A"/>
                </a:solidFill>
                <a:latin typeface="Georgia" pitchFamily="18" charset="0"/>
                <a:ea typeface="+mn-ea"/>
                <a:cs typeface="+mn-cs"/>
              </a:defRPr>
            </a:lvl9pPr>
          </a:lstStyle>
          <a:p>
            <a:r>
              <a:rPr lang="zh-CN" altLang="en-US" sz="1800" i="1" smtClean="0">
                <a:latin typeface="宋体" pitchFamily="2" charset="-122"/>
                <a:ea typeface="宋体" pitchFamily="2" charset="-122"/>
              </a:rPr>
              <a:t>偿二代对不同类型产品保单负债和资本要求的影响</a:t>
            </a:r>
            <a:br>
              <a:rPr lang="zh-CN" altLang="en-US" sz="1800" i="1" smtClean="0">
                <a:latin typeface="宋体" pitchFamily="2" charset="-122"/>
                <a:ea typeface="宋体" pitchFamily="2" charset="-122"/>
              </a:rPr>
            </a:br>
            <a:r>
              <a:rPr lang="zh-CN" altLang="en-US" sz="1800" b="0" i="1">
                <a:latin typeface="宋体" pitchFamily="2" charset="-122"/>
                <a:ea typeface="宋体" pitchFamily="2" charset="-122"/>
              </a:rPr>
              <a:t>不同定价利率产品偿付能力对比</a:t>
            </a:r>
          </a:p>
        </p:txBody>
      </p:sp>
      <p:grpSp>
        <p:nvGrpSpPr>
          <p:cNvPr id="9" name="grid" hidden="1"/>
          <p:cNvGrpSpPr/>
          <p:nvPr>
            <p:custDataLst>
              <p:tags r:id="rId2"/>
            </p:custDataLst>
          </p:nvPr>
        </p:nvGrpSpPr>
        <p:grpSpPr>
          <a:xfrm>
            <a:off x="530352" y="685800"/>
            <a:ext cx="8997696" cy="6711696"/>
            <a:chOff x="530352" y="685800"/>
            <a:chExt cx="8997696" cy="6711696"/>
          </a:xfrm>
        </p:grpSpPr>
        <p:sp>
          <p:nvSpPr>
            <p:cNvPr id="10"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17" name="Group 600" hidden="1"/>
            <p:cNvGrpSpPr/>
            <p:nvPr userDrawn="1"/>
          </p:nvGrpSpPr>
          <p:grpSpPr>
            <a:xfrm>
              <a:off x="530352" y="6016752"/>
              <a:ext cx="8997696" cy="609600"/>
              <a:chOff x="530352" y="6016752"/>
              <a:chExt cx="8997696" cy="609600"/>
            </a:xfrm>
          </p:grpSpPr>
          <p:sp>
            <p:nvSpPr>
              <p:cNvPr id="53"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8" name="Group 500" hidden="1"/>
            <p:cNvGrpSpPr/>
            <p:nvPr userDrawn="1"/>
          </p:nvGrpSpPr>
          <p:grpSpPr>
            <a:xfrm>
              <a:off x="530352" y="5257800"/>
              <a:ext cx="8997696" cy="609600"/>
              <a:chOff x="530352" y="5257800"/>
              <a:chExt cx="8997696" cy="609600"/>
            </a:xfrm>
          </p:grpSpPr>
          <p:sp>
            <p:nvSpPr>
              <p:cNvPr id="47"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9" name="Group 400" hidden="1"/>
            <p:cNvGrpSpPr/>
            <p:nvPr userDrawn="1"/>
          </p:nvGrpSpPr>
          <p:grpSpPr>
            <a:xfrm>
              <a:off x="530352" y="4498848"/>
              <a:ext cx="8997696" cy="609600"/>
              <a:chOff x="530352" y="4498848"/>
              <a:chExt cx="8997696" cy="609600"/>
            </a:xfrm>
          </p:grpSpPr>
          <p:sp>
            <p:nvSpPr>
              <p:cNvPr id="41"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0" name="Group 300" hidden="1"/>
            <p:cNvGrpSpPr/>
            <p:nvPr userDrawn="1"/>
          </p:nvGrpSpPr>
          <p:grpSpPr>
            <a:xfrm>
              <a:off x="530352" y="3730752"/>
              <a:ext cx="8997696" cy="609600"/>
              <a:chOff x="530352" y="3730752"/>
              <a:chExt cx="8997696" cy="609600"/>
            </a:xfrm>
          </p:grpSpPr>
          <p:sp>
            <p:nvSpPr>
              <p:cNvPr id="35"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1" name="Group 200" hidden="1"/>
            <p:cNvGrpSpPr/>
            <p:nvPr userDrawn="1"/>
          </p:nvGrpSpPr>
          <p:grpSpPr>
            <a:xfrm>
              <a:off x="530352" y="2971800"/>
              <a:ext cx="8997696" cy="609600"/>
              <a:chOff x="530352" y="2971800"/>
              <a:chExt cx="8997696" cy="609600"/>
            </a:xfrm>
          </p:grpSpPr>
          <p:sp>
            <p:nvSpPr>
              <p:cNvPr id="29"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2" name="Group 100" hidden="1"/>
            <p:cNvGrpSpPr/>
            <p:nvPr userDrawn="1"/>
          </p:nvGrpSpPr>
          <p:grpSpPr>
            <a:xfrm>
              <a:off x="530352" y="2212848"/>
              <a:ext cx="8997696" cy="609600"/>
              <a:chOff x="530352" y="2212848"/>
              <a:chExt cx="8997696" cy="609600"/>
            </a:xfrm>
          </p:grpSpPr>
          <p:sp>
            <p:nvSpPr>
              <p:cNvPr id="23"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graphicFrame>
        <p:nvGraphicFramePr>
          <p:cNvPr id="12" name="Chart 11"/>
          <p:cNvGraphicFramePr/>
          <p:nvPr>
            <p:extLst>
              <p:ext uri="{D42A27DB-BD31-4B8C-83A1-F6EECF244321}">
                <p14:modId xmlns:p14="http://schemas.microsoft.com/office/powerpoint/2010/main" val="677865754"/>
              </p:ext>
            </p:extLst>
          </p:nvPr>
        </p:nvGraphicFramePr>
        <p:xfrm>
          <a:off x="4870783" y="1772180"/>
          <a:ext cx="4870782" cy="5012668"/>
        </p:xfrm>
        <a:graphic>
          <a:graphicData uri="http://schemas.openxmlformats.org/drawingml/2006/chart">
            <c:chart xmlns:c="http://schemas.openxmlformats.org/drawingml/2006/chart" r:id="rId3"/>
          </a:graphicData>
        </a:graphic>
      </p:graphicFrame>
      <p:sp>
        <p:nvSpPr>
          <p:cNvPr id="14" name="TextBox 13"/>
          <p:cNvSpPr txBox="1"/>
          <p:nvPr/>
        </p:nvSpPr>
        <p:spPr>
          <a:xfrm>
            <a:off x="5979705" y="2274318"/>
            <a:ext cx="3326770" cy="163218"/>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r>
              <a:rPr lang="zh-CN" altLang="en-US" sz="1600" b="1" smtClean="0">
                <a:latin typeface="Georgia" pitchFamily="18" charset="0"/>
              </a:rPr>
              <a:t>偿二代		现行偿付能力</a:t>
            </a:r>
            <a:endParaRPr lang="zh-CN" altLang="en-US" sz="1600" b="1">
              <a:latin typeface="Georgia" pitchFamily="18" charset="0"/>
            </a:endParaRPr>
          </a:p>
        </p:txBody>
      </p:sp>
      <p:graphicFrame>
        <p:nvGraphicFramePr>
          <p:cNvPr id="15" name="Diagram 14"/>
          <p:cNvGraphicFramePr/>
          <p:nvPr>
            <p:extLst>
              <p:ext uri="{D42A27DB-BD31-4B8C-83A1-F6EECF244321}">
                <p14:modId xmlns:p14="http://schemas.microsoft.com/office/powerpoint/2010/main" val="1778907757"/>
              </p:ext>
            </p:extLst>
          </p:nvPr>
        </p:nvGraphicFramePr>
        <p:xfrm>
          <a:off x="498942" y="1437928"/>
          <a:ext cx="4194979" cy="4860446"/>
        </p:xfrm>
        <a:graphic>
          <a:graphicData uri="http://schemas.openxmlformats.org/drawingml/2006/diagram">
            <dgm:relIds xmlns:dgm="http://schemas.openxmlformats.org/drawingml/2006/diagram" r:dm="rId5" r:lo="rId6" r:qs="rId7" r:cs="rId8"/>
          </a:graphicData>
        </a:graphic>
      </p:graphicFrame>
      <p:sp>
        <p:nvSpPr>
          <p:cNvPr id="59" name="Page Number"/>
          <p:cNvSpPr txBox="1"/>
          <p:nvPr>
            <p:custDataLst>
              <p:tags r:id="rId9"/>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22</a:t>
            </a:r>
            <a:endParaRPr lang="zh-CN" altLang="en-US" sz="900" noProof="1" smtClean="0"/>
          </a:p>
        </p:txBody>
      </p:sp>
      <p:sp>
        <p:nvSpPr>
          <p:cNvPr id="60" name="Section Footer"/>
          <p:cNvSpPr txBox="1"/>
          <p:nvPr>
            <p:custDataLst>
              <p:tags r:id="rId10"/>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61" name="Executive Summary" hidden="1"/>
          <p:cNvSpPr txBox="1"/>
          <p:nvPr>
            <p:custDataLst>
              <p:tags r:id="rId11"/>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62" name="Section Header"/>
          <p:cNvSpPr txBox="1"/>
          <p:nvPr>
            <p:custDataLst>
              <p:tags r:id="rId12"/>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graphicFrame>
        <p:nvGraphicFramePr>
          <p:cNvPr id="66" name="Diagram 65"/>
          <p:cNvGraphicFramePr/>
          <p:nvPr>
            <p:extLst>
              <p:ext uri="{D42A27DB-BD31-4B8C-83A1-F6EECF244321}">
                <p14:modId xmlns:p14="http://schemas.microsoft.com/office/powerpoint/2010/main" val="3486916047"/>
              </p:ext>
            </p:extLst>
          </p:nvPr>
        </p:nvGraphicFramePr>
        <p:xfrm>
          <a:off x="7698000" y="1149896"/>
          <a:ext cx="2227744" cy="359278"/>
        </p:xfrm>
        <a:graphic>
          <a:graphicData uri="http://schemas.openxmlformats.org/drawingml/2006/diagram">
            <dgm:relIds xmlns:dgm="http://schemas.openxmlformats.org/drawingml/2006/diagram" r:dm="rId14" r:lo="rId15" r:qs="rId16" r:cs="rId17"/>
          </a:graphicData>
        </a:graphic>
      </p:graphicFrame>
    </p:spTree>
    <p:extLst>
      <p:ext uri="{BB962C8B-B14F-4D97-AF65-F5344CB8AC3E}">
        <p14:creationId xmlns:p14="http://schemas.microsoft.com/office/powerpoint/2010/main" val="3878608043"/>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8" name="grid" hidden="1"/>
          <p:cNvGrpSpPr/>
          <p:nvPr>
            <p:custDataLst>
              <p:tags r:id="rId3"/>
            </p:custDataLst>
          </p:nvPr>
        </p:nvGrpSpPr>
        <p:grpSpPr>
          <a:xfrm>
            <a:off x="530352" y="685800"/>
            <a:ext cx="8997696" cy="6711696"/>
            <a:chOff x="530352" y="685800"/>
            <a:chExt cx="8997696" cy="6711696"/>
          </a:xfrm>
        </p:grpSpPr>
        <p:sp>
          <p:nvSpPr>
            <p:cNvPr id="29"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32" name="Group 600" hidden="1"/>
            <p:cNvGrpSpPr/>
            <p:nvPr userDrawn="1"/>
          </p:nvGrpSpPr>
          <p:grpSpPr>
            <a:xfrm>
              <a:off x="530352" y="6016752"/>
              <a:ext cx="8997696" cy="609600"/>
              <a:chOff x="530352" y="6016752"/>
              <a:chExt cx="8997696" cy="609600"/>
            </a:xfrm>
          </p:grpSpPr>
          <p:sp>
            <p:nvSpPr>
              <p:cNvPr id="91"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2"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3"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4"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5"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5" name="Group 500" hidden="1"/>
            <p:cNvGrpSpPr/>
            <p:nvPr userDrawn="1"/>
          </p:nvGrpSpPr>
          <p:grpSpPr>
            <a:xfrm>
              <a:off x="530352" y="5257800"/>
              <a:ext cx="8997696" cy="609600"/>
              <a:chOff x="530352" y="5257800"/>
              <a:chExt cx="8997696" cy="609600"/>
            </a:xfrm>
          </p:grpSpPr>
          <p:sp>
            <p:nvSpPr>
              <p:cNvPr id="85"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6"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9"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6" name="Group 400" hidden="1"/>
            <p:cNvGrpSpPr/>
            <p:nvPr userDrawn="1"/>
          </p:nvGrpSpPr>
          <p:grpSpPr>
            <a:xfrm>
              <a:off x="530352" y="4498848"/>
              <a:ext cx="8997696" cy="609600"/>
              <a:chOff x="530352" y="4498848"/>
              <a:chExt cx="8997696" cy="609600"/>
            </a:xfrm>
          </p:grpSpPr>
          <p:sp>
            <p:nvSpPr>
              <p:cNvPr id="79"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0"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3"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7" name="Group 300" hidden="1"/>
            <p:cNvGrpSpPr/>
            <p:nvPr userDrawn="1"/>
          </p:nvGrpSpPr>
          <p:grpSpPr>
            <a:xfrm>
              <a:off x="530352" y="3730752"/>
              <a:ext cx="8997696" cy="609600"/>
              <a:chOff x="530352" y="3730752"/>
              <a:chExt cx="8997696" cy="609600"/>
            </a:xfrm>
          </p:grpSpPr>
          <p:sp>
            <p:nvSpPr>
              <p:cNvPr id="73"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4"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7"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8" name="Group 200" hidden="1"/>
            <p:cNvGrpSpPr/>
            <p:nvPr userDrawn="1"/>
          </p:nvGrpSpPr>
          <p:grpSpPr>
            <a:xfrm>
              <a:off x="530352" y="2971800"/>
              <a:ext cx="8997696" cy="609600"/>
              <a:chOff x="530352" y="2971800"/>
              <a:chExt cx="8997696" cy="609600"/>
            </a:xfrm>
          </p:grpSpPr>
          <p:sp>
            <p:nvSpPr>
              <p:cNvPr id="49"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0"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1"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9" name="Group 100" hidden="1"/>
            <p:cNvGrpSpPr/>
            <p:nvPr userDrawn="1"/>
          </p:nvGrpSpPr>
          <p:grpSpPr>
            <a:xfrm>
              <a:off x="530352" y="2212848"/>
              <a:ext cx="8997696" cy="609600"/>
              <a:chOff x="530352" y="2212848"/>
              <a:chExt cx="8997696" cy="609600"/>
            </a:xfrm>
          </p:grpSpPr>
          <p:sp>
            <p:nvSpPr>
              <p:cNvPr id="40"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a:xfrm>
            <a:off x="493200" y="1123200"/>
            <a:ext cx="8997696" cy="914400"/>
          </a:xfrm>
        </p:spPr>
        <p:txBody>
          <a:bodyPr/>
          <a:lstStyle/>
          <a:p>
            <a:r>
              <a:rPr lang="zh-CN" altLang="en-US" smtClean="0">
                <a:latin typeface="宋体" pitchFamily="2" charset="-122"/>
                <a:ea typeface="宋体" pitchFamily="2" charset="-122"/>
              </a:rPr>
              <a:t>将投资策略与资本需求相结合，制定最优战略资产配置</a:t>
            </a:r>
            <a:br>
              <a:rPr lang="en-US" altLang="zh-CN" smtClean="0">
                <a:latin typeface="宋体" pitchFamily="2" charset="-122"/>
                <a:ea typeface="宋体" pitchFamily="2" charset="-122"/>
              </a:rPr>
            </a:br>
            <a:r>
              <a:rPr lang="zh-CN" altLang="en-US" b="0">
                <a:latin typeface="宋体" pitchFamily="2" charset="-122"/>
                <a:ea typeface="宋体" pitchFamily="2" charset="-122"/>
              </a:rPr>
              <a:t>围绕资产和负债，在一定的约束条件下，平衡风险和收益的原则</a:t>
            </a:r>
            <a:r>
              <a:rPr lang="zh-CN" altLang="en-US" b="0" smtClean="0">
                <a:latin typeface="宋体" pitchFamily="2" charset="-122"/>
                <a:ea typeface="宋体" pitchFamily="2" charset="-122"/>
              </a:rPr>
              <a:t>，</a:t>
            </a:r>
            <a:br>
              <a:rPr lang="en-US" altLang="zh-CN" b="0" smtClean="0">
                <a:latin typeface="宋体" pitchFamily="2" charset="-122"/>
                <a:ea typeface="宋体" pitchFamily="2" charset="-122"/>
              </a:rPr>
            </a:br>
            <a:r>
              <a:rPr lang="zh-CN" altLang="en-US" b="0" smtClean="0">
                <a:latin typeface="宋体" pitchFamily="2" charset="-122"/>
                <a:ea typeface="宋体" pitchFamily="2" charset="-122"/>
              </a:rPr>
              <a:t>实现</a:t>
            </a:r>
            <a:r>
              <a:rPr lang="zh-CN" altLang="en-US" b="0">
                <a:latin typeface="宋体" pitchFamily="2" charset="-122"/>
                <a:ea typeface="宋体" pitchFamily="2" charset="-122"/>
              </a:rPr>
              <a:t>保险公司价值管理、偿付能力管理的目标。</a:t>
            </a:r>
            <a:br>
              <a:rPr lang="zh-CN" altLang="en-US">
                <a:latin typeface="宋体" pitchFamily="2" charset="-122"/>
                <a:ea typeface="宋体" pitchFamily="2" charset="-122"/>
              </a:rPr>
            </a:br>
            <a:endParaRPr lang="zh-CN" altLang="en-US">
              <a:latin typeface="宋体" pitchFamily="2" charset="-122"/>
              <a:ea typeface="宋体" pitchFamily="2" charset="-122"/>
            </a:endParaRPr>
          </a:p>
        </p:txBody>
      </p:sp>
      <p:grpSp>
        <p:nvGrpSpPr>
          <p:cNvPr id="34" name="Group 33"/>
          <p:cNvGrpSpPr/>
          <p:nvPr/>
        </p:nvGrpSpPr>
        <p:grpSpPr>
          <a:xfrm>
            <a:off x="850836" y="2142564"/>
            <a:ext cx="8498844" cy="4788588"/>
            <a:chOff x="1092200" y="739056"/>
            <a:chExt cx="7797800" cy="5485532"/>
          </a:xfrm>
        </p:grpSpPr>
        <p:cxnSp>
          <p:nvCxnSpPr>
            <p:cNvPr id="42" name="Straight Arrow Connector 41"/>
            <p:cNvCxnSpPr/>
            <p:nvPr/>
          </p:nvCxnSpPr>
          <p:spPr>
            <a:xfrm flipH="1">
              <a:off x="6824663" y="2898775"/>
              <a:ext cx="0" cy="649288"/>
            </a:xfrm>
            <a:prstGeom prst="straightConnector1">
              <a:avLst/>
            </a:prstGeom>
            <a:ln w="12700">
              <a:tailEnd type="arrow"/>
            </a:ln>
          </p:spPr>
          <p:style>
            <a:lnRef idx="1">
              <a:schemeClr val="dk1"/>
            </a:lnRef>
            <a:fillRef idx="0">
              <a:schemeClr val="dk1"/>
            </a:fillRef>
            <a:effectRef idx="0">
              <a:schemeClr val="dk1"/>
            </a:effectRef>
            <a:fontRef idx="minor">
              <a:schemeClr val="tx1"/>
            </a:fontRef>
          </p:style>
        </p:cxnSp>
        <p:cxnSp>
          <p:nvCxnSpPr>
            <p:cNvPr id="47" name="Straight Connector 46"/>
            <p:cNvCxnSpPr/>
            <p:nvPr/>
          </p:nvCxnSpPr>
          <p:spPr>
            <a:xfrm flipH="1">
              <a:off x="4094163" y="3043238"/>
              <a:ext cx="1092200"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48" name="Straight Connector 47"/>
            <p:cNvCxnSpPr/>
            <p:nvPr/>
          </p:nvCxnSpPr>
          <p:spPr>
            <a:xfrm flipH="1">
              <a:off x="2613025" y="2898775"/>
              <a:ext cx="2495550" cy="0"/>
            </a:xfrm>
            <a:prstGeom prst="line">
              <a:avLst/>
            </a:prstGeom>
            <a:ln w="12700"/>
          </p:spPr>
          <p:style>
            <a:lnRef idx="1">
              <a:schemeClr val="dk1"/>
            </a:lnRef>
            <a:fillRef idx="0">
              <a:schemeClr val="dk1"/>
            </a:fillRef>
            <a:effectRef idx="0">
              <a:schemeClr val="dk1"/>
            </a:effectRef>
            <a:fontRef idx="minor">
              <a:schemeClr val="tx1"/>
            </a:fontRef>
          </p:style>
        </p:cxnSp>
        <p:sp>
          <p:nvSpPr>
            <p:cNvPr id="50" name="Down Arrow 49"/>
            <p:cNvSpPr/>
            <p:nvPr/>
          </p:nvSpPr>
          <p:spPr>
            <a:xfrm>
              <a:off x="2612740" y="739056"/>
              <a:ext cx="4368485" cy="2016224"/>
            </a:xfrm>
            <a:prstGeom prst="downArrow">
              <a:avLst>
                <a:gd name="adj1" fmla="val 61716"/>
                <a:gd name="adj2" fmla="val 26946"/>
              </a:avLst>
            </a:prstGeom>
            <a:solidFill>
              <a:srgbClr val="A32020"/>
            </a:solidFill>
          </p:spPr>
          <p:style>
            <a:lnRef idx="1">
              <a:schemeClr val="accent4"/>
            </a:lnRef>
            <a:fillRef idx="2">
              <a:schemeClr val="accent4"/>
            </a:fillRef>
            <a:effectRef idx="1">
              <a:schemeClr val="accent4"/>
            </a:effectRef>
            <a:fontRef idx="minor">
              <a:schemeClr val="dk1"/>
            </a:fontRef>
          </p:style>
          <p:txBody>
            <a:bodyPr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gn="ctr">
                <a:defRPr/>
              </a:pPr>
              <a:r>
                <a:rPr lang="zh-CN" altLang="en-US" sz="1800" b="1" smtClean="0">
                  <a:solidFill>
                    <a:schemeClr val="bg1"/>
                  </a:solidFill>
                  <a:latin typeface="宋体" pitchFamily="2" charset="-122"/>
                  <a:ea typeface="宋体" pitchFamily="2" charset="-122"/>
                </a:rPr>
                <a:t>投资目标</a:t>
              </a:r>
            </a:p>
            <a:p>
              <a:pPr algn="ctr">
                <a:defRPr/>
              </a:pPr>
              <a:endParaRPr lang="zh-CN" altLang="en-US" sz="1800" b="1" smtClean="0">
                <a:solidFill>
                  <a:schemeClr val="bg1"/>
                </a:solidFill>
                <a:latin typeface="宋体" pitchFamily="2" charset="-122"/>
                <a:ea typeface="宋体" pitchFamily="2" charset="-122"/>
              </a:endParaRPr>
            </a:p>
            <a:p>
              <a:pPr algn="ctr">
                <a:defRPr/>
              </a:pPr>
              <a:r>
                <a:rPr lang="zh-CN" altLang="en-US" sz="1800" b="1" smtClean="0">
                  <a:solidFill>
                    <a:schemeClr val="bg1"/>
                  </a:solidFill>
                  <a:latin typeface="宋体" pitchFamily="2" charset="-122"/>
                  <a:ea typeface="宋体" pitchFamily="2" charset="-122"/>
                </a:rPr>
                <a:t>监管资本管理</a:t>
              </a:r>
            </a:p>
            <a:p>
              <a:pPr algn="ctr">
                <a:defRPr/>
              </a:pPr>
              <a:endParaRPr lang="zh-CN" altLang="en-US" sz="1800" b="1" smtClean="0">
                <a:solidFill>
                  <a:schemeClr val="bg1"/>
                </a:solidFill>
                <a:latin typeface="宋体" pitchFamily="2" charset="-122"/>
                <a:ea typeface="宋体" pitchFamily="2" charset="-122"/>
              </a:endParaRPr>
            </a:p>
            <a:p>
              <a:pPr algn="ctr">
                <a:defRPr/>
              </a:pPr>
              <a:r>
                <a:rPr lang="zh-CN" altLang="en-US" sz="1800" b="1" smtClean="0">
                  <a:solidFill>
                    <a:schemeClr val="bg1"/>
                  </a:solidFill>
                  <a:latin typeface="宋体" pitchFamily="2" charset="-122"/>
                  <a:ea typeface="宋体" pitchFamily="2" charset="-122"/>
                </a:rPr>
                <a:t>资产负债管理政策</a:t>
              </a:r>
              <a:endParaRPr lang="zh-CN" altLang="en-US" sz="1800" b="1">
                <a:solidFill>
                  <a:schemeClr val="bg1"/>
                </a:solidFill>
                <a:latin typeface="宋体" pitchFamily="2" charset="-122"/>
                <a:ea typeface="宋体" pitchFamily="2" charset="-122"/>
              </a:endParaRPr>
            </a:p>
          </p:txBody>
        </p:sp>
        <p:graphicFrame>
          <p:nvGraphicFramePr>
            <p:cNvPr id="51" name="Diagram 50"/>
            <p:cNvGraphicFramePr/>
            <p:nvPr>
              <p:extLst>
                <p:ext uri="{D42A27DB-BD31-4B8C-83A1-F6EECF244321}">
                  <p14:modId xmlns:p14="http://schemas.microsoft.com/office/powerpoint/2010/main" val="570577325"/>
                </p:ext>
              </p:extLst>
            </p:nvPr>
          </p:nvGraphicFramePr>
          <p:xfrm>
            <a:off x="1754645" y="3115320"/>
            <a:ext cx="6578364" cy="1080120"/>
          </p:xfrm>
          <a:graphic>
            <a:graphicData uri="http://schemas.openxmlformats.org/drawingml/2006/diagram">
              <dgm:relIds xmlns:dgm="http://schemas.openxmlformats.org/drawingml/2006/diagram" r:dm="rId5" r:lo="rId6" r:qs="rId7" r:cs="rId8"/>
            </a:graphicData>
          </a:graphic>
        </p:graphicFrame>
        <p:sp>
          <p:nvSpPr>
            <p:cNvPr id="52" name="Rectangle 51"/>
            <p:cNvSpPr/>
            <p:nvPr/>
          </p:nvSpPr>
          <p:spPr>
            <a:xfrm>
              <a:off x="5109017" y="2827288"/>
              <a:ext cx="1404156" cy="360040"/>
            </a:xfrm>
            <a:prstGeom prst="rect">
              <a:avLst/>
            </a:prstGeom>
            <a:solidFill>
              <a:srgbClr val="602320"/>
            </a:solidFill>
            <a:ln>
              <a:solidFill>
                <a:srgbClr val="60232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defRPr/>
              </a:pPr>
              <a:r>
                <a:rPr lang="zh-CN" altLang="en-US" sz="1600" smtClean="0">
                  <a:latin typeface="宋体" pitchFamily="2" charset="-122"/>
                  <a:ea typeface="宋体" pitchFamily="2" charset="-122"/>
                </a:rPr>
                <a:t>资产配置审查</a:t>
              </a:r>
              <a:endParaRPr lang="zh-CN" altLang="en-US" sz="1600">
                <a:latin typeface="宋体" pitchFamily="2" charset="-122"/>
                <a:ea typeface="宋体" pitchFamily="2" charset="-122"/>
              </a:endParaRPr>
            </a:p>
          </p:txBody>
        </p:sp>
        <p:cxnSp>
          <p:nvCxnSpPr>
            <p:cNvPr id="53" name="Straight Arrow Connector 52"/>
            <p:cNvCxnSpPr/>
            <p:nvPr/>
          </p:nvCxnSpPr>
          <p:spPr>
            <a:xfrm flipH="1">
              <a:off x="2613025" y="2898775"/>
              <a:ext cx="0" cy="431800"/>
            </a:xfrm>
            <a:prstGeom prst="straightConnector1">
              <a:avLst/>
            </a:prstGeom>
            <a:ln w="12700">
              <a:tailEnd type="arrow"/>
            </a:ln>
          </p:spPr>
          <p:style>
            <a:lnRef idx="1">
              <a:schemeClr val="dk1"/>
            </a:lnRef>
            <a:fillRef idx="0">
              <a:schemeClr val="dk1"/>
            </a:fillRef>
            <a:effectRef idx="0">
              <a:schemeClr val="dk1"/>
            </a:effectRef>
            <a:fontRef idx="minor">
              <a:schemeClr val="tx1"/>
            </a:fontRef>
          </p:style>
        </p:cxnSp>
        <p:cxnSp>
          <p:nvCxnSpPr>
            <p:cNvPr id="54" name="Straight Arrow Connector 53"/>
            <p:cNvCxnSpPr/>
            <p:nvPr/>
          </p:nvCxnSpPr>
          <p:spPr>
            <a:xfrm flipH="1">
              <a:off x="4094163" y="3043238"/>
              <a:ext cx="0" cy="287337"/>
            </a:xfrm>
            <a:prstGeom prst="straightConnector1">
              <a:avLst/>
            </a:prstGeom>
            <a:ln w="12700">
              <a:tailEnd type="arrow"/>
            </a:ln>
          </p:spPr>
          <p:style>
            <a:lnRef idx="1">
              <a:schemeClr val="dk1"/>
            </a:lnRef>
            <a:fillRef idx="0">
              <a:schemeClr val="dk1"/>
            </a:fillRef>
            <a:effectRef idx="0">
              <a:schemeClr val="dk1"/>
            </a:effectRef>
            <a:fontRef idx="minor">
              <a:schemeClr val="tx1"/>
            </a:fontRef>
          </p:style>
        </p:cxnSp>
        <p:cxnSp>
          <p:nvCxnSpPr>
            <p:cNvPr id="55" name="Straight Connector 54"/>
            <p:cNvCxnSpPr/>
            <p:nvPr/>
          </p:nvCxnSpPr>
          <p:spPr>
            <a:xfrm flipH="1">
              <a:off x="6513513" y="3043238"/>
              <a:ext cx="311150"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56" name="Straight Connector 55"/>
            <p:cNvCxnSpPr/>
            <p:nvPr/>
          </p:nvCxnSpPr>
          <p:spPr>
            <a:xfrm flipH="1">
              <a:off x="6513513" y="2898775"/>
              <a:ext cx="311150" cy="0"/>
            </a:xfrm>
            <a:prstGeom prst="line">
              <a:avLst/>
            </a:prstGeom>
            <a:ln w="12700"/>
          </p:spPr>
          <p:style>
            <a:lnRef idx="1">
              <a:schemeClr val="dk1"/>
            </a:lnRef>
            <a:fillRef idx="0">
              <a:schemeClr val="dk1"/>
            </a:fillRef>
            <a:effectRef idx="0">
              <a:schemeClr val="dk1"/>
            </a:effectRef>
            <a:fontRef idx="minor">
              <a:schemeClr val="tx1"/>
            </a:fontRef>
          </p:style>
        </p:cxnSp>
        <p:sp>
          <p:nvSpPr>
            <p:cNvPr id="57" name="Rectangle 56"/>
            <p:cNvSpPr/>
            <p:nvPr/>
          </p:nvSpPr>
          <p:spPr>
            <a:xfrm>
              <a:off x="1752600" y="4054098"/>
              <a:ext cx="6220955" cy="432048"/>
            </a:xfrm>
            <a:prstGeom prst="rect">
              <a:avLst/>
            </a:prstGeom>
            <a:solidFill>
              <a:srgbClr val="EB8C00"/>
            </a:solidFill>
            <a:ln>
              <a:solidFill>
                <a:srgbClr val="EB8C00"/>
              </a:solidFill>
            </a:ln>
          </p:spPr>
          <p:style>
            <a:lnRef idx="2">
              <a:schemeClr val="accent3"/>
            </a:lnRef>
            <a:fillRef idx="1">
              <a:schemeClr val="lt1"/>
            </a:fillRef>
            <a:effectRef idx="0">
              <a:schemeClr val="accent3"/>
            </a:effectRef>
            <a:fontRef idx="minor">
              <a:schemeClr val="dk1"/>
            </a:fontRef>
          </p:style>
          <p:txBody>
            <a:bodyPr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gn="ctr">
                <a:defRPr/>
              </a:pPr>
              <a:r>
                <a:rPr lang="zh-CN" altLang="en-US" sz="1800" smtClean="0">
                  <a:latin typeface="宋体" pitchFamily="2" charset="-122"/>
                  <a:ea typeface="宋体" pitchFamily="2" charset="-122"/>
                </a:rPr>
                <a:t>绩效评估及报告</a:t>
              </a:r>
              <a:endParaRPr lang="zh-CN" altLang="en-US" sz="1800">
                <a:latin typeface="宋体" pitchFamily="2" charset="-122"/>
                <a:ea typeface="宋体" pitchFamily="2" charset="-122"/>
              </a:endParaRPr>
            </a:p>
          </p:txBody>
        </p:sp>
        <p:sp>
          <p:nvSpPr>
            <p:cNvPr id="58" name="Rectangle 57"/>
            <p:cNvSpPr/>
            <p:nvPr/>
          </p:nvSpPr>
          <p:spPr>
            <a:xfrm>
              <a:off x="1754645" y="4502203"/>
              <a:ext cx="6220955" cy="288032"/>
            </a:xfrm>
            <a:prstGeom prst="rect">
              <a:avLst/>
            </a:prstGeom>
            <a:solidFill>
              <a:srgbClr val="DC6900"/>
            </a:solidFill>
            <a:ln>
              <a:solidFill>
                <a:srgbClr val="DC6900"/>
              </a:solidFill>
            </a:ln>
          </p:spPr>
          <p:style>
            <a:lnRef idx="2">
              <a:schemeClr val="accent3"/>
            </a:lnRef>
            <a:fillRef idx="1">
              <a:schemeClr val="lt1"/>
            </a:fillRef>
            <a:effectRef idx="0">
              <a:schemeClr val="accent3"/>
            </a:effectRef>
            <a:fontRef idx="minor">
              <a:schemeClr val="dk1"/>
            </a:fontRef>
          </p:style>
          <p:txBody>
            <a:bodyPr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gn="ctr">
                <a:defRPr/>
              </a:pPr>
              <a:r>
                <a:rPr lang="zh-CN" altLang="en-US" sz="1800" smtClean="0">
                  <a:latin typeface="宋体" pitchFamily="2" charset="-122"/>
                  <a:ea typeface="宋体" pitchFamily="2" charset="-122"/>
                </a:rPr>
                <a:t>风险管理</a:t>
              </a:r>
              <a:endParaRPr lang="zh-CN" altLang="en-US" sz="1800">
                <a:latin typeface="宋体" pitchFamily="2" charset="-122"/>
                <a:ea typeface="宋体" pitchFamily="2" charset="-122"/>
              </a:endParaRPr>
            </a:p>
          </p:txBody>
        </p:sp>
        <p:sp>
          <p:nvSpPr>
            <p:cNvPr id="59" name="TextBox 58"/>
            <p:cNvSpPr txBox="1"/>
            <p:nvPr/>
          </p:nvSpPr>
          <p:spPr>
            <a:xfrm>
              <a:off x="1754188" y="955675"/>
              <a:ext cx="622433" cy="299685"/>
            </a:xfrm>
            <a:prstGeom prst="rect">
              <a:avLst/>
            </a:prstGeom>
            <a:noFill/>
          </p:spPr>
          <p:txBody>
            <a:bodyPr wrap="non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defRPr/>
              </a:pPr>
              <a:r>
                <a:rPr lang="zh-CN" altLang="en-US" smtClean="0">
                  <a:latin typeface="宋体" pitchFamily="2" charset="-122"/>
                  <a:ea typeface="宋体" pitchFamily="2" charset="-122"/>
                </a:rPr>
                <a:t>① </a:t>
              </a:r>
              <a:r>
                <a:rPr lang="zh-CN" altLang="en-US" b="1" i="1" smtClean="0">
                  <a:effectLst>
                    <a:outerShdw blurRad="38100" dist="38100" dir="2700000" algn="tl">
                      <a:srgbClr val="C0C0C0"/>
                    </a:outerShdw>
                  </a:effectLst>
                  <a:latin typeface="宋体" pitchFamily="2" charset="-122"/>
                  <a:ea typeface="宋体" pitchFamily="2" charset="-122"/>
                </a:rPr>
                <a:t>策略</a:t>
              </a:r>
              <a:endParaRPr lang="zh-CN" altLang="en-US" b="1" i="1">
                <a:effectLst>
                  <a:outerShdw blurRad="38100" dist="38100" dir="2700000" algn="tl">
                    <a:srgbClr val="C0C0C0"/>
                  </a:outerShdw>
                </a:effectLst>
                <a:latin typeface="宋体" pitchFamily="2" charset="-122"/>
                <a:ea typeface="宋体" pitchFamily="2" charset="-122"/>
              </a:endParaRPr>
            </a:p>
          </p:txBody>
        </p:sp>
        <p:sp>
          <p:nvSpPr>
            <p:cNvPr id="60" name="TextBox 59"/>
            <p:cNvSpPr txBox="1"/>
            <p:nvPr/>
          </p:nvSpPr>
          <p:spPr>
            <a:xfrm>
              <a:off x="1208088" y="2611438"/>
              <a:ext cx="622433" cy="299685"/>
            </a:xfrm>
            <a:prstGeom prst="rect">
              <a:avLst/>
            </a:prstGeom>
            <a:noFill/>
          </p:spPr>
          <p:txBody>
            <a:bodyPr wrap="non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defRPr/>
              </a:pPr>
              <a:r>
                <a:rPr lang="zh-CN" altLang="en-US" smtClean="0">
                  <a:latin typeface="宋体" pitchFamily="2" charset="-122"/>
                  <a:ea typeface="宋体" pitchFamily="2" charset="-122"/>
                </a:rPr>
                <a:t>② </a:t>
              </a:r>
              <a:r>
                <a:rPr lang="zh-CN" altLang="en-US" b="1" i="1" smtClean="0">
                  <a:effectLst>
                    <a:outerShdw blurRad="38100" dist="38100" dir="2700000" algn="tl">
                      <a:srgbClr val="C0C0C0"/>
                    </a:outerShdw>
                  </a:effectLst>
                  <a:latin typeface="宋体" pitchFamily="2" charset="-122"/>
                  <a:ea typeface="宋体" pitchFamily="2" charset="-122"/>
                </a:rPr>
                <a:t>执行</a:t>
              </a:r>
              <a:endParaRPr lang="zh-CN" altLang="en-US" b="1" i="1">
                <a:effectLst>
                  <a:outerShdw blurRad="38100" dist="38100" dir="2700000" algn="tl">
                    <a:srgbClr val="C0C0C0"/>
                  </a:outerShdw>
                </a:effectLst>
                <a:latin typeface="宋体" pitchFamily="2" charset="-122"/>
                <a:ea typeface="宋体" pitchFamily="2" charset="-122"/>
              </a:endParaRPr>
            </a:p>
          </p:txBody>
        </p:sp>
        <p:sp>
          <p:nvSpPr>
            <p:cNvPr id="61" name="TextBox 60"/>
            <p:cNvSpPr txBox="1"/>
            <p:nvPr/>
          </p:nvSpPr>
          <p:spPr>
            <a:xfrm>
              <a:off x="2625725" y="5021263"/>
              <a:ext cx="881289" cy="299685"/>
            </a:xfrm>
            <a:prstGeom prst="rect">
              <a:avLst/>
            </a:prstGeom>
            <a:noFill/>
          </p:spPr>
          <p:txBody>
            <a:bodyPr wrap="none">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defRPr/>
              </a:pPr>
              <a:r>
                <a:rPr lang="zh-CN" altLang="en-US" smtClean="0">
                  <a:latin typeface="宋体" pitchFamily="2" charset="-122"/>
                  <a:ea typeface="宋体" pitchFamily="2" charset="-122"/>
                </a:rPr>
                <a:t>③ </a:t>
              </a:r>
              <a:r>
                <a:rPr lang="zh-CN" altLang="en-US" b="1" i="1" smtClean="0">
                  <a:effectLst>
                    <a:outerShdw blurRad="38100" dist="38100" dir="2700000" algn="tl">
                      <a:srgbClr val="C0C0C0"/>
                    </a:outerShdw>
                  </a:effectLst>
                  <a:latin typeface="宋体" pitchFamily="2" charset="-122"/>
                  <a:ea typeface="宋体" pitchFamily="2" charset="-122"/>
                </a:rPr>
                <a:t>系统支持</a:t>
              </a:r>
              <a:endParaRPr lang="zh-CN" altLang="en-US" b="1" i="1">
                <a:effectLst>
                  <a:outerShdw blurRad="38100" dist="38100" dir="2700000" algn="tl">
                    <a:srgbClr val="C0C0C0"/>
                  </a:outerShdw>
                </a:effectLst>
                <a:latin typeface="宋体" pitchFamily="2" charset="-122"/>
                <a:ea typeface="宋体" pitchFamily="2" charset="-122"/>
              </a:endParaRPr>
            </a:p>
          </p:txBody>
        </p:sp>
        <p:sp>
          <p:nvSpPr>
            <p:cNvPr id="62" name="Flowchart: Document 61"/>
            <p:cNvSpPr/>
            <p:nvPr/>
          </p:nvSpPr>
          <p:spPr>
            <a:xfrm>
              <a:off x="3427413" y="5575300"/>
              <a:ext cx="3100387" cy="649288"/>
            </a:xfrm>
            <a:prstGeom prst="flowChartDocument">
              <a:avLst/>
            </a:prstGeom>
            <a:solidFill>
              <a:srgbClr val="7D1A2B"/>
            </a:solidFill>
          </p:spPr>
          <p:style>
            <a:lnRef idx="1">
              <a:schemeClr val="accent2"/>
            </a:lnRef>
            <a:fillRef idx="2">
              <a:schemeClr val="accent2"/>
            </a:fillRef>
            <a:effectRef idx="1">
              <a:schemeClr val="accent2"/>
            </a:effectRef>
            <a:fontRef idx="minor">
              <a:schemeClr val="dk1"/>
            </a:fontRef>
          </p:style>
          <p:txBody>
            <a:bodyPr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gn="ctr">
                <a:defRPr/>
              </a:pPr>
              <a:r>
                <a:rPr lang="zh-CN" altLang="en-US" sz="1800" smtClean="0">
                  <a:solidFill>
                    <a:schemeClr val="bg1"/>
                  </a:solidFill>
                  <a:latin typeface="宋体" pitchFamily="2" charset="-122"/>
                  <a:ea typeface="宋体" pitchFamily="2" charset="-122"/>
                </a:rPr>
                <a:t>基础设施：模型、数据等等</a:t>
              </a:r>
              <a:endParaRPr lang="zh-CN" altLang="en-US" sz="1800">
                <a:solidFill>
                  <a:schemeClr val="bg1"/>
                </a:solidFill>
                <a:latin typeface="宋体" pitchFamily="2" charset="-122"/>
                <a:ea typeface="宋体" pitchFamily="2" charset="-122"/>
              </a:endParaRPr>
            </a:p>
          </p:txBody>
        </p:sp>
        <p:grpSp>
          <p:nvGrpSpPr>
            <p:cNvPr id="63" name="Group 80"/>
            <p:cNvGrpSpPr/>
            <p:nvPr/>
          </p:nvGrpSpPr>
          <p:grpSpPr>
            <a:xfrm>
              <a:off x="1092200" y="3683000"/>
              <a:ext cx="2335213" cy="2217738"/>
              <a:chOff x="1092200" y="3683000"/>
              <a:chExt cx="2335030" cy="2216956"/>
            </a:xfrm>
          </p:grpSpPr>
          <p:cxnSp>
            <p:nvCxnSpPr>
              <p:cNvPr id="67" name="Elbow Connector 66"/>
              <p:cNvCxnSpPr>
                <a:endCxn id="62" idx="1"/>
              </p:cNvCxnSpPr>
              <p:nvPr/>
            </p:nvCxnSpPr>
            <p:spPr>
              <a:xfrm>
                <a:off x="1092200" y="3683000"/>
                <a:ext cx="2335030" cy="2216956"/>
              </a:xfrm>
              <a:prstGeom prst="bentConnector3">
                <a:avLst>
                  <a:gd name="adj1" fmla="val 506"/>
                </a:avLst>
              </a:prstGeom>
              <a:ln w="19050">
                <a:tailEnd type="arrow"/>
              </a:ln>
            </p:spPr>
            <p:style>
              <a:lnRef idx="1">
                <a:schemeClr val="dk1"/>
              </a:lnRef>
              <a:fillRef idx="0">
                <a:schemeClr val="dk1"/>
              </a:fillRef>
              <a:effectRef idx="0">
                <a:schemeClr val="dk1"/>
              </a:effectRef>
              <a:fontRef idx="minor">
                <a:schemeClr val="tx1"/>
              </a:fontRef>
            </p:style>
          </p:cxnSp>
          <p:cxnSp>
            <p:nvCxnSpPr>
              <p:cNvPr id="68" name="Straight Arrow Connector 67"/>
              <p:cNvCxnSpPr/>
              <p:nvPr/>
            </p:nvCxnSpPr>
            <p:spPr>
              <a:xfrm>
                <a:off x="1104899" y="3683000"/>
                <a:ext cx="660348" cy="0"/>
              </a:xfrm>
              <a:prstGeom prst="straightConnector1">
                <a:avLst/>
              </a:prstGeom>
              <a:ln w="19050">
                <a:tailEnd type="arrow"/>
              </a:ln>
            </p:spPr>
            <p:style>
              <a:lnRef idx="1">
                <a:schemeClr val="dk1"/>
              </a:lnRef>
              <a:fillRef idx="0">
                <a:schemeClr val="dk1"/>
              </a:fillRef>
              <a:effectRef idx="0">
                <a:schemeClr val="dk1"/>
              </a:effectRef>
              <a:fontRef idx="minor">
                <a:schemeClr val="tx1"/>
              </a:fontRef>
            </p:style>
          </p:cxnSp>
        </p:grpSp>
        <p:cxnSp>
          <p:nvCxnSpPr>
            <p:cNvPr id="64" name="Elbow Connector 63"/>
            <p:cNvCxnSpPr>
              <a:endCxn id="62" idx="3"/>
            </p:cNvCxnSpPr>
            <p:nvPr/>
          </p:nvCxnSpPr>
          <p:spPr>
            <a:xfrm rot="10800000" flipV="1">
              <a:off x="6527800" y="3657600"/>
              <a:ext cx="2362200" cy="2243138"/>
            </a:xfrm>
            <a:prstGeom prst="bentConnector3">
              <a:avLst>
                <a:gd name="adj1" fmla="val 538"/>
              </a:avLst>
            </a:prstGeom>
            <a:ln w="19050">
              <a:tailEnd type="arrow"/>
            </a:ln>
          </p:spPr>
          <p:style>
            <a:lnRef idx="1">
              <a:schemeClr val="dk1"/>
            </a:lnRef>
            <a:fillRef idx="0">
              <a:schemeClr val="dk1"/>
            </a:fillRef>
            <a:effectRef idx="0">
              <a:schemeClr val="dk1"/>
            </a:effectRef>
            <a:fontRef idx="minor">
              <a:schemeClr val="tx1"/>
            </a:fontRef>
          </p:style>
        </p:cxnSp>
        <p:cxnSp>
          <p:nvCxnSpPr>
            <p:cNvPr id="65" name="Straight Arrow Connector 64"/>
            <p:cNvCxnSpPr/>
            <p:nvPr/>
          </p:nvCxnSpPr>
          <p:spPr>
            <a:xfrm flipH="1">
              <a:off x="8293100" y="3657600"/>
              <a:ext cx="571500" cy="0"/>
            </a:xfrm>
            <a:prstGeom prst="straightConnector1">
              <a:avLst/>
            </a:prstGeom>
            <a:ln w="19050">
              <a:tailEnd type="arrow"/>
            </a:ln>
          </p:spPr>
          <p:style>
            <a:lnRef idx="1">
              <a:schemeClr val="dk1"/>
            </a:lnRef>
            <a:fillRef idx="0">
              <a:schemeClr val="dk1"/>
            </a:fillRef>
            <a:effectRef idx="0">
              <a:schemeClr val="dk1"/>
            </a:effectRef>
            <a:fontRef idx="minor">
              <a:schemeClr val="tx1"/>
            </a:fontRef>
          </p:style>
        </p:cxnSp>
      </p:grpSp>
      <p:sp>
        <p:nvSpPr>
          <p:cNvPr id="97" name="Page Number"/>
          <p:cNvSpPr txBox="1"/>
          <p:nvPr>
            <p:custDataLst>
              <p:tags r:id="rId9"/>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23</a:t>
            </a:r>
            <a:endParaRPr lang="zh-CN" altLang="en-US" sz="900" noProof="1" smtClean="0"/>
          </a:p>
        </p:txBody>
      </p:sp>
      <p:sp>
        <p:nvSpPr>
          <p:cNvPr id="98" name="Section Footer"/>
          <p:cNvSpPr txBox="1"/>
          <p:nvPr>
            <p:custDataLst>
              <p:tags r:id="rId10"/>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99" name="Executive Summary" hidden="1"/>
          <p:cNvSpPr txBox="1"/>
          <p:nvPr>
            <p:custDataLst>
              <p:tags r:id="rId11"/>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00" name="Section Header"/>
          <p:cNvSpPr txBox="1"/>
          <p:nvPr>
            <p:custDataLst>
              <p:tags r:id="rId12"/>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graphicFrame>
        <p:nvGraphicFramePr>
          <p:cNvPr id="107" name="Diagram 106"/>
          <p:cNvGraphicFramePr/>
          <p:nvPr>
            <p:extLst>
              <p:ext uri="{D42A27DB-BD31-4B8C-83A1-F6EECF244321}">
                <p14:modId xmlns:p14="http://schemas.microsoft.com/office/powerpoint/2010/main" val="3305030751"/>
              </p:ext>
            </p:extLst>
          </p:nvPr>
        </p:nvGraphicFramePr>
        <p:xfrm>
          <a:off x="7698000" y="1149896"/>
          <a:ext cx="2227744" cy="359278"/>
        </p:xfrm>
        <a:graphic>
          <a:graphicData uri="http://schemas.openxmlformats.org/drawingml/2006/diagram">
            <dgm:relIds xmlns:dgm="http://schemas.openxmlformats.org/drawingml/2006/diagram" r:dm="rId14" r:lo="rId15" r:qs="rId16" r:cs="rId17"/>
          </a:graphicData>
        </a:graphic>
      </p:graphicFrame>
    </p:spTree>
    <p:extLst>
      <p:ext uri="{BB962C8B-B14F-4D97-AF65-F5344CB8AC3E}">
        <p14:creationId xmlns:p14="http://schemas.microsoft.com/office/powerpoint/2010/main" val="2898877744"/>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 name="grid" hidden="1"/>
          <p:cNvGrpSpPr/>
          <p:nvPr>
            <p:custDataLst>
              <p:tags r:id="rId3"/>
            </p:custDataLst>
          </p:nvPr>
        </p:nvGrpSpPr>
        <p:grpSpPr>
          <a:xfrm>
            <a:off x="530352" y="685800"/>
            <a:ext cx="8997696" cy="6711696"/>
            <a:chOff x="530352" y="685800"/>
            <a:chExt cx="8997696" cy="6711696"/>
          </a:xfrm>
        </p:grpSpPr>
        <p:sp>
          <p:nvSpPr>
            <p:cNvPr id="24"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27" name="Group 600" hidden="1"/>
            <p:cNvGrpSpPr/>
            <p:nvPr userDrawn="1"/>
          </p:nvGrpSpPr>
          <p:grpSpPr>
            <a:xfrm>
              <a:off x="530352" y="6016752"/>
              <a:ext cx="8997696" cy="609600"/>
              <a:chOff x="530352" y="6016752"/>
              <a:chExt cx="8997696" cy="609600"/>
            </a:xfrm>
          </p:grpSpPr>
          <p:sp>
            <p:nvSpPr>
              <p:cNvPr id="81"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3"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6"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8" name="Group 500" hidden="1"/>
            <p:cNvGrpSpPr/>
            <p:nvPr userDrawn="1"/>
          </p:nvGrpSpPr>
          <p:grpSpPr>
            <a:xfrm>
              <a:off x="530352" y="5257800"/>
              <a:ext cx="8997696" cy="609600"/>
              <a:chOff x="530352" y="5257800"/>
              <a:chExt cx="8997696" cy="609600"/>
            </a:xfrm>
          </p:grpSpPr>
          <p:sp>
            <p:nvSpPr>
              <p:cNvPr id="75"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7"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9"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0"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0" name="Group 400" hidden="1"/>
            <p:cNvGrpSpPr/>
            <p:nvPr userDrawn="1"/>
          </p:nvGrpSpPr>
          <p:grpSpPr>
            <a:xfrm>
              <a:off x="530352" y="4498848"/>
              <a:ext cx="8997696" cy="609600"/>
              <a:chOff x="530352" y="4498848"/>
              <a:chExt cx="8997696" cy="609600"/>
            </a:xfrm>
          </p:grpSpPr>
          <p:sp>
            <p:nvSpPr>
              <p:cNvPr id="64"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5"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8"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3"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4"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3" name="Group 300" hidden="1"/>
            <p:cNvGrpSpPr/>
            <p:nvPr userDrawn="1"/>
          </p:nvGrpSpPr>
          <p:grpSpPr>
            <a:xfrm>
              <a:off x="530352" y="3730752"/>
              <a:ext cx="8997696" cy="609600"/>
              <a:chOff x="530352" y="3730752"/>
              <a:chExt cx="8997696" cy="609600"/>
            </a:xfrm>
          </p:grpSpPr>
          <p:sp>
            <p:nvSpPr>
              <p:cNvPr id="58"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9"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0"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1"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2"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3"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4" name="Group 200" hidden="1"/>
            <p:cNvGrpSpPr/>
            <p:nvPr userDrawn="1"/>
          </p:nvGrpSpPr>
          <p:grpSpPr>
            <a:xfrm>
              <a:off x="530352" y="2971800"/>
              <a:ext cx="8997696" cy="609600"/>
              <a:chOff x="530352" y="2971800"/>
              <a:chExt cx="8997696" cy="609600"/>
            </a:xfrm>
          </p:grpSpPr>
          <p:sp>
            <p:nvSpPr>
              <p:cNvPr id="52"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6" name="Group 100" hidden="1"/>
            <p:cNvGrpSpPr/>
            <p:nvPr userDrawn="1"/>
          </p:nvGrpSpPr>
          <p:grpSpPr>
            <a:xfrm>
              <a:off x="530352" y="2212848"/>
              <a:ext cx="8997696" cy="609600"/>
              <a:chOff x="530352" y="2212848"/>
              <a:chExt cx="8997696" cy="609600"/>
            </a:xfrm>
          </p:grpSpPr>
          <p:sp>
            <p:nvSpPr>
              <p:cNvPr id="41"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9" name="Rectangle 42"/>
          <p:cNvSpPr>
            <a:spLocks noGrp="1" noChangeArrowheads="1"/>
          </p:cNvSpPr>
          <p:nvPr>
            <p:ph type="title"/>
          </p:nvPr>
        </p:nvSpPr>
        <p:spPr>
          <a:xfrm>
            <a:off x="493200" y="1123200"/>
            <a:ext cx="8884920" cy="497470"/>
          </a:xfrm>
        </p:spPr>
        <p:txBody>
          <a:bodyPr/>
          <a:lstStyle/>
          <a:p>
            <a:r>
              <a:rPr lang="zh-CN" altLang="en-US" smtClean="0">
                <a:latin typeface="宋体" pitchFamily="2" charset="-122"/>
                <a:ea typeface="宋体" pitchFamily="2" charset="-122"/>
              </a:rPr>
              <a:t>从资产配置 </a:t>
            </a:r>
            <a:r>
              <a:rPr lang="zh-CN" altLang="en-US" smtClean="0">
                <a:latin typeface="宋体" pitchFamily="2" charset="-122"/>
                <a:ea typeface="宋体" pitchFamily="2" charset="-122"/>
                <a:sym typeface="Wingdings" pitchFamily="2" charset="2"/>
              </a:rPr>
              <a:t></a:t>
            </a:r>
            <a:r>
              <a:rPr lang="zh-CN" altLang="en-US" smtClean="0">
                <a:latin typeface="宋体" pitchFamily="2" charset="-122"/>
                <a:ea typeface="宋体" pitchFamily="2" charset="-122"/>
              </a:rPr>
              <a:t>战略资产配置</a:t>
            </a:r>
            <a:br>
              <a:rPr lang="en-US" altLang="zh-CN" smtClean="0">
                <a:latin typeface="宋体" pitchFamily="2" charset="-122"/>
                <a:ea typeface="宋体" pitchFamily="2" charset="-122"/>
              </a:rPr>
            </a:br>
            <a:r>
              <a:rPr lang="zh-CN" altLang="en-US" b="0">
                <a:latin typeface="宋体" pitchFamily="2" charset="-122"/>
                <a:ea typeface="宋体" pitchFamily="2" charset="-122"/>
              </a:rPr>
              <a:t>在传统的资产配置规划基础上</a:t>
            </a:r>
            <a:r>
              <a:rPr lang="zh-CN" altLang="en-US" b="0" smtClean="0">
                <a:latin typeface="宋体" pitchFamily="2" charset="-122"/>
                <a:ea typeface="宋体" pitchFamily="2" charset="-122"/>
              </a:rPr>
              <a:t>，引入</a:t>
            </a:r>
            <a:r>
              <a:rPr lang="zh-CN" altLang="en-US" b="0">
                <a:latin typeface="宋体" pitchFamily="2" charset="-122"/>
                <a:ea typeface="宋体" pitchFamily="2" charset="-122"/>
              </a:rPr>
              <a:t>风险导向的</a:t>
            </a:r>
            <a:r>
              <a:rPr lang="zh-CN" altLang="en-US" b="0" smtClean="0">
                <a:latin typeface="宋体" pitchFamily="2" charset="-122"/>
                <a:ea typeface="宋体" pitchFamily="2" charset="-122"/>
              </a:rPr>
              <a:t>战略资产配置</a:t>
            </a:r>
            <a:br>
              <a:rPr lang="en-US" altLang="zh-CN" b="0" smtClean="0">
                <a:latin typeface="宋体" pitchFamily="2" charset="-122"/>
                <a:ea typeface="宋体" pitchFamily="2" charset="-122"/>
              </a:rPr>
            </a:br>
            <a:r>
              <a:rPr lang="zh-CN" altLang="en-US" b="0" smtClean="0">
                <a:latin typeface="宋体" pitchFamily="2" charset="-122"/>
                <a:ea typeface="宋体" pitchFamily="2" charset="-122"/>
              </a:rPr>
              <a:t>与</a:t>
            </a:r>
            <a:r>
              <a:rPr lang="zh-CN" altLang="en-US" b="0">
                <a:latin typeface="宋体" pitchFamily="2" charset="-122"/>
                <a:ea typeface="宋体" pitchFamily="2" charset="-122"/>
              </a:rPr>
              <a:t>投资者需求一致，与偿二代监管动态方向一致。</a:t>
            </a:r>
            <a:br>
              <a:rPr lang="zh-CN" altLang="en-US" b="0">
                <a:latin typeface="宋体" pitchFamily="2" charset="-122"/>
                <a:ea typeface="宋体" pitchFamily="2" charset="-122"/>
              </a:rPr>
            </a:br>
            <a:endParaRPr lang="zh-CN" altLang="en-US" b="0">
              <a:latin typeface="宋体" pitchFamily="2" charset="-122"/>
              <a:ea typeface="宋体" pitchFamily="2" charset="-122"/>
            </a:endParaRPr>
          </a:p>
        </p:txBody>
      </p:sp>
      <p:sp>
        <p:nvSpPr>
          <p:cNvPr id="31" name="Rectangle 2"/>
          <p:cNvSpPr>
            <a:spLocks noChangeArrowheads="1"/>
          </p:cNvSpPr>
          <p:nvPr/>
        </p:nvSpPr>
        <p:spPr bwMode="auto">
          <a:xfrm>
            <a:off x="0" y="-136077"/>
            <a:ext cx="205819" cy="272154"/>
          </a:xfrm>
          <a:prstGeom prst="rect">
            <a:avLst/>
          </a:prstGeom>
          <a:noFill/>
          <a:ln w="9525">
            <a:noFill/>
            <a:miter lim="800000"/>
          </a:ln>
          <a:effectLst/>
        </p:spPr>
        <p:txBody>
          <a:bodyPr vert="horz" wrap="none" lIns="101882" tIns="50941" rIns="101882" bIns="50941" numCol="1" anchor="ctr" anchorCtr="0" compatLnSpc="1">
            <a:prstTxWarp prst="textNoShape">
              <a:avLst/>
            </a:prstTxWarp>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32" name="Rectangle 4"/>
          <p:cNvSpPr>
            <a:spLocks noChangeArrowheads="1"/>
          </p:cNvSpPr>
          <p:nvPr/>
        </p:nvSpPr>
        <p:spPr bwMode="auto">
          <a:xfrm>
            <a:off x="0" y="-136077"/>
            <a:ext cx="205819" cy="272154"/>
          </a:xfrm>
          <a:prstGeom prst="rect">
            <a:avLst/>
          </a:prstGeom>
          <a:noFill/>
          <a:ln w="9525">
            <a:noFill/>
            <a:miter lim="800000"/>
          </a:ln>
          <a:effectLst/>
        </p:spPr>
        <p:txBody>
          <a:bodyPr vert="horz" wrap="none" lIns="101882" tIns="50941" rIns="101882" bIns="50941" numCol="1" anchor="ctr" anchorCtr="0" compatLnSpc="1">
            <a:prstTxWarp prst="textNoShape">
              <a:avLst/>
            </a:prstTxWarp>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35" name="Rectangle 2"/>
          <p:cNvSpPr>
            <a:spLocks noChangeArrowheads="1"/>
          </p:cNvSpPr>
          <p:nvPr/>
        </p:nvSpPr>
        <p:spPr bwMode="auto">
          <a:xfrm>
            <a:off x="0" y="-136077"/>
            <a:ext cx="205819" cy="272154"/>
          </a:xfrm>
          <a:prstGeom prst="rect">
            <a:avLst/>
          </a:prstGeom>
          <a:noFill/>
          <a:ln w="9525">
            <a:noFill/>
            <a:miter lim="800000"/>
          </a:ln>
          <a:effectLst/>
        </p:spPr>
        <p:txBody>
          <a:bodyPr vert="horz" wrap="none" lIns="101882" tIns="50941" rIns="101882" bIns="50941" numCol="1" anchor="ctr" anchorCtr="0" compatLnSpc="1">
            <a:prstTxWarp prst="textNoShape">
              <a:avLst/>
            </a:prstTxWarp>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grpSp>
        <p:nvGrpSpPr>
          <p:cNvPr id="38" name="Group 37"/>
          <p:cNvGrpSpPr/>
          <p:nvPr/>
        </p:nvGrpSpPr>
        <p:grpSpPr>
          <a:xfrm>
            <a:off x="402891" y="5398368"/>
            <a:ext cx="4675958" cy="954059"/>
            <a:chOff x="495424" y="5075448"/>
            <a:chExt cx="8064500" cy="1040272"/>
          </a:xfrm>
        </p:grpSpPr>
        <p:sp>
          <p:nvSpPr>
            <p:cNvPr id="39" name="Down Arrow 38"/>
            <p:cNvSpPr/>
            <p:nvPr/>
          </p:nvSpPr>
          <p:spPr>
            <a:xfrm>
              <a:off x="1661323" y="5075448"/>
              <a:ext cx="6060658" cy="251619"/>
            </a:xfrm>
            <a:prstGeom prst="downArrow">
              <a:avLst>
                <a:gd name="adj1" fmla="val 100000"/>
                <a:gd name="adj2" fmla="val 100000"/>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defRPr/>
              </a:pPr>
              <a:endParaRPr lang="zh-CN" altLang="en-US">
                <a:latin typeface="+mj-ea"/>
                <a:ea typeface="+mj-ea"/>
              </a:endParaRPr>
            </a:p>
          </p:txBody>
        </p:sp>
        <p:sp>
          <p:nvSpPr>
            <p:cNvPr id="40" name="Rectangle 39"/>
            <p:cNvSpPr/>
            <p:nvPr/>
          </p:nvSpPr>
          <p:spPr>
            <a:xfrm>
              <a:off x="495424" y="5610895"/>
              <a:ext cx="8064500" cy="504825"/>
            </a:xfrm>
            <a:prstGeom prst="rect">
              <a:avLst/>
            </a:prstGeom>
            <a:solidFill>
              <a:srgbClr val="A32020"/>
            </a:solidFill>
            <a:ln>
              <a:noFill/>
            </a:ln>
          </p:spPr>
          <p:style>
            <a:lnRef idx="2">
              <a:schemeClr val="accent2">
                <a:shade val="50000"/>
              </a:schemeClr>
            </a:lnRef>
            <a:fillRef idx="1">
              <a:schemeClr val="accent2"/>
            </a:fillRef>
            <a:effectRef idx="0">
              <a:schemeClr val="accent2"/>
            </a:effectRef>
            <a:fontRef idx="minor">
              <a:schemeClr val="lt1"/>
            </a:fontRef>
          </p:style>
          <p:txBody>
            <a:bodyPr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defRPr/>
              </a:pPr>
              <a:r>
                <a:rPr lang="zh-CN" altLang="en-US" sz="1800" b="1" smtClean="0">
                  <a:latin typeface="+mj-ea"/>
                  <a:ea typeface="+mj-ea"/>
                </a:rPr>
                <a:t>多重目标体系和约束条件下的投资策略</a:t>
              </a:r>
              <a:endParaRPr lang="zh-CN" altLang="en-US" sz="1800" b="1">
                <a:latin typeface="+mj-ea"/>
                <a:ea typeface="+mj-ea"/>
              </a:endParaRPr>
            </a:p>
          </p:txBody>
        </p:sp>
      </p:grpSp>
      <p:grpSp>
        <p:nvGrpSpPr>
          <p:cNvPr id="43" name="Group 42"/>
          <p:cNvGrpSpPr/>
          <p:nvPr/>
        </p:nvGrpSpPr>
        <p:grpSpPr>
          <a:xfrm>
            <a:off x="5248063" y="2072640"/>
            <a:ext cx="4435695" cy="2192896"/>
            <a:chOff x="4808621" y="1752600"/>
            <a:chExt cx="2130901" cy="4233545"/>
          </a:xfrm>
        </p:grpSpPr>
        <p:sp>
          <p:nvSpPr>
            <p:cNvPr id="44" name="Rectangle 5"/>
            <p:cNvSpPr>
              <a:spLocks noChangeArrowheads="1"/>
            </p:cNvSpPr>
            <p:nvPr/>
          </p:nvSpPr>
          <p:spPr bwMode="auto">
            <a:xfrm>
              <a:off x="4808621" y="2904350"/>
              <a:ext cx="2130901" cy="3081795"/>
            </a:xfrm>
            <a:prstGeom prst="rect">
              <a:avLst/>
            </a:prstGeom>
            <a:noFill/>
            <a:ln w="9525" algn="ctr">
              <a:solidFill>
                <a:srgbClr val="7D1A2B"/>
              </a:solidFill>
              <a:miter lim="800000"/>
            </a:ln>
            <a:effectLst/>
          </p:spPr>
          <p:txBody>
            <a:bodyPr lIns="180000" tIns="144000" rIns="180000" bIns="144000"/>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297157" indent="-297157" defTabSz="774731">
                <a:spcBef>
                  <a:spcPts val="669"/>
                </a:spcBef>
                <a:buFont typeface="Arial" pitchFamily="34" charset="0"/>
                <a:buChar char="•"/>
              </a:pPr>
              <a:r>
                <a:rPr lang="zh-CN" altLang="en-US" sz="1600" smtClean="0">
                  <a:latin typeface="+mj-ea"/>
                  <a:ea typeface="+mj-ea"/>
                </a:rPr>
                <a:t>投资收益率</a:t>
              </a:r>
            </a:p>
            <a:p>
              <a:pPr marL="297157" indent="-297157" defTabSz="774731">
                <a:spcBef>
                  <a:spcPts val="669"/>
                </a:spcBef>
                <a:buFont typeface="Arial" pitchFamily="34" charset="0"/>
                <a:buChar char="•"/>
              </a:pPr>
              <a:r>
                <a:rPr lang="zh-CN" altLang="en-US" sz="1600" smtClean="0">
                  <a:latin typeface="+mj-ea"/>
                  <a:ea typeface="+mj-ea"/>
                </a:rPr>
                <a:t>会计利润</a:t>
              </a:r>
            </a:p>
            <a:p>
              <a:pPr marL="297157" indent="-297157" defTabSz="774731">
                <a:spcBef>
                  <a:spcPts val="669"/>
                </a:spcBef>
                <a:buFont typeface="Arial" pitchFamily="34" charset="0"/>
                <a:buChar char="•"/>
              </a:pPr>
              <a:r>
                <a:rPr lang="zh-CN" altLang="en-US" sz="1600" smtClean="0">
                  <a:latin typeface="+mj-ea"/>
                  <a:ea typeface="+mj-ea"/>
                </a:rPr>
                <a:t>偿付能力充足率</a:t>
              </a:r>
            </a:p>
            <a:p>
              <a:pPr marL="297157" indent="-297157" defTabSz="774731">
                <a:spcBef>
                  <a:spcPts val="669"/>
                </a:spcBef>
                <a:buFont typeface="Arial" pitchFamily="34" charset="0"/>
                <a:buChar char="•"/>
              </a:pPr>
              <a:r>
                <a:rPr lang="zh-CN" altLang="en-US" sz="1600" smtClean="0">
                  <a:latin typeface="+mj-ea"/>
                  <a:ea typeface="+mj-ea"/>
                </a:rPr>
                <a:t>内含价值</a:t>
              </a:r>
              <a:endParaRPr lang="zh-CN" altLang="en-US" sz="1600">
                <a:latin typeface="+mj-ea"/>
                <a:ea typeface="+mj-ea"/>
              </a:endParaRPr>
            </a:p>
          </p:txBody>
        </p:sp>
        <p:sp>
          <p:nvSpPr>
            <p:cNvPr id="45" name="Rectangle 6"/>
            <p:cNvSpPr>
              <a:spLocks noChangeArrowheads="1"/>
            </p:cNvSpPr>
            <p:nvPr/>
          </p:nvSpPr>
          <p:spPr bwMode="auto">
            <a:xfrm>
              <a:off x="4808622" y="1752600"/>
              <a:ext cx="2130900" cy="779784"/>
            </a:xfrm>
            <a:prstGeom prst="rect">
              <a:avLst/>
            </a:prstGeom>
            <a:solidFill>
              <a:srgbClr val="A32020"/>
            </a:solidFill>
            <a:ln>
              <a:solidFill>
                <a:schemeClr val="tx2">
                  <a:lumMod val="40000"/>
                  <a:lumOff val="60000"/>
                </a:schemeClr>
              </a:solidFill>
            </a:ln>
          </p:spPr>
          <p:style>
            <a:lnRef idx="1">
              <a:schemeClr val="accent1"/>
            </a:lnRef>
            <a:fillRef idx="2">
              <a:schemeClr val="accent1"/>
            </a:fillRef>
            <a:effectRef idx="1">
              <a:schemeClr val="accent1"/>
            </a:effectRef>
            <a:fontRef idx="minor">
              <a:schemeClr val="dk1"/>
            </a:fontRef>
          </p:style>
          <p:txBody>
            <a:bodyPr wrap="none"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gn="ctr">
                <a:lnSpc>
                  <a:spcPct val="100000"/>
                </a:lnSpc>
                <a:spcBef>
                  <a:spcPct val="0"/>
                </a:spcBef>
                <a:buSzTx/>
                <a:buFontTx/>
                <a:buNone/>
              </a:pPr>
              <a:r>
                <a:rPr lang="zh-CN" altLang="en-US" sz="1600" b="1" smtClean="0">
                  <a:solidFill>
                    <a:schemeClr val="bg1"/>
                  </a:solidFill>
                  <a:latin typeface="Georgia" pitchFamily="18" charset="0"/>
                  <a:ea typeface="+mj-ea"/>
                </a:rPr>
                <a:t>传统的仪表盘信息</a:t>
              </a:r>
              <a:endParaRPr lang="zh-CN" altLang="en-US" sz="1600" b="1">
                <a:solidFill>
                  <a:schemeClr val="bg1"/>
                </a:solidFill>
                <a:latin typeface="Georgia" pitchFamily="18" charset="0"/>
                <a:ea typeface="+mj-ea"/>
              </a:endParaRPr>
            </a:p>
          </p:txBody>
        </p:sp>
        <p:sp>
          <p:nvSpPr>
            <p:cNvPr id="46" name="AutoShape 7"/>
            <p:cNvSpPr>
              <a:spLocks noChangeArrowheads="1"/>
            </p:cNvSpPr>
            <p:nvPr/>
          </p:nvSpPr>
          <p:spPr bwMode="auto">
            <a:xfrm rot="10800000">
              <a:off x="5247169" y="2616040"/>
              <a:ext cx="1311835" cy="204655"/>
            </a:xfrm>
            <a:prstGeom prst="triangle">
              <a:avLst>
                <a:gd name="adj" fmla="val 50000"/>
              </a:avLst>
            </a:prstGeom>
            <a:solidFill>
              <a:schemeClr val="accent1">
                <a:lumMod val="60000"/>
                <a:lumOff val="40000"/>
              </a:schemeClr>
            </a:solidFill>
            <a:ln>
              <a:noFill/>
            </a:ln>
          </p:spPr>
          <p:style>
            <a:lnRef idx="2">
              <a:schemeClr val="accent1"/>
            </a:lnRef>
            <a:fillRef idx="1">
              <a:schemeClr val="lt1"/>
            </a:fillRef>
            <a:effectRef idx="0">
              <a:schemeClr val="accent1"/>
            </a:effectRef>
            <a:fontRef idx="minor">
              <a:schemeClr val="dk1"/>
            </a:fontRef>
          </p:style>
          <p:txBody>
            <a:bodyPr wrap="none"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nSpc>
                  <a:spcPct val="100000"/>
                </a:lnSpc>
                <a:spcBef>
                  <a:spcPct val="20000"/>
                </a:spcBef>
                <a:spcAft>
                  <a:spcPct val="20000"/>
                </a:spcAft>
                <a:buFontTx/>
                <a:buNone/>
              </a:pPr>
              <a:endParaRPr lang="zh-CN" altLang="en-US" sz="1600">
                <a:latin typeface="+mj-ea"/>
                <a:ea typeface="+mj-ea"/>
              </a:endParaRPr>
            </a:p>
          </p:txBody>
        </p:sp>
      </p:grpSp>
      <p:grpSp>
        <p:nvGrpSpPr>
          <p:cNvPr id="49" name="Group 48"/>
          <p:cNvGrpSpPr/>
          <p:nvPr/>
        </p:nvGrpSpPr>
        <p:grpSpPr>
          <a:xfrm>
            <a:off x="5266829" y="4329973"/>
            <a:ext cx="4416929" cy="2601179"/>
            <a:chOff x="4808622" y="1752600"/>
            <a:chExt cx="2130900" cy="5855145"/>
          </a:xfrm>
        </p:grpSpPr>
        <p:sp>
          <p:nvSpPr>
            <p:cNvPr id="66" name="Rectangle 5"/>
            <p:cNvSpPr>
              <a:spLocks noChangeArrowheads="1"/>
            </p:cNvSpPr>
            <p:nvPr/>
          </p:nvSpPr>
          <p:spPr bwMode="auto">
            <a:xfrm>
              <a:off x="4808622" y="2904350"/>
              <a:ext cx="2130900" cy="4703395"/>
            </a:xfrm>
            <a:prstGeom prst="rect">
              <a:avLst/>
            </a:prstGeom>
            <a:noFill/>
            <a:ln w="9525" algn="ctr">
              <a:solidFill>
                <a:srgbClr val="7D1A2B"/>
              </a:solidFill>
              <a:miter lim="800000"/>
            </a:ln>
            <a:effectLst/>
          </p:spPr>
          <p:txBody>
            <a:bodyPr lIns="180000" tIns="144000" rIns="180000" bIns="144000"/>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297157" indent="-297157" defTabSz="774731">
                <a:spcBef>
                  <a:spcPts val="669"/>
                </a:spcBef>
                <a:buFont typeface="Arial" pitchFamily="34" charset="0"/>
                <a:buChar char="•"/>
              </a:pPr>
              <a:r>
                <a:rPr lang="zh-CN" altLang="en-US" sz="1600" smtClean="0">
                  <a:latin typeface="Georgia" pitchFamily="18" charset="0"/>
                  <a:ea typeface="+mj-ea"/>
                </a:rPr>
                <a:t>投资收益率和风险调整收益率</a:t>
              </a:r>
            </a:p>
            <a:p>
              <a:pPr marL="297157" indent="-297157" defTabSz="774731">
                <a:spcBef>
                  <a:spcPts val="669"/>
                </a:spcBef>
                <a:buFont typeface="Arial" pitchFamily="34" charset="0"/>
                <a:buChar char="•"/>
              </a:pPr>
              <a:r>
                <a:rPr lang="zh-CN" altLang="en-US" sz="1600" smtClean="0">
                  <a:latin typeface="Georgia" pitchFamily="18" charset="0"/>
                  <a:ea typeface="+mj-ea"/>
                </a:rPr>
                <a:t>会计利润和在险利润</a:t>
              </a:r>
            </a:p>
            <a:p>
              <a:pPr marL="297157" indent="-297157" defTabSz="774731">
                <a:spcBef>
                  <a:spcPts val="669"/>
                </a:spcBef>
                <a:buFont typeface="Arial" pitchFamily="34" charset="0"/>
                <a:buChar char="•"/>
              </a:pPr>
              <a:r>
                <a:rPr lang="zh-CN" altLang="en-US" sz="1600" smtClean="0">
                  <a:latin typeface="Georgia" pitchFamily="18" charset="0"/>
                  <a:ea typeface="+mj-ea"/>
                </a:rPr>
                <a:t>偿二代风险资本</a:t>
              </a:r>
            </a:p>
            <a:p>
              <a:pPr marL="297157" indent="-297157" defTabSz="774731">
                <a:spcBef>
                  <a:spcPts val="669"/>
                </a:spcBef>
                <a:buFont typeface="Arial" pitchFamily="34" charset="0"/>
                <a:buChar char="•"/>
              </a:pPr>
              <a:r>
                <a:rPr lang="zh-CN" altLang="en-US" sz="1600" smtClean="0">
                  <a:latin typeface="Georgia" pitchFamily="18" charset="0"/>
                </a:rPr>
                <a:t>内含价值和</a:t>
              </a:r>
              <a:r>
                <a:rPr lang="zh-CN" altLang="en-US" sz="1600" smtClean="0">
                  <a:latin typeface="Georgia" pitchFamily="18" charset="0"/>
                  <a:ea typeface="+mj-ea"/>
                </a:rPr>
                <a:t>市场一致的内含价值</a:t>
              </a:r>
              <a:r>
                <a:rPr lang="en-US" altLang="zh-CN" sz="1600" smtClean="0">
                  <a:latin typeface="Georgia" pitchFamily="18" charset="0"/>
                  <a:ea typeface="+mj-ea"/>
                </a:rPr>
                <a:t>(MCEV</a:t>
              </a:r>
              <a:r>
                <a:rPr lang="zh-CN" altLang="en-US" sz="1600" smtClean="0">
                  <a:latin typeface="Georgia" pitchFamily="18" charset="0"/>
                  <a:ea typeface="+mj-ea"/>
                </a:rPr>
                <a:t>）</a:t>
              </a:r>
            </a:p>
            <a:p>
              <a:pPr marL="297157" indent="-297157" defTabSz="774731">
                <a:spcBef>
                  <a:spcPts val="669"/>
                </a:spcBef>
                <a:buFont typeface="Arial" pitchFamily="34" charset="0"/>
                <a:buChar char="•"/>
              </a:pPr>
              <a:r>
                <a:rPr lang="zh-CN" altLang="en-US" sz="1600" smtClean="0">
                  <a:latin typeface="Georgia" pitchFamily="18" charset="0"/>
                  <a:ea typeface="+mj-ea"/>
                </a:rPr>
                <a:t>市场风险敞口</a:t>
              </a:r>
            </a:p>
            <a:p>
              <a:pPr marL="297157" indent="-297157" defTabSz="774731">
                <a:spcBef>
                  <a:spcPts val="669"/>
                </a:spcBef>
                <a:buFont typeface="Arial" pitchFamily="34" charset="0"/>
                <a:buChar char="•"/>
              </a:pPr>
              <a:r>
                <a:rPr lang="zh-CN" altLang="en-US" sz="1600" smtClean="0">
                  <a:latin typeface="Georgia" pitchFamily="18" charset="0"/>
                  <a:ea typeface="+mj-ea"/>
                </a:rPr>
                <a:t>流动性指标</a:t>
              </a:r>
            </a:p>
            <a:p>
              <a:pPr marL="297157" indent="-297157" defTabSz="774731">
                <a:spcBef>
                  <a:spcPts val="669"/>
                </a:spcBef>
                <a:buFont typeface="Arial" pitchFamily="34" charset="0"/>
                <a:buChar char="•"/>
              </a:pPr>
              <a:endParaRPr lang="zh-CN" altLang="en-US" sz="1600">
                <a:solidFill>
                  <a:srgbClr val="FF0000"/>
                </a:solidFill>
                <a:latin typeface="Georgia" pitchFamily="18" charset="0"/>
                <a:ea typeface="+mj-ea"/>
              </a:endParaRPr>
            </a:p>
          </p:txBody>
        </p:sp>
        <p:sp>
          <p:nvSpPr>
            <p:cNvPr id="69" name="Rectangle 6"/>
            <p:cNvSpPr>
              <a:spLocks noChangeArrowheads="1"/>
            </p:cNvSpPr>
            <p:nvPr/>
          </p:nvSpPr>
          <p:spPr bwMode="auto">
            <a:xfrm>
              <a:off x="4808622" y="1752600"/>
              <a:ext cx="2130900" cy="863440"/>
            </a:xfrm>
            <a:prstGeom prst="rect">
              <a:avLst/>
            </a:prstGeom>
            <a:solidFill>
              <a:srgbClr val="A32020"/>
            </a:solidFill>
            <a:ln>
              <a:solidFill>
                <a:schemeClr val="tx2">
                  <a:lumMod val="40000"/>
                  <a:lumOff val="60000"/>
                </a:schemeClr>
              </a:solidFill>
            </a:ln>
          </p:spPr>
          <p:style>
            <a:lnRef idx="1">
              <a:schemeClr val="accent1"/>
            </a:lnRef>
            <a:fillRef idx="2">
              <a:schemeClr val="accent1"/>
            </a:fillRef>
            <a:effectRef idx="1">
              <a:schemeClr val="accent1"/>
            </a:effectRef>
            <a:fontRef idx="minor">
              <a:schemeClr val="dk1"/>
            </a:fontRef>
          </p:style>
          <p:txBody>
            <a:bodyPr wrap="none"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gn="ctr"/>
              <a:r>
                <a:rPr lang="zh-CN" altLang="en-US" sz="1600" b="1" smtClean="0">
                  <a:solidFill>
                    <a:schemeClr val="bg1"/>
                  </a:solidFill>
                  <a:latin typeface="Georgia" pitchFamily="18" charset="0"/>
                  <a:ea typeface="+mj-ea"/>
                </a:rPr>
                <a:t>引入风险资本</a:t>
              </a:r>
              <a:r>
                <a:rPr lang="en-US" altLang="zh-CN" sz="1600" b="1" smtClean="0">
                  <a:solidFill>
                    <a:schemeClr val="bg1"/>
                  </a:solidFill>
                  <a:latin typeface="Georgia" pitchFamily="18" charset="0"/>
                  <a:ea typeface="+mj-ea"/>
                </a:rPr>
                <a:t>/</a:t>
              </a:r>
              <a:r>
                <a:rPr lang="zh-CN" altLang="en-US" sz="1600" b="1" smtClean="0">
                  <a:solidFill>
                    <a:schemeClr val="bg1"/>
                  </a:solidFill>
                  <a:latin typeface="Georgia" pitchFamily="18" charset="0"/>
                  <a:ea typeface="+mj-ea"/>
                </a:rPr>
                <a:t>资产负债管理的仪表盘信息</a:t>
              </a:r>
              <a:endParaRPr lang="zh-CN" altLang="en-US" sz="1600" b="1">
                <a:solidFill>
                  <a:schemeClr val="bg1"/>
                </a:solidFill>
                <a:latin typeface="Georgia" pitchFamily="18" charset="0"/>
                <a:ea typeface="+mj-ea"/>
              </a:endParaRPr>
            </a:p>
          </p:txBody>
        </p:sp>
        <p:sp>
          <p:nvSpPr>
            <p:cNvPr id="70" name="AutoShape 7"/>
            <p:cNvSpPr>
              <a:spLocks noChangeArrowheads="1"/>
            </p:cNvSpPr>
            <p:nvPr/>
          </p:nvSpPr>
          <p:spPr bwMode="auto">
            <a:xfrm rot="10800000">
              <a:off x="5247169" y="2616040"/>
              <a:ext cx="1311835" cy="204655"/>
            </a:xfrm>
            <a:prstGeom prst="triangle">
              <a:avLst>
                <a:gd name="adj" fmla="val 50000"/>
              </a:avLst>
            </a:prstGeom>
            <a:solidFill>
              <a:schemeClr val="accent1">
                <a:lumMod val="60000"/>
                <a:lumOff val="40000"/>
              </a:schemeClr>
            </a:solidFill>
            <a:ln>
              <a:noFill/>
            </a:ln>
          </p:spPr>
          <p:style>
            <a:lnRef idx="2">
              <a:schemeClr val="accent1"/>
            </a:lnRef>
            <a:fillRef idx="1">
              <a:schemeClr val="lt1"/>
            </a:fillRef>
            <a:effectRef idx="0">
              <a:schemeClr val="accent1"/>
            </a:effectRef>
            <a:fontRef idx="minor">
              <a:schemeClr val="dk1"/>
            </a:fontRef>
          </p:style>
          <p:txBody>
            <a:bodyPr wrap="none" anchor="ct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nSpc>
                  <a:spcPct val="100000"/>
                </a:lnSpc>
                <a:spcBef>
                  <a:spcPct val="20000"/>
                </a:spcBef>
                <a:spcAft>
                  <a:spcPct val="20000"/>
                </a:spcAft>
                <a:buFontTx/>
                <a:buNone/>
              </a:pPr>
              <a:endParaRPr lang="zh-CN" altLang="en-US" sz="1600">
                <a:latin typeface="+mj-ea"/>
                <a:ea typeface="+mj-ea"/>
              </a:endParaRPr>
            </a:p>
          </p:txBody>
        </p:sp>
      </p:grpSp>
      <p:graphicFrame>
        <p:nvGraphicFramePr>
          <p:cNvPr id="71" name="Diagram 70"/>
          <p:cNvGraphicFramePr/>
          <p:nvPr>
            <p:extLst>
              <p:ext uri="{D42A27DB-BD31-4B8C-83A1-F6EECF244321}">
                <p14:modId xmlns:p14="http://schemas.microsoft.com/office/powerpoint/2010/main" val="3124196733"/>
              </p:ext>
            </p:extLst>
          </p:nvPr>
        </p:nvGraphicFramePr>
        <p:xfrm>
          <a:off x="39046" y="2158008"/>
          <a:ext cx="5323790" cy="2850002"/>
        </p:xfrm>
        <a:graphic>
          <a:graphicData uri="http://schemas.openxmlformats.org/drawingml/2006/diagram">
            <dgm:relIds xmlns:dgm="http://schemas.openxmlformats.org/drawingml/2006/diagram" r:dm="rId5" r:lo="rId6" r:qs="rId7" r:cs="rId8"/>
          </a:graphicData>
        </a:graphic>
      </p:graphicFrame>
      <p:sp>
        <p:nvSpPr>
          <p:cNvPr id="72" name="Rectangular Callout 71"/>
          <p:cNvSpPr/>
          <p:nvPr/>
        </p:nvSpPr>
        <p:spPr bwMode="ltGray">
          <a:xfrm>
            <a:off x="3807103" y="3041404"/>
            <a:ext cx="1277944" cy="988812"/>
          </a:xfrm>
          <a:prstGeom prst="wedgeRectCallout">
            <a:avLst>
              <a:gd name="adj1" fmla="val -140768"/>
              <a:gd name="adj2" fmla="val 75808"/>
            </a:avLst>
          </a:prstGeom>
          <a:solidFill>
            <a:schemeClr val="tx2"/>
          </a:solidFill>
          <a:ln w="31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mtClean="0">
                <a:solidFill>
                  <a:schemeClr val="bg1"/>
                </a:solidFill>
                <a:latin typeface="Georgia" pitchFamily="18" charset="0"/>
              </a:rPr>
              <a:t>利益相关方</a:t>
            </a:r>
          </a:p>
        </p:txBody>
      </p:sp>
      <p:sp>
        <p:nvSpPr>
          <p:cNvPr id="87" name="Page Number"/>
          <p:cNvSpPr txBox="1"/>
          <p:nvPr>
            <p:custDataLst>
              <p:tags r:id="rId9"/>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24</a:t>
            </a:r>
            <a:endParaRPr lang="zh-CN" altLang="en-US" sz="900" noProof="1" smtClean="0"/>
          </a:p>
        </p:txBody>
      </p:sp>
      <p:sp>
        <p:nvSpPr>
          <p:cNvPr id="88" name="Section Footer"/>
          <p:cNvSpPr txBox="1"/>
          <p:nvPr>
            <p:custDataLst>
              <p:tags r:id="rId10"/>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89" name="Executive Summary" hidden="1"/>
          <p:cNvSpPr txBox="1"/>
          <p:nvPr>
            <p:custDataLst>
              <p:tags r:id="rId11"/>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90" name="Section Header"/>
          <p:cNvSpPr txBox="1"/>
          <p:nvPr>
            <p:custDataLst>
              <p:tags r:id="rId12"/>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graphicFrame>
        <p:nvGraphicFramePr>
          <p:cNvPr id="91" name="Diagram 90"/>
          <p:cNvGraphicFramePr/>
          <p:nvPr>
            <p:extLst>
              <p:ext uri="{D42A27DB-BD31-4B8C-83A1-F6EECF244321}">
                <p14:modId xmlns:p14="http://schemas.microsoft.com/office/powerpoint/2010/main" val="656153100"/>
              </p:ext>
            </p:extLst>
          </p:nvPr>
        </p:nvGraphicFramePr>
        <p:xfrm>
          <a:off x="7698000" y="1149896"/>
          <a:ext cx="2227744" cy="359278"/>
        </p:xfrm>
        <a:graphic>
          <a:graphicData uri="http://schemas.openxmlformats.org/drawingml/2006/diagram">
            <dgm:relIds xmlns:dgm="http://schemas.openxmlformats.org/drawingml/2006/diagram" r:dm="rId14" r:lo="rId15" r:qs="rId16" r:cs="rId17"/>
          </a:graphicData>
        </a:graphic>
      </p:graphicFrame>
    </p:spTree>
    <p:extLst>
      <p:ext uri="{BB962C8B-B14F-4D97-AF65-F5344CB8AC3E}">
        <p14:creationId xmlns:p14="http://schemas.microsoft.com/office/powerpoint/2010/main" val="521614272"/>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7" name="grid" hidden="1"/>
          <p:cNvGrpSpPr/>
          <p:nvPr>
            <p:custDataLst>
              <p:tags r:id="rId3"/>
            </p:custDataLst>
          </p:nvPr>
        </p:nvGrpSpPr>
        <p:grpSpPr>
          <a:xfrm>
            <a:off x="530352" y="685800"/>
            <a:ext cx="8997696" cy="6711696"/>
            <a:chOff x="530352" y="685800"/>
            <a:chExt cx="8997696" cy="6711696"/>
          </a:xfrm>
        </p:grpSpPr>
        <p:sp>
          <p:nvSpPr>
            <p:cNvPr id="68"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0"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71" name="Group 600" hidden="1"/>
            <p:cNvGrpSpPr/>
            <p:nvPr userDrawn="1"/>
          </p:nvGrpSpPr>
          <p:grpSpPr>
            <a:xfrm>
              <a:off x="530352" y="6016752"/>
              <a:ext cx="8997696" cy="609600"/>
              <a:chOff x="530352" y="6016752"/>
              <a:chExt cx="8997696" cy="609600"/>
            </a:xfrm>
          </p:grpSpPr>
          <p:sp>
            <p:nvSpPr>
              <p:cNvPr id="107"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8"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9"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0"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1"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2"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2" name="Group 500" hidden="1"/>
            <p:cNvGrpSpPr/>
            <p:nvPr userDrawn="1"/>
          </p:nvGrpSpPr>
          <p:grpSpPr>
            <a:xfrm>
              <a:off x="530352" y="5257800"/>
              <a:ext cx="8997696" cy="609600"/>
              <a:chOff x="530352" y="5257800"/>
              <a:chExt cx="8997696" cy="609600"/>
            </a:xfrm>
          </p:grpSpPr>
          <p:sp>
            <p:nvSpPr>
              <p:cNvPr id="101"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2"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3"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4"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5"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6"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3" name="Group 400" hidden="1"/>
            <p:cNvGrpSpPr/>
            <p:nvPr userDrawn="1"/>
          </p:nvGrpSpPr>
          <p:grpSpPr>
            <a:xfrm>
              <a:off x="530352" y="4498848"/>
              <a:ext cx="8997696" cy="609600"/>
              <a:chOff x="530352" y="4498848"/>
              <a:chExt cx="8997696" cy="609600"/>
            </a:xfrm>
          </p:grpSpPr>
          <p:sp>
            <p:nvSpPr>
              <p:cNvPr id="95"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8"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9"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0"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4" name="Group 300" hidden="1"/>
            <p:cNvGrpSpPr/>
            <p:nvPr userDrawn="1"/>
          </p:nvGrpSpPr>
          <p:grpSpPr>
            <a:xfrm>
              <a:off x="530352" y="3730752"/>
              <a:ext cx="8997696" cy="609600"/>
              <a:chOff x="530352" y="3730752"/>
              <a:chExt cx="8997696" cy="609600"/>
            </a:xfrm>
          </p:grpSpPr>
          <p:sp>
            <p:nvSpPr>
              <p:cNvPr id="89"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2"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3"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4"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5" name="Group 200" hidden="1"/>
            <p:cNvGrpSpPr/>
            <p:nvPr userDrawn="1"/>
          </p:nvGrpSpPr>
          <p:grpSpPr>
            <a:xfrm>
              <a:off x="530352" y="2971800"/>
              <a:ext cx="8997696" cy="609600"/>
              <a:chOff x="530352" y="2971800"/>
              <a:chExt cx="8997696" cy="609600"/>
            </a:xfrm>
          </p:grpSpPr>
          <p:sp>
            <p:nvSpPr>
              <p:cNvPr id="83"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6"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6" name="Group 100" hidden="1"/>
            <p:cNvGrpSpPr/>
            <p:nvPr userDrawn="1"/>
          </p:nvGrpSpPr>
          <p:grpSpPr>
            <a:xfrm>
              <a:off x="530352" y="2212848"/>
              <a:ext cx="8997696" cy="609600"/>
              <a:chOff x="530352" y="2212848"/>
              <a:chExt cx="8997696" cy="609600"/>
            </a:xfrm>
          </p:grpSpPr>
          <p:sp>
            <p:nvSpPr>
              <p:cNvPr id="77"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9"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0"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9" name="Rectangle 42"/>
          <p:cNvSpPr>
            <a:spLocks noGrp="1" noChangeArrowheads="1"/>
          </p:cNvSpPr>
          <p:nvPr>
            <p:ph type="title"/>
          </p:nvPr>
        </p:nvSpPr>
        <p:spPr>
          <a:xfrm>
            <a:off x="493200" y="1123200"/>
            <a:ext cx="8884920" cy="497470"/>
          </a:xfrm>
        </p:spPr>
        <p:txBody>
          <a:bodyPr/>
          <a:lstStyle/>
          <a:p>
            <a:r>
              <a:rPr lang="zh-CN" altLang="en-US" smtClean="0">
                <a:latin typeface="宋体" pitchFamily="2" charset="-122"/>
                <a:ea typeface="宋体" pitchFamily="2" charset="-122"/>
              </a:rPr>
              <a:t>关注收益的同时，应关注公司的风险暴露，合理分配资源</a:t>
            </a:r>
            <a:br>
              <a:rPr lang="en-US" altLang="zh-CN" smtClean="0">
                <a:latin typeface="宋体" pitchFamily="2" charset="-122"/>
                <a:ea typeface="宋体" pitchFamily="2" charset="-122"/>
              </a:rPr>
            </a:br>
            <a:r>
              <a:rPr lang="zh-CN" altLang="en-US" b="0">
                <a:latin typeface="宋体" pitchFamily="2" charset="-122"/>
                <a:ea typeface="宋体" pitchFamily="2" charset="-122"/>
              </a:rPr>
              <a:t>风险暴露的监控是一个持续的过程，突破风险限额的</a:t>
            </a:r>
            <a:r>
              <a:rPr lang="zh-CN" altLang="en-US" b="0" smtClean="0">
                <a:latin typeface="宋体" pitchFamily="2" charset="-122"/>
                <a:ea typeface="宋体" pitchFamily="2" charset="-122"/>
              </a:rPr>
              <a:t>情况</a:t>
            </a:r>
            <a:br>
              <a:rPr lang="en-US" altLang="zh-CN" b="0" smtClean="0">
                <a:latin typeface="宋体" pitchFamily="2" charset="-122"/>
                <a:ea typeface="宋体" pitchFamily="2" charset="-122"/>
              </a:rPr>
            </a:br>
            <a:r>
              <a:rPr lang="zh-CN" altLang="en-US" b="0" smtClean="0">
                <a:latin typeface="宋体" pitchFamily="2" charset="-122"/>
                <a:ea typeface="宋体" pitchFamily="2" charset="-122"/>
              </a:rPr>
              <a:t>应当</a:t>
            </a:r>
            <a:r>
              <a:rPr lang="zh-CN" altLang="en-US" b="0">
                <a:latin typeface="宋体" pitchFamily="2" charset="-122"/>
                <a:ea typeface="宋体" pitchFamily="2" charset="-122"/>
              </a:rPr>
              <a:t>及时纠正，并及时调整可用金融资源的分配。</a:t>
            </a:r>
            <a:br>
              <a:rPr lang="zh-CN" altLang="en-US">
                <a:latin typeface="宋体" pitchFamily="2" charset="-122"/>
                <a:ea typeface="宋体" pitchFamily="2" charset="-122"/>
              </a:rPr>
            </a:br>
            <a:endParaRPr lang="zh-CN" altLang="en-US">
              <a:latin typeface="宋体" pitchFamily="2" charset="-122"/>
              <a:ea typeface="宋体" pitchFamily="2" charset="-122"/>
            </a:endParaRPr>
          </a:p>
        </p:txBody>
      </p:sp>
      <p:sp>
        <p:nvSpPr>
          <p:cNvPr id="31" name="Rectangle 2"/>
          <p:cNvSpPr>
            <a:spLocks noChangeArrowheads="1"/>
          </p:cNvSpPr>
          <p:nvPr/>
        </p:nvSpPr>
        <p:spPr bwMode="auto">
          <a:xfrm>
            <a:off x="0" y="-136077"/>
            <a:ext cx="205819" cy="272154"/>
          </a:xfrm>
          <a:prstGeom prst="rect">
            <a:avLst/>
          </a:prstGeom>
          <a:noFill/>
          <a:ln w="9525">
            <a:noFill/>
            <a:miter lim="800000"/>
          </a:ln>
          <a:effectLst/>
        </p:spPr>
        <p:txBody>
          <a:bodyPr vert="horz" wrap="none" lIns="101882" tIns="50941" rIns="101882" bIns="50941" numCol="1" anchor="ctr" anchorCtr="0" compatLnSpc="1">
            <a:prstTxWarp prst="textNoShape">
              <a:avLst/>
            </a:prstTxWarp>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32" name="Rectangle 4"/>
          <p:cNvSpPr>
            <a:spLocks noChangeArrowheads="1"/>
          </p:cNvSpPr>
          <p:nvPr/>
        </p:nvSpPr>
        <p:spPr bwMode="auto">
          <a:xfrm>
            <a:off x="0" y="-136077"/>
            <a:ext cx="205819" cy="272154"/>
          </a:xfrm>
          <a:prstGeom prst="rect">
            <a:avLst/>
          </a:prstGeom>
          <a:noFill/>
          <a:ln w="9525">
            <a:noFill/>
            <a:miter lim="800000"/>
          </a:ln>
          <a:effectLst/>
        </p:spPr>
        <p:txBody>
          <a:bodyPr vert="horz" wrap="none" lIns="101882" tIns="50941" rIns="101882" bIns="50941" numCol="1" anchor="ctr" anchorCtr="0" compatLnSpc="1">
            <a:prstTxWarp prst="textNoShape">
              <a:avLst/>
            </a:prstTxWarp>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sp>
        <p:nvSpPr>
          <p:cNvPr id="35" name="Rectangle 2"/>
          <p:cNvSpPr>
            <a:spLocks noChangeArrowheads="1"/>
          </p:cNvSpPr>
          <p:nvPr/>
        </p:nvSpPr>
        <p:spPr bwMode="auto">
          <a:xfrm>
            <a:off x="0" y="-136077"/>
            <a:ext cx="205819" cy="272154"/>
          </a:xfrm>
          <a:prstGeom prst="rect">
            <a:avLst/>
          </a:prstGeom>
          <a:noFill/>
          <a:ln w="9525">
            <a:noFill/>
            <a:miter lim="800000"/>
          </a:ln>
          <a:effectLst/>
        </p:spPr>
        <p:txBody>
          <a:bodyPr vert="horz" wrap="none" lIns="101882" tIns="50941" rIns="101882" bIns="50941" numCol="1" anchor="ctr" anchorCtr="0" compatLnSpc="1">
            <a:prstTxWarp prst="textNoShape">
              <a:avLst/>
            </a:prstTxWarp>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p>
        </p:txBody>
      </p:sp>
      <p:grpSp>
        <p:nvGrpSpPr>
          <p:cNvPr id="125" name="Group 124"/>
          <p:cNvGrpSpPr/>
          <p:nvPr/>
        </p:nvGrpSpPr>
        <p:grpSpPr>
          <a:xfrm>
            <a:off x="753178" y="2069245"/>
            <a:ext cx="8524494" cy="3185107"/>
            <a:chOff x="403860" y="1371600"/>
            <a:chExt cx="7749540" cy="3122654"/>
          </a:xfrm>
        </p:grpSpPr>
        <p:grpSp>
          <p:nvGrpSpPr>
            <p:cNvPr id="126" name="Group 125"/>
            <p:cNvGrpSpPr/>
            <p:nvPr/>
          </p:nvGrpSpPr>
          <p:grpSpPr>
            <a:xfrm>
              <a:off x="403860" y="1371600"/>
              <a:ext cx="7749540" cy="2911082"/>
              <a:chOff x="0" y="1094601"/>
              <a:chExt cx="8610600" cy="4158689"/>
            </a:xfrm>
          </p:grpSpPr>
          <p:sp>
            <p:nvSpPr>
              <p:cNvPr id="133" name="Rounded Rectangle 132"/>
              <p:cNvSpPr/>
              <p:nvPr/>
            </p:nvSpPr>
            <p:spPr bwMode="gray">
              <a:xfrm>
                <a:off x="0" y="2743200"/>
                <a:ext cx="1524000" cy="1565908"/>
              </a:xfrm>
              <a:prstGeom prst="roundRect">
                <a:avLst/>
              </a:prstGeom>
              <a:solidFill>
                <a:srgbClr val="602320"/>
              </a:solidFill>
              <a:ln>
                <a:solidFill>
                  <a:srgbClr val="602320"/>
                </a:solidFill>
              </a:ln>
            </p:spPr>
            <p:style>
              <a:lnRef idx="3">
                <a:schemeClr val="lt1"/>
              </a:lnRef>
              <a:fillRef idx="1">
                <a:schemeClr val="accent2"/>
              </a:fillRef>
              <a:effectRef idx="1">
                <a:schemeClr val="accent2"/>
              </a:effectRef>
              <a:fontRef idx="minor">
                <a:schemeClr val="lt1"/>
              </a:fontRef>
            </p:style>
            <p:txBody>
              <a:bodyPr wrap="none" lIns="95779" tIns="47890" rIns="95779" bIns="47890"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defTabSz="1190357"/>
                <a:r>
                  <a:rPr lang="zh-CN" altLang="en-US" sz="2200" b="1" smtClean="0">
                    <a:solidFill>
                      <a:schemeClr val="bg1"/>
                    </a:solidFill>
                    <a:latin typeface="宋体" pitchFamily="2" charset="-122"/>
                    <a:ea typeface="宋体" pitchFamily="2" charset="-122"/>
                  </a:rPr>
                  <a:t>市场风险</a:t>
                </a:r>
              </a:p>
              <a:p>
                <a:pPr algn="ctr" defTabSz="1190357"/>
                <a:r>
                  <a:rPr lang="zh-CN" altLang="en-US" sz="2200" b="1" smtClean="0">
                    <a:solidFill>
                      <a:schemeClr val="bg1"/>
                    </a:solidFill>
                    <a:latin typeface="宋体" pitchFamily="2" charset="-122"/>
                    <a:ea typeface="宋体" pitchFamily="2" charset="-122"/>
                  </a:rPr>
                  <a:t>容忍度</a:t>
                </a:r>
                <a:endParaRPr lang="zh-CN" altLang="en-US" sz="2200" b="1">
                  <a:solidFill>
                    <a:schemeClr val="bg1"/>
                  </a:solidFill>
                  <a:latin typeface="宋体" pitchFamily="2" charset="-122"/>
                  <a:ea typeface="宋体" pitchFamily="2" charset="-122"/>
                </a:endParaRPr>
              </a:p>
            </p:txBody>
          </p:sp>
          <p:sp>
            <p:nvSpPr>
              <p:cNvPr id="134" name="TextBox 133"/>
              <p:cNvSpPr txBox="1"/>
              <p:nvPr/>
            </p:nvSpPr>
            <p:spPr>
              <a:xfrm>
                <a:off x="1539196" y="3426023"/>
                <a:ext cx="899206" cy="488535"/>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en-US" altLang="zh-CN" sz="2200" smtClean="0">
                    <a:latin typeface="宋体" pitchFamily="2" charset="-122"/>
                    <a:ea typeface="宋体" pitchFamily="2" charset="-122"/>
                    <a:cs typeface="Arial" pitchFamily="34" charset="0"/>
                  </a:rPr>
                  <a:t>=</a:t>
                </a:r>
                <a:r>
                  <a:rPr lang="zh-CN" altLang="en-US" sz="2200" smtClean="0">
                    <a:latin typeface="宋体" pitchFamily="2" charset="-122"/>
                    <a:ea typeface="宋体" pitchFamily="2" charset="-122"/>
                    <a:cs typeface="Arial" pitchFamily="34" charset="0"/>
                  </a:rPr>
                  <a:t> ∑</a:t>
                </a:r>
                <a:endParaRPr lang="zh-CN" altLang="en-US" sz="2200">
                  <a:latin typeface="宋体" pitchFamily="2" charset="-122"/>
                  <a:ea typeface="宋体" pitchFamily="2" charset="-122"/>
                  <a:cs typeface="Arial" pitchFamily="34" charset="0"/>
                </a:endParaRPr>
              </a:p>
            </p:txBody>
          </p:sp>
          <p:grpSp>
            <p:nvGrpSpPr>
              <p:cNvPr id="135" name="Group 134"/>
              <p:cNvGrpSpPr/>
              <p:nvPr/>
            </p:nvGrpSpPr>
            <p:grpSpPr>
              <a:xfrm>
                <a:off x="3777711" y="1552130"/>
                <a:ext cx="4832889" cy="3701160"/>
                <a:chOff x="3369600" y="1433705"/>
                <a:chExt cx="4832889" cy="3701160"/>
              </a:xfrm>
            </p:grpSpPr>
            <p:sp>
              <p:nvSpPr>
                <p:cNvPr id="137" name="TextBox 136"/>
                <p:cNvSpPr txBox="1"/>
                <p:nvPr/>
              </p:nvSpPr>
              <p:spPr>
                <a:xfrm>
                  <a:off x="3581400" y="1433705"/>
                  <a:ext cx="793130" cy="390827"/>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800" smtClean="0">
                      <a:latin typeface="宋体" pitchFamily="2" charset="-122"/>
                      <a:ea typeface="宋体" pitchFamily="2" charset="-122"/>
                      <a:cs typeface="Arial" pitchFamily="34" charset="0"/>
                    </a:rPr>
                    <a:t>非常低</a:t>
                  </a:r>
                  <a:endParaRPr lang="zh-CN" altLang="en-US" sz="1800">
                    <a:latin typeface="宋体" pitchFamily="2" charset="-122"/>
                    <a:ea typeface="宋体" pitchFamily="2" charset="-122"/>
                    <a:cs typeface="Arial" pitchFamily="34" charset="0"/>
                  </a:endParaRPr>
                </a:p>
              </p:txBody>
            </p:sp>
            <p:sp>
              <p:nvSpPr>
                <p:cNvPr id="138" name="TextBox 137"/>
                <p:cNvSpPr txBox="1"/>
                <p:nvPr/>
              </p:nvSpPr>
              <p:spPr>
                <a:xfrm>
                  <a:off x="5074270" y="1449675"/>
                  <a:ext cx="793130" cy="390827"/>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800" smtClean="0">
                      <a:latin typeface="宋体" pitchFamily="2" charset="-122"/>
                      <a:ea typeface="宋体" pitchFamily="2" charset="-122"/>
                      <a:cs typeface="Arial" pitchFamily="34" charset="0"/>
                    </a:rPr>
                    <a:t>低</a:t>
                  </a:r>
                  <a:endParaRPr lang="zh-CN" altLang="en-US" sz="1800">
                    <a:latin typeface="宋体" pitchFamily="2" charset="-122"/>
                    <a:ea typeface="宋体" pitchFamily="2" charset="-122"/>
                    <a:cs typeface="Arial" pitchFamily="34" charset="0"/>
                  </a:endParaRPr>
                </a:p>
              </p:txBody>
            </p:sp>
            <p:sp>
              <p:nvSpPr>
                <p:cNvPr id="139" name="TextBox 138"/>
                <p:cNvSpPr txBox="1"/>
                <p:nvPr/>
              </p:nvSpPr>
              <p:spPr>
                <a:xfrm>
                  <a:off x="5943600" y="1447800"/>
                  <a:ext cx="793130" cy="390827"/>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800" smtClean="0">
                      <a:latin typeface="宋体" pitchFamily="2" charset="-122"/>
                      <a:ea typeface="宋体" pitchFamily="2" charset="-122"/>
                      <a:cs typeface="Arial" pitchFamily="34" charset="0"/>
                    </a:rPr>
                    <a:t>高</a:t>
                  </a:r>
                  <a:endParaRPr lang="zh-CN" altLang="en-US" sz="1800">
                    <a:latin typeface="宋体" pitchFamily="2" charset="-122"/>
                    <a:ea typeface="宋体" pitchFamily="2" charset="-122"/>
                    <a:cs typeface="Arial" pitchFamily="34" charset="0"/>
                  </a:endParaRPr>
                </a:p>
              </p:txBody>
            </p:sp>
            <p:pic>
              <p:nvPicPr>
                <p:cNvPr id="140" name="Picture 3"/>
                <p:cNvPicPr>
                  <a:picLocks noChangeAspect="1" noChangeArrowheads="1"/>
                </p:cNvPicPr>
                <p:nvPr/>
              </p:nvPicPr>
              <p:blipFill>
                <a:blip r:embed="rId4"/>
                <a:stretch>
                  <a:fillRect/>
                </a:stretch>
              </p:blipFill>
              <p:spPr bwMode="auto">
                <a:xfrm>
                  <a:off x="3369600" y="2899358"/>
                  <a:ext cx="4831200" cy="537313"/>
                </a:xfrm>
                <a:prstGeom prst="rect">
                  <a:avLst/>
                </a:prstGeom>
                <a:noFill/>
                <a:ln w="9525">
                  <a:noFill/>
                  <a:miter lim="800000"/>
                </a:ln>
              </p:spPr>
            </p:pic>
            <p:pic>
              <p:nvPicPr>
                <p:cNvPr id="141" name="Picture 4"/>
                <p:cNvPicPr>
                  <a:picLocks noChangeAspect="1" noChangeArrowheads="1"/>
                </p:cNvPicPr>
                <p:nvPr/>
              </p:nvPicPr>
              <p:blipFill>
                <a:blip r:embed="rId5"/>
                <a:stretch>
                  <a:fillRect/>
                </a:stretch>
              </p:blipFill>
              <p:spPr bwMode="auto">
                <a:xfrm>
                  <a:off x="3371115" y="1767228"/>
                  <a:ext cx="4831374" cy="536621"/>
                </a:xfrm>
                <a:prstGeom prst="rect">
                  <a:avLst/>
                </a:prstGeom>
                <a:noFill/>
                <a:ln w="9525">
                  <a:noFill/>
                  <a:miter lim="800000"/>
                </a:ln>
              </p:spPr>
            </p:pic>
            <p:pic>
              <p:nvPicPr>
                <p:cNvPr id="142" name="Picture 5"/>
                <p:cNvPicPr>
                  <a:picLocks noChangeAspect="1" noChangeArrowheads="1"/>
                </p:cNvPicPr>
                <p:nvPr/>
              </p:nvPicPr>
              <p:blipFill>
                <a:blip r:embed="rId6"/>
                <a:stretch>
                  <a:fillRect/>
                </a:stretch>
              </p:blipFill>
              <p:spPr bwMode="auto">
                <a:xfrm>
                  <a:off x="3371115" y="2342964"/>
                  <a:ext cx="4831200" cy="533388"/>
                </a:xfrm>
                <a:prstGeom prst="rect">
                  <a:avLst/>
                </a:prstGeom>
                <a:noFill/>
                <a:ln w="9525">
                  <a:noFill/>
                  <a:miter lim="800000"/>
                </a:ln>
              </p:spPr>
            </p:pic>
            <p:pic>
              <p:nvPicPr>
                <p:cNvPr id="143" name="Picture 3"/>
                <p:cNvPicPr>
                  <a:picLocks noChangeAspect="1" noChangeArrowheads="1"/>
                </p:cNvPicPr>
                <p:nvPr/>
              </p:nvPicPr>
              <p:blipFill>
                <a:blip r:embed="rId4"/>
                <a:stretch>
                  <a:fillRect/>
                </a:stretch>
              </p:blipFill>
              <p:spPr bwMode="auto">
                <a:xfrm>
                  <a:off x="3369600" y="4597552"/>
                  <a:ext cx="4831200" cy="537313"/>
                </a:xfrm>
                <a:prstGeom prst="rect">
                  <a:avLst/>
                </a:prstGeom>
                <a:noFill/>
                <a:ln w="9525">
                  <a:noFill/>
                  <a:miter lim="800000"/>
                </a:ln>
              </p:spPr>
            </p:pic>
            <p:pic>
              <p:nvPicPr>
                <p:cNvPr id="144" name="Picture 4"/>
                <p:cNvPicPr>
                  <a:picLocks noChangeAspect="1" noChangeArrowheads="1"/>
                </p:cNvPicPr>
                <p:nvPr/>
              </p:nvPicPr>
              <p:blipFill>
                <a:blip r:embed="rId5"/>
                <a:stretch>
                  <a:fillRect/>
                </a:stretch>
              </p:blipFill>
              <p:spPr bwMode="auto">
                <a:xfrm>
                  <a:off x="3371115" y="3465422"/>
                  <a:ext cx="4831374" cy="536621"/>
                </a:xfrm>
                <a:prstGeom prst="rect">
                  <a:avLst/>
                </a:prstGeom>
                <a:noFill/>
                <a:ln w="9525">
                  <a:noFill/>
                  <a:miter lim="800000"/>
                </a:ln>
              </p:spPr>
            </p:pic>
            <p:pic>
              <p:nvPicPr>
                <p:cNvPr id="145" name="Picture 5"/>
                <p:cNvPicPr>
                  <a:picLocks noChangeAspect="1" noChangeArrowheads="1"/>
                </p:cNvPicPr>
                <p:nvPr/>
              </p:nvPicPr>
              <p:blipFill>
                <a:blip r:embed="rId6"/>
                <a:stretch>
                  <a:fillRect/>
                </a:stretch>
              </p:blipFill>
              <p:spPr bwMode="auto">
                <a:xfrm>
                  <a:off x="3371114" y="4041158"/>
                  <a:ext cx="4831200" cy="541886"/>
                </a:xfrm>
                <a:prstGeom prst="rect">
                  <a:avLst/>
                </a:prstGeom>
                <a:noFill/>
                <a:ln w="9525">
                  <a:noFill/>
                  <a:miter lim="800000"/>
                </a:ln>
              </p:spPr>
            </p:pic>
            <p:sp>
              <p:nvSpPr>
                <p:cNvPr id="146" name="TextBox 145"/>
                <p:cNvSpPr txBox="1"/>
                <p:nvPr/>
              </p:nvSpPr>
              <p:spPr>
                <a:xfrm>
                  <a:off x="7162800" y="1447800"/>
                  <a:ext cx="793130" cy="390827"/>
                </a:xfrm>
                <a:prstGeom prst="rect">
                  <a:avLst/>
                </a:prstGeom>
                <a:noFill/>
                <a:ln>
                  <a:noFill/>
                </a:ln>
              </p:spPr>
              <p:txBody>
                <a:bodyPr wrap="squar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800" smtClean="0">
                      <a:latin typeface="宋体" pitchFamily="2" charset="-122"/>
                      <a:ea typeface="宋体" pitchFamily="2" charset="-122"/>
                      <a:cs typeface="Arial" pitchFamily="34" charset="0"/>
                    </a:rPr>
                    <a:t>非常高</a:t>
                  </a:r>
                  <a:endParaRPr lang="zh-CN" altLang="en-US" sz="1800">
                    <a:latin typeface="宋体" pitchFamily="2" charset="-122"/>
                    <a:ea typeface="宋体" pitchFamily="2" charset="-122"/>
                    <a:cs typeface="Arial" pitchFamily="34" charset="0"/>
                  </a:endParaRPr>
                </a:p>
              </p:txBody>
            </p:sp>
          </p:grpSp>
          <p:sp>
            <p:nvSpPr>
              <p:cNvPr id="136" name="TextBox 135"/>
              <p:cNvSpPr txBox="1"/>
              <p:nvPr/>
            </p:nvSpPr>
            <p:spPr>
              <a:xfrm>
                <a:off x="4076940" y="1094601"/>
                <a:ext cx="4000260" cy="237083"/>
              </a:xfrm>
              <a:prstGeom prst="rect">
                <a:avLst/>
              </a:prstGeom>
              <a:solidFill>
                <a:srgbClr val="DC6900"/>
              </a:solidFill>
              <a:ln>
                <a:solidFill>
                  <a:srgbClr val="DC6900"/>
                </a:solidFill>
              </a:ln>
            </p:spPr>
            <p:style>
              <a:lnRef idx="2">
                <a:schemeClr val="accent6"/>
              </a:lnRef>
              <a:fillRef idx="1">
                <a:schemeClr val="lt1"/>
              </a:fillRef>
              <a:effectRef idx="0">
                <a:schemeClr val="accent6"/>
              </a:effectRef>
              <a:fontRef idx="minor">
                <a:schemeClr val="dk1"/>
              </a:fontRef>
            </p:style>
            <p:txBody>
              <a:bodyPr wrap="square" lIns="0" tIns="0" rIns="0" bIns="0" rtlCol="0">
                <a:spAutoFit/>
              </a:bodyPr>
              <a:lstStyle>
                <a:defPPr>
                  <a:defRPr lang="en-US"/>
                </a:defPPr>
                <a:lvl1pPr marL="0" algn="l" defTabSz="1018824" rtl="0" eaLnBrk="1" latinLnBrk="0" hangingPunct="1">
                  <a:defRPr sz="1100" kern="1200">
                    <a:solidFill>
                      <a:srgbClr val="000000"/>
                    </a:solidFill>
                    <a:latin typeface="Arial"/>
                    <a:ea typeface="+mn-ea"/>
                    <a:cs typeface="+mn-cs"/>
                  </a:defRPr>
                </a:lvl1pPr>
                <a:lvl2pPr marL="509412" algn="l" defTabSz="1018824" rtl="0" eaLnBrk="1" latinLnBrk="0" hangingPunct="1">
                  <a:defRPr sz="1100" kern="1200">
                    <a:solidFill>
                      <a:srgbClr val="000000"/>
                    </a:solidFill>
                    <a:latin typeface="Arial"/>
                    <a:ea typeface="+mn-ea"/>
                    <a:cs typeface="+mn-cs"/>
                  </a:defRPr>
                </a:lvl2pPr>
                <a:lvl3pPr marL="1018824" algn="l" defTabSz="1018824" rtl="0" eaLnBrk="1" latinLnBrk="0" hangingPunct="1">
                  <a:defRPr sz="1100" kern="1200">
                    <a:solidFill>
                      <a:srgbClr val="000000"/>
                    </a:solidFill>
                    <a:latin typeface="Arial"/>
                    <a:ea typeface="+mn-ea"/>
                    <a:cs typeface="+mn-cs"/>
                  </a:defRPr>
                </a:lvl3pPr>
                <a:lvl4pPr marL="1528237" algn="l" defTabSz="1018824" rtl="0" eaLnBrk="1" latinLnBrk="0" hangingPunct="1">
                  <a:defRPr sz="1100" kern="1200">
                    <a:solidFill>
                      <a:srgbClr val="000000"/>
                    </a:solidFill>
                    <a:latin typeface="Arial"/>
                    <a:ea typeface="+mn-ea"/>
                    <a:cs typeface="+mn-cs"/>
                  </a:defRPr>
                </a:lvl4pPr>
                <a:lvl5pPr marL="2037649" algn="l" defTabSz="1018824" rtl="0" eaLnBrk="1" latinLnBrk="0" hangingPunct="1">
                  <a:defRPr sz="1100" kern="1200">
                    <a:solidFill>
                      <a:srgbClr val="000000"/>
                    </a:solidFill>
                    <a:latin typeface="Arial"/>
                    <a:ea typeface="+mn-ea"/>
                    <a:cs typeface="+mn-cs"/>
                  </a:defRPr>
                </a:lvl5pPr>
                <a:lvl6pPr marL="2547061" algn="l" defTabSz="1018824" rtl="0" eaLnBrk="1" latinLnBrk="0" hangingPunct="1">
                  <a:defRPr sz="1100" kern="1200">
                    <a:solidFill>
                      <a:srgbClr val="000000"/>
                    </a:solidFill>
                    <a:latin typeface="Arial"/>
                    <a:ea typeface="+mn-ea"/>
                    <a:cs typeface="+mn-cs"/>
                  </a:defRPr>
                </a:lvl6pPr>
                <a:lvl7pPr marL="3056473" algn="l" defTabSz="1018824" rtl="0" eaLnBrk="1" latinLnBrk="0" hangingPunct="1">
                  <a:defRPr sz="1100" kern="1200">
                    <a:solidFill>
                      <a:srgbClr val="000000"/>
                    </a:solidFill>
                    <a:latin typeface="Arial"/>
                    <a:ea typeface="+mn-ea"/>
                    <a:cs typeface="+mn-cs"/>
                  </a:defRPr>
                </a:lvl7pPr>
                <a:lvl8pPr marL="3565886" algn="l" defTabSz="1018824" rtl="0" eaLnBrk="1" latinLnBrk="0" hangingPunct="1">
                  <a:defRPr sz="1100" kern="1200">
                    <a:solidFill>
                      <a:srgbClr val="000000"/>
                    </a:solidFill>
                    <a:latin typeface="Arial"/>
                    <a:ea typeface="+mn-ea"/>
                    <a:cs typeface="+mn-cs"/>
                  </a:defRPr>
                </a:lvl8pPr>
                <a:lvl9pPr marL="4075298" algn="l" defTabSz="1018824" rtl="0" eaLnBrk="1" latinLnBrk="0" hangingPunct="1">
                  <a:defRPr sz="1100" kern="1200">
                    <a:solidFill>
                      <a:srgbClr val="000000"/>
                    </a:solidFill>
                    <a:latin typeface="Arial"/>
                    <a:ea typeface="+mn-ea"/>
                    <a:cs typeface="+mn-cs"/>
                  </a:defRPr>
                </a:lvl9pPr>
              </a:lstStyle>
              <a:p>
                <a:pPr algn="ctr"/>
                <a:r>
                  <a:rPr lang="zh-CN" altLang="en-US" b="1" noProof="0" smtClean="0">
                    <a:solidFill>
                      <a:schemeClr val="bg1"/>
                    </a:solidFill>
                    <a:latin typeface="宋体" pitchFamily="2" charset="-122"/>
                    <a:ea typeface="宋体" pitchFamily="2" charset="-122"/>
                    <a:cs typeface="Arial" pitchFamily="34" charset="0"/>
                  </a:rPr>
                  <a:t>市场风险容忍度及限额监控</a:t>
                </a:r>
              </a:p>
            </p:txBody>
          </p:sp>
        </p:grpSp>
        <p:sp>
          <p:nvSpPr>
            <p:cNvPr id="127" name="TextBox 126"/>
            <p:cNvSpPr txBox="1"/>
            <p:nvPr/>
          </p:nvSpPr>
          <p:spPr>
            <a:xfrm>
              <a:off x="2411644" y="1916280"/>
              <a:ext cx="1230190" cy="273579"/>
            </a:xfrm>
            <a:prstGeom prst="rect">
              <a:avLst/>
            </a:prstGeom>
            <a:solidFill>
              <a:srgbClr val="DC6900"/>
            </a:solidFill>
            <a:ln>
              <a:solidFill>
                <a:srgbClr val="DC6900"/>
              </a:solidFill>
            </a:ln>
          </p:spPr>
          <p:style>
            <a:lnRef idx="3">
              <a:schemeClr val="lt1"/>
            </a:lnRef>
            <a:fillRef idx="1">
              <a:schemeClr val="accent6"/>
            </a:fillRef>
            <a:effectRef idx="1">
              <a:schemeClr val="accent6"/>
            </a:effectRef>
            <a:fontRef idx="minor">
              <a:schemeClr val="lt1"/>
            </a:fontRef>
          </p:style>
          <p:txBody>
            <a:bodyPr wrap="square" lIns="0" tIns="0" rIns="0" bIns="0" rtlCol="0">
              <a:sp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smtClean="0">
                  <a:solidFill>
                    <a:schemeClr val="bg1"/>
                  </a:solidFill>
                  <a:latin typeface="宋体" pitchFamily="2" charset="-122"/>
                  <a:ea typeface="宋体" pitchFamily="2" charset="-122"/>
                  <a:cs typeface="Arial" pitchFamily="34" charset="0"/>
                </a:rPr>
                <a:t>利率风险</a:t>
              </a:r>
              <a:endParaRPr lang="zh-CN" altLang="en-US" sz="1800">
                <a:solidFill>
                  <a:schemeClr val="bg1"/>
                </a:solidFill>
                <a:latin typeface="宋体" pitchFamily="2" charset="-122"/>
                <a:ea typeface="宋体" pitchFamily="2" charset="-122"/>
                <a:cs typeface="Arial" pitchFamily="34" charset="0"/>
              </a:endParaRPr>
            </a:p>
          </p:txBody>
        </p:sp>
        <p:sp>
          <p:nvSpPr>
            <p:cNvPr id="128" name="TextBox 127"/>
            <p:cNvSpPr txBox="1"/>
            <p:nvPr/>
          </p:nvSpPr>
          <p:spPr>
            <a:xfrm>
              <a:off x="2406868" y="2324999"/>
              <a:ext cx="1230190" cy="273579"/>
            </a:xfrm>
            <a:prstGeom prst="rect">
              <a:avLst/>
            </a:prstGeom>
            <a:solidFill>
              <a:srgbClr val="DC6900"/>
            </a:solidFill>
            <a:ln>
              <a:solidFill>
                <a:srgbClr val="DC6900"/>
              </a:solidFill>
            </a:ln>
          </p:spPr>
          <p:style>
            <a:lnRef idx="3">
              <a:schemeClr val="lt1"/>
            </a:lnRef>
            <a:fillRef idx="1">
              <a:schemeClr val="accent6"/>
            </a:fillRef>
            <a:effectRef idx="1">
              <a:schemeClr val="accent6"/>
            </a:effectRef>
            <a:fontRef idx="minor">
              <a:schemeClr val="lt1"/>
            </a:fontRef>
          </p:style>
          <p:txBody>
            <a:bodyPr wrap="square" lIns="0" tIns="0" rIns="0" bIns="0" rtlCol="0">
              <a:sp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smtClean="0">
                  <a:solidFill>
                    <a:schemeClr val="bg1"/>
                  </a:solidFill>
                  <a:latin typeface="宋体" pitchFamily="2" charset="-122"/>
                  <a:ea typeface="宋体" pitchFamily="2" charset="-122"/>
                  <a:cs typeface="Arial" pitchFamily="34" charset="0"/>
                </a:rPr>
                <a:t>权益类风险</a:t>
              </a:r>
              <a:endParaRPr lang="zh-CN" altLang="en-US" sz="1800">
                <a:solidFill>
                  <a:schemeClr val="bg1"/>
                </a:solidFill>
                <a:latin typeface="宋体" pitchFamily="2" charset="-122"/>
                <a:ea typeface="宋体" pitchFamily="2" charset="-122"/>
                <a:cs typeface="Arial" pitchFamily="34" charset="0"/>
              </a:endParaRPr>
            </a:p>
          </p:txBody>
        </p:sp>
        <p:sp>
          <p:nvSpPr>
            <p:cNvPr id="129" name="TextBox 128"/>
            <p:cNvSpPr txBox="1"/>
            <p:nvPr/>
          </p:nvSpPr>
          <p:spPr>
            <a:xfrm>
              <a:off x="2406868" y="2743199"/>
              <a:ext cx="1230190" cy="273579"/>
            </a:xfrm>
            <a:prstGeom prst="rect">
              <a:avLst/>
            </a:prstGeom>
            <a:solidFill>
              <a:srgbClr val="DC6900"/>
            </a:solidFill>
            <a:ln>
              <a:solidFill>
                <a:srgbClr val="DC6900"/>
              </a:solidFill>
            </a:ln>
          </p:spPr>
          <p:style>
            <a:lnRef idx="3">
              <a:schemeClr val="lt1"/>
            </a:lnRef>
            <a:fillRef idx="1">
              <a:schemeClr val="accent6"/>
            </a:fillRef>
            <a:effectRef idx="1">
              <a:schemeClr val="accent6"/>
            </a:effectRef>
            <a:fontRef idx="minor">
              <a:schemeClr val="lt1"/>
            </a:fontRef>
          </p:style>
          <p:txBody>
            <a:bodyPr wrap="square" lIns="0" tIns="0" rIns="0" bIns="0" rtlCol="0">
              <a:sp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smtClean="0">
                  <a:solidFill>
                    <a:schemeClr val="bg1"/>
                  </a:solidFill>
                  <a:latin typeface="宋体" pitchFamily="2" charset="-122"/>
                  <a:ea typeface="宋体" pitchFamily="2" charset="-122"/>
                  <a:cs typeface="Arial" pitchFamily="34" charset="0"/>
                </a:rPr>
                <a:t>不动产风险</a:t>
              </a:r>
              <a:endParaRPr lang="zh-CN" altLang="en-US" sz="1800">
                <a:solidFill>
                  <a:schemeClr val="bg1"/>
                </a:solidFill>
                <a:latin typeface="宋体" pitchFamily="2" charset="-122"/>
                <a:ea typeface="宋体" pitchFamily="2" charset="-122"/>
                <a:cs typeface="Arial" pitchFamily="34" charset="0"/>
              </a:endParaRPr>
            </a:p>
          </p:txBody>
        </p:sp>
        <p:sp>
          <p:nvSpPr>
            <p:cNvPr id="130" name="TextBox 129"/>
            <p:cNvSpPr txBox="1"/>
            <p:nvPr/>
          </p:nvSpPr>
          <p:spPr>
            <a:xfrm>
              <a:off x="2411644" y="3124199"/>
              <a:ext cx="1230190" cy="273579"/>
            </a:xfrm>
            <a:prstGeom prst="rect">
              <a:avLst/>
            </a:prstGeom>
            <a:solidFill>
              <a:srgbClr val="DC6900"/>
            </a:solidFill>
            <a:ln>
              <a:solidFill>
                <a:srgbClr val="DC6900"/>
              </a:solidFill>
            </a:ln>
          </p:spPr>
          <p:style>
            <a:lnRef idx="3">
              <a:schemeClr val="lt1"/>
            </a:lnRef>
            <a:fillRef idx="1">
              <a:schemeClr val="accent6"/>
            </a:fillRef>
            <a:effectRef idx="1">
              <a:schemeClr val="accent6"/>
            </a:effectRef>
            <a:fontRef idx="minor">
              <a:schemeClr val="lt1"/>
            </a:fontRef>
          </p:style>
          <p:txBody>
            <a:bodyPr wrap="square" lIns="0" tIns="0" rIns="0" bIns="0" rtlCol="0">
              <a:sp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smtClean="0">
                  <a:solidFill>
                    <a:schemeClr val="bg1"/>
                  </a:solidFill>
                  <a:latin typeface="宋体" pitchFamily="2" charset="-122"/>
                  <a:ea typeface="宋体" pitchFamily="2" charset="-122"/>
                  <a:cs typeface="Arial" pitchFamily="34" charset="0"/>
                </a:rPr>
                <a:t>外汇风险</a:t>
              </a:r>
              <a:endParaRPr lang="zh-CN" altLang="en-US" sz="1800">
                <a:solidFill>
                  <a:schemeClr val="bg1"/>
                </a:solidFill>
                <a:latin typeface="宋体" pitchFamily="2" charset="-122"/>
                <a:ea typeface="宋体" pitchFamily="2" charset="-122"/>
                <a:cs typeface="Arial" pitchFamily="34" charset="0"/>
              </a:endParaRPr>
            </a:p>
          </p:txBody>
        </p:sp>
        <p:sp>
          <p:nvSpPr>
            <p:cNvPr id="131" name="TextBox 130"/>
            <p:cNvSpPr txBox="1"/>
            <p:nvPr/>
          </p:nvSpPr>
          <p:spPr>
            <a:xfrm>
              <a:off x="2406868" y="3532919"/>
              <a:ext cx="1230190" cy="273579"/>
            </a:xfrm>
            <a:prstGeom prst="rect">
              <a:avLst/>
            </a:prstGeom>
            <a:solidFill>
              <a:srgbClr val="DC6900"/>
            </a:solidFill>
            <a:ln>
              <a:solidFill>
                <a:srgbClr val="DC6900"/>
              </a:solidFill>
            </a:ln>
          </p:spPr>
          <p:style>
            <a:lnRef idx="3">
              <a:schemeClr val="lt1"/>
            </a:lnRef>
            <a:fillRef idx="1">
              <a:schemeClr val="accent6"/>
            </a:fillRef>
            <a:effectRef idx="1">
              <a:schemeClr val="accent6"/>
            </a:effectRef>
            <a:fontRef idx="minor">
              <a:schemeClr val="lt1"/>
            </a:fontRef>
          </p:style>
          <p:txBody>
            <a:bodyPr wrap="square" lIns="0" tIns="0" rIns="0" bIns="0" rtlCol="0">
              <a:sp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smtClean="0">
                  <a:solidFill>
                    <a:schemeClr val="bg1"/>
                  </a:solidFill>
                  <a:latin typeface="宋体" pitchFamily="2" charset="-122"/>
                  <a:ea typeface="宋体" pitchFamily="2" charset="-122"/>
                  <a:cs typeface="Arial" pitchFamily="34" charset="0"/>
                </a:rPr>
                <a:t>违约风险</a:t>
              </a:r>
              <a:endParaRPr lang="zh-CN" altLang="en-US" sz="1800">
                <a:solidFill>
                  <a:schemeClr val="bg1"/>
                </a:solidFill>
                <a:latin typeface="宋体" pitchFamily="2" charset="-122"/>
                <a:ea typeface="宋体" pitchFamily="2" charset="-122"/>
                <a:cs typeface="Arial" pitchFamily="34" charset="0"/>
              </a:endParaRPr>
            </a:p>
          </p:txBody>
        </p:sp>
        <p:sp>
          <p:nvSpPr>
            <p:cNvPr id="132" name="TextBox 131"/>
            <p:cNvSpPr txBox="1"/>
            <p:nvPr/>
          </p:nvSpPr>
          <p:spPr>
            <a:xfrm>
              <a:off x="2406868" y="3951119"/>
              <a:ext cx="1230190" cy="543135"/>
            </a:xfrm>
            <a:prstGeom prst="rect">
              <a:avLst/>
            </a:prstGeom>
            <a:solidFill>
              <a:srgbClr val="DC6900"/>
            </a:solidFill>
            <a:ln>
              <a:solidFill>
                <a:srgbClr val="DC6900"/>
              </a:solidFill>
            </a:ln>
          </p:spPr>
          <p:style>
            <a:lnRef idx="3">
              <a:schemeClr val="lt1"/>
            </a:lnRef>
            <a:fillRef idx="1">
              <a:schemeClr val="accent6"/>
            </a:fillRef>
            <a:effectRef idx="1">
              <a:schemeClr val="accent6"/>
            </a:effectRef>
            <a:fontRef idx="minor">
              <a:schemeClr val="lt1"/>
            </a:fontRef>
          </p:style>
          <p:txBody>
            <a:bodyPr wrap="square" lIns="0" tIns="0" rIns="0" bIns="0" rtlCol="0">
              <a:spAutoFit/>
            </a:bodyP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r>
                <a:rPr lang="zh-CN" altLang="en-US" sz="1800" smtClean="0">
                  <a:solidFill>
                    <a:schemeClr val="bg1"/>
                  </a:solidFill>
                  <a:latin typeface="宋体" pitchFamily="2" charset="-122"/>
                  <a:ea typeface="宋体" pitchFamily="2" charset="-122"/>
                  <a:cs typeface="Arial" pitchFamily="34" charset="0"/>
                </a:rPr>
                <a:t>信用利差风险</a:t>
              </a:r>
              <a:endParaRPr lang="zh-CN" altLang="en-US" sz="1800">
                <a:solidFill>
                  <a:schemeClr val="bg1"/>
                </a:solidFill>
                <a:latin typeface="宋体" pitchFamily="2" charset="-122"/>
                <a:ea typeface="宋体" pitchFamily="2" charset="-122"/>
                <a:cs typeface="Arial" pitchFamily="34" charset="0"/>
              </a:endParaRPr>
            </a:p>
          </p:txBody>
        </p:sp>
      </p:grpSp>
      <p:sp>
        <p:nvSpPr>
          <p:cNvPr id="147" name="TextBox 146"/>
          <p:cNvSpPr txBox="1"/>
          <p:nvPr/>
        </p:nvSpPr>
        <p:spPr>
          <a:xfrm>
            <a:off x="708720" y="5340960"/>
            <a:ext cx="4107180" cy="345440"/>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r>
              <a:rPr lang="zh-CN" altLang="en-US" i="1" u="sng" smtClean="0">
                <a:latin typeface="宋体" pitchFamily="2" charset="-122"/>
                <a:ea typeface="宋体" pitchFamily="2" charset="-122"/>
              </a:rPr>
              <a:t>市场风险暴露监控 － 分账户维度</a:t>
            </a:r>
          </a:p>
        </p:txBody>
      </p:sp>
      <p:grpSp>
        <p:nvGrpSpPr>
          <p:cNvPr id="148" name="Group 147"/>
          <p:cNvGrpSpPr/>
          <p:nvPr/>
        </p:nvGrpSpPr>
        <p:grpSpPr>
          <a:xfrm>
            <a:off x="1140768" y="5561586"/>
            <a:ext cx="7770877" cy="2285054"/>
            <a:chOff x="132336" y="4800600"/>
            <a:chExt cx="7064434" cy="2016224"/>
          </a:xfrm>
        </p:grpSpPr>
        <p:grpSp>
          <p:nvGrpSpPr>
            <p:cNvPr id="149" name="Group 148"/>
            <p:cNvGrpSpPr/>
            <p:nvPr/>
          </p:nvGrpSpPr>
          <p:grpSpPr>
            <a:xfrm>
              <a:off x="132336" y="4800600"/>
              <a:ext cx="3312368" cy="1944216"/>
              <a:chOff x="132336" y="4800600"/>
              <a:chExt cx="3312368" cy="1944216"/>
            </a:xfrm>
          </p:grpSpPr>
          <p:grpSp>
            <p:nvGrpSpPr>
              <p:cNvPr id="167" name="Group 166"/>
              <p:cNvGrpSpPr/>
              <p:nvPr/>
            </p:nvGrpSpPr>
            <p:grpSpPr>
              <a:xfrm>
                <a:off x="132336" y="4800600"/>
                <a:ext cx="1584176" cy="1944216"/>
                <a:chOff x="467544" y="620688"/>
                <a:chExt cx="2376264" cy="2952328"/>
              </a:xfrm>
            </p:grpSpPr>
            <p:grpSp>
              <p:nvGrpSpPr>
                <p:cNvPr id="176" name="Group 9"/>
                <p:cNvGrpSpPr/>
                <p:nvPr/>
              </p:nvGrpSpPr>
              <p:grpSpPr>
                <a:xfrm>
                  <a:off x="467544" y="620688"/>
                  <a:ext cx="2376264" cy="2952328"/>
                  <a:chOff x="467544" y="620688"/>
                  <a:chExt cx="2376264" cy="2952328"/>
                </a:xfrm>
              </p:grpSpPr>
              <p:grpSp>
                <p:nvGrpSpPr>
                  <p:cNvPr id="178" name="Group 7"/>
                  <p:cNvGrpSpPr/>
                  <p:nvPr/>
                </p:nvGrpSpPr>
                <p:grpSpPr>
                  <a:xfrm>
                    <a:off x="467544" y="1124744"/>
                    <a:ext cx="2376264" cy="2448272"/>
                    <a:chOff x="1403648" y="2204864"/>
                    <a:chExt cx="2376264" cy="2448272"/>
                  </a:xfrm>
                </p:grpSpPr>
                <p:sp>
                  <p:nvSpPr>
                    <p:cNvPr id="180" name="Block Arc 4"/>
                    <p:cNvSpPr/>
                    <p:nvPr/>
                  </p:nvSpPr>
                  <p:spPr>
                    <a:xfrm>
                      <a:off x="1403648" y="2204864"/>
                      <a:ext cx="2376264" cy="2448272"/>
                    </a:xfrm>
                    <a:prstGeom prst="blockArc">
                      <a:avLst>
                        <a:gd name="adj1" fmla="val 10773423"/>
                        <a:gd name="adj2" fmla="val 14124870"/>
                        <a:gd name="adj3" fmla="val 26155"/>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solidFill>
                          <a:schemeClr val="tx1"/>
                        </a:solidFill>
                      </a:endParaRPr>
                    </a:p>
                  </p:txBody>
                </p:sp>
                <p:sp>
                  <p:nvSpPr>
                    <p:cNvPr id="181" name="Block Arc 180"/>
                    <p:cNvSpPr/>
                    <p:nvPr/>
                  </p:nvSpPr>
                  <p:spPr>
                    <a:xfrm>
                      <a:off x="1403648" y="2204864"/>
                      <a:ext cx="2376264" cy="2448272"/>
                    </a:xfrm>
                    <a:prstGeom prst="blockArc">
                      <a:avLst>
                        <a:gd name="adj1" fmla="val 12307656"/>
                        <a:gd name="adj2" fmla="val 20444131"/>
                        <a:gd name="adj3" fmla="val 25610"/>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solidFill>
                          <a:schemeClr val="tx1"/>
                        </a:solidFill>
                      </a:endParaRPr>
                    </a:p>
                  </p:txBody>
                </p:sp>
                <p:sp>
                  <p:nvSpPr>
                    <p:cNvPr id="182" name="Block Arc 181"/>
                    <p:cNvSpPr/>
                    <p:nvPr/>
                  </p:nvSpPr>
                  <p:spPr>
                    <a:xfrm>
                      <a:off x="1403648" y="2204864"/>
                      <a:ext cx="2376264" cy="2448272"/>
                    </a:xfrm>
                    <a:prstGeom prst="blockArc">
                      <a:avLst>
                        <a:gd name="adj1" fmla="val 20357874"/>
                        <a:gd name="adj2" fmla="val 137018"/>
                        <a:gd name="adj3" fmla="val 26181"/>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solidFill>
                          <a:schemeClr val="tx1"/>
                        </a:solidFill>
                      </a:endParaRPr>
                    </a:p>
                  </p:txBody>
                </p:sp>
              </p:grpSp>
              <p:sp>
                <p:nvSpPr>
                  <p:cNvPr id="179" name="TextBox 178"/>
                  <p:cNvSpPr txBox="1"/>
                  <p:nvPr/>
                </p:nvSpPr>
                <p:spPr>
                  <a:xfrm>
                    <a:off x="1250973" y="620688"/>
                    <a:ext cx="820155" cy="391762"/>
                  </a:xfrm>
                  <a:prstGeom prst="rect">
                    <a:avLst/>
                  </a:prstGeom>
                  <a:noFill/>
                </p:spPr>
                <p:txBody>
                  <a:bodyPr wrap="non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300" smtClean="0">
                        <a:latin typeface="宋体" pitchFamily="2" charset="-122"/>
                        <a:ea typeface="宋体" pitchFamily="2" charset="-122"/>
                      </a:rPr>
                      <a:t>账户</a:t>
                    </a:r>
                    <a:r>
                      <a:rPr lang="en-US" altLang="zh-CN" sz="1300" smtClean="0">
                        <a:latin typeface="宋体" pitchFamily="2" charset="-122"/>
                        <a:ea typeface="宋体" pitchFamily="2" charset="-122"/>
                      </a:rPr>
                      <a:t>1</a:t>
                    </a:r>
                    <a:endParaRPr lang="zh-CN" altLang="en-US" sz="1300">
                      <a:latin typeface="宋体" pitchFamily="2" charset="-122"/>
                      <a:ea typeface="宋体" pitchFamily="2" charset="-122"/>
                    </a:endParaRPr>
                  </a:p>
                </p:txBody>
              </p:sp>
            </p:grpSp>
            <p:sp>
              <p:nvSpPr>
                <p:cNvPr id="177" name="Flowchart: Extract 176"/>
                <p:cNvSpPr/>
                <p:nvPr/>
              </p:nvSpPr>
              <p:spPr>
                <a:xfrm rot="1064484" flipH="1">
                  <a:off x="1728505" y="1184067"/>
                  <a:ext cx="104546" cy="1203242"/>
                </a:xfrm>
                <a:prstGeom prst="flowChartExtra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p>
              </p:txBody>
            </p:sp>
          </p:grpSp>
          <p:grpSp>
            <p:nvGrpSpPr>
              <p:cNvPr id="168" name="Group 167"/>
              <p:cNvGrpSpPr/>
              <p:nvPr/>
            </p:nvGrpSpPr>
            <p:grpSpPr>
              <a:xfrm>
                <a:off x="1860528" y="4800600"/>
                <a:ext cx="1584176" cy="1944216"/>
                <a:chOff x="467544" y="620688"/>
                <a:chExt cx="2376264" cy="2952328"/>
              </a:xfrm>
            </p:grpSpPr>
            <p:grpSp>
              <p:nvGrpSpPr>
                <p:cNvPr id="169" name="Group 9"/>
                <p:cNvGrpSpPr/>
                <p:nvPr/>
              </p:nvGrpSpPr>
              <p:grpSpPr>
                <a:xfrm>
                  <a:off x="467544" y="620688"/>
                  <a:ext cx="2376264" cy="2952328"/>
                  <a:chOff x="467544" y="620688"/>
                  <a:chExt cx="2376264" cy="2952328"/>
                </a:xfrm>
              </p:grpSpPr>
              <p:grpSp>
                <p:nvGrpSpPr>
                  <p:cNvPr id="171" name="Group 7"/>
                  <p:cNvGrpSpPr/>
                  <p:nvPr/>
                </p:nvGrpSpPr>
                <p:grpSpPr>
                  <a:xfrm>
                    <a:off x="467544" y="1124744"/>
                    <a:ext cx="2376264" cy="2448272"/>
                    <a:chOff x="1403648" y="2204864"/>
                    <a:chExt cx="2376264" cy="2448272"/>
                  </a:xfrm>
                </p:grpSpPr>
                <p:sp>
                  <p:nvSpPr>
                    <p:cNvPr id="173" name="Block Arc 4"/>
                    <p:cNvSpPr/>
                    <p:nvPr/>
                  </p:nvSpPr>
                  <p:spPr>
                    <a:xfrm>
                      <a:off x="1403648" y="2204864"/>
                      <a:ext cx="2376264" cy="2448272"/>
                    </a:xfrm>
                    <a:prstGeom prst="blockArc">
                      <a:avLst>
                        <a:gd name="adj1" fmla="val 10773423"/>
                        <a:gd name="adj2" fmla="val 14124870"/>
                        <a:gd name="adj3" fmla="val 26155"/>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solidFill>
                          <a:schemeClr val="tx1"/>
                        </a:solidFill>
                      </a:endParaRPr>
                    </a:p>
                  </p:txBody>
                </p:sp>
                <p:sp>
                  <p:nvSpPr>
                    <p:cNvPr id="174" name="Block Arc 173"/>
                    <p:cNvSpPr/>
                    <p:nvPr/>
                  </p:nvSpPr>
                  <p:spPr>
                    <a:xfrm>
                      <a:off x="1403648" y="2204864"/>
                      <a:ext cx="2376264" cy="2448272"/>
                    </a:xfrm>
                    <a:prstGeom prst="blockArc">
                      <a:avLst>
                        <a:gd name="adj1" fmla="val 12307656"/>
                        <a:gd name="adj2" fmla="val 20444131"/>
                        <a:gd name="adj3" fmla="val 25610"/>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solidFill>
                          <a:schemeClr val="tx1"/>
                        </a:solidFill>
                      </a:endParaRPr>
                    </a:p>
                  </p:txBody>
                </p:sp>
                <p:sp>
                  <p:nvSpPr>
                    <p:cNvPr id="175" name="Block Arc 174"/>
                    <p:cNvSpPr/>
                    <p:nvPr/>
                  </p:nvSpPr>
                  <p:spPr>
                    <a:xfrm>
                      <a:off x="1403648" y="2204864"/>
                      <a:ext cx="2376264" cy="2448272"/>
                    </a:xfrm>
                    <a:prstGeom prst="blockArc">
                      <a:avLst>
                        <a:gd name="adj1" fmla="val 20357874"/>
                        <a:gd name="adj2" fmla="val 137018"/>
                        <a:gd name="adj3" fmla="val 26181"/>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solidFill>
                          <a:schemeClr val="tx1"/>
                        </a:solidFill>
                      </a:endParaRPr>
                    </a:p>
                  </p:txBody>
                </p:sp>
              </p:grpSp>
              <p:sp>
                <p:nvSpPr>
                  <p:cNvPr id="172" name="TextBox 171"/>
                  <p:cNvSpPr txBox="1"/>
                  <p:nvPr/>
                </p:nvSpPr>
                <p:spPr>
                  <a:xfrm>
                    <a:off x="1287586" y="620688"/>
                    <a:ext cx="820155" cy="391762"/>
                  </a:xfrm>
                  <a:prstGeom prst="rect">
                    <a:avLst/>
                  </a:prstGeom>
                  <a:noFill/>
                </p:spPr>
                <p:txBody>
                  <a:bodyPr wrap="non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300" smtClean="0">
                        <a:latin typeface="宋体" pitchFamily="2" charset="-122"/>
                        <a:ea typeface="宋体" pitchFamily="2" charset="-122"/>
                      </a:rPr>
                      <a:t>账户</a:t>
                    </a:r>
                    <a:r>
                      <a:rPr lang="en-US" altLang="zh-CN" sz="1300" smtClean="0">
                        <a:latin typeface="宋体" pitchFamily="2" charset="-122"/>
                        <a:ea typeface="宋体" pitchFamily="2" charset="-122"/>
                      </a:rPr>
                      <a:t>2</a:t>
                    </a:r>
                    <a:endParaRPr lang="zh-CN" altLang="en-US" sz="1300">
                      <a:latin typeface="宋体" pitchFamily="2" charset="-122"/>
                      <a:ea typeface="宋体" pitchFamily="2" charset="-122"/>
                    </a:endParaRPr>
                  </a:p>
                </p:txBody>
              </p:sp>
            </p:grpSp>
            <p:sp>
              <p:nvSpPr>
                <p:cNvPr id="170" name="Flowchart: Extract 169"/>
                <p:cNvSpPr/>
                <p:nvPr/>
              </p:nvSpPr>
              <p:spPr>
                <a:xfrm rot="2965203" flipH="1">
                  <a:off x="1985649" y="1387695"/>
                  <a:ext cx="108401" cy="1203242"/>
                </a:xfrm>
                <a:prstGeom prst="flowChartExtra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p>
              </p:txBody>
            </p:sp>
          </p:grpSp>
        </p:grpSp>
        <p:grpSp>
          <p:nvGrpSpPr>
            <p:cNvPr id="150" name="Group 149"/>
            <p:cNvGrpSpPr/>
            <p:nvPr/>
          </p:nvGrpSpPr>
          <p:grpSpPr>
            <a:xfrm>
              <a:off x="3751735" y="4800600"/>
              <a:ext cx="3445035" cy="2016224"/>
              <a:chOff x="3751735" y="4800600"/>
              <a:chExt cx="3445035" cy="2016224"/>
            </a:xfrm>
          </p:grpSpPr>
          <p:grpSp>
            <p:nvGrpSpPr>
              <p:cNvPr id="151" name="Group 150"/>
              <p:cNvGrpSpPr/>
              <p:nvPr/>
            </p:nvGrpSpPr>
            <p:grpSpPr>
              <a:xfrm>
                <a:off x="3751735" y="4800600"/>
                <a:ext cx="1583552" cy="1944216"/>
                <a:chOff x="467544" y="620688"/>
                <a:chExt cx="2376264" cy="2952328"/>
              </a:xfrm>
            </p:grpSpPr>
            <p:grpSp>
              <p:nvGrpSpPr>
                <p:cNvPr id="160" name="Group 9"/>
                <p:cNvGrpSpPr/>
                <p:nvPr/>
              </p:nvGrpSpPr>
              <p:grpSpPr>
                <a:xfrm>
                  <a:off x="467544" y="620688"/>
                  <a:ext cx="2376264" cy="2952328"/>
                  <a:chOff x="467544" y="620688"/>
                  <a:chExt cx="2376264" cy="2952328"/>
                </a:xfrm>
              </p:grpSpPr>
              <p:grpSp>
                <p:nvGrpSpPr>
                  <p:cNvPr id="162" name="Group 7"/>
                  <p:cNvGrpSpPr/>
                  <p:nvPr/>
                </p:nvGrpSpPr>
                <p:grpSpPr>
                  <a:xfrm>
                    <a:off x="467544" y="1124744"/>
                    <a:ext cx="2376264" cy="2448272"/>
                    <a:chOff x="1403648" y="2204864"/>
                    <a:chExt cx="2376264" cy="2448272"/>
                  </a:xfrm>
                </p:grpSpPr>
                <p:sp>
                  <p:nvSpPr>
                    <p:cNvPr id="164" name="Block Arc 4"/>
                    <p:cNvSpPr/>
                    <p:nvPr/>
                  </p:nvSpPr>
                  <p:spPr>
                    <a:xfrm>
                      <a:off x="1403648" y="2204864"/>
                      <a:ext cx="2376264" cy="2448272"/>
                    </a:xfrm>
                    <a:prstGeom prst="blockArc">
                      <a:avLst>
                        <a:gd name="adj1" fmla="val 10773423"/>
                        <a:gd name="adj2" fmla="val 14124870"/>
                        <a:gd name="adj3" fmla="val 26155"/>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solidFill>
                          <a:schemeClr val="tx1"/>
                        </a:solidFill>
                      </a:endParaRPr>
                    </a:p>
                  </p:txBody>
                </p:sp>
                <p:sp>
                  <p:nvSpPr>
                    <p:cNvPr id="165" name="Block Arc 164"/>
                    <p:cNvSpPr/>
                    <p:nvPr/>
                  </p:nvSpPr>
                  <p:spPr>
                    <a:xfrm>
                      <a:off x="1403648" y="2204864"/>
                      <a:ext cx="2376264" cy="2448272"/>
                    </a:xfrm>
                    <a:prstGeom prst="blockArc">
                      <a:avLst>
                        <a:gd name="adj1" fmla="val 12307656"/>
                        <a:gd name="adj2" fmla="val 20444131"/>
                        <a:gd name="adj3" fmla="val 25610"/>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solidFill>
                          <a:schemeClr val="tx1"/>
                        </a:solidFill>
                      </a:endParaRPr>
                    </a:p>
                  </p:txBody>
                </p:sp>
                <p:sp>
                  <p:nvSpPr>
                    <p:cNvPr id="166" name="Block Arc 165"/>
                    <p:cNvSpPr/>
                    <p:nvPr/>
                  </p:nvSpPr>
                  <p:spPr>
                    <a:xfrm>
                      <a:off x="1403648" y="2204864"/>
                      <a:ext cx="2376264" cy="2448272"/>
                    </a:xfrm>
                    <a:prstGeom prst="blockArc">
                      <a:avLst>
                        <a:gd name="adj1" fmla="val 20357874"/>
                        <a:gd name="adj2" fmla="val 137018"/>
                        <a:gd name="adj3" fmla="val 26181"/>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solidFill>
                          <a:schemeClr val="tx1"/>
                        </a:solidFill>
                      </a:endParaRPr>
                    </a:p>
                  </p:txBody>
                </p:sp>
              </p:grpSp>
              <p:sp>
                <p:nvSpPr>
                  <p:cNvPr id="163" name="TextBox 162"/>
                  <p:cNvSpPr txBox="1"/>
                  <p:nvPr/>
                </p:nvSpPr>
                <p:spPr>
                  <a:xfrm>
                    <a:off x="1308606" y="620688"/>
                    <a:ext cx="820478" cy="391762"/>
                  </a:xfrm>
                  <a:prstGeom prst="rect">
                    <a:avLst/>
                  </a:prstGeom>
                  <a:noFill/>
                </p:spPr>
                <p:txBody>
                  <a:bodyPr wrap="non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300" smtClean="0">
                        <a:latin typeface="宋体" pitchFamily="2" charset="-122"/>
                        <a:ea typeface="宋体" pitchFamily="2" charset="-122"/>
                      </a:rPr>
                      <a:t>账户</a:t>
                    </a:r>
                    <a:r>
                      <a:rPr lang="en-US" altLang="zh-CN" sz="1300" smtClean="0">
                        <a:latin typeface="宋体" pitchFamily="2" charset="-122"/>
                        <a:ea typeface="宋体" pitchFamily="2" charset="-122"/>
                      </a:rPr>
                      <a:t>3</a:t>
                    </a:r>
                    <a:endParaRPr lang="zh-CN" altLang="en-US" sz="1300">
                      <a:latin typeface="宋体" pitchFamily="2" charset="-122"/>
                      <a:ea typeface="宋体" pitchFamily="2" charset="-122"/>
                    </a:endParaRPr>
                  </a:p>
                </p:txBody>
              </p:sp>
            </p:grpSp>
            <p:sp>
              <p:nvSpPr>
                <p:cNvPr id="161" name="Flowchart: Extract 160"/>
                <p:cNvSpPr/>
                <p:nvPr/>
              </p:nvSpPr>
              <p:spPr>
                <a:xfrm rot="4297575" flipH="1">
                  <a:off x="2132672" y="1489466"/>
                  <a:ext cx="107128" cy="1229580"/>
                </a:xfrm>
                <a:prstGeom prst="flowChartExtra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p>
              </p:txBody>
            </p:sp>
          </p:grpSp>
          <p:grpSp>
            <p:nvGrpSpPr>
              <p:cNvPr id="152" name="Group 151"/>
              <p:cNvGrpSpPr/>
              <p:nvPr/>
            </p:nvGrpSpPr>
            <p:grpSpPr>
              <a:xfrm>
                <a:off x="5606121" y="4800600"/>
                <a:ext cx="1590649" cy="2016224"/>
                <a:chOff x="467544" y="620688"/>
                <a:chExt cx="2376264" cy="2952328"/>
              </a:xfrm>
            </p:grpSpPr>
            <p:grpSp>
              <p:nvGrpSpPr>
                <p:cNvPr id="153" name="Group 9"/>
                <p:cNvGrpSpPr/>
                <p:nvPr/>
              </p:nvGrpSpPr>
              <p:grpSpPr>
                <a:xfrm>
                  <a:off x="467544" y="620688"/>
                  <a:ext cx="2376264" cy="2952328"/>
                  <a:chOff x="467544" y="620688"/>
                  <a:chExt cx="2376264" cy="2952328"/>
                </a:xfrm>
              </p:grpSpPr>
              <p:grpSp>
                <p:nvGrpSpPr>
                  <p:cNvPr id="155" name="Group 7"/>
                  <p:cNvGrpSpPr/>
                  <p:nvPr/>
                </p:nvGrpSpPr>
                <p:grpSpPr>
                  <a:xfrm>
                    <a:off x="467544" y="1124744"/>
                    <a:ext cx="2376264" cy="2448272"/>
                    <a:chOff x="1403648" y="2204864"/>
                    <a:chExt cx="2376264" cy="2448272"/>
                  </a:xfrm>
                </p:grpSpPr>
                <p:sp>
                  <p:nvSpPr>
                    <p:cNvPr id="157" name="Block Arc 4"/>
                    <p:cNvSpPr/>
                    <p:nvPr/>
                  </p:nvSpPr>
                  <p:spPr>
                    <a:xfrm>
                      <a:off x="1403648" y="2204864"/>
                      <a:ext cx="2376264" cy="2448272"/>
                    </a:xfrm>
                    <a:prstGeom prst="blockArc">
                      <a:avLst>
                        <a:gd name="adj1" fmla="val 10773423"/>
                        <a:gd name="adj2" fmla="val 14124870"/>
                        <a:gd name="adj3" fmla="val 26155"/>
                      </a:avLst>
                    </a:prstGeom>
                    <a:solidFill>
                      <a:srgbClr val="00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solidFill>
                          <a:schemeClr val="tx1"/>
                        </a:solidFill>
                      </a:endParaRPr>
                    </a:p>
                  </p:txBody>
                </p:sp>
                <p:sp>
                  <p:nvSpPr>
                    <p:cNvPr id="158" name="Block Arc 157"/>
                    <p:cNvSpPr/>
                    <p:nvPr/>
                  </p:nvSpPr>
                  <p:spPr>
                    <a:xfrm>
                      <a:off x="1403648" y="2204864"/>
                      <a:ext cx="2376264" cy="2448272"/>
                    </a:xfrm>
                    <a:prstGeom prst="blockArc">
                      <a:avLst>
                        <a:gd name="adj1" fmla="val 12307656"/>
                        <a:gd name="adj2" fmla="val 20444131"/>
                        <a:gd name="adj3" fmla="val 25610"/>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solidFill>
                          <a:schemeClr val="tx1"/>
                        </a:solidFill>
                      </a:endParaRPr>
                    </a:p>
                  </p:txBody>
                </p:sp>
                <p:sp>
                  <p:nvSpPr>
                    <p:cNvPr id="159" name="Block Arc 158"/>
                    <p:cNvSpPr/>
                    <p:nvPr/>
                  </p:nvSpPr>
                  <p:spPr>
                    <a:xfrm>
                      <a:off x="1403648" y="2204864"/>
                      <a:ext cx="2376264" cy="2448272"/>
                    </a:xfrm>
                    <a:prstGeom prst="blockArc">
                      <a:avLst>
                        <a:gd name="adj1" fmla="val 20357874"/>
                        <a:gd name="adj2" fmla="val 137018"/>
                        <a:gd name="adj3" fmla="val 26181"/>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solidFill>
                          <a:schemeClr val="tx1"/>
                        </a:solidFill>
                      </a:endParaRPr>
                    </a:p>
                  </p:txBody>
                </p:sp>
              </p:grpSp>
              <p:sp>
                <p:nvSpPr>
                  <p:cNvPr id="156" name="TextBox 155"/>
                  <p:cNvSpPr txBox="1"/>
                  <p:nvPr/>
                </p:nvSpPr>
                <p:spPr>
                  <a:xfrm>
                    <a:off x="1199372" y="620688"/>
                    <a:ext cx="816817" cy="377770"/>
                  </a:xfrm>
                  <a:prstGeom prst="rect">
                    <a:avLst/>
                  </a:prstGeom>
                  <a:noFill/>
                </p:spPr>
                <p:txBody>
                  <a:bodyPr wrap="none"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300" smtClean="0">
                        <a:latin typeface="宋体" pitchFamily="2" charset="-122"/>
                        <a:ea typeface="宋体" pitchFamily="2" charset="-122"/>
                      </a:rPr>
                      <a:t>账户</a:t>
                    </a:r>
                    <a:r>
                      <a:rPr lang="en-US" altLang="zh-CN" sz="1300" smtClean="0">
                        <a:latin typeface="宋体" pitchFamily="2" charset="-122"/>
                        <a:ea typeface="宋体" pitchFamily="2" charset="-122"/>
                      </a:rPr>
                      <a:t>4</a:t>
                    </a:r>
                    <a:endParaRPr lang="zh-CN" altLang="en-US" sz="1300">
                      <a:latin typeface="宋体" pitchFamily="2" charset="-122"/>
                      <a:ea typeface="宋体" pitchFamily="2" charset="-122"/>
                    </a:endParaRPr>
                  </a:p>
                </p:txBody>
              </p:sp>
            </p:grpSp>
            <p:sp>
              <p:nvSpPr>
                <p:cNvPr id="154" name="Flowchart: Extract 153"/>
                <p:cNvSpPr/>
                <p:nvPr/>
              </p:nvSpPr>
              <p:spPr>
                <a:xfrm rot="18253412" flipH="1">
                  <a:off x="1226973" y="1414774"/>
                  <a:ext cx="119080" cy="1203242"/>
                </a:xfrm>
                <a:prstGeom prst="flowChartExtra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a:endParaRPr lang="zh-CN" altLang="en-US"/>
                </a:p>
              </p:txBody>
            </p:sp>
          </p:grpSp>
        </p:grpSp>
      </p:grpSp>
      <p:sp>
        <p:nvSpPr>
          <p:cNvPr id="113" name="Page Number"/>
          <p:cNvSpPr txBox="1"/>
          <p:nvPr>
            <p:custDataLst>
              <p:tags r:id="rId7"/>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25</a:t>
            </a:r>
            <a:endParaRPr lang="zh-CN" altLang="en-US" sz="900" noProof="1" smtClean="0"/>
          </a:p>
        </p:txBody>
      </p:sp>
      <p:sp>
        <p:nvSpPr>
          <p:cNvPr id="114" name="Section Footer"/>
          <p:cNvSpPr txBox="1"/>
          <p:nvPr>
            <p:custDataLst>
              <p:tags r:id="rId8"/>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115" name="Executive Summary" hidden="1"/>
          <p:cNvSpPr txBox="1"/>
          <p:nvPr>
            <p:custDataLst>
              <p:tags r:id="rId9"/>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16" name="Section Header"/>
          <p:cNvSpPr txBox="1"/>
          <p:nvPr>
            <p:custDataLst>
              <p:tags r:id="rId10"/>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graphicFrame>
        <p:nvGraphicFramePr>
          <p:cNvPr id="117" name="Diagram 116"/>
          <p:cNvGraphicFramePr/>
          <p:nvPr>
            <p:extLst>
              <p:ext uri="{D42A27DB-BD31-4B8C-83A1-F6EECF244321}">
                <p14:modId xmlns:p14="http://schemas.microsoft.com/office/powerpoint/2010/main" val="391154832"/>
              </p:ext>
            </p:extLst>
          </p:nvPr>
        </p:nvGraphicFramePr>
        <p:xfrm>
          <a:off x="7698000" y="1149896"/>
          <a:ext cx="2227744" cy="359278"/>
        </p:xfrm>
        <a:graphic>
          <a:graphicData uri="http://schemas.openxmlformats.org/drawingml/2006/diagram">
            <dgm:relIds xmlns:dgm="http://schemas.openxmlformats.org/drawingml/2006/diagram" r:dm="rId12" r:lo="rId13" r:qs="rId14" r:cs="rId15"/>
          </a:graphicData>
        </a:graphic>
      </p:graphicFrame>
    </p:spTree>
    <p:extLst>
      <p:ext uri="{BB962C8B-B14F-4D97-AF65-F5344CB8AC3E}">
        <p14:creationId xmlns:p14="http://schemas.microsoft.com/office/powerpoint/2010/main" val="3723193399"/>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 name="grid" hidden="1"/>
          <p:cNvGrpSpPr/>
          <p:nvPr>
            <p:custDataLst>
              <p:tags r:id="rId3"/>
            </p:custDataLst>
          </p:nvPr>
        </p:nvGrpSpPr>
        <p:grpSpPr>
          <a:xfrm>
            <a:off x="530352" y="685800"/>
            <a:ext cx="8997696" cy="6711696"/>
            <a:chOff x="530352" y="685800"/>
            <a:chExt cx="8997696" cy="6711696"/>
          </a:xfrm>
        </p:grpSpPr>
        <p:sp>
          <p:nvSpPr>
            <p:cNvPr id="7"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11" name="Group 600" hidden="1"/>
            <p:cNvGrpSpPr/>
            <p:nvPr userDrawn="1"/>
          </p:nvGrpSpPr>
          <p:grpSpPr>
            <a:xfrm>
              <a:off x="530352" y="6016752"/>
              <a:ext cx="8997696" cy="609600"/>
              <a:chOff x="530352" y="6016752"/>
              <a:chExt cx="8997696" cy="609600"/>
            </a:xfrm>
          </p:grpSpPr>
          <p:sp>
            <p:nvSpPr>
              <p:cNvPr id="48"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2" name="Group 500" hidden="1"/>
            <p:cNvGrpSpPr/>
            <p:nvPr userDrawn="1"/>
          </p:nvGrpSpPr>
          <p:grpSpPr>
            <a:xfrm>
              <a:off x="530352" y="5257800"/>
              <a:ext cx="8997696" cy="609600"/>
              <a:chOff x="530352" y="5257800"/>
              <a:chExt cx="8997696" cy="609600"/>
            </a:xfrm>
          </p:grpSpPr>
          <p:sp>
            <p:nvSpPr>
              <p:cNvPr id="42"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4" name="Group 400" hidden="1"/>
            <p:cNvGrpSpPr/>
            <p:nvPr userDrawn="1"/>
          </p:nvGrpSpPr>
          <p:grpSpPr>
            <a:xfrm>
              <a:off x="530352" y="4498848"/>
              <a:ext cx="8997696" cy="609600"/>
              <a:chOff x="530352" y="4498848"/>
              <a:chExt cx="8997696" cy="609600"/>
            </a:xfrm>
          </p:grpSpPr>
          <p:sp>
            <p:nvSpPr>
              <p:cNvPr id="36"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5" name="Group 300" hidden="1"/>
            <p:cNvGrpSpPr/>
            <p:nvPr userDrawn="1"/>
          </p:nvGrpSpPr>
          <p:grpSpPr>
            <a:xfrm>
              <a:off x="530352" y="3730752"/>
              <a:ext cx="8997696" cy="609600"/>
              <a:chOff x="530352" y="3730752"/>
              <a:chExt cx="8997696" cy="609600"/>
            </a:xfrm>
          </p:grpSpPr>
          <p:sp>
            <p:nvSpPr>
              <p:cNvPr id="30"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6" name="Group 200" hidden="1"/>
            <p:cNvGrpSpPr/>
            <p:nvPr userDrawn="1"/>
          </p:nvGrpSpPr>
          <p:grpSpPr>
            <a:xfrm>
              <a:off x="530352" y="2971800"/>
              <a:ext cx="8997696" cy="609600"/>
              <a:chOff x="530352" y="2971800"/>
              <a:chExt cx="8997696" cy="609600"/>
            </a:xfrm>
          </p:grpSpPr>
          <p:sp>
            <p:nvSpPr>
              <p:cNvPr id="24"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7"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7" name="Group 100" hidden="1"/>
            <p:cNvGrpSpPr/>
            <p:nvPr userDrawn="1"/>
          </p:nvGrpSpPr>
          <p:grpSpPr>
            <a:xfrm>
              <a:off x="530352" y="2212848"/>
              <a:ext cx="8997696" cy="609600"/>
              <a:chOff x="530352" y="2212848"/>
              <a:chExt cx="8997696" cy="609600"/>
            </a:xfrm>
          </p:grpSpPr>
          <p:sp>
            <p:nvSpPr>
              <p:cNvPr id="18"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9"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0"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1"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10" name="Title 1"/>
          <p:cNvSpPr>
            <a:spLocks noGrp="1"/>
          </p:cNvSpPr>
          <p:nvPr>
            <p:ph type="title"/>
          </p:nvPr>
        </p:nvSpPr>
        <p:spPr/>
        <p:txBody>
          <a:bodyPr/>
          <a:lstStyle/>
          <a:p>
            <a:r>
              <a:rPr lang="zh-CN" altLang="en-US" smtClean="0"/>
              <a:t>如何实现资本优化</a:t>
            </a:r>
            <a:endParaRPr lang="zh-CN" altLang="en-US"/>
          </a:p>
        </p:txBody>
      </p:sp>
      <p:graphicFrame>
        <p:nvGraphicFramePr>
          <p:cNvPr id="3" name="Diagram 2"/>
          <p:cNvGraphicFramePr/>
          <p:nvPr>
            <p:extLst>
              <p:ext uri="{D42A27DB-BD31-4B8C-83A1-F6EECF244321}">
                <p14:modId xmlns:p14="http://schemas.microsoft.com/office/powerpoint/2010/main" val="3513164107"/>
              </p:ext>
            </p:extLst>
          </p:nvPr>
        </p:nvGraphicFramePr>
        <p:xfrm>
          <a:off x="754380" y="1583267"/>
          <a:ext cx="8633460" cy="4893733"/>
        </p:xfrm>
        <a:graphic>
          <a:graphicData uri="http://schemas.openxmlformats.org/drawingml/2006/diagram">
            <dgm:relIds xmlns:dgm="http://schemas.openxmlformats.org/drawingml/2006/diagram" r:dm="rId5" r:lo="rId6" r:qs="rId7" r:cs="rId8"/>
          </a:graphicData>
        </a:graphic>
      </p:graphicFrame>
      <p:sp>
        <p:nvSpPr>
          <p:cNvPr id="54" name="Page Number"/>
          <p:cNvSpPr txBox="1"/>
          <p:nvPr>
            <p:custDataLst>
              <p:tags r:id="rId9"/>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26</a:t>
            </a:r>
            <a:endParaRPr lang="zh-CN" altLang="en-US" sz="900" noProof="1" smtClean="0"/>
          </a:p>
        </p:txBody>
      </p:sp>
      <p:sp>
        <p:nvSpPr>
          <p:cNvPr id="55" name="Section Footer"/>
          <p:cNvSpPr txBox="1"/>
          <p:nvPr>
            <p:custDataLst>
              <p:tags r:id="rId10"/>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56" name="Executive Summary" hidden="1"/>
          <p:cNvSpPr txBox="1"/>
          <p:nvPr>
            <p:custDataLst>
              <p:tags r:id="rId11"/>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57" name="Section Header"/>
          <p:cNvSpPr txBox="1"/>
          <p:nvPr>
            <p:custDataLst>
              <p:tags r:id="rId12"/>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graphicFrame>
        <p:nvGraphicFramePr>
          <p:cNvPr id="58" name="Diagram 57"/>
          <p:cNvGraphicFramePr/>
          <p:nvPr>
            <p:extLst>
              <p:ext uri="{D42A27DB-BD31-4B8C-83A1-F6EECF244321}">
                <p14:modId xmlns:p14="http://schemas.microsoft.com/office/powerpoint/2010/main" val="90837163"/>
              </p:ext>
            </p:extLst>
          </p:nvPr>
        </p:nvGraphicFramePr>
        <p:xfrm>
          <a:off x="7698000" y="1149896"/>
          <a:ext cx="2227744" cy="359278"/>
        </p:xfrm>
        <a:graphic>
          <a:graphicData uri="http://schemas.openxmlformats.org/drawingml/2006/diagram">
            <dgm:relIds xmlns:dgm="http://schemas.openxmlformats.org/drawingml/2006/diagram" r:dm="rId14" r:lo="rId15" r:qs="rId16" r:cs="rId17"/>
          </a:graphicData>
        </a:graphic>
      </p:graphicFrame>
    </p:spTree>
    <p:extLst>
      <p:ext uri="{BB962C8B-B14F-4D97-AF65-F5344CB8AC3E}">
        <p14:creationId xmlns:p14="http://schemas.microsoft.com/office/powerpoint/2010/main" val="3222724357"/>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3" name="grid" hidden="1"/>
          <p:cNvGrpSpPr/>
          <p:nvPr>
            <p:custDataLst>
              <p:tags r:id="rId3"/>
            </p:custDataLst>
          </p:nvPr>
        </p:nvGrpSpPr>
        <p:grpSpPr>
          <a:xfrm>
            <a:off x="530352" y="685800"/>
            <a:ext cx="8997696" cy="6711696"/>
            <a:chOff x="530352" y="685800"/>
            <a:chExt cx="8997696" cy="6711696"/>
          </a:xfrm>
        </p:grpSpPr>
        <p:sp>
          <p:nvSpPr>
            <p:cNvPr id="64"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0"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81" name="Group 600" hidden="1"/>
            <p:cNvGrpSpPr/>
            <p:nvPr userDrawn="1"/>
          </p:nvGrpSpPr>
          <p:grpSpPr>
            <a:xfrm>
              <a:off x="530352" y="6016752"/>
              <a:ext cx="8997696" cy="609600"/>
              <a:chOff x="530352" y="6016752"/>
              <a:chExt cx="8997696" cy="609600"/>
            </a:xfrm>
          </p:grpSpPr>
          <p:sp>
            <p:nvSpPr>
              <p:cNvPr id="117"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8"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9"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0"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1"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2"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82" name="Group 500" hidden="1"/>
            <p:cNvGrpSpPr/>
            <p:nvPr userDrawn="1"/>
          </p:nvGrpSpPr>
          <p:grpSpPr>
            <a:xfrm>
              <a:off x="530352" y="5257800"/>
              <a:ext cx="8997696" cy="609600"/>
              <a:chOff x="530352" y="5257800"/>
              <a:chExt cx="8997696" cy="609600"/>
            </a:xfrm>
          </p:grpSpPr>
          <p:sp>
            <p:nvSpPr>
              <p:cNvPr id="111"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2"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3"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4"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5"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6"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83" name="Group 400" hidden="1"/>
            <p:cNvGrpSpPr/>
            <p:nvPr userDrawn="1"/>
          </p:nvGrpSpPr>
          <p:grpSpPr>
            <a:xfrm>
              <a:off x="530352" y="4498848"/>
              <a:ext cx="8997696" cy="609600"/>
              <a:chOff x="530352" y="4498848"/>
              <a:chExt cx="8997696" cy="609600"/>
            </a:xfrm>
          </p:grpSpPr>
          <p:sp>
            <p:nvSpPr>
              <p:cNvPr id="105"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6"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7"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8"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9"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0"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84" name="Group 300" hidden="1"/>
            <p:cNvGrpSpPr/>
            <p:nvPr userDrawn="1"/>
          </p:nvGrpSpPr>
          <p:grpSpPr>
            <a:xfrm>
              <a:off x="530352" y="3730752"/>
              <a:ext cx="8997696" cy="609600"/>
              <a:chOff x="530352" y="3730752"/>
              <a:chExt cx="8997696" cy="609600"/>
            </a:xfrm>
          </p:grpSpPr>
          <p:sp>
            <p:nvSpPr>
              <p:cNvPr id="99"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0"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1"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2"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3"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4"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85" name="Group 200" hidden="1"/>
            <p:cNvGrpSpPr/>
            <p:nvPr userDrawn="1"/>
          </p:nvGrpSpPr>
          <p:grpSpPr>
            <a:xfrm>
              <a:off x="530352" y="2971800"/>
              <a:ext cx="8997696" cy="609600"/>
              <a:chOff x="530352" y="2971800"/>
              <a:chExt cx="8997696" cy="609600"/>
            </a:xfrm>
          </p:grpSpPr>
          <p:sp>
            <p:nvSpPr>
              <p:cNvPr id="93"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4"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5"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8"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86" name="Group 100" hidden="1"/>
            <p:cNvGrpSpPr/>
            <p:nvPr userDrawn="1"/>
          </p:nvGrpSpPr>
          <p:grpSpPr>
            <a:xfrm>
              <a:off x="530352" y="2212848"/>
              <a:ext cx="8997696" cy="609600"/>
              <a:chOff x="530352" y="2212848"/>
              <a:chExt cx="8997696" cy="609600"/>
            </a:xfrm>
          </p:grpSpPr>
          <p:sp>
            <p:nvSpPr>
              <p:cNvPr id="87"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9"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2"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10" name="Title 1"/>
          <p:cNvSpPr>
            <a:spLocks noGrp="1"/>
          </p:cNvSpPr>
          <p:nvPr>
            <p:ph type="title"/>
          </p:nvPr>
        </p:nvSpPr>
        <p:spPr>
          <a:xfrm>
            <a:off x="493200" y="1123200"/>
            <a:ext cx="8884920" cy="1036320"/>
          </a:xfrm>
        </p:spPr>
        <p:txBody>
          <a:bodyPr/>
          <a:lstStyle/>
          <a:p>
            <a:pPr lvl="0"/>
            <a:r>
              <a:rPr lang="zh-CN" altLang="en-US" smtClean="0">
                <a:latin typeface="宋体" pitchFamily="2" charset="-122"/>
                <a:ea typeface="宋体" pitchFamily="2" charset="-122"/>
              </a:rPr>
              <a:t>通过不同维度的资本分配优化资本结构</a:t>
            </a:r>
            <a:br>
              <a:rPr lang="en-US" altLang="zh-CN" smtClean="0">
                <a:latin typeface="宋体" pitchFamily="2" charset="-122"/>
                <a:ea typeface="宋体" pitchFamily="2" charset="-122"/>
              </a:rPr>
            </a:br>
            <a:r>
              <a:rPr lang="zh-CN" altLang="en-US" b="0"/>
              <a:t>结合偿二代风险资本的结构，进行风险类别维度</a:t>
            </a:r>
            <a:r>
              <a:rPr lang="zh-CN" altLang="en-US" b="0" smtClean="0"/>
              <a:t>、</a:t>
            </a:r>
            <a:br>
              <a:rPr lang="en-US" altLang="zh-CN" b="0" smtClean="0"/>
            </a:br>
            <a:r>
              <a:rPr lang="zh-CN" altLang="en-US" b="0" smtClean="0"/>
              <a:t>账户</a:t>
            </a:r>
            <a:r>
              <a:rPr lang="zh-CN" altLang="en-US" b="0"/>
              <a:t>维度的分配，以协助确定可用财务资源，提高资本使用效率。</a:t>
            </a:r>
            <a:br>
              <a:rPr lang="zh-CN" altLang="en-US"/>
            </a:br>
            <a:endParaRPr lang="zh-CN" altLang="en-US">
              <a:latin typeface="宋体" pitchFamily="2" charset="-122"/>
              <a:ea typeface="宋体" pitchFamily="2" charset="-122"/>
            </a:endParaRPr>
          </a:p>
        </p:txBody>
      </p:sp>
      <p:sp>
        <p:nvSpPr>
          <p:cNvPr id="36" name="Rectangle 8"/>
          <p:cNvSpPr>
            <a:spLocks noChangeArrowheads="1"/>
          </p:cNvSpPr>
          <p:nvPr/>
        </p:nvSpPr>
        <p:spPr bwMode="auto">
          <a:xfrm>
            <a:off x="573670" y="4120092"/>
            <a:ext cx="2525883" cy="570335"/>
          </a:xfrm>
          <a:prstGeom prst="rect">
            <a:avLst/>
          </a:prstGeom>
          <a:solidFill>
            <a:srgbClr val="A32020"/>
          </a:solidFill>
          <a:ln w="9525" algn="ctr">
            <a:solidFill>
              <a:srgbClr val="A32020"/>
            </a:solidFill>
            <a:miter lim="800000"/>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eaLnBrk="1" hangingPunct="1"/>
            <a:r>
              <a:rPr lang="zh-CN" altLang="en-US" sz="1700" b="1" smtClean="0">
                <a:solidFill>
                  <a:schemeClr val="bg2"/>
                </a:solidFill>
                <a:latin typeface="+mn-ea"/>
              </a:rPr>
              <a:t>被配置的资本</a:t>
            </a:r>
          </a:p>
          <a:p>
            <a:pPr algn="ctr" eaLnBrk="1" hangingPunct="1"/>
            <a:r>
              <a:rPr lang="zh-CN" altLang="en-US" sz="1700" b="1" smtClean="0">
                <a:solidFill>
                  <a:schemeClr val="bg2"/>
                </a:solidFill>
                <a:latin typeface="+mn-ea"/>
              </a:rPr>
              <a:t>（投资管理部</a:t>
            </a:r>
            <a:r>
              <a:rPr lang="en-US" altLang="zh-CN" sz="1700" b="1" smtClean="0">
                <a:solidFill>
                  <a:schemeClr val="bg2"/>
                </a:solidFill>
                <a:latin typeface="+mn-ea"/>
              </a:rPr>
              <a:t>/AMC</a:t>
            </a:r>
            <a:r>
              <a:rPr lang="zh-CN" altLang="en-US" sz="1700" b="1" smtClean="0">
                <a:solidFill>
                  <a:schemeClr val="bg2"/>
                </a:solidFill>
                <a:latin typeface="+mn-ea"/>
              </a:rPr>
              <a:t>）</a:t>
            </a:r>
            <a:endParaRPr lang="zh-CN" altLang="en-US" sz="1700" b="1">
              <a:solidFill>
                <a:schemeClr val="bg2"/>
              </a:solidFill>
              <a:latin typeface="+mn-ea"/>
            </a:endParaRPr>
          </a:p>
        </p:txBody>
      </p:sp>
      <p:sp>
        <p:nvSpPr>
          <p:cNvPr id="37" name="Rectangle 9"/>
          <p:cNvSpPr>
            <a:spLocks noChangeArrowheads="1"/>
          </p:cNvSpPr>
          <p:nvPr/>
        </p:nvSpPr>
        <p:spPr bwMode="auto">
          <a:xfrm>
            <a:off x="573671" y="5017875"/>
            <a:ext cx="2533944" cy="570336"/>
          </a:xfrm>
          <a:prstGeom prst="rect">
            <a:avLst/>
          </a:prstGeom>
          <a:solidFill>
            <a:srgbClr val="DC6900"/>
          </a:solidFill>
          <a:ln w="9525" algn="ctr">
            <a:solidFill>
              <a:srgbClr val="DC6900"/>
            </a:solidFill>
            <a:miter lim="800000"/>
          </a:ln>
        </p:spPr>
        <p:txBody>
          <a:bodyPr wrap="squar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400" b="1" smtClean="0">
                <a:latin typeface="+mn-ea"/>
              </a:rPr>
              <a:t>分解到投资组合风险价值（</a:t>
            </a:r>
            <a:r>
              <a:rPr lang="en-US" altLang="zh-CN" sz="1400" b="1" smtClean="0">
                <a:latin typeface="+mn-ea"/>
              </a:rPr>
              <a:t>99.5%</a:t>
            </a:r>
            <a:r>
              <a:rPr lang="zh-CN" altLang="en-US" sz="1400" b="1" smtClean="0">
                <a:latin typeface="+mn-ea"/>
              </a:rPr>
              <a:t>，</a:t>
            </a:r>
            <a:r>
              <a:rPr lang="en-US" altLang="zh-CN" sz="1400" b="1" smtClean="0">
                <a:latin typeface="+mn-ea"/>
              </a:rPr>
              <a:t>1</a:t>
            </a:r>
            <a:r>
              <a:rPr lang="zh-CN" altLang="en-US" sz="1400" b="1" smtClean="0">
                <a:latin typeface="+mn-ea"/>
              </a:rPr>
              <a:t>年） </a:t>
            </a:r>
            <a:r>
              <a:rPr lang="en-US" altLang="zh-CN" sz="1400" b="1" smtClean="0">
                <a:latin typeface="+mn-ea"/>
              </a:rPr>
              <a:t>/</a:t>
            </a:r>
            <a:r>
              <a:rPr lang="zh-CN" altLang="en-US" sz="1400" b="1" smtClean="0">
                <a:latin typeface="+mn-ea"/>
              </a:rPr>
              <a:t>规模限额</a:t>
            </a:r>
            <a:endParaRPr lang="zh-CN" altLang="en-US" sz="1400" b="1">
              <a:latin typeface="+mn-ea"/>
            </a:endParaRPr>
          </a:p>
        </p:txBody>
      </p:sp>
      <p:sp>
        <p:nvSpPr>
          <p:cNvPr id="38" name="Rectangle 10"/>
          <p:cNvSpPr>
            <a:spLocks noChangeArrowheads="1"/>
          </p:cNvSpPr>
          <p:nvPr/>
        </p:nvSpPr>
        <p:spPr bwMode="auto">
          <a:xfrm>
            <a:off x="3504146" y="4143479"/>
            <a:ext cx="2524272" cy="570336"/>
          </a:xfrm>
          <a:prstGeom prst="rect">
            <a:avLst/>
          </a:prstGeom>
          <a:solidFill>
            <a:srgbClr val="A32020"/>
          </a:solidFill>
          <a:ln w="9525" algn="ctr">
            <a:solidFill>
              <a:srgbClr val="A32020"/>
            </a:solidFill>
            <a:miter lim="800000"/>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700" b="1" smtClean="0">
                <a:solidFill>
                  <a:schemeClr val="bg2"/>
                </a:solidFill>
                <a:latin typeface="+mn-ea"/>
              </a:rPr>
              <a:t>被配置的资本</a:t>
            </a:r>
          </a:p>
          <a:p>
            <a:pPr algn="ctr"/>
            <a:r>
              <a:rPr lang="zh-CN" altLang="en-US" sz="1700" b="1" smtClean="0">
                <a:solidFill>
                  <a:schemeClr val="bg2"/>
                </a:solidFill>
                <a:latin typeface="+mn-ea"/>
              </a:rPr>
              <a:t>（渠道</a:t>
            </a:r>
            <a:r>
              <a:rPr lang="en-US" altLang="zh-CN" sz="1700" b="1" smtClean="0">
                <a:solidFill>
                  <a:schemeClr val="bg2"/>
                </a:solidFill>
                <a:latin typeface="+mn-ea"/>
              </a:rPr>
              <a:t>/</a:t>
            </a:r>
            <a:r>
              <a:rPr lang="zh-CN" altLang="en-US" sz="1700" b="1" smtClean="0">
                <a:solidFill>
                  <a:schemeClr val="bg2"/>
                </a:solidFill>
                <a:latin typeface="+mn-ea"/>
              </a:rPr>
              <a:t>产品部门）</a:t>
            </a:r>
            <a:endParaRPr lang="zh-CN" altLang="en-US" sz="1700" b="1">
              <a:solidFill>
                <a:schemeClr val="bg2"/>
              </a:solidFill>
              <a:latin typeface="+mn-ea"/>
            </a:endParaRPr>
          </a:p>
        </p:txBody>
      </p:sp>
      <p:sp>
        <p:nvSpPr>
          <p:cNvPr id="39" name="Rectangle 11"/>
          <p:cNvSpPr>
            <a:spLocks noChangeArrowheads="1"/>
          </p:cNvSpPr>
          <p:nvPr/>
        </p:nvSpPr>
        <p:spPr bwMode="auto">
          <a:xfrm>
            <a:off x="6670654" y="4157873"/>
            <a:ext cx="2524272" cy="570336"/>
          </a:xfrm>
          <a:prstGeom prst="rect">
            <a:avLst/>
          </a:prstGeom>
          <a:solidFill>
            <a:srgbClr val="A32020"/>
          </a:solidFill>
          <a:ln w="9525" algn="ctr">
            <a:solidFill>
              <a:srgbClr val="A32020"/>
            </a:solidFill>
            <a:miter lim="800000"/>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700" b="1" smtClean="0">
                <a:solidFill>
                  <a:schemeClr val="bg2"/>
                </a:solidFill>
                <a:latin typeface="+mn-ea"/>
              </a:rPr>
              <a:t>被配置的资本</a:t>
            </a:r>
          </a:p>
          <a:p>
            <a:pPr algn="ctr"/>
            <a:r>
              <a:rPr lang="zh-CN" altLang="en-US" sz="1700" b="1" smtClean="0">
                <a:solidFill>
                  <a:schemeClr val="bg2"/>
                </a:solidFill>
                <a:latin typeface="+mn-ea"/>
              </a:rPr>
              <a:t>（投资管理部</a:t>
            </a:r>
            <a:r>
              <a:rPr lang="en-US" altLang="zh-CN" sz="1700" b="1" smtClean="0">
                <a:solidFill>
                  <a:schemeClr val="bg2"/>
                </a:solidFill>
                <a:latin typeface="+mn-ea"/>
              </a:rPr>
              <a:t>/</a:t>
            </a:r>
            <a:r>
              <a:rPr lang="zh-CN" altLang="en-US" sz="1700" b="1" smtClean="0">
                <a:solidFill>
                  <a:schemeClr val="bg2"/>
                </a:solidFill>
                <a:latin typeface="+mn-ea"/>
              </a:rPr>
              <a:t>财务部）</a:t>
            </a:r>
            <a:endParaRPr lang="zh-CN" altLang="en-US" sz="1700" b="1">
              <a:solidFill>
                <a:schemeClr val="bg2"/>
              </a:solidFill>
              <a:latin typeface="+mn-ea"/>
            </a:endParaRPr>
          </a:p>
        </p:txBody>
      </p:sp>
      <p:sp>
        <p:nvSpPr>
          <p:cNvPr id="40" name="Rectangle 12"/>
          <p:cNvSpPr>
            <a:spLocks noChangeArrowheads="1"/>
          </p:cNvSpPr>
          <p:nvPr/>
        </p:nvSpPr>
        <p:spPr bwMode="auto">
          <a:xfrm>
            <a:off x="3504146" y="5017875"/>
            <a:ext cx="2533944" cy="570336"/>
          </a:xfrm>
          <a:prstGeom prst="rect">
            <a:avLst/>
          </a:prstGeom>
          <a:solidFill>
            <a:srgbClr val="DC6900"/>
          </a:solidFill>
          <a:ln w="9525" algn="ctr">
            <a:solidFill>
              <a:srgbClr val="DC6900"/>
            </a:solidFill>
            <a:miter lim="800000"/>
          </a:ln>
        </p:spPr>
        <p:txBody>
          <a:bodyPr wrap="squar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400" b="1" smtClean="0">
                <a:latin typeface="+mn-ea"/>
              </a:rPr>
              <a:t>分解到产品组合</a:t>
            </a:r>
            <a:r>
              <a:rPr lang="en-US" altLang="zh-CN" sz="1400" b="1" smtClean="0">
                <a:latin typeface="+mn-ea"/>
              </a:rPr>
              <a:t>/</a:t>
            </a:r>
            <a:r>
              <a:rPr lang="zh-CN" altLang="en-US" sz="1400" b="1" smtClean="0">
                <a:latin typeface="+mn-ea"/>
              </a:rPr>
              <a:t>产品风险死差</a:t>
            </a:r>
            <a:r>
              <a:rPr lang="en-US" altLang="zh-CN" sz="1400" b="1" smtClean="0">
                <a:latin typeface="+mn-ea"/>
              </a:rPr>
              <a:t>/</a:t>
            </a:r>
            <a:r>
              <a:rPr lang="zh-CN" altLang="en-US" sz="1400" b="1" smtClean="0">
                <a:latin typeface="+mn-ea"/>
              </a:rPr>
              <a:t>费差</a:t>
            </a:r>
            <a:r>
              <a:rPr lang="en-US" altLang="zh-CN" sz="1400" b="1" smtClean="0">
                <a:latin typeface="+mn-ea"/>
              </a:rPr>
              <a:t>/</a:t>
            </a:r>
            <a:r>
              <a:rPr lang="zh-CN" altLang="en-US" sz="1400" b="1" smtClean="0">
                <a:latin typeface="+mn-ea"/>
              </a:rPr>
              <a:t>赔付率限额</a:t>
            </a:r>
            <a:endParaRPr lang="zh-CN" altLang="en-US" sz="1400" b="1">
              <a:latin typeface="+mn-ea"/>
            </a:endParaRPr>
          </a:p>
        </p:txBody>
      </p:sp>
      <p:sp>
        <p:nvSpPr>
          <p:cNvPr id="41" name="Rectangle 13"/>
          <p:cNvSpPr>
            <a:spLocks noChangeArrowheads="1"/>
          </p:cNvSpPr>
          <p:nvPr/>
        </p:nvSpPr>
        <p:spPr bwMode="auto">
          <a:xfrm>
            <a:off x="6675488" y="5026872"/>
            <a:ext cx="2533944" cy="570335"/>
          </a:xfrm>
          <a:prstGeom prst="rect">
            <a:avLst/>
          </a:prstGeom>
          <a:solidFill>
            <a:srgbClr val="DC6900"/>
          </a:solidFill>
          <a:ln w="9525" algn="ctr">
            <a:solidFill>
              <a:srgbClr val="DC6900"/>
            </a:solidFill>
            <a:miter lim="800000"/>
          </a:ln>
        </p:spPr>
        <p:txBody>
          <a:bodyPr wrap="square" lIns="35995" tIns="48623" rIns="3599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400" b="1">
                <a:latin typeface="+mn-ea"/>
              </a:rPr>
              <a:t>分解到债券品种、久期、发行人的风险敞口限额</a:t>
            </a:r>
          </a:p>
        </p:txBody>
      </p:sp>
      <p:sp>
        <p:nvSpPr>
          <p:cNvPr id="42" name="Line 20"/>
          <p:cNvSpPr>
            <a:spLocks noChangeShapeType="1"/>
          </p:cNvSpPr>
          <p:nvPr/>
        </p:nvSpPr>
        <p:spPr bwMode="auto">
          <a:xfrm flipH="1">
            <a:off x="1206552" y="4692226"/>
            <a:ext cx="554896" cy="330114"/>
          </a:xfrm>
          <a:prstGeom prst="line">
            <a:avLst/>
          </a:prstGeom>
          <a:noFill/>
          <a:ln w="9525">
            <a:solidFill>
              <a:schemeClr val="tx1"/>
            </a:solidFill>
            <a:roun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43" name="Line 21"/>
          <p:cNvSpPr>
            <a:spLocks noChangeShapeType="1"/>
          </p:cNvSpPr>
          <p:nvPr/>
        </p:nvSpPr>
        <p:spPr bwMode="auto">
          <a:xfrm flipH="1">
            <a:off x="1761448" y="4692226"/>
            <a:ext cx="1387" cy="330114"/>
          </a:xfrm>
          <a:prstGeom prst="line">
            <a:avLst/>
          </a:prstGeom>
          <a:noFill/>
          <a:ln w="9525">
            <a:solidFill>
              <a:schemeClr val="tx1"/>
            </a:solidFill>
            <a:roun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44" name="Line 22"/>
          <p:cNvSpPr>
            <a:spLocks noChangeShapeType="1"/>
          </p:cNvSpPr>
          <p:nvPr/>
        </p:nvSpPr>
        <p:spPr bwMode="auto">
          <a:xfrm>
            <a:off x="1761448" y="4695904"/>
            <a:ext cx="396534" cy="325649"/>
          </a:xfrm>
          <a:prstGeom prst="line">
            <a:avLst/>
          </a:prstGeom>
          <a:noFill/>
          <a:ln w="9525">
            <a:solidFill>
              <a:schemeClr val="tx1"/>
            </a:solidFill>
            <a:roun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45" name="Line 23"/>
          <p:cNvSpPr>
            <a:spLocks noChangeShapeType="1"/>
          </p:cNvSpPr>
          <p:nvPr/>
        </p:nvSpPr>
        <p:spPr bwMode="auto">
          <a:xfrm flipH="1">
            <a:off x="4216617" y="4695903"/>
            <a:ext cx="633974" cy="321971"/>
          </a:xfrm>
          <a:prstGeom prst="line">
            <a:avLst/>
          </a:prstGeom>
          <a:noFill/>
          <a:ln w="9525">
            <a:solidFill>
              <a:schemeClr val="tx1"/>
            </a:solidFill>
            <a:roun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46" name="Line 24"/>
          <p:cNvSpPr>
            <a:spLocks noChangeShapeType="1"/>
          </p:cNvSpPr>
          <p:nvPr/>
        </p:nvSpPr>
        <p:spPr bwMode="auto">
          <a:xfrm flipH="1">
            <a:off x="4850591" y="4692226"/>
            <a:ext cx="0" cy="325649"/>
          </a:xfrm>
          <a:prstGeom prst="line">
            <a:avLst/>
          </a:prstGeom>
          <a:noFill/>
          <a:ln w="9525">
            <a:solidFill>
              <a:schemeClr val="tx1"/>
            </a:solidFill>
            <a:roun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47" name="Line 25"/>
          <p:cNvSpPr>
            <a:spLocks noChangeShapeType="1"/>
          </p:cNvSpPr>
          <p:nvPr/>
        </p:nvSpPr>
        <p:spPr bwMode="auto">
          <a:xfrm>
            <a:off x="4850551" y="4692226"/>
            <a:ext cx="554502" cy="325649"/>
          </a:xfrm>
          <a:prstGeom prst="line">
            <a:avLst/>
          </a:prstGeom>
          <a:noFill/>
          <a:ln w="9525">
            <a:solidFill>
              <a:schemeClr val="tx1"/>
            </a:solidFill>
            <a:roun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48" name="Line 26"/>
          <p:cNvSpPr>
            <a:spLocks noChangeShapeType="1"/>
          </p:cNvSpPr>
          <p:nvPr/>
        </p:nvSpPr>
        <p:spPr bwMode="auto">
          <a:xfrm flipH="1">
            <a:off x="7543689" y="4695903"/>
            <a:ext cx="475251" cy="326436"/>
          </a:xfrm>
          <a:prstGeom prst="line">
            <a:avLst/>
          </a:prstGeom>
          <a:noFill/>
          <a:ln w="9525">
            <a:solidFill>
              <a:schemeClr val="tx1"/>
            </a:solidFill>
            <a:roun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49" name="Line 27"/>
          <p:cNvSpPr>
            <a:spLocks noChangeShapeType="1"/>
          </p:cNvSpPr>
          <p:nvPr/>
        </p:nvSpPr>
        <p:spPr bwMode="auto">
          <a:xfrm flipH="1">
            <a:off x="8018943" y="4692226"/>
            <a:ext cx="0" cy="325649"/>
          </a:xfrm>
          <a:prstGeom prst="line">
            <a:avLst/>
          </a:prstGeom>
          <a:noFill/>
          <a:ln w="9525">
            <a:solidFill>
              <a:schemeClr val="tx1"/>
            </a:solidFill>
            <a:roun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50" name="Line 28"/>
          <p:cNvSpPr>
            <a:spLocks noChangeShapeType="1"/>
          </p:cNvSpPr>
          <p:nvPr/>
        </p:nvSpPr>
        <p:spPr bwMode="auto">
          <a:xfrm>
            <a:off x="8018943" y="4695903"/>
            <a:ext cx="475253" cy="321971"/>
          </a:xfrm>
          <a:prstGeom prst="line">
            <a:avLst/>
          </a:prstGeom>
          <a:noFill/>
          <a:ln w="9525">
            <a:solidFill>
              <a:schemeClr val="tx1"/>
            </a:solidFill>
            <a:roun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51" name="Rectangle 30"/>
          <p:cNvSpPr>
            <a:spLocks noChangeArrowheads="1"/>
          </p:cNvSpPr>
          <p:nvPr/>
        </p:nvSpPr>
        <p:spPr bwMode="auto">
          <a:xfrm>
            <a:off x="1445720" y="5996623"/>
            <a:ext cx="789842" cy="653098"/>
          </a:xfrm>
          <a:prstGeom prst="rect">
            <a:avLst/>
          </a:prstGeom>
          <a:solidFill>
            <a:schemeClr val="accent5">
              <a:lumMod val="40000"/>
              <a:lumOff val="60000"/>
            </a:schemeClr>
          </a:solidFill>
          <a:ln w="9525" algn="ctr">
            <a:solidFill>
              <a:srgbClr val="DC6900"/>
            </a:solidFill>
            <a:miter lim="800000"/>
          </a:ln>
        </p:spPr>
        <p:txBody>
          <a:bodyPr wrap="square" lIns="35995" tIns="48623" rIns="3599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300">
                <a:latin typeface="+mn-ea"/>
              </a:rPr>
              <a:t>投资产品维度</a:t>
            </a:r>
          </a:p>
        </p:txBody>
      </p:sp>
      <p:sp>
        <p:nvSpPr>
          <p:cNvPr id="52" name="Rectangle 31"/>
          <p:cNvSpPr>
            <a:spLocks noChangeArrowheads="1"/>
          </p:cNvSpPr>
          <p:nvPr/>
        </p:nvSpPr>
        <p:spPr bwMode="auto">
          <a:xfrm>
            <a:off x="2395142" y="5996623"/>
            <a:ext cx="791454" cy="653098"/>
          </a:xfrm>
          <a:prstGeom prst="rect">
            <a:avLst/>
          </a:prstGeom>
          <a:solidFill>
            <a:schemeClr val="accent5">
              <a:lumMod val="40000"/>
              <a:lumOff val="60000"/>
            </a:schemeClr>
          </a:solidFill>
          <a:ln w="9525" algn="ctr">
            <a:solidFill>
              <a:srgbClr val="DC6900"/>
            </a:solidFill>
            <a:miter lim="800000"/>
          </a:ln>
        </p:spPr>
        <p:txBody>
          <a:bodyPr wrap="square" lIns="35995" tIns="48623" rIns="3599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300">
                <a:latin typeface="+mn-ea"/>
              </a:rPr>
              <a:t>投资经理维度</a:t>
            </a:r>
          </a:p>
        </p:txBody>
      </p:sp>
      <p:sp>
        <p:nvSpPr>
          <p:cNvPr id="53" name="Line 32"/>
          <p:cNvSpPr>
            <a:spLocks noChangeShapeType="1"/>
          </p:cNvSpPr>
          <p:nvPr/>
        </p:nvSpPr>
        <p:spPr bwMode="auto">
          <a:xfrm flipH="1">
            <a:off x="733306" y="5588211"/>
            <a:ext cx="552889" cy="408410"/>
          </a:xfrm>
          <a:prstGeom prst="line">
            <a:avLst/>
          </a:prstGeom>
          <a:noFill/>
          <a:ln w="9525">
            <a:solidFill>
              <a:schemeClr val="tx1"/>
            </a:solidFill>
            <a:round/>
            <a:tailEnd type="triangle" w="med" len="me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54" name="Line 33"/>
          <p:cNvSpPr>
            <a:spLocks noChangeShapeType="1"/>
          </p:cNvSpPr>
          <p:nvPr/>
        </p:nvSpPr>
        <p:spPr bwMode="auto">
          <a:xfrm flipH="1">
            <a:off x="1761448" y="5588211"/>
            <a:ext cx="0" cy="408410"/>
          </a:xfrm>
          <a:prstGeom prst="line">
            <a:avLst/>
          </a:prstGeom>
          <a:noFill/>
          <a:ln w="9525">
            <a:solidFill>
              <a:schemeClr val="tx1"/>
            </a:solidFill>
            <a:round/>
            <a:tailEnd type="triangle" w="med" len="me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55" name="Line 34"/>
          <p:cNvSpPr>
            <a:spLocks noChangeShapeType="1"/>
          </p:cNvSpPr>
          <p:nvPr/>
        </p:nvSpPr>
        <p:spPr bwMode="auto">
          <a:xfrm>
            <a:off x="2315910" y="5588211"/>
            <a:ext cx="317549" cy="408410"/>
          </a:xfrm>
          <a:prstGeom prst="line">
            <a:avLst/>
          </a:prstGeom>
          <a:noFill/>
          <a:ln w="9525">
            <a:solidFill>
              <a:schemeClr val="tx1"/>
            </a:solidFill>
            <a:round/>
            <a:tailEnd type="triangle" w="med" len="me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56" name="Rectangle 35"/>
          <p:cNvSpPr>
            <a:spLocks noChangeArrowheads="1"/>
          </p:cNvSpPr>
          <p:nvPr/>
        </p:nvSpPr>
        <p:spPr bwMode="auto">
          <a:xfrm>
            <a:off x="3425162" y="5996623"/>
            <a:ext cx="791456" cy="653098"/>
          </a:xfrm>
          <a:prstGeom prst="rect">
            <a:avLst/>
          </a:prstGeom>
          <a:solidFill>
            <a:schemeClr val="accent5">
              <a:lumMod val="40000"/>
              <a:lumOff val="60000"/>
            </a:schemeClr>
          </a:solidFill>
          <a:ln w="9525" algn="ctr">
            <a:solidFill>
              <a:srgbClr val="DC6900"/>
            </a:solidFill>
            <a:miter lim="800000"/>
          </a:ln>
        </p:spPr>
        <p:txBody>
          <a:bodyPr wrap="square" lIns="35995" tIns="48623" rIns="3599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300">
                <a:latin typeface="+mn-ea"/>
              </a:rPr>
              <a:t>传统账户</a:t>
            </a:r>
          </a:p>
        </p:txBody>
      </p:sp>
      <p:sp>
        <p:nvSpPr>
          <p:cNvPr id="57" name="Rectangle 36"/>
          <p:cNvSpPr>
            <a:spLocks noChangeArrowheads="1"/>
          </p:cNvSpPr>
          <p:nvPr/>
        </p:nvSpPr>
        <p:spPr bwMode="auto">
          <a:xfrm>
            <a:off x="4374585" y="5996623"/>
            <a:ext cx="791454" cy="653098"/>
          </a:xfrm>
          <a:prstGeom prst="rect">
            <a:avLst/>
          </a:prstGeom>
          <a:solidFill>
            <a:schemeClr val="accent5">
              <a:lumMod val="40000"/>
              <a:lumOff val="60000"/>
            </a:schemeClr>
          </a:solidFill>
          <a:ln w="9525" algn="ctr">
            <a:solidFill>
              <a:srgbClr val="DC6900"/>
            </a:solidFill>
            <a:miter lim="800000"/>
          </a:ln>
        </p:spPr>
        <p:txBody>
          <a:bodyPr wrap="square" lIns="35995" tIns="48623" rIns="3599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300">
                <a:latin typeface="+mn-ea"/>
              </a:rPr>
              <a:t>分红账户</a:t>
            </a:r>
          </a:p>
        </p:txBody>
      </p:sp>
      <p:sp>
        <p:nvSpPr>
          <p:cNvPr id="58" name="Rectangle 37"/>
          <p:cNvSpPr>
            <a:spLocks noChangeArrowheads="1"/>
          </p:cNvSpPr>
          <p:nvPr/>
        </p:nvSpPr>
        <p:spPr bwMode="auto">
          <a:xfrm>
            <a:off x="5406216" y="5996623"/>
            <a:ext cx="789842" cy="653098"/>
          </a:xfrm>
          <a:prstGeom prst="rect">
            <a:avLst/>
          </a:prstGeom>
          <a:solidFill>
            <a:schemeClr val="accent5">
              <a:lumMod val="40000"/>
              <a:lumOff val="60000"/>
            </a:schemeClr>
          </a:solidFill>
          <a:ln w="9525" algn="ctr">
            <a:solidFill>
              <a:srgbClr val="DC6900"/>
            </a:solidFill>
            <a:miter lim="800000"/>
          </a:ln>
        </p:spPr>
        <p:txBody>
          <a:bodyPr wrap="square" lIns="35995" tIns="48623" rIns="3599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300">
                <a:latin typeface="+mn-ea"/>
              </a:rPr>
              <a:t>万能账户</a:t>
            </a:r>
          </a:p>
        </p:txBody>
      </p:sp>
      <p:sp>
        <p:nvSpPr>
          <p:cNvPr id="59" name="Line 38"/>
          <p:cNvSpPr>
            <a:spLocks noChangeShapeType="1"/>
          </p:cNvSpPr>
          <p:nvPr/>
        </p:nvSpPr>
        <p:spPr bwMode="auto">
          <a:xfrm flipH="1">
            <a:off x="3741100" y="5593603"/>
            <a:ext cx="555029" cy="403018"/>
          </a:xfrm>
          <a:prstGeom prst="line">
            <a:avLst/>
          </a:prstGeom>
          <a:noFill/>
          <a:ln w="9525">
            <a:solidFill>
              <a:schemeClr val="tx1"/>
            </a:solidFill>
            <a:round/>
            <a:tailEnd type="triangle" w="med" len="me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60" name="Line 39"/>
          <p:cNvSpPr>
            <a:spLocks noChangeShapeType="1"/>
          </p:cNvSpPr>
          <p:nvPr/>
        </p:nvSpPr>
        <p:spPr bwMode="auto">
          <a:xfrm flipH="1">
            <a:off x="4850591" y="5588211"/>
            <a:ext cx="0" cy="408410"/>
          </a:xfrm>
          <a:prstGeom prst="line">
            <a:avLst/>
          </a:prstGeom>
          <a:noFill/>
          <a:ln w="9525">
            <a:solidFill>
              <a:schemeClr val="tx1"/>
            </a:solidFill>
            <a:round/>
            <a:tailEnd type="triangle" w="med" len="me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61" name="Line 40"/>
          <p:cNvSpPr>
            <a:spLocks noChangeShapeType="1"/>
          </p:cNvSpPr>
          <p:nvPr/>
        </p:nvSpPr>
        <p:spPr bwMode="auto">
          <a:xfrm>
            <a:off x="5325844" y="5593603"/>
            <a:ext cx="633261" cy="403018"/>
          </a:xfrm>
          <a:prstGeom prst="line">
            <a:avLst/>
          </a:prstGeom>
          <a:noFill/>
          <a:ln w="9525">
            <a:solidFill>
              <a:schemeClr val="tx1"/>
            </a:solidFill>
            <a:round/>
            <a:tailEnd type="triangle" w="med" len="me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65" name="Rectangle 44"/>
          <p:cNvSpPr>
            <a:spLocks noChangeArrowheads="1"/>
          </p:cNvSpPr>
          <p:nvPr/>
        </p:nvSpPr>
        <p:spPr bwMode="auto">
          <a:xfrm>
            <a:off x="1286195" y="3549755"/>
            <a:ext cx="791456" cy="653098"/>
          </a:xfrm>
          <a:prstGeom prst="rect">
            <a:avLst/>
          </a:prstGeom>
          <a:noFill/>
          <a:ln w="9525" algn="ctr">
            <a:noFill/>
            <a:miter lim="800000"/>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eaLnBrk="1" hangingPunct="1"/>
            <a:r>
              <a:rPr lang="zh-CN" altLang="en-US" sz="1400" b="1">
                <a:latin typeface="+mn-ea"/>
              </a:rPr>
              <a:t>市场风险</a:t>
            </a:r>
          </a:p>
        </p:txBody>
      </p:sp>
      <p:sp>
        <p:nvSpPr>
          <p:cNvPr id="66" name="Rectangle 45"/>
          <p:cNvSpPr>
            <a:spLocks noChangeArrowheads="1"/>
          </p:cNvSpPr>
          <p:nvPr/>
        </p:nvSpPr>
        <p:spPr bwMode="auto">
          <a:xfrm>
            <a:off x="4454547" y="3553377"/>
            <a:ext cx="791454" cy="653098"/>
          </a:xfrm>
          <a:prstGeom prst="rect">
            <a:avLst/>
          </a:prstGeom>
          <a:noFill/>
          <a:ln w="9525" algn="ctr">
            <a:noFill/>
            <a:miter lim="800000"/>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eaLnBrk="1" hangingPunct="1"/>
            <a:r>
              <a:rPr lang="zh-CN" altLang="en-US" sz="1400" b="1">
                <a:latin typeface="+mn-ea"/>
              </a:rPr>
              <a:t>保险风险</a:t>
            </a:r>
          </a:p>
        </p:txBody>
      </p:sp>
      <p:sp>
        <p:nvSpPr>
          <p:cNvPr id="67" name="Rectangle 46"/>
          <p:cNvSpPr>
            <a:spLocks noChangeArrowheads="1"/>
          </p:cNvSpPr>
          <p:nvPr/>
        </p:nvSpPr>
        <p:spPr bwMode="auto">
          <a:xfrm>
            <a:off x="7542704" y="3578543"/>
            <a:ext cx="789842" cy="653098"/>
          </a:xfrm>
          <a:prstGeom prst="rect">
            <a:avLst/>
          </a:prstGeom>
          <a:noFill/>
          <a:ln w="9525" algn="ctr">
            <a:noFill/>
            <a:miter lim="800000"/>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eaLnBrk="1" hangingPunct="1"/>
            <a:r>
              <a:rPr lang="zh-CN" altLang="en-US" sz="1400" b="1">
                <a:latin typeface="+mn-ea"/>
              </a:rPr>
              <a:t>信用风险</a:t>
            </a:r>
          </a:p>
        </p:txBody>
      </p:sp>
      <p:sp>
        <p:nvSpPr>
          <p:cNvPr id="68" name="Rectangle 35"/>
          <p:cNvSpPr>
            <a:spLocks noChangeArrowheads="1"/>
          </p:cNvSpPr>
          <p:nvPr/>
        </p:nvSpPr>
        <p:spPr bwMode="auto">
          <a:xfrm>
            <a:off x="6614788" y="6005244"/>
            <a:ext cx="791456" cy="653098"/>
          </a:xfrm>
          <a:prstGeom prst="rect">
            <a:avLst/>
          </a:prstGeom>
          <a:solidFill>
            <a:schemeClr val="accent5">
              <a:lumMod val="40000"/>
              <a:lumOff val="60000"/>
            </a:schemeClr>
          </a:solidFill>
          <a:ln w="9525" algn="ctr">
            <a:solidFill>
              <a:srgbClr val="DC6900"/>
            </a:solidFill>
            <a:miter lim="800000"/>
          </a:ln>
        </p:spPr>
        <p:txBody>
          <a:bodyPr wrap="square" lIns="35995" tIns="48623" rIns="3599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a:latin typeface="+mn-ea"/>
              </a:rPr>
              <a:t>债券、债权计划发行人</a:t>
            </a:r>
          </a:p>
        </p:txBody>
      </p:sp>
      <p:sp>
        <p:nvSpPr>
          <p:cNvPr id="69" name="Rectangle 36"/>
          <p:cNvSpPr>
            <a:spLocks noChangeArrowheads="1"/>
          </p:cNvSpPr>
          <p:nvPr/>
        </p:nvSpPr>
        <p:spPr bwMode="auto">
          <a:xfrm>
            <a:off x="7564211" y="6005244"/>
            <a:ext cx="791454" cy="653098"/>
          </a:xfrm>
          <a:prstGeom prst="rect">
            <a:avLst/>
          </a:prstGeom>
          <a:solidFill>
            <a:schemeClr val="accent5">
              <a:lumMod val="40000"/>
              <a:lumOff val="60000"/>
            </a:schemeClr>
          </a:solidFill>
          <a:ln w="9525" algn="ctr">
            <a:solidFill>
              <a:srgbClr val="DC6900"/>
            </a:solidFill>
            <a:miter lim="800000"/>
          </a:ln>
        </p:spPr>
        <p:txBody>
          <a:bodyPr wrap="square" lIns="35995" tIns="48623" rIns="3599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a:latin typeface="+mn-ea"/>
              </a:rPr>
              <a:t>债券品种、久期</a:t>
            </a:r>
          </a:p>
        </p:txBody>
      </p:sp>
      <p:sp>
        <p:nvSpPr>
          <p:cNvPr id="70" name="Rectangle 37"/>
          <p:cNvSpPr>
            <a:spLocks noChangeArrowheads="1"/>
          </p:cNvSpPr>
          <p:nvPr/>
        </p:nvSpPr>
        <p:spPr bwMode="auto">
          <a:xfrm>
            <a:off x="8595842" y="6005244"/>
            <a:ext cx="789842" cy="653098"/>
          </a:xfrm>
          <a:prstGeom prst="rect">
            <a:avLst/>
          </a:prstGeom>
          <a:solidFill>
            <a:schemeClr val="accent5">
              <a:lumMod val="40000"/>
              <a:lumOff val="60000"/>
            </a:schemeClr>
          </a:solidFill>
          <a:ln w="9525" algn="ctr">
            <a:solidFill>
              <a:srgbClr val="DC6900"/>
            </a:solidFill>
            <a:miter lim="800000"/>
          </a:ln>
        </p:spPr>
        <p:txBody>
          <a:bodyPr wrap="square" lIns="35995" tIns="48623" rIns="3599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zh-CN" altLang="en-US" sz="1000">
                <a:latin typeface="+mn-ea"/>
              </a:rPr>
              <a:t>信用风险相关的另类投资</a:t>
            </a:r>
          </a:p>
        </p:txBody>
      </p:sp>
      <p:sp>
        <p:nvSpPr>
          <p:cNvPr id="71" name="Rectangle 29"/>
          <p:cNvSpPr>
            <a:spLocks noChangeArrowheads="1"/>
          </p:cNvSpPr>
          <p:nvPr/>
        </p:nvSpPr>
        <p:spPr bwMode="auto">
          <a:xfrm>
            <a:off x="493074" y="5996623"/>
            <a:ext cx="791454" cy="653098"/>
          </a:xfrm>
          <a:prstGeom prst="rect">
            <a:avLst/>
          </a:prstGeom>
          <a:solidFill>
            <a:schemeClr val="accent5">
              <a:lumMod val="40000"/>
              <a:lumOff val="60000"/>
            </a:schemeClr>
          </a:solidFill>
          <a:ln w="9525" algn="ctr">
            <a:solidFill>
              <a:srgbClr val="DC6900"/>
            </a:solidFill>
            <a:miter lim="800000"/>
          </a:ln>
        </p:spPr>
        <p:txBody>
          <a:bodyPr wrap="square" lIns="35995" tIns="48623" rIns="3599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eaLnBrk="1" hangingPunct="1"/>
            <a:r>
              <a:rPr lang="zh-CN" altLang="en-US" sz="1300">
                <a:latin typeface="+mn-ea"/>
              </a:rPr>
              <a:t>账户维度</a:t>
            </a:r>
          </a:p>
        </p:txBody>
      </p:sp>
      <p:sp>
        <p:nvSpPr>
          <p:cNvPr id="72" name="Rectangle 7"/>
          <p:cNvSpPr>
            <a:spLocks noChangeArrowheads="1"/>
          </p:cNvSpPr>
          <p:nvPr/>
        </p:nvSpPr>
        <p:spPr bwMode="auto">
          <a:xfrm>
            <a:off x="2803464" y="2174551"/>
            <a:ext cx="4197448" cy="873160"/>
          </a:xfrm>
          <a:prstGeom prst="rect">
            <a:avLst/>
          </a:prstGeom>
          <a:solidFill>
            <a:srgbClr val="602320"/>
          </a:solidFill>
          <a:ln w="9525" algn="ctr">
            <a:solidFill>
              <a:srgbClr val="602320"/>
            </a:solidFill>
            <a:miter lim="800000"/>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eaLnBrk="1" hangingPunct="1"/>
            <a:r>
              <a:rPr lang="zh-CN" altLang="en-US" sz="1700" b="1" smtClean="0">
                <a:solidFill>
                  <a:schemeClr val="bg2"/>
                </a:solidFill>
                <a:latin typeface="+mn-ea"/>
              </a:rPr>
              <a:t>基于偿二代资本进行</a:t>
            </a:r>
          </a:p>
          <a:p>
            <a:pPr algn="ctr" eaLnBrk="1" hangingPunct="1"/>
            <a:r>
              <a:rPr lang="zh-CN" altLang="en-US" sz="1700" b="1" smtClean="0">
                <a:solidFill>
                  <a:schemeClr val="bg2"/>
                </a:solidFill>
                <a:latin typeface="+mn-ea"/>
              </a:rPr>
              <a:t>资本分配和投资策略的调整</a:t>
            </a:r>
            <a:endParaRPr lang="zh-CN" altLang="en-US" sz="1700" b="1">
              <a:solidFill>
                <a:schemeClr val="bg2"/>
              </a:solidFill>
              <a:latin typeface="+mn-ea"/>
            </a:endParaRPr>
          </a:p>
        </p:txBody>
      </p:sp>
      <p:sp>
        <p:nvSpPr>
          <p:cNvPr id="73" name="Line 17"/>
          <p:cNvSpPr>
            <a:spLocks noChangeShapeType="1"/>
          </p:cNvSpPr>
          <p:nvPr/>
        </p:nvSpPr>
        <p:spPr bwMode="auto">
          <a:xfrm flipH="1">
            <a:off x="1761448" y="2950292"/>
            <a:ext cx="1504967" cy="734482"/>
          </a:xfrm>
          <a:prstGeom prst="line">
            <a:avLst/>
          </a:prstGeom>
          <a:noFill/>
          <a:ln w="9525">
            <a:solidFill>
              <a:schemeClr val="tx1"/>
            </a:solidFill>
            <a:round/>
            <a:tailEnd type="triangle" w="med" len="me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74" name="Line 18"/>
          <p:cNvSpPr>
            <a:spLocks noChangeShapeType="1"/>
          </p:cNvSpPr>
          <p:nvPr/>
        </p:nvSpPr>
        <p:spPr bwMode="auto">
          <a:xfrm flipH="1">
            <a:off x="4850591" y="2950293"/>
            <a:ext cx="0" cy="816316"/>
          </a:xfrm>
          <a:prstGeom prst="line">
            <a:avLst/>
          </a:prstGeom>
          <a:noFill/>
          <a:ln w="9525">
            <a:solidFill>
              <a:schemeClr val="tx1"/>
            </a:solidFill>
            <a:round/>
            <a:tailEnd type="triangle" w="med" len="me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75" name="Line 19"/>
          <p:cNvSpPr>
            <a:spLocks noChangeShapeType="1"/>
          </p:cNvSpPr>
          <p:nvPr/>
        </p:nvSpPr>
        <p:spPr bwMode="auto">
          <a:xfrm>
            <a:off x="6197140" y="2950292"/>
            <a:ext cx="1742594" cy="816091"/>
          </a:xfrm>
          <a:prstGeom prst="line">
            <a:avLst/>
          </a:prstGeom>
          <a:noFill/>
          <a:ln w="9525">
            <a:solidFill>
              <a:schemeClr val="tx1"/>
            </a:solidFill>
            <a:round/>
            <a:tailEnd type="triangle" w="med" len="me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77" name="Line 38"/>
          <p:cNvSpPr>
            <a:spLocks noChangeShapeType="1"/>
          </p:cNvSpPr>
          <p:nvPr/>
        </p:nvSpPr>
        <p:spPr bwMode="auto">
          <a:xfrm flipH="1">
            <a:off x="6909452" y="5597207"/>
            <a:ext cx="555029" cy="403018"/>
          </a:xfrm>
          <a:prstGeom prst="line">
            <a:avLst/>
          </a:prstGeom>
          <a:noFill/>
          <a:ln w="9525">
            <a:solidFill>
              <a:schemeClr val="tx1"/>
            </a:solidFill>
            <a:round/>
            <a:tailEnd type="triangle" w="med" len="me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78" name="Line 39"/>
          <p:cNvSpPr>
            <a:spLocks noChangeShapeType="1"/>
          </p:cNvSpPr>
          <p:nvPr/>
        </p:nvSpPr>
        <p:spPr bwMode="auto">
          <a:xfrm flipH="1">
            <a:off x="8018943" y="5591815"/>
            <a:ext cx="0" cy="408410"/>
          </a:xfrm>
          <a:prstGeom prst="line">
            <a:avLst/>
          </a:prstGeom>
          <a:noFill/>
          <a:ln w="9525">
            <a:solidFill>
              <a:schemeClr val="tx1"/>
            </a:solidFill>
            <a:round/>
            <a:tailEnd type="triangle" w="med" len="me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79" name="Line 40"/>
          <p:cNvSpPr>
            <a:spLocks noChangeShapeType="1"/>
          </p:cNvSpPr>
          <p:nvPr/>
        </p:nvSpPr>
        <p:spPr bwMode="auto">
          <a:xfrm>
            <a:off x="8494196" y="5597207"/>
            <a:ext cx="633261" cy="403018"/>
          </a:xfrm>
          <a:prstGeom prst="line">
            <a:avLst/>
          </a:prstGeom>
          <a:noFill/>
          <a:ln w="9525">
            <a:solidFill>
              <a:schemeClr val="tx1"/>
            </a:solidFill>
            <a:round/>
            <a:tailEnd type="triangle" w="med" len="med"/>
          </a:ln>
        </p:spPr>
        <p:txBody>
          <a:bodyPr wrap="none" lIns="97245" tIns="48623" rIns="97245" bIns="48623"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endParaRPr lang="zh-CN" altLang="en-US">
              <a:latin typeface="+mn-ea"/>
            </a:endParaRPr>
          </a:p>
        </p:txBody>
      </p:sp>
      <p:sp>
        <p:nvSpPr>
          <p:cNvPr id="123" name="Page Number"/>
          <p:cNvSpPr txBox="1"/>
          <p:nvPr>
            <p:custDataLst>
              <p:tags r:id="rId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27</a:t>
            </a:r>
            <a:endParaRPr lang="zh-CN" altLang="en-US" sz="900" noProof="1" smtClean="0"/>
          </a:p>
        </p:txBody>
      </p:sp>
      <p:sp>
        <p:nvSpPr>
          <p:cNvPr id="124" name="Section Footer"/>
          <p:cNvSpPr txBox="1"/>
          <p:nvPr>
            <p:custDataLst>
              <p:tags r:id="rId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125" name="Executive Summary" hidden="1"/>
          <p:cNvSpPr txBox="1"/>
          <p:nvPr>
            <p:custDataLst>
              <p:tags r:id="rId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26" name="Section Header"/>
          <p:cNvSpPr txBox="1"/>
          <p:nvPr>
            <p:custDataLst>
              <p:tags r:id="rId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graphicFrame>
        <p:nvGraphicFramePr>
          <p:cNvPr id="127" name="Diagram 126"/>
          <p:cNvGraphicFramePr/>
          <p:nvPr>
            <p:extLst>
              <p:ext uri="{D42A27DB-BD31-4B8C-83A1-F6EECF244321}">
                <p14:modId xmlns:p14="http://schemas.microsoft.com/office/powerpoint/2010/main" val="649997173"/>
              </p:ext>
            </p:extLst>
          </p:nvPr>
        </p:nvGraphicFramePr>
        <p:xfrm>
          <a:off x="7698000" y="1149896"/>
          <a:ext cx="2227744" cy="359278"/>
        </p:xfrm>
        <a:graphic>
          <a:graphicData uri="http://schemas.openxmlformats.org/drawingml/2006/diagram">
            <dgm:relIds xmlns:dgm="http://schemas.openxmlformats.org/drawingml/2006/diagram" r:dm="rId9" r:lo="rId10" r:qs="rId11" r:cs="rId12"/>
          </a:graphicData>
        </a:graphic>
      </p:graphicFrame>
    </p:spTree>
    <p:extLst>
      <p:ext uri="{BB962C8B-B14F-4D97-AF65-F5344CB8AC3E}">
        <p14:creationId xmlns:p14="http://schemas.microsoft.com/office/powerpoint/2010/main" val="774356092"/>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1" name="grid" hidden="1"/>
          <p:cNvGrpSpPr/>
          <p:nvPr>
            <p:custDataLst>
              <p:tags r:id="rId2"/>
            </p:custDataLst>
          </p:nvPr>
        </p:nvGrpSpPr>
        <p:grpSpPr>
          <a:xfrm>
            <a:off x="530352" y="685800"/>
            <a:ext cx="8997696" cy="6711696"/>
            <a:chOff x="530352" y="685800"/>
            <a:chExt cx="8997696" cy="6711696"/>
          </a:xfrm>
        </p:grpSpPr>
        <p:sp>
          <p:nvSpPr>
            <p:cNvPr id="23"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26" name="Group 600" hidden="1"/>
            <p:cNvGrpSpPr/>
            <p:nvPr userDrawn="1"/>
          </p:nvGrpSpPr>
          <p:grpSpPr>
            <a:xfrm>
              <a:off x="530352" y="6016752"/>
              <a:ext cx="8997696" cy="609600"/>
              <a:chOff x="530352" y="6016752"/>
              <a:chExt cx="8997696" cy="609600"/>
            </a:xfrm>
          </p:grpSpPr>
          <p:sp>
            <p:nvSpPr>
              <p:cNvPr id="62"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3"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4"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5"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7" name="Group 500" hidden="1"/>
            <p:cNvGrpSpPr/>
            <p:nvPr userDrawn="1"/>
          </p:nvGrpSpPr>
          <p:grpSpPr>
            <a:xfrm>
              <a:off x="530352" y="5257800"/>
              <a:ext cx="8997696" cy="609600"/>
              <a:chOff x="530352" y="5257800"/>
              <a:chExt cx="8997696" cy="609600"/>
            </a:xfrm>
          </p:grpSpPr>
          <p:sp>
            <p:nvSpPr>
              <p:cNvPr id="56"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8"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9"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0"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1"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8" name="Group 400" hidden="1"/>
            <p:cNvGrpSpPr/>
            <p:nvPr userDrawn="1"/>
          </p:nvGrpSpPr>
          <p:grpSpPr>
            <a:xfrm>
              <a:off x="530352" y="4498848"/>
              <a:ext cx="8997696" cy="609600"/>
              <a:chOff x="530352" y="4498848"/>
              <a:chExt cx="8997696" cy="609600"/>
            </a:xfrm>
          </p:grpSpPr>
          <p:sp>
            <p:nvSpPr>
              <p:cNvPr id="50"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9" name="Group 300" hidden="1"/>
            <p:cNvGrpSpPr/>
            <p:nvPr userDrawn="1"/>
          </p:nvGrpSpPr>
          <p:grpSpPr>
            <a:xfrm>
              <a:off x="530352" y="3730752"/>
              <a:ext cx="8997696" cy="609600"/>
              <a:chOff x="530352" y="3730752"/>
              <a:chExt cx="8997696" cy="609600"/>
            </a:xfrm>
          </p:grpSpPr>
          <p:sp>
            <p:nvSpPr>
              <p:cNvPr id="44"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0" name="Group 200" hidden="1"/>
            <p:cNvGrpSpPr/>
            <p:nvPr userDrawn="1"/>
          </p:nvGrpSpPr>
          <p:grpSpPr>
            <a:xfrm>
              <a:off x="530352" y="2971800"/>
              <a:ext cx="8997696" cy="609600"/>
              <a:chOff x="530352" y="2971800"/>
              <a:chExt cx="8997696" cy="609600"/>
            </a:xfrm>
          </p:grpSpPr>
          <p:sp>
            <p:nvSpPr>
              <p:cNvPr id="38"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31" name="Group 100" hidden="1"/>
            <p:cNvGrpSpPr/>
            <p:nvPr userDrawn="1"/>
          </p:nvGrpSpPr>
          <p:grpSpPr>
            <a:xfrm>
              <a:off x="530352" y="2212848"/>
              <a:ext cx="8997696" cy="609600"/>
              <a:chOff x="530352" y="2212848"/>
              <a:chExt cx="8997696" cy="609600"/>
            </a:xfrm>
          </p:grpSpPr>
          <p:sp>
            <p:nvSpPr>
              <p:cNvPr id="32"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a:xfrm>
            <a:off x="493200" y="1123200"/>
            <a:ext cx="8997696" cy="914400"/>
          </a:xfrm>
        </p:spPr>
        <p:txBody>
          <a:bodyPr/>
          <a:lstStyle/>
          <a:p>
            <a:r>
              <a:rPr lang="zh-CN" altLang="en-US" smtClean="0">
                <a:latin typeface="宋体" pitchFamily="2" charset="-122"/>
                <a:ea typeface="宋体" pitchFamily="2" charset="-122"/>
              </a:rPr>
              <a:t>风险资本（偿二代资本）预算</a:t>
            </a:r>
            <a:r>
              <a:rPr lang="zh-CN" altLang="en-US">
                <a:latin typeface="宋体" pitchFamily="2" charset="-122"/>
                <a:ea typeface="宋体" pitchFamily="2" charset="-122"/>
              </a:rPr>
              <a:t>案例－</a:t>
            </a:r>
            <a:r>
              <a:rPr lang="zh-CN" altLang="en-US" smtClean="0">
                <a:latin typeface="宋体" pitchFamily="2" charset="-122"/>
                <a:ea typeface="宋体" pitchFamily="2" charset="-122"/>
              </a:rPr>
              <a:t>风险</a:t>
            </a:r>
            <a:r>
              <a:rPr lang="zh-CN" altLang="en-US">
                <a:latin typeface="宋体" pitchFamily="2" charset="-122"/>
                <a:ea typeface="宋体" pitchFamily="2" charset="-122"/>
              </a:rPr>
              <a:t>资本</a:t>
            </a:r>
            <a:r>
              <a:rPr lang="zh-CN" altLang="en-US" smtClean="0">
                <a:latin typeface="宋体" pitchFamily="2" charset="-122"/>
                <a:ea typeface="宋体" pitchFamily="2" charset="-122"/>
              </a:rPr>
              <a:t>分配</a:t>
            </a:r>
            <a:endParaRPr lang="zh-CN" altLang="en-US">
              <a:latin typeface="宋体" pitchFamily="2" charset="-122"/>
              <a:ea typeface="宋体" pitchFamily="2" charset="-122"/>
            </a:endParaRPr>
          </a:p>
        </p:txBody>
      </p:sp>
      <p:graphicFrame>
        <p:nvGraphicFramePr>
          <p:cNvPr id="17" name="Table 16"/>
          <p:cNvGraphicFramePr>
            <a:graphicFrameLocks noGrp="1"/>
          </p:cNvGraphicFramePr>
          <p:nvPr>
            <p:extLst>
              <p:ext uri="{D42A27DB-BD31-4B8C-83A1-F6EECF244321}">
                <p14:modId xmlns:p14="http://schemas.microsoft.com/office/powerpoint/2010/main" val="3034869704"/>
              </p:ext>
            </p:extLst>
          </p:nvPr>
        </p:nvGraphicFramePr>
        <p:xfrm>
          <a:off x="898397" y="4835608"/>
          <a:ext cx="8019235" cy="2218944"/>
        </p:xfrm>
        <a:graphic>
          <a:graphicData uri="http://schemas.openxmlformats.org/drawingml/2006/table">
            <a:tbl>
              <a:tblPr firstRow="1" bandRow="1">
                <a:tableStyleId>{68D230F3-CF80-4859-8CE7-A43EE81993B5}</a:tableStyleId>
              </a:tblPr>
              <a:tblGrid>
                <a:gridCol w="2614968"/>
                <a:gridCol w="1133153"/>
                <a:gridCol w="871655"/>
                <a:gridCol w="1133153"/>
                <a:gridCol w="1133153"/>
                <a:gridCol w="1133153"/>
              </a:tblGrid>
              <a:tr h="286961">
                <a:tc>
                  <a:txBody>
                    <a:bodyPr vert="horz" wrap="square"/>
                    <a:lstStyle/>
                    <a:p>
                      <a:pPr marL="0" lvl="1" indent="0"/>
                      <a:endParaRPr lang="zh-CN" altLang="en-US" sz="1400" b="0">
                        <a:latin typeface="+mj-lt"/>
                        <a:ea typeface="宋体" pitchFamily="2" charset="-122"/>
                      </a:endParaRPr>
                    </a:p>
                  </a:txBody>
                  <a:tcPr marL="100584" marR="100584" marT="51816" marB="51816">
                    <a:lnB w="12700" cmpd="sng">
                      <a:noFill/>
                    </a:lnB>
                  </a:tcPr>
                </a:tc>
                <a:tc>
                  <a:txBody>
                    <a:bodyPr vert="horz" wrap="square"/>
                    <a:lstStyle/>
                    <a:p>
                      <a:pPr algn="ctr"/>
                      <a:r>
                        <a:rPr lang="zh-CN" altLang="en-US" sz="1400" b="0" smtClean="0">
                          <a:latin typeface="+mj-lt"/>
                          <a:ea typeface="宋体" pitchFamily="2" charset="-122"/>
                        </a:rPr>
                        <a:t>资本要求</a:t>
                      </a:r>
                      <a:endParaRPr lang="zh-CN" altLang="en-US" sz="1400" b="0">
                        <a:latin typeface="+mj-lt"/>
                        <a:ea typeface="宋体" pitchFamily="2" charset="-122"/>
                      </a:endParaRPr>
                    </a:p>
                  </a:txBody>
                  <a:tcPr marL="100584" marR="100584" marT="51816" marB="51816">
                    <a:lnB w="12700" cmpd="sng">
                      <a:noFill/>
                    </a:lnB>
                  </a:tcPr>
                </a:tc>
                <a:tc>
                  <a:txBody>
                    <a:bodyPr vert="horz" wrap="square"/>
                    <a:lstStyle/>
                    <a:p>
                      <a:pPr algn="r"/>
                      <a:r>
                        <a:rPr lang="zh-CN" altLang="en-US" sz="1400" b="0" smtClean="0">
                          <a:latin typeface="+mj-lt"/>
                          <a:ea typeface="宋体" pitchFamily="2" charset="-122"/>
                        </a:rPr>
                        <a:t>占比</a:t>
                      </a:r>
                      <a:endParaRPr lang="zh-CN" altLang="en-US" sz="1400" b="0">
                        <a:latin typeface="+mj-lt"/>
                        <a:ea typeface="宋体" pitchFamily="2" charset="-122"/>
                      </a:endParaRPr>
                    </a:p>
                  </a:txBody>
                  <a:tcPr marL="100584" marR="100584" marT="51816" marB="51816">
                    <a:lnB w="12700" cmpd="sng">
                      <a:noFill/>
                    </a:lnB>
                  </a:tcPr>
                </a:tc>
                <a:tc>
                  <a:txBody>
                    <a:bodyPr vert="horz" wrap="square"/>
                    <a:lstStyle/>
                    <a:p>
                      <a:pPr algn="r"/>
                      <a:r>
                        <a:rPr lang="zh-CN" altLang="en-US" sz="1400" b="0" smtClean="0">
                          <a:latin typeface="+mj-lt"/>
                          <a:ea typeface="宋体" pitchFamily="2" charset="-122"/>
                        </a:rPr>
                        <a:t>风险预算</a:t>
                      </a:r>
                      <a:r>
                        <a:rPr lang="en-US" altLang="zh-CN" sz="1400" b="0" smtClean="0">
                          <a:latin typeface="+mj-lt"/>
                          <a:ea typeface="宋体" pitchFamily="2" charset="-122"/>
                        </a:rPr>
                        <a:t>1</a:t>
                      </a:r>
                      <a:endParaRPr lang="zh-CN" altLang="en-US" sz="1400" b="0">
                        <a:latin typeface="+mj-lt"/>
                        <a:ea typeface="宋体" pitchFamily="2" charset="-122"/>
                      </a:endParaRPr>
                    </a:p>
                  </a:txBody>
                  <a:tcPr marL="100584" marR="100584" marT="51816" marB="51816">
                    <a:lnB w="12700" cmpd="sng">
                      <a:noFill/>
                    </a:lnB>
                  </a:tcPr>
                </a:tc>
                <a:tc>
                  <a:txBody>
                    <a:bodyPr vert="horz" wrap="square"/>
                    <a:lstStyle/>
                    <a:p>
                      <a:pPr marL="0" marR="0" indent="0" algn="r" defTabSz="914400" rtl="0" eaLnBrk="1" fontAlgn="auto" latinLnBrk="0" hangingPunct="1">
                        <a:lnSpc>
                          <a:spcPct val="100000"/>
                        </a:lnSpc>
                        <a:spcBef>
                          <a:spcPct val="0"/>
                        </a:spcBef>
                        <a:spcAft>
                          <a:spcPct val="0"/>
                        </a:spcAft>
                        <a:buClrTx/>
                        <a:buSzTx/>
                        <a:buFontTx/>
                        <a:buNone/>
                        <a:defRPr/>
                      </a:pPr>
                      <a:r>
                        <a:rPr lang="zh-CN" altLang="en-US" sz="1400" b="0" smtClean="0">
                          <a:latin typeface="+mj-lt"/>
                          <a:ea typeface="宋体" pitchFamily="2" charset="-122"/>
                        </a:rPr>
                        <a:t>风险预算</a:t>
                      </a:r>
                      <a:r>
                        <a:rPr lang="en-US" altLang="zh-CN" sz="1400" b="0" smtClean="0">
                          <a:latin typeface="+mj-lt"/>
                          <a:ea typeface="宋体" pitchFamily="2" charset="-122"/>
                        </a:rPr>
                        <a:t>2</a:t>
                      </a:r>
                      <a:endParaRPr lang="zh-CN" altLang="en-US" sz="1400" b="0" smtClean="0">
                        <a:latin typeface="+mj-lt"/>
                        <a:ea typeface="宋体" pitchFamily="2" charset="-122"/>
                      </a:endParaRPr>
                    </a:p>
                  </a:txBody>
                  <a:tcPr marL="100584" marR="100584" marT="51816" marB="51816">
                    <a:lnB w="12700" cmpd="sng">
                      <a:noFill/>
                    </a:lnB>
                  </a:tcPr>
                </a:tc>
                <a:tc>
                  <a:txBody>
                    <a:bodyPr vert="horz" wrap="square"/>
                    <a:lstStyle/>
                    <a:p>
                      <a:pPr marL="0" marR="0" indent="0" algn="r" defTabSz="914400" rtl="0" eaLnBrk="1" fontAlgn="auto" latinLnBrk="0" hangingPunct="1">
                        <a:lnSpc>
                          <a:spcPct val="100000"/>
                        </a:lnSpc>
                        <a:spcBef>
                          <a:spcPct val="0"/>
                        </a:spcBef>
                        <a:spcAft>
                          <a:spcPct val="0"/>
                        </a:spcAft>
                        <a:buClrTx/>
                        <a:buSzTx/>
                        <a:buFontTx/>
                        <a:buNone/>
                        <a:defRPr/>
                      </a:pPr>
                      <a:r>
                        <a:rPr lang="zh-CN" altLang="en-US" sz="1400" b="0" smtClean="0">
                          <a:latin typeface="+mj-lt"/>
                          <a:ea typeface="宋体" pitchFamily="2" charset="-122"/>
                        </a:rPr>
                        <a:t>风险预算</a:t>
                      </a:r>
                      <a:r>
                        <a:rPr lang="en-US" altLang="zh-CN" sz="1400" b="0" smtClean="0">
                          <a:latin typeface="+mj-lt"/>
                          <a:ea typeface="宋体" pitchFamily="2" charset="-122"/>
                        </a:rPr>
                        <a:t>3</a:t>
                      </a:r>
                      <a:endParaRPr lang="zh-CN" altLang="en-US" sz="1400" b="0" smtClean="0">
                        <a:latin typeface="+mj-lt"/>
                        <a:ea typeface="宋体" pitchFamily="2" charset="-122"/>
                      </a:endParaRPr>
                    </a:p>
                  </a:txBody>
                  <a:tcPr marL="100584" marR="100584" marT="51816" marB="51816">
                    <a:lnB w="12700" cmpd="sng">
                      <a:noFill/>
                    </a:lnB>
                  </a:tcPr>
                </a:tc>
              </a:tr>
              <a:tr h="286961">
                <a:tc>
                  <a:txBody>
                    <a:bodyPr vert="horz" wrap="square"/>
                    <a:lstStyle/>
                    <a:p>
                      <a:pPr marL="0" lvl="1" indent="0"/>
                      <a:r>
                        <a:rPr lang="zh-CN" altLang="en-US" sz="1400" b="0" smtClean="0">
                          <a:latin typeface="+mj-lt"/>
                          <a:ea typeface="宋体" pitchFamily="2" charset="-122"/>
                        </a:rPr>
                        <a:t>市场风险</a:t>
                      </a:r>
                      <a:endParaRPr lang="zh-CN" altLang="en-US" sz="1400" b="0">
                        <a:latin typeface="+mj-lt"/>
                        <a:ea typeface="宋体" pitchFamily="2" charset="-122"/>
                      </a:endParaRPr>
                    </a:p>
                  </a:txBody>
                  <a:tcPr marL="100584" marR="100584" marT="51816" marB="51816">
                    <a:lnT w="12700" cmpd="sng">
                      <a:noFill/>
                    </a:lnT>
                    <a:lnB w="12700" cmpd="sng">
                      <a:noFill/>
                    </a:lnB>
                  </a:tcPr>
                </a:tc>
                <a:tc>
                  <a:txBody>
                    <a:bodyPr vert="horz" wrap="square"/>
                    <a:lstStyle/>
                    <a:p>
                      <a:pPr algn="r"/>
                      <a:r>
                        <a:rPr lang="en-US" altLang="zh-CN" sz="1400" b="0" smtClean="0">
                          <a:latin typeface="+mj-lt"/>
                          <a:ea typeface="宋体" pitchFamily="2" charset="-122"/>
                        </a:rPr>
                        <a:t>600</a:t>
                      </a:r>
                      <a:endParaRPr lang="zh-CN" altLang="en-US" sz="1400" b="0">
                        <a:latin typeface="+mj-lt"/>
                        <a:ea typeface="宋体" pitchFamily="2" charset="-122"/>
                      </a:endParaRPr>
                    </a:p>
                  </a:txBody>
                  <a:tcPr marL="100584" marR="100584" marT="51816" marB="51816">
                    <a:lnT w="12700" cmpd="sng">
                      <a:noFill/>
                    </a:lnT>
                    <a:lnB w="12700" cmpd="sng">
                      <a:noFill/>
                    </a:lnB>
                  </a:tcPr>
                </a:tc>
                <a:tc>
                  <a:txBody>
                    <a:bodyPr vert="horz" wrap="square"/>
                    <a:lstStyle/>
                    <a:p>
                      <a:pPr algn="r"/>
                      <a:r>
                        <a:rPr lang="en-US" altLang="zh-CN" sz="1400" b="0" smtClean="0">
                          <a:latin typeface="+mj-lt"/>
                          <a:ea typeface="宋体" pitchFamily="2" charset="-122"/>
                        </a:rPr>
                        <a:t>60</a:t>
                      </a:r>
                      <a:r>
                        <a:rPr lang="zh-CN" altLang="en-US" sz="1400" b="0" smtClean="0">
                          <a:latin typeface="+mj-lt"/>
                          <a:ea typeface="宋体" pitchFamily="2" charset="-122"/>
                        </a:rPr>
                        <a:t>％</a:t>
                      </a:r>
                      <a:endParaRPr lang="zh-CN" altLang="en-US" sz="1400" b="0">
                        <a:latin typeface="+mj-lt"/>
                        <a:ea typeface="宋体" pitchFamily="2" charset="-122"/>
                      </a:endParaRPr>
                    </a:p>
                  </a:txBody>
                  <a:tcPr marL="100584" marR="100584" marT="51816" marB="51816">
                    <a:lnT w="12700" cmpd="sng">
                      <a:noFill/>
                    </a:lnT>
                    <a:lnB w="12700" cmpd="sng">
                      <a:noFill/>
                    </a:lnB>
                  </a:tcPr>
                </a:tc>
                <a:tc>
                  <a:txBody>
                    <a:bodyPr vert="horz" wrap="square"/>
                    <a:lstStyle/>
                    <a:p>
                      <a:pPr algn="r"/>
                      <a:r>
                        <a:rPr lang="en-US" altLang="zh-CN" sz="1400" b="0" smtClean="0">
                          <a:latin typeface="+mj-lt"/>
                          <a:ea typeface="宋体" pitchFamily="2" charset="-122"/>
                        </a:rPr>
                        <a:t>540</a:t>
                      </a:r>
                      <a:endParaRPr lang="zh-CN" altLang="en-US" sz="1400" b="0">
                        <a:latin typeface="+mj-lt"/>
                        <a:ea typeface="宋体" pitchFamily="2" charset="-122"/>
                      </a:endParaRPr>
                    </a:p>
                  </a:txBody>
                  <a:tcPr marL="100584" marR="100584" marT="51816" marB="51816">
                    <a:lnT w="12700" cmpd="sng">
                      <a:noFill/>
                    </a:lnT>
                    <a:lnB w="12700" cmpd="sng">
                      <a:noFill/>
                    </a:lnB>
                  </a:tcPr>
                </a:tc>
                <a:tc>
                  <a:txBody>
                    <a:bodyPr vert="horz" wrap="square"/>
                    <a:lstStyle/>
                    <a:p>
                      <a:pPr algn="r"/>
                      <a:r>
                        <a:rPr lang="en-US" altLang="zh-CN" sz="1400" b="0" smtClean="0">
                          <a:latin typeface="+mj-lt"/>
                          <a:ea typeface="宋体" pitchFamily="2" charset="-122"/>
                        </a:rPr>
                        <a:t>540</a:t>
                      </a:r>
                      <a:endParaRPr lang="zh-CN" altLang="en-US" sz="1400" b="0">
                        <a:latin typeface="+mj-lt"/>
                        <a:ea typeface="宋体" pitchFamily="2" charset="-122"/>
                      </a:endParaRPr>
                    </a:p>
                  </a:txBody>
                  <a:tcPr marL="100584" marR="100584" marT="51816" marB="51816">
                    <a:lnT w="12700" cmpd="sng">
                      <a:noFill/>
                    </a:lnT>
                    <a:lnB w="12700" cmpd="sng">
                      <a:noFill/>
                    </a:lnB>
                  </a:tcPr>
                </a:tc>
                <a:tc>
                  <a:txBody>
                    <a:bodyPr vert="horz" wrap="square"/>
                    <a:lstStyle/>
                    <a:p>
                      <a:pPr algn="r"/>
                      <a:r>
                        <a:rPr lang="en-US" altLang="zh-CN" sz="1400" b="0" smtClean="0">
                          <a:latin typeface="+mj-lt"/>
                          <a:ea typeface="宋体" pitchFamily="2" charset="-122"/>
                        </a:rPr>
                        <a:t>500</a:t>
                      </a:r>
                      <a:endParaRPr lang="zh-CN" altLang="en-US" sz="1400" b="0">
                        <a:latin typeface="+mj-lt"/>
                        <a:ea typeface="宋体" pitchFamily="2" charset="-122"/>
                      </a:endParaRPr>
                    </a:p>
                  </a:txBody>
                  <a:tcPr marL="100584" marR="100584" marT="51816" marB="51816">
                    <a:lnT w="12700" cmpd="sng">
                      <a:noFill/>
                    </a:lnT>
                    <a:lnB w="12700" cmpd="sng">
                      <a:noFill/>
                    </a:lnB>
                  </a:tcPr>
                </a:tc>
              </a:tr>
              <a:tr h="286961">
                <a:tc>
                  <a:txBody>
                    <a:bodyPr vert="horz" wrap="square"/>
                    <a:lstStyle/>
                    <a:p>
                      <a:pPr marL="0" indent="0"/>
                      <a:r>
                        <a:rPr lang="zh-CN" altLang="en-US" sz="1400" smtClean="0">
                          <a:latin typeface="+mj-lt"/>
                          <a:ea typeface="宋体" pitchFamily="2" charset="-122"/>
                        </a:rPr>
                        <a:t>信用风险</a:t>
                      </a:r>
                      <a:endParaRPr lang="zh-CN" altLang="en-US" sz="1400">
                        <a:latin typeface="+mj-lt"/>
                        <a:ea typeface="宋体" pitchFamily="2" charset="-122"/>
                      </a:endParaRPr>
                    </a:p>
                  </a:txBody>
                  <a:tcPr marL="100584" marR="100584" marT="51816" marB="51816">
                    <a:lnL>
                      <a:noFill/>
                    </a:lnL>
                    <a:lnR>
                      <a:noFill/>
                    </a:lnR>
                    <a:lnT w="12700" cmpd="sng">
                      <a:noFill/>
                    </a:lnT>
                    <a:lnB>
                      <a:noFill/>
                    </a:lnB>
                    <a:lnTlToBr w="12700" cmpd="sng">
                      <a:noFill/>
                      <a:prstDash val="solid"/>
                    </a:lnTlToBr>
                    <a:lnBlToTr w="12700" cmpd="sng">
                      <a:noFill/>
                      <a:prstDash val="solid"/>
                    </a:lnBlToTr>
                  </a:tcPr>
                </a:tc>
                <a:tc>
                  <a:txBody>
                    <a:bodyPr vert="horz" wrap="square"/>
                    <a:lstStyle/>
                    <a:p>
                      <a:pPr algn="r"/>
                      <a:r>
                        <a:rPr lang="en-US" altLang="zh-CN" sz="1400" smtClean="0">
                          <a:latin typeface="+mj-lt"/>
                          <a:ea typeface="宋体" pitchFamily="2" charset="-122"/>
                        </a:rPr>
                        <a:t>200</a:t>
                      </a:r>
                      <a:endParaRPr lang="zh-CN" altLang="en-US" sz="1400">
                        <a:latin typeface="+mj-lt"/>
                        <a:ea typeface="宋体" pitchFamily="2" charset="-122"/>
                      </a:endParaRPr>
                    </a:p>
                  </a:txBody>
                  <a:tcPr marL="100584" marR="100584" marT="51816" marB="51816">
                    <a:lnL>
                      <a:noFill/>
                    </a:lnL>
                    <a:lnR>
                      <a:noFill/>
                    </a:lnR>
                    <a:lnT w="12700" cmpd="sng">
                      <a:noFill/>
                    </a:lnT>
                    <a:lnB>
                      <a:noFill/>
                    </a:lnB>
                    <a:lnTlToBr w="12700" cmpd="sng">
                      <a:noFill/>
                      <a:prstDash val="solid"/>
                    </a:lnTlToBr>
                    <a:lnBlToTr w="12700" cmpd="sng">
                      <a:noFill/>
                      <a:prstDash val="solid"/>
                    </a:lnBlToTr>
                  </a:tcPr>
                </a:tc>
                <a:tc>
                  <a:txBody>
                    <a:bodyPr vert="horz" wrap="square"/>
                    <a:lstStyle/>
                    <a:p>
                      <a:pPr algn="r"/>
                      <a:r>
                        <a:rPr lang="en-US" altLang="zh-CN" sz="1400" smtClean="0">
                          <a:latin typeface="+mj-lt"/>
                          <a:ea typeface="宋体" pitchFamily="2" charset="-122"/>
                        </a:rPr>
                        <a:t>20</a:t>
                      </a:r>
                      <a:r>
                        <a:rPr lang="zh-CN" altLang="en-US" sz="1400" smtClean="0">
                          <a:latin typeface="+mj-lt"/>
                          <a:ea typeface="宋体" pitchFamily="2" charset="-122"/>
                        </a:rPr>
                        <a:t>％</a:t>
                      </a:r>
                      <a:endParaRPr lang="zh-CN" altLang="en-US" sz="1400">
                        <a:latin typeface="+mj-lt"/>
                        <a:ea typeface="宋体" pitchFamily="2" charset="-122"/>
                      </a:endParaRPr>
                    </a:p>
                  </a:txBody>
                  <a:tcPr marL="100584" marR="100584" marT="51816" marB="51816">
                    <a:lnL>
                      <a:noFill/>
                    </a:lnL>
                    <a:lnR>
                      <a:noFill/>
                    </a:lnR>
                    <a:lnT w="12700" cmpd="sng">
                      <a:noFill/>
                    </a:lnT>
                    <a:lnB>
                      <a:noFill/>
                    </a:lnB>
                    <a:lnTlToBr w="12700" cmpd="sng">
                      <a:noFill/>
                      <a:prstDash val="solid"/>
                    </a:lnTlToBr>
                    <a:lnBlToTr w="12700" cmpd="sng">
                      <a:noFill/>
                      <a:prstDash val="solid"/>
                    </a:lnBlToTr>
                  </a:tcPr>
                </a:tc>
                <a:tc>
                  <a:txBody>
                    <a:bodyPr vert="horz" wrap="square"/>
                    <a:lstStyle/>
                    <a:p>
                      <a:pPr algn="r"/>
                      <a:r>
                        <a:rPr lang="en-US" altLang="zh-CN" sz="1400" smtClean="0">
                          <a:latin typeface="+mj-lt"/>
                          <a:ea typeface="宋体" pitchFamily="2" charset="-122"/>
                        </a:rPr>
                        <a:t>180</a:t>
                      </a:r>
                      <a:endParaRPr lang="zh-CN" altLang="en-US" sz="1400">
                        <a:latin typeface="+mj-lt"/>
                        <a:ea typeface="宋体" pitchFamily="2" charset="-122"/>
                      </a:endParaRPr>
                    </a:p>
                  </a:txBody>
                  <a:tcPr marL="100584" marR="100584" marT="51816" marB="51816">
                    <a:lnL>
                      <a:noFill/>
                    </a:lnL>
                    <a:lnR>
                      <a:noFill/>
                    </a:lnR>
                    <a:lnT w="12700" cmpd="sng">
                      <a:noFill/>
                    </a:lnT>
                    <a:lnB>
                      <a:noFill/>
                    </a:lnB>
                    <a:lnTlToBr w="12700" cmpd="sng">
                      <a:noFill/>
                      <a:prstDash val="solid"/>
                    </a:lnTlToBr>
                    <a:lnBlToTr w="12700" cmpd="sng">
                      <a:noFill/>
                      <a:prstDash val="solid"/>
                    </a:lnBlToTr>
                  </a:tcPr>
                </a:tc>
                <a:tc>
                  <a:txBody>
                    <a:bodyPr vert="horz" wrap="square"/>
                    <a:lstStyle/>
                    <a:p>
                      <a:pPr algn="r"/>
                      <a:r>
                        <a:rPr lang="en-US" altLang="zh-CN" sz="1400" smtClean="0">
                          <a:latin typeface="+mj-lt"/>
                          <a:ea typeface="宋体" pitchFamily="2" charset="-122"/>
                        </a:rPr>
                        <a:t>200</a:t>
                      </a:r>
                      <a:endParaRPr lang="zh-CN" altLang="en-US" sz="1400">
                        <a:latin typeface="+mj-lt"/>
                        <a:ea typeface="宋体" pitchFamily="2" charset="-122"/>
                      </a:endParaRPr>
                    </a:p>
                  </a:txBody>
                  <a:tcPr marL="100584" marR="100584" marT="51816" marB="51816">
                    <a:lnL>
                      <a:noFill/>
                    </a:lnL>
                    <a:lnR>
                      <a:noFill/>
                    </a:lnR>
                    <a:lnT w="12700" cmpd="sng">
                      <a:noFill/>
                    </a:lnT>
                    <a:lnB>
                      <a:noFill/>
                    </a:lnB>
                    <a:lnTlToBr w="12700" cmpd="sng">
                      <a:noFill/>
                      <a:prstDash val="solid"/>
                    </a:lnTlToBr>
                    <a:lnBlToTr w="12700" cmpd="sng">
                      <a:noFill/>
                      <a:prstDash val="solid"/>
                    </a:lnBlToTr>
                  </a:tcPr>
                </a:tc>
                <a:tc>
                  <a:txBody>
                    <a:bodyPr vert="horz" wrap="square"/>
                    <a:lstStyle/>
                    <a:p>
                      <a:pPr algn="r"/>
                      <a:r>
                        <a:rPr lang="en-US" altLang="zh-CN" sz="1400" smtClean="0">
                          <a:latin typeface="+mj-lt"/>
                          <a:ea typeface="宋体" pitchFamily="2" charset="-122"/>
                        </a:rPr>
                        <a:t>200</a:t>
                      </a:r>
                      <a:endParaRPr lang="zh-CN" altLang="en-US" sz="1400">
                        <a:latin typeface="+mj-lt"/>
                        <a:ea typeface="宋体" pitchFamily="2" charset="-122"/>
                      </a:endParaRPr>
                    </a:p>
                  </a:txBody>
                  <a:tcPr marL="100584" marR="100584" marT="51816" marB="51816">
                    <a:lnL>
                      <a:noFill/>
                    </a:lnL>
                    <a:lnR>
                      <a:noFill/>
                    </a:lnR>
                    <a:lnT w="12700" cmpd="sng">
                      <a:noFill/>
                    </a:lnT>
                    <a:lnB>
                      <a:noFill/>
                    </a:lnB>
                    <a:lnTlToBr w="12700" cmpd="sng">
                      <a:noFill/>
                      <a:prstDash val="solid"/>
                    </a:lnTlToBr>
                    <a:lnBlToTr w="12700" cmpd="sng">
                      <a:noFill/>
                      <a:prstDash val="solid"/>
                    </a:lnBlToTr>
                  </a:tcPr>
                </a:tc>
              </a:tr>
              <a:tr h="286961">
                <a:tc>
                  <a:txBody>
                    <a:bodyPr vert="horz" wrap="square"/>
                    <a:lstStyle/>
                    <a:p>
                      <a:pPr marL="0" indent="0"/>
                      <a:r>
                        <a:rPr lang="zh-CN" altLang="en-US" sz="1400" smtClean="0">
                          <a:latin typeface="+mj-lt"/>
                          <a:ea typeface="宋体" pitchFamily="2" charset="-122"/>
                        </a:rPr>
                        <a:t>保险风险</a:t>
                      </a:r>
                      <a:endParaRPr lang="zh-CN" altLang="en-US" sz="1400">
                        <a:latin typeface="+mj-lt"/>
                        <a:ea typeface="宋体" pitchFamily="2" charset="-122"/>
                      </a:endParaRPr>
                    </a:p>
                  </a:txBody>
                  <a:tcPr marL="100584" marR="100584" marT="51816" marB="51816">
                    <a:lnT>
                      <a:noFill/>
                    </a:lnT>
                  </a:tcPr>
                </a:tc>
                <a:tc>
                  <a:txBody>
                    <a:bodyPr vert="horz" wrap="square"/>
                    <a:lstStyle/>
                    <a:p>
                      <a:pPr algn="r"/>
                      <a:r>
                        <a:rPr lang="en-US" altLang="zh-CN" sz="1400" smtClean="0">
                          <a:latin typeface="+mj-lt"/>
                          <a:ea typeface="宋体" pitchFamily="2" charset="-122"/>
                        </a:rPr>
                        <a:t>160</a:t>
                      </a:r>
                      <a:endParaRPr lang="zh-CN" altLang="en-US" sz="1400">
                        <a:latin typeface="+mj-lt"/>
                        <a:ea typeface="宋体" pitchFamily="2" charset="-122"/>
                      </a:endParaRPr>
                    </a:p>
                  </a:txBody>
                  <a:tcPr marL="100584" marR="100584" marT="51816" marB="51816">
                    <a:lnT>
                      <a:noFill/>
                    </a:lnT>
                  </a:tcPr>
                </a:tc>
                <a:tc>
                  <a:txBody>
                    <a:bodyPr vert="horz" wrap="square"/>
                    <a:lstStyle/>
                    <a:p>
                      <a:pPr algn="r"/>
                      <a:r>
                        <a:rPr lang="en-US" altLang="zh-CN" sz="1400" smtClean="0">
                          <a:latin typeface="+mj-lt"/>
                          <a:ea typeface="宋体" pitchFamily="2" charset="-122"/>
                        </a:rPr>
                        <a:t>16</a:t>
                      </a:r>
                      <a:r>
                        <a:rPr lang="zh-CN" altLang="en-US" sz="1400" smtClean="0">
                          <a:latin typeface="+mj-lt"/>
                          <a:ea typeface="宋体" pitchFamily="2" charset="-122"/>
                        </a:rPr>
                        <a:t>％</a:t>
                      </a:r>
                      <a:endParaRPr lang="zh-CN" altLang="en-US" sz="1400">
                        <a:latin typeface="+mj-lt"/>
                        <a:ea typeface="宋体" pitchFamily="2" charset="-122"/>
                      </a:endParaRPr>
                    </a:p>
                  </a:txBody>
                  <a:tcPr marL="100584" marR="100584" marT="51816" marB="51816">
                    <a:lnT>
                      <a:noFill/>
                    </a:lnT>
                  </a:tcPr>
                </a:tc>
                <a:tc>
                  <a:txBody>
                    <a:bodyPr vert="horz" wrap="square"/>
                    <a:lstStyle/>
                    <a:p>
                      <a:pPr algn="r"/>
                      <a:r>
                        <a:rPr lang="en-US" altLang="zh-CN" sz="1400" smtClean="0">
                          <a:latin typeface="+mj-lt"/>
                          <a:ea typeface="宋体" pitchFamily="2" charset="-122"/>
                        </a:rPr>
                        <a:t>144</a:t>
                      </a:r>
                      <a:endParaRPr lang="zh-CN" altLang="en-US" sz="1400">
                        <a:latin typeface="+mj-lt"/>
                        <a:ea typeface="宋体" pitchFamily="2" charset="-122"/>
                      </a:endParaRPr>
                    </a:p>
                  </a:txBody>
                  <a:tcPr marL="100584" marR="100584" marT="51816" marB="51816">
                    <a:lnT>
                      <a:noFill/>
                    </a:lnT>
                  </a:tcPr>
                </a:tc>
                <a:tc>
                  <a:txBody>
                    <a:bodyPr vert="horz" wrap="square"/>
                    <a:lstStyle/>
                    <a:p>
                      <a:pPr algn="r"/>
                      <a:r>
                        <a:rPr lang="en-US" altLang="zh-CN" sz="1400" smtClean="0">
                          <a:latin typeface="+mj-lt"/>
                          <a:ea typeface="宋体" pitchFamily="2" charset="-122"/>
                        </a:rPr>
                        <a:t>120</a:t>
                      </a:r>
                      <a:endParaRPr lang="zh-CN" altLang="en-US" sz="1400">
                        <a:latin typeface="+mj-lt"/>
                        <a:ea typeface="宋体" pitchFamily="2" charset="-122"/>
                      </a:endParaRPr>
                    </a:p>
                  </a:txBody>
                  <a:tcPr marL="100584" marR="100584" marT="51816" marB="51816">
                    <a:lnT>
                      <a:noFill/>
                    </a:lnT>
                  </a:tcPr>
                </a:tc>
                <a:tc>
                  <a:txBody>
                    <a:bodyPr vert="horz" wrap="square"/>
                    <a:lstStyle/>
                    <a:p>
                      <a:pPr algn="r"/>
                      <a:r>
                        <a:rPr lang="en-US" altLang="zh-CN" sz="1400" smtClean="0">
                          <a:latin typeface="+mj-lt"/>
                          <a:ea typeface="宋体" pitchFamily="2" charset="-122"/>
                        </a:rPr>
                        <a:t>160</a:t>
                      </a:r>
                      <a:endParaRPr lang="zh-CN" altLang="en-US" sz="1400">
                        <a:latin typeface="+mj-lt"/>
                        <a:ea typeface="宋体" pitchFamily="2" charset="-122"/>
                      </a:endParaRPr>
                    </a:p>
                  </a:txBody>
                  <a:tcPr marL="100584" marR="100584" marT="51816" marB="51816">
                    <a:lnT>
                      <a:noFill/>
                    </a:lnT>
                  </a:tcPr>
                </a:tc>
              </a:tr>
              <a:tr h="286961">
                <a:tc>
                  <a:txBody>
                    <a:bodyPr vert="horz" wrap="square"/>
                    <a:lstStyle/>
                    <a:p>
                      <a:pPr marL="0" indent="0"/>
                      <a:r>
                        <a:rPr lang="zh-CN" altLang="en-US" sz="1400" smtClean="0">
                          <a:latin typeface="+mj-lt"/>
                          <a:ea typeface="宋体" pitchFamily="2" charset="-122"/>
                        </a:rPr>
                        <a:t>操作风险</a:t>
                      </a:r>
                      <a:endParaRPr lang="zh-CN" altLang="en-US" sz="1400">
                        <a:latin typeface="+mj-lt"/>
                        <a:ea typeface="宋体" pitchFamily="2" charset="-122"/>
                      </a:endParaRPr>
                    </a:p>
                  </a:txBody>
                  <a:tcPr marL="100584" marR="100584" marT="51816" marB="51816"/>
                </a:tc>
                <a:tc>
                  <a:txBody>
                    <a:bodyPr vert="horz" wrap="square"/>
                    <a:lstStyle/>
                    <a:p>
                      <a:pPr algn="r"/>
                      <a:r>
                        <a:rPr lang="en-US" altLang="zh-CN" sz="1400" smtClean="0">
                          <a:latin typeface="+mj-lt"/>
                          <a:ea typeface="宋体" pitchFamily="2" charset="-122"/>
                        </a:rPr>
                        <a:t>40</a:t>
                      </a:r>
                      <a:endParaRPr lang="zh-CN" altLang="en-US" sz="1400" smtClean="0">
                        <a:latin typeface="+mj-lt"/>
                        <a:ea typeface="宋体" pitchFamily="2" charset="-122"/>
                      </a:endParaRPr>
                    </a:p>
                  </a:txBody>
                  <a:tcPr marL="100584" marR="100584" marT="51816" marB="51816"/>
                </a:tc>
                <a:tc>
                  <a:txBody>
                    <a:bodyPr vert="horz" wrap="square"/>
                    <a:lstStyle/>
                    <a:p>
                      <a:pPr algn="r"/>
                      <a:r>
                        <a:rPr lang="en-US" altLang="zh-CN" sz="1400" smtClean="0">
                          <a:latin typeface="+mj-lt"/>
                          <a:ea typeface="宋体" pitchFamily="2" charset="-122"/>
                        </a:rPr>
                        <a:t>4</a:t>
                      </a:r>
                      <a:r>
                        <a:rPr lang="zh-CN" altLang="en-US" sz="1400" smtClean="0">
                          <a:latin typeface="+mj-lt"/>
                          <a:ea typeface="宋体" pitchFamily="2" charset="-122"/>
                        </a:rPr>
                        <a:t>％</a:t>
                      </a:r>
                    </a:p>
                  </a:txBody>
                  <a:tcPr marL="100584" marR="100584" marT="51816" marB="51816"/>
                </a:tc>
                <a:tc>
                  <a:txBody>
                    <a:bodyPr vert="horz" wrap="square"/>
                    <a:lstStyle/>
                    <a:p>
                      <a:pPr algn="r"/>
                      <a:r>
                        <a:rPr lang="en-US" altLang="zh-CN" sz="1400" smtClean="0">
                          <a:latin typeface="+mj-lt"/>
                          <a:ea typeface="宋体" pitchFamily="2" charset="-122"/>
                        </a:rPr>
                        <a:t>36</a:t>
                      </a:r>
                      <a:endParaRPr lang="zh-CN" altLang="en-US" sz="1400" smtClean="0">
                        <a:latin typeface="+mj-lt"/>
                        <a:ea typeface="宋体" pitchFamily="2" charset="-122"/>
                      </a:endParaRPr>
                    </a:p>
                  </a:txBody>
                  <a:tcPr marL="100584" marR="100584" marT="51816" marB="51816"/>
                </a:tc>
                <a:tc>
                  <a:txBody>
                    <a:bodyPr vert="horz" wrap="square"/>
                    <a:lstStyle/>
                    <a:p>
                      <a:pPr algn="r"/>
                      <a:r>
                        <a:rPr lang="en-US" altLang="zh-CN" sz="1400" smtClean="0">
                          <a:latin typeface="+mj-lt"/>
                          <a:ea typeface="宋体" pitchFamily="2" charset="-122"/>
                        </a:rPr>
                        <a:t>40</a:t>
                      </a:r>
                      <a:endParaRPr lang="zh-CN" altLang="en-US" sz="1400" smtClean="0">
                        <a:latin typeface="+mj-lt"/>
                        <a:ea typeface="宋体" pitchFamily="2" charset="-122"/>
                      </a:endParaRPr>
                    </a:p>
                  </a:txBody>
                  <a:tcPr marL="100584" marR="100584" marT="51816" marB="51816"/>
                </a:tc>
                <a:tc>
                  <a:txBody>
                    <a:bodyPr vert="horz" wrap="square"/>
                    <a:lstStyle/>
                    <a:p>
                      <a:pPr algn="r"/>
                      <a:r>
                        <a:rPr lang="en-US" altLang="zh-CN" sz="1400" smtClean="0">
                          <a:latin typeface="+mj-lt"/>
                          <a:ea typeface="宋体" pitchFamily="2" charset="-122"/>
                        </a:rPr>
                        <a:t>40</a:t>
                      </a:r>
                      <a:endParaRPr lang="zh-CN" altLang="en-US" sz="1400" smtClean="0">
                        <a:latin typeface="+mj-lt"/>
                        <a:ea typeface="宋体" pitchFamily="2" charset="-122"/>
                      </a:endParaRPr>
                    </a:p>
                  </a:txBody>
                  <a:tcPr marL="100584" marR="100584" marT="51816" marB="51816"/>
                </a:tc>
              </a:tr>
              <a:tr h="286961">
                <a:tc>
                  <a:txBody>
                    <a:bodyPr vert="horz" wrap="square"/>
                    <a:lstStyle/>
                    <a:p>
                      <a:pPr marL="0" indent="0"/>
                      <a:r>
                        <a:rPr lang="zh-CN" altLang="en-US" sz="1400" b="1" smtClean="0">
                          <a:latin typeface="+mj-lt"/>
                          <a:ea typeface="宋体" pitchFamily="2" charset="-122"/>
                        </a:rPr>
                        <a:t>合计（不考虑分散效应）</a:t>
                      </a:r>
                      <a:endParaRPr lang="zh-CN" altLang="en-US" sz="1400" b="1">
                        <a:latin typeface="+mj-lt"/>
                        <a:ea typeface="宋体" pitchFamily="2" charset="-122"/>
                      </a:endParaRPr>
                    </a:p>
                  </a:txBody>
                  <a:tcPr marL="100584" marR="100584" marT="51816" marB="51816"/>
                </a:tc>
                <a:tc>
                  <a:txBody>
                    <a:bodyPr vert="horz" wrap="square"/>
                    <a:lstStyle/>
                    <a:p>
                      <a:pPr algn="r"/>
                      <a:r>
                        <a:rPr lang="en-US" altLang="zh-CN" sz="1400" b="1" smtClean="0">
                          <a:latin typeface="+mj-lt"/>
                          <a:ea typeface="宋体" pitchFamily="2" charset="-122"/>
                        </a:rPr>
                        <a:t>1,000</a:t>
                      </a:r>
                      <a:endParaRPr lang="zh-CN" altLang="en-US" sz="1400" b="1" smtClean="0">
                        <a:latin typeface="+mj-lt"/>
                        <a:ea typeface="宋体" pitchFamily="2" charset="-122"/>
                      </a:endParaRPr>
                    </a:p>
                  </a:txBody>
                  <a:tcPr marL="100584" marR="100584" marT="51816" marB="51816"/>
                </a:tc>
                <a:tc>
                  <a:txBody>
                    <a:bodyPr vert="horz" wrap="square"/>
                    <a:lstStyle/>
                    <a:p>
                      <a:pPr algn="r"/>
                      <a:endParaRPr lang="zh-CN" altLang="en-US" sz="1400" b="1" smtClean="0">
                        <a:latin typeface="+mj-lt"/>
                        <a:ea typeface="宋体" pitchFamily="2" charset="-122"/>
                      </a:endParaRPr>
                    </a:p>
                  </a:txBody>
                  <a:tcPr marL="100584" marR="100584" marT="51816" marB="51816"/>
                </a:tc>
                <a:tc>
                  <a:txBody>
                    <a:bodyPr vert="horz" wrap="square"/>
                    <a:lstStyle/>
                    <a:p>
                      <a:pPr algn="r"/>
                      <a:r>
                        <a:rPr lang="en-US" altLang="zh-CN" sz="1400" b="1" smtClean="0">
                          <a:latin typeface="+mj-lt"/>
                          <a:ea typeface="宋体" pitchFamily="2" charset="-122"/>
                        </a:rPr>
                        <a:t>900</a:t>
                      </a:r>
                      <a:endParaRPr lang="zh-CN" altLang="en-US" sz="1400" b="1" smtClean="0">
                        <a:latin typeface="+mj-lt"/>
                        <a:ea typeface="宋体" pitchFamily="2" charset="-122"/>
                      </a:endParaRPr>
                    </a:p>
                  </a:txBody>
                  <a:tcPr marL="100584" marR="100584" marT="51816" marB="51816"/>
                </a:tc>
                <a:tc>
                  <a:txBody>
                    <a:bodyPr vert="horz" wrap="square"/>
                    <a:lstStyle/>
                    <a:p>
                      <a:pPr algn="r"/>
                      <a:r>
                        <a:rPr lang="en-US" altLang="zh-CN" sz="1400" b="1" smtClean="0">
                          <a:latin typeface="+mj-lt"/>
                          <a:ea typeface="宋体" pitchFamily="2" charset="-122"/>
                        </a:rPr>
                        <a:t>900</a:t>
                      </a:r>
                      <a:endParaRPr lang="zh-CN" altLang="en-US" sz="1400" b="1" smtClean="0">
                        <a:latin typeface="+mj-lt"/>
                        <a:ea typeface="宋体" pitchFamily="2" charset="-122"/>
                      </a:endParaRPr>
                    </a:p>
                  </a:txBody>
                  <a:tcPr marL="100584" marR="100584" marT="51816" marB="51816"/>
                </a:tc>
                <a:tc>
                  <a:txBody>
                    <a:bodyPr vert="horz" wrap="square"/>
                    <a:lstStyle/>
                    <a:p>
                      <a:pPr algn="r"/>
                      <a:r>
                        <a:rPr lang="en-US" altLang="zh-CN" sz="1400" b="1" smtClean="0">
                          <a:latin typeface="+mj-lt"/>
                          <a:ea typeface="宋体" pitchFamily="2" charset="-122"/>
                        </a:rPr>
                        <a:t>900</a:t>
                      </a:r>
                      <a:endParaRPr lang="zh-CN" altLang="en-US" sz="1400" b="1" smtClean="0">
                        <a:latin typeface="+mj-lt"/>
                        <a:ea typeface="宋体" pitchFamily="2" charset="-122"/>
                      </a:endParaRPr>
                    </a:p>
                  </a:txBody>
                  <a:tcPr marL="100584" marR="100584" marT="51816" marB="51816"/>
                </a:tc>
              </a:tr>
              <a:tr h="286961">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1400" b="1" smtClean="0">
                          <a:latin typeface="+mj-lt"/>
                          <a:ea typeface="宋体" pitchFamily="2" charset="-122"/>
                        </a:rPr>
                        <a:t>合计（考虑分散效应）</a:t>
                      </a:r>
                    </a:p>
                  </a:txBody>
                  <a:tcPr marL="100584" marR="100584" marT="51816" marB="51816"/>
                </a:tc>
                <a:tc>
                  <a:txBody>
                    <a:bodyPr vert="horz" wrap="square"/>
                    <a:lstStyle/>
                    <a:p>
                      <a:pPr algn="r"/>
                      <a:r>
                        <a:rPr lang="en-US" altLang="zh-CN" sz="1400" b="1" smtClean="0">
                          <a:latin typeface="+mj-lt"/>
                          <a:ea typeface="宋体" pitchFamily="2" charset="-122"/>
                        </a:rPr>
                        <a:t>600</a:t>
                      </a:r>
                      <a:endParaRPr lang="zh-CN" altLang="en-US" sz="1400" b="1" smtClean="0">
                        <a:latin typeface="+mj-lt"/>
                        <a:ea typeface="宋体" pitchFamily="2" charset="-122"/>
                      </a:endParaRPr>
                    </a:p>
                  </a:txBody>
                  <a:tcPr marL="100584" marR="100584" marT="51816" marB="51816"/>
                </a:tc>
                <a:tc>
                  <a:txBody>
                    <a:bodyPr vert="horz" wrap="square"/>
                    <a:lstStyle/>
                    <a:p>
                      <a:pPr algn="r"/>
                      <a:endParaRPr lang="zh-CN" altLang="en-US" sz="1400" b="1" smtClean="0">
                        <a:latin typeface="+mj-lt"/>
                        <a:ea typeface="宋体" pitchFamily="2" charset="-122"/>
                      </a:endParaRPr>
                    </a:p>
                  </a:txBody>
                  <a:tcPr marL="100584" marR="100584" marT="51816" marB="51816"/>
                </a:tc>
                <a:tc>
                  <a:txBody>
                    <a:bodyPr vert="horz" wrap="square"/>
                    <a:lstStyle/>
                    <a:p>
                      <a:pPr algn="r"/>
                      <a:r>
                        <a:rPr lang="en-US" altLang="zh-CN" sz="1400" b="1" smtClean="0">
                          <a:latin typeface="+mj-lt"/>
                          <a:ea typeface="宋体" pitchFamily="2" charset="-122"/>
                        </a:rPr>
                        <a:t>540</a:t>
                      </a:r>
                      <a:endParaRPr lang="zh-CN" altLang="en-US" sz="1400" b="1" smtClean="0">
                        <a:latin typeface="+mj-lt"/>
                        <a:ea typeface="宋体" pitchFamily="2" charset="-122"/>
                      </a:endParaRPr>
                    </a:p>
                  </a:txBody>
                  <a:tcPr marL="100584" marR="100584" marT="51816" marB="51816"/>
                </a:tc>
                <a:tc>
                  <a:txBody>
                    <a:bodyPr vert="horz" wrap="square"/>
                    <a:lstStyle/>
                    <a:p>
                      <a:pPr algn="r"/>
                      <a:r>
                        <a:rPr lang="en-US" altLang="zh-CN" sz="1400" b="1" smtClean="0">
                          <a:latin typeface="+mj-lt"/>
                          <a:ea typeface="宋体" pitchFamily="2" charset="-122"/>
                        </a:rPr>
                        <a:t>540</a:t>
                      </a:r>
                      <a:endParaRPr lang="zh-CN" altLang="en-US" sz="1400" b="1" smtClean="0">
                        <a:latin typeface="+mj-lt"/>
                        <a:ea typeface="宋体" pitchFamily="2" charset="-122"/>
                      </a:endParaRPr>
                    </a:p>
                  </a:txBody>
                  <a:tcPr marL="100584" marR="100584" marT="51816" marB="51816"/>
                </a:tc>
                <a:tc>
                  <a:txBody>
                    <a:bodyPr vert="horz" wrap="square"/>
                    <a:lstStyle/>
                    <a:p>
                      <a:pPr algn="r"/>
                      <a:r>
                        <a:rPr lang="en-US" altLang="zh-CN" sz="1400" b="1" smtClean="0">
                          <a:latin typeface="+mj-lt"/>
                          <a:ea typeface="宋体" pitchFamily="2" charset="-122"/>
                        </a:rPr>
                        <a:t>540</a:t>
                      </a:r>
                      <a:endParaRPr lang="zh-CN" altLang="en-US" sz="1400" b="1" smtClean="0">
                        <a:latin typeface="+mj-lt"/>
                        <a:ea typeface="宋体" pitchFamily="2" charset="-122"/>
                      </a:endParaRPr>
                    </a:p>
                  </a:txBody>
                  <a:tcPr marL="100584" marR="100584" marT="51816" marB="51816"/>
                </a:tc>
              </a:tr>
            </a:tbl>
          </a:graphicData>
        </a:graphic>
      </p:graphicFrame>
      <p:grpSp>
        <p:nvGrpSpPr>
          <p:cNvPr id="3" name="Group 2"/>
          <p:cNvGrpSpPr/>
          <p:nvPr/>
        </p:nvGrpSpPr>
        <p:grpSpPr>
          <a:xfrm>
            <a:off x="586740" y="1652536"/>
            <a:ext cx="9136380" cy="3025752"/>
            <a:chOff x="586740" y="1453768"/>
            <a:chExt cx="9136380" cy="3025752"/>
          </a:xfrm>
        </p:grpSpPr>
        <p:sp>
          <p:nvSpPr>
            <p:cNvPr id="22" name="TextBox 21"/>
            <p:cNvSpPr txBox="1"/>
            <p:nvPr/>
          </p:nvSpPr>
          <p:spPr>
            <a:xfrm>
              <a:off x="586740" y="1453768"/>
              <a:ext cx="9136380" cy="2504440"/>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Aft>
                  <a:spcPts val="1003"/>
                </a:spcAft>
              </a:pPr>
              <a:r>
                <a:rPr lang="zh-CN" altLang="en-US" u="sng" smtClean="0">
                  <a:latin typeface="+mj-lt"/>
                  <a:ea typeface="宋体" pitchFamily="2" charset="-122"/>
                </a:rPr>
                <a:t>总风险资本预算不足情况</a:t>
              </a:r>
            </a:p>
          </p:txBody>
        </p:sp>
        <p:graphicFrame>
          <p:nvGraphicFramePr>
            <p:cNvPr id="6" name="Object 4"/>
            <p:cNvGraphicFramePr>
              <a:graphicFrameLocks noChangeAspect="1"/>
            </p:cNvGraphicFramePr>
            <p:nvPr>
              <p:custDataLst>
                <p:tags r:id="rId3"/>
              </p:custDataLst>
              <p:extLst>
                <p:ext uri="{D42A27DB-BD31-4B8C-83A1-F6EECF244321}">
                  <p14:modId xmlns:p14="http://schemas.microsoft.com/office/powerpoint/2010/main" val="782887616"/>
                </p:ext>
              </p:extLst>
            </p:nvPr>
          </p:nvGraphicFramePr>
          <p:xfrm>
            <a:off x="1160964" y="2035352"/>
            <a:ext cx="2486660" cy="2444168"/>
          </p:xfrm>
          <a:graphic>
            <a:graphicData uri="http://schemas.openxmlformats.org/drawingml/2006/chart">
              <c:chart xmlns:c="http://schemas.openxmlformats.org/drawingml/2006/chart" r:id="rId4"/>
            </a:graphicData>
          </a:graphic>
        </p:graphicFrame>
        <p:sp>
          <p:nvSpPr>
            <p:cNvPr id="7" name="Rectangle 6"/>
            <p:cNvSpPr/>
            <p:nvPr>
              <p:custDataLst>
                <p:tags r:id="rId5"/>
              </p:custDataLst>
            </p:nvPr>
          </p:nvSpPr>
          <p:spPr bwMode="gray">
            <a:xfrm>
              <a:off x="2793669" y="3223390"/>
              <a:ext cx="378936" cy="206904"/>
            </a:xfrm>
            <a:prstGeom prst="rect">
              <a:avLst/>
            </a:prstGeom>
            <a:noFill/>
            <a:ln w="25400">
              <a:noFill/>
            </a:ln>
            <a:effectLst/>
          </p:spPr>
          <p:txBody>
            <a:bodyPr vert="horz" wrap="none" lIns="22994" tIns="0" rIns="22994" bIns="0" rtlCol="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spcBef>
                  <a:spcPct val="0"/>
                </a:spcBef>
                <a:spcAft>
                  <a:spcPct val="0"/>
                </a:spcAft>
              </a:pPr>
              <a:r>
                <a:rPr lang="en-US" altLang="zh-CN" sz="1300" smtClean="0">
                  <a:solidFill>
                    <a:schemeClr val="bg1"/>
                  </a:solidFill>
                  <a:latin typeface="宋体" pitchFamily="2" charset="-122"/>
                  <a:ea typeface="宋体" pitchFamily="2" charset="-122"/>
                  <a:cs typeface="Arial"/>
                  <a:sym typeface="Arial"/>
                </a:rPr>
                <a:t>600</a:t>
              </a:r>
              <a:endParaRPr lang="zh-CN" altLang="en-US" sz="1300">
                <a:solidFill>
                  <a:schemeClr val="bg1"/>
                </a:solidFill>
                <a:latin typeface="宋体" pitchFamily="2" charset="-122"/>
                <a:ea typeface="宋体" pitchFamily="2" charset="-122"/>
                <a:cs typeface="Arial"/>
                <a:sym typeface="Arial"/>
              </a:endParaRPr>
            </a:p>
          </p:txBody>
        </p:sp>
        <p:sp>
          <p:nvSpPr>
            <p:cNvPr id="8" name="Rectangle 7"/>
            <p:cNvSpPr/>
            <p:nvPr>
              <p:custDataLst>
                <p:tags r:id="rId6"/>
              </p:custDataLst>
            </p:nvPr>
          </p:nvSpPr>
          <p:spPr bwMode="gray">
            <a:xfrm>
              <a:off x="1809558" y="2450851"/>
              <a:ext cx="378936" cy="206904"/>
            </a:xfrm>
            <a:prstGeom prst="rect">
              <a:avLst/>
            </a:prstGeom>
            <a:noFill/>
            <a:ln w="25400">
              <a:noFill/>
            </a:ln>
            <a:effectLst/>
          </p:spPr>
          <p:txBody>
            <a:bodyPr vert="horz" wrap="none" lIns="22994" tIns="0" rIns="22994" bIns="0" rtlCol="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spcBef>
                  <a:spcPct val="0"/>
                </a:spcBef>
                <a:spcAft>
                  <a:spcPct val="0"/>
                </a:spcAft>
              </a:pPr>
              <a:r>
                <a:rPr lang="en-US" altLang="zh-CN" sz="1300" smtClean="0">
                  <a:solidFill>
                    <a:schemeClr val="bg1"/>
                  </a:solidFill>
                  <a:latin typeface="宋体" pitchFamily="2" charset="-122"/>
                  <a:ea typeface="宋体" pitchFamily="2" charset="-122"/>
                  <a:cs typeface="Arial"/>
                  <a:sym typeface="Arial"/>
                </a:rPr>
                <a:t>200</a:t>
              </a:r>
              <a:endParaRPr lang="zh-CN" altLang="en-US" sz="1300">
                <a:solidFill>
                  <a:schemeClr val="bg1"/>
                </a:solidFill>
                <a:latin typeface="宋体" pitchFamily="2" charset="-122"/>
                <a:ea typeface="宋体" pitchFamily="2" charset="-122"/>
                <a:cs typeface="Arial"/>
                <a:sym typeface="Arial"/>
              </a:endParaRPr>
            </a:p>
          </p:txBody>
        </p:sp>
        <p:sp>
          <p:nvSpPr>
            <p:cNvPr id="10" name="Rectangle 9"/>
            <p:cNvSpPr/>
            <p:nvPr>
              <p:custDataLst>
                <p:tags r:id="rId7"/>
              </p:custDataLst>
            </p:nvPr>
          </p:nvSpPr>
          <p:spPr bwMode="auto">
            <a:xfrm>
              <a:off x="1225816" y="2070437"/>
              <a:ext cx="473233" cy="206904"/>
            </a:xfrm>
            <a:prstGeom prst="rect">
              <a:avLst/>
            </a:prstGeom>
            <a:noFill/>
            <a:ln w="25400">
              <a:noFill/>
            </a:ln>
            <a:effectLst/>
          </p:spPr>
          <p:txBody>
            <a:bodyPr vert="horz" wrap="none" lIns="0" tIns="0" rIns="0" bIns="0" rtlCol="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spcBef>
                  <a:spcPct val="0"/>
                </a:spcBef>
                <a:spcAft>
                  <a:spcPct val="0"/>
                </a:spcAft>
              </a:pPr>
              <a:r>
                <a:rPr lang="zh-CN" altLang="en-US" sz="1300" smtClean="0">
                  <a:latin typeface="宋体" pitchFamily="2" charset="-122"/>
                  <a:ea typeface="宋体" pitchFamily="2" charset="-122"/>
                  <a:cs typeface="Arial"/>
                  <a:sym typeface="Arial"/>
                </a:rPr>
                <a:t>信用风险</a:t>
              </a:r>
              <a:endParaRPr lang="zh-CN" altLang="en-US" sz="1300">
                <a:latin typeface="宋体" pitchFamily="2" charset="-122"/>
                <a:ea typeface="宋体" pitchFamily="2" charset="-122"/>
                <a:cs typeface="Arial"/>
                <a:sym typeface="Arial"/>
              </a:endParaRPr>
            </a:p>
          </p:txBody>
        </p:sp>
        <p:sp>
          <p:nvSpPr>
            <p:cNvPr id="12" name="Rectangle 11"/>
            <p:cNvSpPr/>
            <p:nvPr>
              <p:custDataLst>
                <p:tags r:id="rId8"/>
              </p:custDataLst>
            </p:nvPr>
          </p:nvSpPr>
          <p:spPr bwMode="gray">
            <a:xfrm>
              <a:off x="1468305" y="3193117"/>
              <a:ext cx="378936" cy="206904"/>
            </a:xfrm>
            <a:prstGeom prst="rect">
              <a:avLst/>
            </a:prstGeom>
            <a:noFill/>
            <a:ln w="25400">
              <a:noFill/>
            </a:ln>
            <a:effectLst/>
          </p:spPr>
          <p:txBody>
            <a:bodyPr vert="horz" wrap="none" lIns="22994" tIns="0" rIns="22994" bIns="0" rtlCol="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spcBef>
                  <a:spcPct val="0"/>
                </a:spcBef>
                <a:spcAft>
                  <a:spcPct val="0"/>
                </a:spcAft>
              </a:pPr>
              <a:r>
                <a:rPr lang="en-US" altLang="zh-CN" sz="1300" smtClean="0">
                  <a:solidFill>
                    <a:schemeClr val="bg1"/>
                  </a:solidFill>
                  <a:latin typeface="宋体" pitchFamily="2" charset="-122"/>
                  <a:ea typeface="宋体" pitchFamily="2" charset="-122"/>
                  <a:cs typeface="Arial"/>
                  <a:sym typeface="Arial"/>
                </a:rPr>
                <a:t>160</a:t>
              </a:r>
              <a:endParaRPr lang="zh-CN" altLang="en-US" sz="1300">
                <a:solidFill>
                  <a:schemeClr val="bg1"/>
                </a:solidFill>
                <a:latin typeface="宋体" pitchFamily="2" charset="-122"/>
                <a:ea typeface="宋体" pitchFamily="2" charset="-122"/>
                <a:cs typeface="Arial"/>
                <a:sym typeface="Arial"/>
              </a:endParaRPr>
            </a:p>
          </p:txBody>
        </p:sp>
        <p:sp>
          <p:nvSpPr>
            <p:cNvPr id="13" name="Rectangle 12"/>
            <p:cNvSpPr/>
            <p:nvPr>
              <p:custDataLst>
                <p:tags r:id="rId9"/>
              </p:custDataLst>
            </p:nvPr>
          </p:nvSpPr>
          <p:spPr bwMode="gray">
            <a:xfrm>
              <a:off x="1635945" y="3831820"/>
              <a:ext cx="378936" cy="206904"/>
            </a:xfrm>
            <a:prstGeom prst="rect">
              <a:avLst/>
            </a:prstGeom>
            <a:noFill/>
            <a:ln w="25400">
              <a:noFill/>
            </a:ln>
            <a:effectLst/>
          </p:spPr>
          <p:txBody>
            <a:bodyPr vert="horz" wrap="none" lIns="22994" tIns="0" rIns="22994" bIns="0" rtlCol="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spcBef>
                  <a:spcPct val="0"/>
                </a:spcBef>
                <a:spcAft>
                  <a:spcPct val="0"/>
                </a:spcAft>
              </a:pPr>
              <a:r>
                <a:rPr lang="en-US" altLang="zh-CN" sz="1300" smtClean="0">
                  <a:solidFill>
                    <a:schemeClr val="bg1"/>
                  </a:solidFill>
                  <a:latin typeface="宋体" pitchFamily="2" charset="-122"/>
                  <a:ea typeface="宋体" pitchFamily="2" charset="-122"/>
                  <a:cs typeface="Arial"/>
                  <a:sym typeface="Arial"/>
                </a:rPr>
                <a:t>40</a:t>
              </a:r>
              <a:endParaRPr lang="zh-CN" altLang="en-US" sz="1300">
                <a:solidFill>
                  <a:schemeClr val="bg1"/>
                </a:solidFill>
                <a:latin typeface="宋体" pitchFamily="2" charset="-122"/>
                <a:ea typeface="宋体" pitchFamily="2" charset="-122"/>
                <a:cs typeface="Arial"/>
                <a:sym typeface="Arial"/>
              </a:endParaRPr>
            </a:p>
          </p:txBody>
        </p:sp>
        <p:sp>
          <p:nvSpPr>
            <p:cNvPr id="14" name="Rectangle 13"/>
            <p:cNvSpPr/>
            <p:nvPr>
              <p:custDataLst>
                <p:tags r:id="rId10"/>
              </p:custDataLst>
            </p:nvPr>
          </p:nvSpPr>
          <p:spPr bwMode="auto">
            <a:xfrm>
              <a:off x="656898" y="3279477"/>
              <a:ext cx="473233" cy="206904"/>
            </a:xfrm>
            <a:prstGeom prst="rect">
              <a:avLst/>
            </a:prstGeom>
            <a:noFill/>
            <a:ln w="25400">
              <a:noFill/>
            </a:ln>
            <a:effectLst/>
          </p:spPr>
          <p:txBody>
            <a:bodyPr vert="horz" wrap="none" lIns="0" tIns="0" rIns="0" bIns="0" rtlCol="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spcBef>
                  <a:spcPct val="0"/>
                </a:spcBef>
                <a:spcAft>
                  <a:spcPct val="0"/>
                </a:spcAft>
              </a:pPr>
              <a:r>
                <a:rPr lang="zh-CN" altLang="en-US" sz="1300" smtClean="0">
                  <a:latin typeface="宋体" pitchFamily="2" charset="-122"/>
                  <a:ea typeface="宋体" pitchFamily="2" charset="-122"/>
                  <a:cs typeface="Arial"/>
                  <a:sym typeface="Arial"/>
                </a:rPr>
                <a:t>保险风险</a:t>
              </a:r>
              <a:endParaRPr lang="zh-CN" altLang="en-US" sz="1300">
                <a:latin typeface="宋体" pitchFamily="2" charset="-122"/>
                <a:ea typeface="宋体" pitchFamily="2" charset="-122"/>
                <a:cs typeface="Arial"/>
                <a:sym typeface="Arial"/>
              </a:endParaRPr>
            </a:p>
          </p:txBody>
        </p:sp>
        <p:sp>
          <p:nvSpPr>
            <p:cNvPr id="15" name="Rectangle 14"/>
            <p:cNvSpPr/>
            <p:nvPr>
              <p:custDataLst>
                <p:tags r:id="rId11"/>
              </p:custDataLst>
            </p:nvPr>
          </p:nvSpPr>
          <p:spPr bwMode="auto">
            <a:xfrm>
              <a:off x="995071" y="4177260"/>
              <a:ext cx="473233" cy="206904"/>
            </a:xfrm>
            <a:prstGeom prst="rect">
              <a:avLst/>
            </a:prstGeom>
            <a:noFill/>
            <a:ln w="25400">
              <a:noFill/>
            </a:ln>
            <a:effectLst/>
          </p:spPr>
          <p:txBody>
            <a:bodyPr vert="horz" wrap="none" lIns="0" tIns="0" rIns="0" bIns="0" rtlCol="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spcBef>
                  <a:spcPct val="0"/>
                </a:spcBef>
                <a:spcAft>
                  <a:spcPct val="0"/>
                </a:spcAft>
              </a:pPr>
              <a:r>
                <a:rPr lang="zh-CN" altLang="en-US" sz="1300" smtClean="0">
                  <a:latin typeface="宋体" pitchFamily="2" charset="-122"/>
                  <a:ea typeface="宋体" pitchFamily="2" charset="-122"/>
                  <a:cs typeface="Arial"/>
                  <a:sym typeface="Arial"/>
                </a:rPr>
                <a:t>操作风险</a:t>
              </a:r>
              <a:endParaRPr lang="zh-CN" altLang="en-US" sz="1300">
                <a:latin typeface="宋体" pitchFamily="2" charset="-122"/>
                <a:ea typeface="宋体" pitchFamily="2" charset="-122"/>
                <a:cs typeface="Arial"/>
                <a:sym typeface="Arial"/>
              </a:endParaRPr>
            </a:p>
          </p:txBody>
        </p:sp>
        <p:sp>
          <p:nvSpPr>
            <p:cNvPr id="16" name="Rectangle 15"/>
            <p:cNvSpPr/>
            <p:nvPr>
              <p:custDataLst>
                <p:tags r:id="rId12"/>
              </p:custDataLst>
            </p:nvPr>
          </p:nvSpPr>
          <p:spPr bwMode="auto">
            <a:xfrm>
              <a:off x="3844951" y="3279477"/>
              <a:ext cx="473233" cy="206904"/>
            </a:xfrm>
            <a:prstGeom prst="rect">
              <a:avLst/>
            </a:prstGeom>
            <a:noFill/>
            <a:ln w="25400">
              <a:noFill/>
            </a:ln>
            <a:effectLst/>
          </p:spPr>
          <p:txBody>
            <a:bodyPr vert="horz" wrap="none" lIns="0" tIns="0" rIns="0" bIns="0" rtlCol="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spcBef>
                  <a:spcPct val="0"/>
                </a:spcBef>
                <a:spcAft>
                  <a:spcPct val="0"/>
                </a:spcAft>
              </a:pPr>
              <a:r>
                <a:rPr lang="zh-CN" altLang="en-US" sz="1300" smtClean="0">
                  <a:latin typeface="宋体" pitchFamily="2" charset="-122"/>
                  <a:ea typeface="宋体" pitchFamily="2" charset="-122"/>
                  <a:cs typeface="Arial"/>
                  <a:sym typeface="Arial"/>
                </a:rPr>
                <a:t>市场风险</a:t>
              </a:r>
              <a:endParaRPr lang="zh-CN" altLang="en-US" sz="1300">
                <a:latin typeface="宋体" pitchFamily="2" charset="-122"/>
                <a:ea typeface="宋体" pitchFamily="2" charset="-122"/>
                <a:cs typeface="Arial"/>
                <a:sym typeface="Arial"/>
              </a:endParaRPr>
            </a:p>
          </p:txBody>
        </p:sp>
        <p:sp>
          <p:nvSpPr>
            <p:cNvPr id="18" name="Rectangle 17"/>
            <p:cNvSpPr/>
            <p:nvPr>
              <p:custDataLst>
                <p:tags r:id="rId13"/>
              </p:custDataLst>
            </p:nvPr>
          </p:nvSpPr>
          <p:spPr bwMode="auto">
            <a:xfrm>
              <a:off x="1971224" y="1655727"/>
              <a:ext cx="1005840" cy="206904"/>
            </a:xfrm>
            <a:prstGeom prst="rect">
              <a:avLst/>
            </a:prstGeom>
            <a:noFill/>
            <a:ln w="25400">
              <a:noFill/>
            </a:ln>
            <a:effectLst/>
          </p:spPr>
          <p:txBody>
            <a:bodyPr vert="horz" wrap="none" lIns="0" tIns="0" rIns="0" bIns="0" rtlCol="0" anchor="ctr"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spcBef>
                  <a:spcPct val="0"/>
                </a:spcBef>
                <a:spcAft>
                  <a:spcPct val="0"/>
                </a:spcAft>
              </a:pPr>
              <a:r>
                <a:rPr lang="zh-CN" altLang="en-US" sz="1600" b="1" smtClean="0">
                  <a:latin typeface="宋体" pitchFamily="2" charset="-122"/>
                  <a:ea typeface="宋体" pitchFamily="2" charset="-122"/>
                  <a:cs typeface="Arial"/>
                  <a:sym typeface="Arial"/>
                </a:rPr>
                <a:t>风险资本图谱示例</a:t>
              </a:r>
              <a:r>
                <a:rPr lang="en-US" altLang="zh-CN" sz="1600" b="1" smtClean="0">
                  <a:latin typeface="宋体" pitchFamily="2" charset="-122"/>
                  <a:ea typeface="宋体" pitchFamily="2" charset="-122"/>
                  <a:cs typeface="Arial"/>
                  <a:sym typeface="Arial"/>
                </a:rPr>
                <a:t>2</a:t>
              </a:r>
              <a:endParaRPr lang="zh-CN" altLang="en-US" sz="1600" b="1">
                <a:latin typeface="宋体" pitchFamily="2" charset="-122"/>
                <a:ea typeface="宋体" pitchFamily="2" charset="-122"/>
                <a:cs typeface="Arial"/>
                <a:sym typeface="Arial"/>
              </a:endParaRPr>
            </a:p>
          </p:txBody>
        </p:sp>
      </p:grpSp>
      <p:sp>
        <p:nvSpPr>
          <p:cNvPr id="20" name="Rectangle 19"/>
          <p:cNvSpPr/>
          <p:nvPr/>
        </p:nvSpPr>
        <p:spPr bwMode="ltGray">
          <a:xfrm>
            <a:off x="4586987" y="1862956"/>
            <a:ext cx="4693920" cy="2743324"/>
          </a:xfrm>
          <a:prstGeom prst="rect">
            <a:avLst/>
          </a:prstGeom>
          <a:noFill/>
          <a:ln w="31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lIns="101882" tIns="50941" rIns="101882" bIns="50941" rtlCol="0"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spcBef>
                <a:spcPts val="669"/>
              </a:spcBef>
              <a:spcAft>
                <a:spcPts val="669"/>
              </a:spcAft>
            </a:pPr>
            <a:r>
              <a:rPr lang="zh-CN" altLang="en-US" sz="1800" smtClean="0">
                <a:solidFill>
                  <a:schemeClr val="tx1"/>
                </a:solidFill>
                <a:latin typeface="+mj-lt"/>
                <a:ea typeface="宋体" pitchFamily="2" charset="-122"/>
              </a:rPr>
              <a:t>总风险资本预算不足情况下的公司管理策略</a:t>
            </a:r>
          </a:p>
          <a:p>
            <a:pPr marL="304232" indent="-304232">
              <a:spcBef>
                <a:spcPts val="669"/>
              </a:spcBef>
              <a:spcAft>
                <a:spcPts val="669"/>
              </a:spcAft>
              <a:buFont typeface="Wingdings" pitchFamily="2" charset="2"/>
              <a:buChar char="q"/>
            </a:pPr>
            <a:r>
              <a:rPr lang="zh-CN" altLang="en-US" sz="1800" smtClean="0">
                <a:solidFill>
                  <a:schemeClr val="tx1"/>
                </a:solidFill>
                <a:latin typeface="+mj-lt"/>
                <a:ea typeface="宋体" pitchFamily="2" charset="-122"/>
              </a:rPr>
              <a:t>策略</a:t>
            </a:r>
            <a:r>
              <a:rPr lang="en-US" altLang="zh-CN" sz="1800" smtClean="0">
                <a:solidFill>
                  <a:schemeClr val="tx1"/>
                </a:solidFill>
                <a:latin typeface="+mj-lt"/>
                <a:ea typeface="宋体" pitchFamily="2" charset="-122"/>
              </a:rPr>
              <a:t>1</a:t>
            </a:r>
            <a:r>
              <a:rPr lang="zh-CN" altLang="en-US" sz="1800" smtClean="0">
                <a:solidFill>
                  <a:schemeClr val="tx1"/>
                </a:solidFill>
                <a:latin typeface="+mj-lt"/>
                <a:ea typeface="宋体" pitchFamily="2" charset="-122"/>
              </a:rPr>
              <a:t>：被动的管理策略，等比例下降各风险的风险限额预算</a:t>
            </a:r>
          </a:p>
          <a:p>
            <a:pPr marL="304232" indent="-304232">
              <a:spcBef>
                <a:spcPts val="669"/>
              </a:spcBef>
              <a:spcAft>
                <a:spcPts val="669"/>
              </a:spcAft>
              <a:buFont typeface="Wingdings" pitchFamily="2" charset="2"/>
              <a:buChar char="q"/>
            </a:pPr>
            <a:r>
              <a:rPr lang="zh-CN" altLang="en-US" sz="1800" smtClean="0">
                <a:solidFill>
                  <a:schemeClr val="tx1"/>
                </a:solidFill>
                <a:latin typeface="+mj-lt"/>
                <a:ea typeface="宋体" pitchFamily="2" charset="-122"/>
              </a:rPr>
              <a:t>策略</a:t>
            </a:r>
            <a:r>
              <a:rPr lang="en-US" altLang="zh-CN" sz="1800" smtClean="0">
                <a:solidFill>
                  <a:schemeClr val="tx1"/>
                </a:solidFill>
                <a:latin typeface="+mj-lt"/>
                <a:ea typeface="宋体" pitchFamily="2" charset="-122"/>
              </a:rPr>
              <a:t>2</a:t>
            </a:r>
            <a:r>
              <a:rPr lang="zh-CN" altLang="en-US" sz="1800" smtClean="0">
                <a:solidFill>
                  <a:schemeClr val="tx1"/>
                </a:solidFill>
                <a:latin typeface="+mj-lt"/>
                <a:ea typeface="宋体" pitchFamily="2" charset="-122"/>
              </a:rPr>
              <a:t>：通过再保险转移保险风险；通过资产负债久期缺口管理降低利率风险资本要求</a:t>
            </a:r>
          </a:p>
          <a:p>
            <a:pPr marL="304232" indent="-304232">
              <a:spcBef>
                <a:spcPts val="669"/>
              </a:spcBef>
              <a:spcAft>
                <a:spcPts val="669"/>
              </a:spcAft>
              <a:buFont typeface="Wingdings" pitchFamily="2" charset="2"/>
              <a:buChar char="q"/>
            </a:pPr>
            <a:r>
              <a:rPr lang="zh-CN" altLang="en-US" sz="1800" smtClean="0">
                <a:solidFill>
                  <a:schemeClr val="tx1"/>
                </a:solidFill>
                <a:latin typeface="+mj-lt"/>
                <a:ea typeface="宋体" pitchFamily="2" charset="-122"/>
              </a:rPr>
              <a:t>策略</a:t>
            </a:r>
            <a:r>
              <a:rPr lang="en-US" altLang="zh-CN" sz="1800" smtClean="0">
                <a:solidFill>
                  <a:schemeClr val="tx1"/>
                </a:solidFill>
                <a:latin typeface="+mj-lt"/>
                <a:ea typeface="宋体" pitchFamily="2" charset="-122"/>
              </a:rPr>
              <a:t>3</a:t>
            </a:r>
            <a:r>
              <a:rPr lang="zh-CN" altLang="en-US" sz="1800" smtClean="0">
                <a:solidFill>
                  <a:schemeClr val="tx1"/>
                </a:solidFill>
                <a:latin typeface="+mj-lt"/>
                <a:ea typeface="宋体" pitchFamily="2" charset="-122"/>
              </a:rPr>
              <a:t>：降低权益类资产的投资比例</a:t>
            </a:r>
            <a:endParaRPr lang="zh-CN" altLang="en-US" sz="1800">
              <a:solidFill>
                <a:schemeClr val="tx1"/>
              </a:solidFill>
              <a:latin typeface="+mj-lt"/>
              <a:ea typeface="宋体" pitchFamily="2" charset="-122"/>
            </a:endParaRPr>
          </a:p>
        </p:txBody>
      </p:sp>
      <p:sp>
        <p:nvSpPr>
          <p:cNvPr id="68" name="Page Number"/>
          <p:cNvSpPr txBox="1"/>
          <p:nvPr>
            <p:custDataLst>
              <p:tags r:id="rId14"/>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28</a:t>
            </a:r>
            <a:endParaRPr lang="zh-CN" altLang="en-US" sz="900" noProof="1" smtClean="0"/>
          </a:p>
        </p:txBody>
      </p:sp>
      <p:sp>
        <p:nvSpPr>
          <p:cNvPr id="69" name="Section Footer"/>
          <p:cNvSpPr txBox="1"/>
          <p:nvPr>
            <p:custDataLst>
              <p:tags r:id="rId15"/>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70" name="Executive Summary" hidden="1"/>
          <p:cNvSpPr txBox="1"/>
          <p:nvPr>
            <p:custDataLst>
              <p:tags r:id="rId16"/>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71" name="Section Header"/>
          <p:cNvSpPr txBox="1"/>
          <p:nvPr>
            <p:custDataLst>
              <p:tags r:id="rId17"/>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graphicFrame>
        <p:nvGraphicFramePr>
          <p:cNvPr id="72" name="Diagram 71"/>
          <p:cNvGraphicFramePr/>
          <p:nvPr>
            <p:extLst>
              <p:ext uri="{D42A27DB-BD31-4B8C-83A1-F6EECF244321}">
                <p14:modId xmlns:p14="http://schemas.microsoft.com/office/powerpoint/2010/main" val="649997173"/>
              </p:ext>
            </p:extLst>
          </p:nvPr>
        </p:nvGraphicFramePr>
        <p:xfrm>
          <a:off x="7698000" y="1149896"/>
          <a:ext cx="2227744" cy="359278"/>
        </p:xfrm>
        <a:graphic>
          <a:graphicData uri="http://schemas.openxmlformats.org/drawingml/2006/diagram">
            <dgm:relIds xmlns:dgm="http://schemas.openxmlformats.org/drawingml/2006/diagram" r:dm="rId19" r:lo="rId20" r:qs="rId21" r:cs="rId22"/>
          </a:graphicData>
        </a:graphic>
      </p:graphicFrame>
    </p:spTree>
    <p:extLst>
      <p:ext uri="{BB962C8B-B14F-4D97-AF65-F5344CB8AC3E}">
        <p14:creationId xmlns:p14="http://schemas.microsoft.com/office/powerpoint/2010/main" val="2612119210"/>
      </p:ext>
    </p:ext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 name="grid" hidden="1"/>
          <p:cNvGrpSpPr/>
          <p:nvPr>
            <p:custDataLst>
              <p:tags r:id="rId3"/>
            </p:custDataLst>
          </p:nvPr>
        </p:nvGrpSpPr>
        <p:grpSpPr>
          <a:xfrm>
            <a:off x="530352" y="685800"/>
            <a:ext cx="8997696" cy="6711696"/>
            <a:chOff x="530352" y="685800"/>
            <a:chExt cx="8997696" cy="6711696"/>
          </a:xfrm>
        </p:grpSpPr>
        <p:sp>
          <p:nvSpPr>
            <p:cNvPr id="14"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5"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6"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22" name="Group 600" hidden="1"/>
            <p:cNvGrpSpPr/>
            <p:nvPr userDrawn="1"/>
          </p:nvGrpSpPr>
          <p:grpSpPr>
            <a:xfrm>
              <a:off x="530352" y="6016752"/>
              <a:ext cx="8997696" cy="609600"/>
              <a:chOff x="530352" y="6016752"/>
              <a:chExt cx="8997696" cy="609600"/>
            </a:xfrm>
          </p:grpSpPr>
          <p:sp>
            <p:nvSpPr>
              <p:cNvPr id="58"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9"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0"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1"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2"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3"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3" name="Group 500" hidden="1"/>
            <p:cNvGrpSpPr/>
            <p:nvPr userDrawn="1"/>
          </p:nvGrpSpPr>
          <p:grpSpPr>
            <a:xfrm>
              <a:off x="530352" y="5257800"/>
              <a:ext cx="8997696" cy="609600"/>
              <a:chOff x="530352" y="5257800"/>
              <a:chExt cx="8997696" cy="609600"/>
            </a:xfrm>
          </p:grpSpPr>
          <p:sp>
            <p:nvSpPr>
              <p:cNvPr id="52"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7"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4" name="Group 400" hidden="1"/>
            <p:cNvGrpSpPr/>
            <p:nvPr userDrawn="1"/>
          </p:nvGrpSpPr>
          <p:grpSpPr>
            <a:xfrm>
              <a:off x="530352" y="4498848"/>
              <a:ext cx="8997696" cy="609600"/>
              <a:chOff x="530352" y="4498848"/>
              <a:chExt cx="8997696" cy="609600"/>
            </a:xfrm>
          </p:grpSpPr>
          <p:sp>
            <p:nvSpPr>
              <p:cNvPr id="46"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1"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5" name="Group 300" hidden="1"/>
            <p:cNvGrpSpPr/>
            <p:nvPr userDrawn="1"/>
          </p:nvGrpSpPr>
          <p:grpSpPr>
            <a:xfrm>
              <a:off x="530352" y="3730752"/>
              <a:ext cx="8997696" cy="609600"/>
              <a:chOff x="530352" y="3730752"/>
              <a:chExt cx="8997696" cy="609600"/>
            </a:xfrm>
          </p:grpSpPr>
          <p:sp>
            <p:nvSpPr>
              <p:cNvPr id="40"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5"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6" name="Group 200" hidden="1"/>
            <p:cNvGrpSpPr/>
            <p:nvPr userDrawn="1"/>
          </p:nvGrpSpPr>
          <p:grpSpPr>
            <a:xfrm>
              <a:off x="530352" y="2971800"/>
              <a:ext cx="8997696" cy="609600"/>
              <a:chOff x="530352" y="2971800"/>
              <a:chExt cx="8997696" cy="609600"/>
            </a:xfrm>
          </p:grpSpPr>
          <p:sp>
            <p:nvSpPr>
              <p:cNvPr id="34"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9"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7" name="Group 100" hidden="1"/>
            <p:cNvGrpSpPr/>
            <p:nvPr userDrawn="1"/>
          </p:nvGrpSpPr>
          <p:grpSpPr>
            <a:xfrm>
              <a:off x="530352" y="2212848"/>
              <a:ext cx="8997696" cy="609600"/>
              <a:chOff x="530352" y="2212848"/>
              <a:chExt cx="8997696" cy="609600"/>
            </a:xfrm>
          </p:grpSpPr>
          <p:sp>
            <p:nvSpPr>
              <p:cNvPr id="28"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3"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10" name="Title 1"/>
          <p:cNvSpPr>
            <a:spLocks noGrp="1"/>
          </p:cNvSpPr>
          <p:nvPr>
            <p:ph type="title"/>
          </p:nvPr>
        </p:nvSpPr>
        <p:spPr>
          <a:xfrm>
            <a:off x="493200" y="1123200"/>
            <a:ext cx="8884920" cy="1036320"/>
          </a:xfrm>
        </p:spPr>
        <p:txBody>
          <a:bodyPr/>
          <a:lstStyle/>
          <a:p>
            <a:pPr lvl="0"/>
            <a:r>
              <a:rPr lang="zh-CN" altLang="en-US" smtClean="0">
                <a:latin typeface="宋体" pitchFamily="2" charset="-122"/>
                <a:ea typeface="宋体" pitchFamily="2" charset="-122"/>
              </a:rPr>
              <a:t>如何通过合理的会计分类综合评估利润和资本</a:t>
            </a:r>
            <a:br>
              <a:rPr lang="en-US" altLang="zh-CN" smtClean="0">
                <a:latin typeface="宋体" pitchFamily="2" charset="-122"/>
                <a:ea typeface="宋体" pitchFamily="2" charset="-122"/>
              </a:rPr>
            </a:br>
            <a:r>
              <a:rPr lang="zh-CN" altLang="en-US" b="0"/>
              <a:t>综合流动性、利润平稳性和资本评估的需求</a:t>
            </a:r>
            <a:r>
              <a:rPr lang="zh-CN" altLang="en-US" b="0" smtClean="0"/>
              <a:t>，</a:t>
            </a:r>
            <a:br>
              <a:rPr lang="en-US" altLang="zh-CN" b="0" smtClean="0"/>
            </a:br>
            <a:r>
              <a:rPr lang="zh-CN" altLang="en-US" b="0" smtClean="0"/>
              <a:t>选取</a:t>
            </a:r>
            <a:r>
              <a:rPr lang="zh-CN" altLang="en-US" b="0"/>
              <a:t>适合于公司财务指标的最优会计分类。</a:t>
            </a:r>
            <a:br>
              <a:rPr lang="zh-CN" altLang="en-US" b="0"/>
            </a:br>
            <a:endParaRPr lang="zh-CN" altLang="en-US" b="0">
              <a:latin typeface="宋体" pitchFamily="2" charset="-122"/>
              <a:ea typeface="宋体" pitchFamily="2" charset="-122"/>
            </a:endParaRPr>
          </a:p>
        </p:txBody>
      </p:sp>
      <p:graphicFrame>
        <p:nvGraphicFramePr>
          <p:cNvPr id="2" name="Chart 1"/>
          <p:cNvGraphicFramePr/>
          <p:nvPr>
            <p:extLst>
              <p:ext uri="{D42A27DB-BD31-4B8C-83A1-F6EECF244321}">
                <p14:modId xmlns:p14="http://schemas.microsoft.com/office/powerpoint/2010/main" val="2016976869"/>
              </p:ext>
            </p:extLst>
          </p:nvPr>
        </p:nvGraphicFramePr>
        <p:xfrm>
          <a:off x="3712114" y="2728468"/>
          <a:ext cx="2655267" cy="3540760"/>
        </p:xfrm>
        <a:graphic>
          <a:graphicData uri="http://schemas.openxmlformats.org/drawingml/2006/chart">
            <c:chart xmlns:c="http://schemas.openxmlformats.org/drawingml/2006/chart" r:id="rId4"/>
          </a:graphicData>
        </a:graphic>
      </p:graphicFrame>
      <p:sp>
        <p:nvSpPr>
          <p:cNvPr id="17" name="Rectangle 2"/>
          <p:cNvSpPr>
            <a:spLocks noChangeArrowheads="1"/>
          </p:cNvSpPr>
          <p:nvPr/>
        </p:nvSpPr>
        <p:spPr bwMode="auto">
          <a:xfrm>
            <a:off x="502921" y="2518048"/>
            <a:ext cx="3352800" cy="4108304"/>
          </a:xfrm>
          <a:prstGeom prst="rect">
            <a:avLst/>
          </a:prstGeom>
          <a:noFill/>
          <a:ln w="12700" algn="ctr">
            <a:solidFill>
              <a:srgbClr val="A32020"/>
            </a:solidFill>
            <a:miter lim="800000"/>
          </a:ln>
          <a:effectLst/>
        </p:spPr>
        <p:txBody>
          <a:bodyPr lIns="108363" tIns="200556" rIns="108363" bIns="54181"/>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318383" indent="-318383">
              <a:buFont typeface="Arial" pitchFamily="34" charset="0"/>
              <a:buChar char="•"/>
            </a:pPr>
            <a:r>
              <a:rPr lang="zh-CN" altLang="en-US" sz="1700" smtClean="0"/>
              <a:t>持有到期资产</a:t>
            </a:r>
            <a:r>
              <a:rPr lang="en-US" altLang="zh-CN" sz="1700" smtClean="0"/>
              <a:t>/</a:t>
            </a:r>
            <a:r>
              <a:rPr lang="zh-CN" altLang="en-US" sz="1700" smtClean="0"/>
              <a:t>贷款及应收款</a:t>
            </a:r>
          </a:p>
          <a:p>
            <a:pPr marL="291851"/>
            <a:r>
              <a:rPr lang="zh-CN" altLang="en-US" sz="1700" smtClean="0"/>
              <a:t>投资收益可以准确预测，对利润影响相对稳定；</a:t>
            </a:r>
          </a:p>
          <a:p>
            <a:pPr marL="291851"/>
            <a:r>
              <a:rPr lang="zh-CN" altLang="en-US" sz="1700" smtClean="0"/>
              <a:t>流动性差，若公司需要出售，需整体变更分类；</a:t>
            </a:r>
          </a:p>
          <a:p>
            <a:pPr marL="291851"/>
            <a:endParaRPr lang="zh-CN" altLang="en-US" sz="1700" smtClean="0"/>
          </a:p>
          <a:p>
            <a:pPr marL="318383" indent="-318383">
              <a:buFont typeface="Arial" pitchFamily="34" charset="0"/>
              <a:buChar char="•"/>
            </a:pPr>
            <a:r>
              <a:rPr lang="zh-CN" altLang="en-US" sz="1700" smtClean="0"/>
              <a:t>可供出售资产</a:t>
            </a:r>
          </a:p>
          <a:p>
            <a:pPr marL="291850"/>
            <a:r>
              <a:rPr lang="zh-CN" altLang="en-US" sz="1700" smtClean="0"/>
              <a:t>对于债券类资产，投资收益相对稳定，仅在出售时，对利润影响较大；</a:t>
            </a:r>
          </a:p>
          <a:p>
            <a:pPr marL="291850"/>
            <a:r>
              <a:rPr lang="zh-CN" altLang="en-US" sz="1700" smtClean="0"/>
              <a:t>适用于匹配流动性较大的负债；</a:t>
            </a:r>
          </a:p>
          <a:p>
            <a:pPr marL="291850"/>
            <a:endParaRPr lang="zh-CN" altLang="en-US" sz="1700" smtClean="0"/>
          </a:p>
          <a:p>
            <a:pPr marL="318383" indent="-318383">
              <a:buFont typeface="Arial" pitchFamily="34" charset="0"/>
              <a:buChar char="•"/>
            </a:pPr>
            <a:r>
              <a:rPr lang="zh-CN" altLang="en-US" sz="1700" smtClean="0"/>
              <a:t>交易性资产</a:t>
            </a:r>
          </a:p>
          <a:p>
            <a:pPr marL="291851"/>
            <a:r>
              <a:rPr lang="zh-CN" altLang="en-US" sz="1700" smtClean="0"/>
              <a:t>收益受市场波动影响较大，从行业整体来看，占比很小。</a:t>
            </a:r>
          </a:p>
          <a:p>
            <a:pPr marL="318383" indent="-318383">
              <a:lnSpc>
                <a:spcPts val="1659"/>
              </a:lnSpc>
              <a:spcBef>
                <a:spcPts val="669"/>
              </a:spcBef>
              <a:buFont typeface="Arial" pitchFamily="34" charset="0"/>
              <a:buChar char="•"/>
            </a:pPr>
            <a:endParaRPr lang="zh-CN" altLang="en-US" sz="1700" smtClean="0"/>
          </a:p>
          <a:p>
            <a:pPr marL="318383" indent="-318383">
              <a:lnSpc>
                <a:spcPts val="1659"/>
              </a:lnSpc>
              <a:spcBef>
                <a:spcPts val="669"/>
              </a:spcBef>
              <a:buFont typeface="Arial" pitchFamily="34" charset="0"/>
              <a:buChar char="•"/>
            </a:pPr>
            <a:endParaRPr lang="zh-CN" altLang="en-US" sz="1700" smtClean="0"/>
          </a:p>
          <a:p>
            <a:pPr marL="318383" indent="-318383">
              <a:lnSpc>
                <a:spcPts val="1659"/>
              </a:lnSpc>
              <a:spcBef>
                <a:spcPts val="669"/>
              </a:spcBef>
              <a:buFont typeface="Arial" pitchFamily="34" charset="0"/>
              <a:buChar char="•"/>
            </a:pPr>
            <a:endParaRPr lang="zh-CN" altLang="en-US" sz="1700"/>
          </a:p>
        </p:txBody>
      </p:sp>
      <p:sp>
        <p:nvSpPr>
          <p:cNvPr id="18" name="Rectangle 5"/>
          <p:cNvSpPr>
            <a:spLocks noChangeArrowheads="1"/>
          </p:cNvSpPr>
          <p:nvPr/>
        </p:nvSpPr>
        <p:spPr bwMode="auto">
          <a:xfrm>
            <a:off x="502921" y="1998034"/>
            <a:ext cx="3352800" cy="448006"/>
          </a:xfrm>
          <a:prstGeom prst="rect">
            <a:avLst/>
          </a:prstGeom>
          <a:solidFill>
            <a:srgbClr val="A32020"/>
          </a:solidFill>
          <a:ln>
            <a:solidFill>
              <a:srgbClr val="602320"/>
            </a:solidFill>
          </a:ln>
        </p:spPr>
        <p:style>
          <a:lnRef idx="1">
            <a:schemeClr val="accent1"/>
          </a:lnRef>
          <a:fillRef idx="3">
            <a:schemeClr val="accent1"/>
          </a:fillRef>
          <a:effectRef idx="2">
            <a:schemeClr val="accent1"/>
          </a:effectRef>
          <a:fontRef idx="minor">
            <a:schemeClr val="lt1"/>
          </a:fontRef>
        </p:style>
        <p:txBody>
          <a:bodyPr lIns="108363" tIns="108363" rIns="108363" bIns="108363"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eaLnBrk="0" hangingPunct="0">
              <a:lnSpc>
                <a:spcPct val="100000"/>
              </a:lnSpc>
              <a:spcBef>
                <a:spcPct val="0"/>
              </a:spcBef>
              <a:buSzTx/>
              <a:buFontTx/>
              <a:buNone/>
            </a:pPr>
            <a:r>
              <a:rPr lang="zh-CN" altLang="en-US" sz="1800" b="1" smtClean="0">
                <a:solidFill>
                  <a:schemeClr val="bg1"/>
                </a:solidFill>
              </a:rPr>
              <a:t>对利润的影响（债权类）</a:t>
            </a:r>
            <a:endParaRPr lang="zh-CN" altLang="en-US" sz="1800" b="1">
              <a:solidFill>
                <a:schemeClr val="bg1"/>
              </a:solidFill>
            </a:endParaRPr>
          </a:p>
        </p:txBody>
      </p:sp>
      <p:sp>
        <p:nvSpPr>
          <p:cNvPr id="19" name="Rectangle 2"/>
          <p:cNvSpPr>
            <a:spLocks noChangeArrowheads="1"/>
          </p:cNvSpPr>
          <p:nvPr/>
        </p:nvSpPr>
        <p:spPr bwMode="auto">
          <a:xfrm>
            <a:off x="6202681" y="2518048"/>
            <a:ext cx="3212133" cy="4108304"/>
          </a:xfrm>
          <a:prstGeom prst="rect">
            <a:avLst/>
          </a:prstGeom>
          <a:noFill/>
          <a:ln w="12700" algn="ctr">
            <a:solidFill>
              <a:srgbClr val="A32020"/>
            </a:solidFill>
            <a:miter lim="800000"/>
          </a:ln>
          <a:effectLst/>
        </p:spPr>
        <p:txBody>
          <a:bodyPr lIns="108363" tIns="200556" rIns="108363" bIns="54181"/>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marL="220111" indent="-220111">
              <a:buFontTx/>
              <a:buChar char="•"/>
            </a:pPr>
            <a:r>
              <a:rPr lang="zh-CN" altLang="en-US" sz="1700" smtClean="0"/>
              <a:t>以成本法计量的资产</a:t>
            </a:r>
          </a:p>
          <a:p>
            <a:pPr marL="512950" indent="-318383">
              <a:buFont typeface="Courier New" panose="02070309020205020404" pitchFamily="49" charset="0"/>
              <a:buChar char="o"/>
            </a:pPr>
            <a:r>
              <a:rPr lang="zh-CN" altLang="en-US" sz="1700" smtClean="0"/>
              <a:t>仅计量交易对手违约风险，不需要计量利差风险</a:t>
            </a:r>
          </a:p>
          <a:p>
            <a:pPr marL="512950" indent="-318383">
              <a:buFont typeface="Courier New" panose="02070309020205020404" pitchFamily="49" charset="0"/>
              <a:buChar char="o"/>
            </a:pPr>
            <a:r>
              <a:rPr lang="zh-CN" altLang="en-US" sz="1700" smtClean="0"/>
              <a:t>目前的测试方案无法对冲负债端利率风险</a:t>
            </a:r>
          </a:p>
          <a:p>
            <a:pPr marL="220111" indent="-220111">
              <a:buFontTx/>
              <a:buChar char="•"/>
            </a:pPr>
            <a:endParaRPr lang="zh-CN" altLang="en-US" sz="1700" smtClean="0"/>
          </a:p>
          <a:p>
            <a:pPr marL="220111" indent="-220111">
              <a:buFontTx/>
              <a:buChar char="•"/>
            </a:pPr>
            <a:r>
              <a:rPr lang="zh-CN" altLang="en-US" sz="1700" smtClean="0"/>
              <a:t>以公允价值计量的资产</a:t>
            </a:r>
          </a:p>
          <a:p>
            <a:pPr marL="512950" indent="-318383">
              <a:buFont typeface="Courier New" panose="02070309020205020404" pitchFamily="49" charset="0"/>
              <a:buChar char="o"/>
            </a:pPr>
            <a:r>
              <a:rPr lang="zh-CN" altLang="en-US" sz="1700" smtClean="0"/>
              <a:t>仅计量利差风险，不计量交易对手违约风险</a:t>
            </a:r>
          </a:p>
          <a:p>
            <a:pPr marL="512950" indent="-318383">
              <a:buFont typeface="Courier New" panose="02070309020205020404" pitchFamily="49" charset="0"/>
              <a:buChar char="o"/>
            </a:pPr>
            <a:r>
              <a:rPr lang="zh-CN" altLang="en-US" sz="1700" smtClean="0"/>
              <a:t>可用于对冲负债端的利率风险，但需要评估资产与负债的久期差异</a:t>
            </a:r>
          </a:p>
          <a:p>
            <a:pPr marL="512950" indent="-318383">
              <a:lnSpc>
                <a:spcPts val="1659"/>
              </a:lnSpc>
              <a:spcBef>
                <a:spcPts val="669"/>
              </a:spcBef>
              <a:buFont typeface="Courier New" panose="02070309020205020404" pitchFamily="49" charset="0"/>
              <a:buChar char="o"/>
            </a:pPr>
            <a:endParaRPr lang="zh-CN" altLang="en-US" sz="1700" smtClean="0"/>
          </a:p>
          <a:p>
            <a:pPr marL="194567">
              <a:lnSpc>
                <a:spcPts val="1659"/>
              </a:lnSpc>
              <a:spcBef>
                <a:spcPts val="669"/>
              </a:spcBef>
            </a:pPr>
            <a:endParaRPr lang="zh-CN" altLang="en-US" sz="1700" smtClean="0"/>
          </a:p>
          <a:p>
            <a:pPr marL="220111" indent="-220111">
              <a:lnSpc>
                <a:spcPts val="1659"/>
              </a:lnSpc>
              <a:spcBef>
                <a:spcPts val="669"/>
              </a:spcBef>
              <a:buFontTx/>
              <a:buChar char="•"/>
            </a:pPr>
            <a:endParaRPr lang="zh-CN" altLang="en-US" sz="1700"/>
          </a:p>
        </p:txBody>
      </p:sp>
      <p:sp>
        <p:nvSpPr>
          <p:cNvPr id="20" name="Rectangle 5"/>
          <p:cNvSpPr>
            <a:spLocks noChangeArrowheads="1"/>
          </p:cNvSpPr>
          <p:nvPr/>
        </p:nvSpPr>
        <p:spPr bwMode="auto">
          <a:xfrm>
            <a:off x="6202681" y="1998034"/>
            <a:ext cx="3212133" cy="448006"/>
          </a:xfrm>
          <a:prstGeom prst="rect">
            <a:avLst/>
          </a:prstGeom>
          <a:solidFill>
            <a:srgbClr val="A32020"/>
          </a:solidFill>
          <a:ln>
            <a:solidFill>
              <a:srgbClr val="602320"/>
            </a:solidFill>
          </a:ln>
        </p:spPr>
        <p:style>
          <a:lnRef idx="1">
            <a:schemeClr val="accent1"/>
          </a:lnRef>
          <a:fillRef idx="3">
            <a:schemeClr val="accent1"/>
          </a:fillRef>
          <a:effectRef idx="2">
            <a:schemeClr val="accent1"/>
          </a:effectRef>
          <a:fontRef idx="minor">
            <a:schemeClr val="lt1"/>
          </a:fontRef>
        </p:style>
        <p:txBody>
          <a:bodyPr lIns="108363" tIns="108363" rIns="108363" bIns="108363" anchor="ctr"/>
          <a:lstStyle>
            <a:defPPr>
              <a:defRPr lang="en-US"/>
            </a:defPPr>
            <a:lvl1pPr marL="0" algn="l" defTabSz="1018824" rtl="0" eaLnBrk="1" latinLnBrk="0" hangingPunct="1">
              <a:defRPr sz="1100" kern="1200">
                <a:solidFill>
                  <a:srgbClr val="FFFFFF"/>
                </a:solidFill>
                <a:latin typeface="Arial"/>
                <a:ea typeface="+mn-ea"/>
                <a:cs typeface="+mn-cs"/>
              </a:defRPr>
            </a:lvl1pPr>
            <a:lvl2pPr marL="509412" algn="l" defTabSz="1018824" rtl="0" eaLnBrk="1" latinLnBrk="0" hangingPunct="1">
              <a:defRPr sz="1100" kern="1200">
                <a:solidFill>
                  <a:srgbClr val="FFFFFF"/>
                </a:solidFill>
                <a:latin typeface="Arial"/>
                <a:ea typeface="+mn-ea"/>
                <a:cs typeface="+mn-cs"/>
              </a:defRPr>
            </a:lvl2pPr>
            <a:lvl3pPr marL="1018824" algn="l" defTabSz="1018824" rtl="0" eaLnBrk="1" latinLnBrk="0" hangingPunct="1">
              <a:defRPr sz="1100" kern="1200">
                <a:solidFill>
                  <a:srgbClr val="FFFFFF"/>
                </a:solidFill>
                <a:latin typeface="Arial"/>
                <a:ea typeface="+mn-ea"/>
                <a:cs typeface="+mn-cs"/>
              </a:defRPr>
            </a:lvl3pPr>
            <a:lvl4pPr marL="1528237" algn="l" defTabSz="1018824" rtl="0" eaLnBrk="1" latinLnBrk="0" hangingPunct="1">
              <a:defRPr sz="1100" kern="1200">
                <a:solidFill>
                  <a:srgbClr val="FFFFFF"/>
                </a:solidFill>
                <a:latin typeface="Arial"/>
                <a:ea typeface="+mn-ea"/>
                <a:cs typeface="+mn-cs"/>
              </a:defRPr>
            </a:lvl4pPr>
            <a:lvl5pPr marL="2037649" algn="l" defTabSz="1018824" rtl="0" eaLnBrk="1" latinLnBrk="0" hangingPunct="1">
              <a:defRPr sz="1100" kern="1200">
                <a:solidFill>
                  <a:srgbClr val="FFFFFF"/>
                </a:solidFill>
                <a:latin typeface="Arial"/>
                <a:ea typeface="+mn-ea"/>
                <a:cs typeface="+mn-cs"/>
              </a:defRPr>
            </a:lvl5pPr>
            <a:lvl6pPr marL="2547061" algn="l" defTabSz="1018824" rtl="0" eaLnBrk="1" latinLnBrk="0" hangingPunct="1">
              <a:defRPr sz="1100" kern="1200">
                <a:solidFill>
                  <a:srgbClr val="FFFFFF"/>
                </a:solidFill>
                <a:latin typeface="Arial"/>
                <a:ea typeface="+mn-ea"/>
                <a:cs typeface="+mn-cs"/>
              </a:defRPr>
            </a:lvl6pPr>
            <a:lvl7pPr marL="3056473" algn="l" defTabSz="1018824" rtl="0" eaLnBrk="1" latinLnBrk="0" hangingPunct="1">
              <a:defRPr sz="1100" kern="1200">
                <a:solidFill>
                  <a:srgbClr val="FFFFFF"/>
                </a:solidFill>
                <a:latin typeface="Arial"/>
                <a:ea typeface="+mn-ea"/>
                <a:cs typeface="+mn-cs"/>
              </a:defRPr>
            </a:lvl7pPr>
            <a:lvl8pPr marL="3565886" algn="l" defTabSz="1018824" rtl="0" eaLnBrk="1" latinLnBrk="0" hangingPunct="1">
              <a:defRPr sz="1100" kern="1200">
                <a:solidFill>
                  <a:srgbClr val="FFFFFF"/>
                </a:solidFill>
                <a:latin typeface="Arial"/>
                <a:ea typeface="+mn-ea"/>
                <a:cs typeface="+mn-cs"/>
              </a:defRPr>
            </a:lvl8pPr>
            <a:lvl9pPr marL="4075298" algn="l" defTabSz="1018824" rtl="0" eaLnBrk="1" latinLnBrk="0" hangingPunct="1">
              <a:defRPr sz="1100" kern="1200">
                <a:solidFill>
                  <a:srgbClr val="FFFFFF"/>
                </a:solidFill>
                <a:latin typeface="Arial"/>
                <a:ea typeface="+mn-ea"/>
                <a:cs typeface="+mn-cs"/>
              </a:defRPr>
            </a:lvl9pPr>
          </a:lstStyle>
          <a:p>
            <a:pPr algn="ctr" eaLnBrk="0" hangingPunct="0">
              <a:lnSpc>
                <a:spcPct val="100000"/>
              </a:lnSpc>
              <a:spcBef>
                <a:spcPct val="0"/>
              </a:spcBef>
              <a:buSzTx/>
              <a:buFontTx/>
              <a:buNone/>
            </a:pPr>
            <a:r>
              <a:rPr lang="zh-CN" altLang="en-US" sz="1800" b="1" smtClean="0">
                <a:solidFill>
                  <a:schemeClr val="bg1"/>
                </a:solidFill>
              </a:rPr>
              <a:t>对偿二代资本的影响</a:t>
            </a:r>
            <a:endParaRPr lang="zh-CN" altLang="en-US" sz="1800" b="1">
              <a:solidFill>
                <a:schemeClr val="bg1"/>
              </a:solidFill>
            </a:endParaRPr>
          </a:p>
        </p:txBody>
      </p:sp>
      <p:sp>
        <p:nvSpPr>
          <p:cNvPr id="64" name="Page Number"/>
          <p:cNvSpPr txBox="1"/>
          <p:nvPr>
            <p:custDataLst>
              <p:tags r:id="rId5"/>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29</a:t>
            </a:r>
            <a:endParaRPr lang="zh-CN" altLang="en-US" sz="900" noProof="1" smtClean="0"/>
          </a:p>
        </p:txBody>
      </p:sp>
      <p:sp>
        <p:nvSpPr>
          <p:cNvPr id="65" name="Section Footer"/>
          <p:cNvSpPr txBox="1"/>
          <p:nvPr>
            <p:custDataLst>
              <p:tags r:id="rId6"/>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66" name="Executive Summary" hidden="1"/>
          <p:cNvSpPr txBox="1"/>
          <p:nvPr>
            <p:custDataLst>
              <p:tags r:id="rId7"/>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67" name="Section Header"/>
          <p:cNvSpPr txBox="1"/>
          <p:nvPr>
            <p:custDataLst>
              <p:tags r:id="rId8"/>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graphicFrame>
        <p:nvGraphicFramePr>
          <p:cNvPr id="68" name="Diagram 67"/>
          <p:cNvGraphicFramePr/>
          <p:nvPr>
            <p:extLst>
              <p:ext uri="{D42A27DB-BD31-4B8C-83A1-F6EECF244321}">
                <p14:modId xmlns:p14="http://schemas.microsoft.com/office/powerpoint/2010/main" val="2114134065"/>
              </p:ext>
            </p:extLst>
          </p:nvPr>
        </p:nvGraphicFramePr>
        <p:xfrm>
          <a:off x="7698000" y="1149896"/>
          <a:ext cx="2227744" cy="359278"/>
        </p:xfrm>
        <a:graphic>
          <a:graphicData uri="http://schemas.openxmlformats.org/drawingml/2006/diagram">
            <dgm:relIds xmlns:dgm="http://schemas.openxmlformats.org/drawingml/2006/diagram" r:dm="rId10" r:lo="rId11" r:qs="rId12" r:cs="rId13"/>
          </a:graphicData>
        </a:graphic>
      </p:graphicFrame>
    </p:spTree>
    <p:extLst>
      <p:ext uri="{BB962C8B-B14F-4D97-AF65-F5344CB8AC3E}">
        <p14:creationId xmlns:p14="http://schemas.microsoft.com/office/powerpoint/2010/main" val="2620288179"/>
      </p:ext>
    </p:extLst>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 name="grid" hidden="1"/>
          <p:cNvGrpSpPr/>
          <p:nvPr>
            <p:custDataLst>
              <p:tags r:id="rId2"/>
            </p:custDataLst>
          </p:nvPr>
        </p:nvGrpSpPr>
        <p:grpSpPr>
          <a:xfrm>
            <a:off x="530352" y="685800"/>
            <a:ext cx="8997696" cy="6711696"/>
            <a:chOff x="530352" y="685800"/>
            <a:chExt cx="8997696" cy="6711696"/>
          </a:xfrm>
        </p:grpSpPr>
        <p:sp>
          <p:nvSpPr>
            <p:cNvPr id="10"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4"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15" name="Group 600" hidden="1"/>
            <p:cNvGrpSpPr/>
            <p:nvPr userDrawn="1"/>
          </p:nvGrpSpPr>
          <p:grpSpPr>
            <a:xfrm>
              <a:off x="530352" y="6016752"/>
              <a:ext cx="8997696" cy="609600"/>
              <a:chOff x="530352" y="6016752"/>
              <a:chExt cx="8997696" cy="609600"/>
            </a:xfrm>
          </p:grpSpPr>
          <p:sp>
            <p:nvSpPr>
              <p:cNvPr id="51"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2"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3"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6"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6" name="Group 500" hidden="1"/>
            <p:cNvGrpSpPr/>
            <p:nvPr userDrawn="1"/>
          </p:nvGrpSpPr>
          <p:grpSpPr>
            <a:xfrm>
              <a:off x="530352" y="5257800"/>
              <a:ext cx="8997696" cy="609600"/>
              <a:chOff x="530352" y="5257800"/>
              <a:chExt cx="8997696" cy="609600"/>
            </a:xfrm>
          </p:grpSpPr>
          <p:sp>
            <p:nvSpPr>
              <p:cNvPr id="45"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6"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7"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8"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9"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0"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7" name="Group 400" hidden="1"/>
            <p:cNvGrpSpPr/>
            <p:nvPr userDrawn="1"/>
          </p:nvGrpSpPr>
          <p:grpSpPr>
            <a:xfrm>
              <a:off x="530352" y="4498848"/>
              <a:ext cx="8997696" cy="609600"/>
              <a:chOff x="530352" y="4498848"/>
              <a:chExt cx="8997696" cy="609600"/>
            </a:xfrm>
          </p:grpSpPr>
          <p:sp>
            <p:nvSpPr>
              <p:cNvPr id="39"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0"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1"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2"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3"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44"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8" name="Group 300" hidden="1"/>
            <p:cNvGrpSpPr/>
            <p:nvPr userDrawn="1"/>
          </p:nvGrpSpPr>
          <p:grpSpPr>
            <a:xfrm>
              <a:off x="530352" y="3730752"/>
              <a:ext cx="8997696" cy="609600"/>
              <a:chOff x="530352" y="3730752"/>
              <a:chExt cx="8997696" cy="609600"/>
            </a:xfrm>
          </p:grpSpPr>
          <p:sp>
            <p:nvSpPr>
              <p:cNvPr id="33"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4"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5"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6"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7"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8"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9" name="Group 200" hidden="1"/>
            <p:cNvGrpSpPr/>
            <p:nvPr userDrawn="1"/>
          </p:nvGrpSpPr>
          <p:grpSpPr>
            <a:xfrm>
              <a:off x="530352" y="2971800"/>
              <a:ext cx="8997696" cy="609600"/>
              <a:chOff x="530352" y="2971800"/>
              <a:chExt cx="8997696" cy="609600"/>
            </a:xfrm>
          </p:grpSpPr>
          <p:sp>
            <p:nvSpPr>
              <p:cNvPr id="27"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8"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9"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0"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1"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32"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20" name="Group 100" hidden="1"/>
            <p:cNvGrpSpPr/>
            <p:nvPr userDrawn="1"/>
          </p:nvGrpSpPr>
          <p:grpSpPr>
            <a:xfrm>
              <a:off x="530352" y="2212848"/>
              <a:ext cx="8997696" cy="609600"/>
              <a:chOff x="530352" y="2212848"/>
              <a:chExt cx="8997696" cy="609600"/>
            </a:xfrm>
          </p:grpSpPr>
          <p:sp>
            <p:nvSpPr>
              <p:cNvPr id="21"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2"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3"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4"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5"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26"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12" name="Title 1"/>
          <p:cNvSpPr>
            <a:spLocks noGrp="1"/>
          </p:cNvSpPr>
          <p:nvPr>
            <p:ph type="title"/>
          </p:nvPr>
        </p:nvSpPr>
        <p:spPr>
          <a:xfrm>
            <a:off x="493200" y="1123200"/>
            <a:ext cx="8884920" cy="1036320"/>
          </a:xfrm>
        </p:spPr>
        <p:txBody>
          <a:bodyPr/>
          <a:lstStyle/>
          <a:p>
            <a:r>
              <a:rPr lang="zh-CN" altLang="en-US" smtClean="0">
                <a:solidFill>
                  <a:srgbClr val="000000"/>
                </a:solidFill>
                <a:latin typeface="宋体" pitchFamily="2" charset="-122"/>
                <a:ea typeface="宋体" pitchFamily="2" charset="-122"/>
              </a:rPr>
              <a:t>资产会计分类的不同对信用风险的影响示例</a:t>
            </a:r>
            <a:endParaRPr lang="zh-CN" altLang="en-US">
              <a:solidFill>
                <a:srgbClr val="000000"/>
              </a:solidFill>
              <a:latin typeface="宋体" pitchFamily="2" charset="-122"/>
              <a:ea typeface="宋体" pitchFamily="2" charset="-122"/>
            </a:endParaRPr>
          </a:p>
        </p:txBody>
      </p:sp>
      <p:graphicFrame>
        <p:nvGraphicFramePr>
          <p:cNvPr id="13" name="Diagram 12"/>
          <p:cNvGraphicFramePr/>
          <p:nvPr>
            <p:extLst>
              <p:ext uri="{D42A27DB-BD31-4B8C-83A1-F6EECF244321}">
                <p14:modId xmlns:p14="http://schemas.microsoft.com/office/powerpoint/2010/main" val="3839436492"/>
              </p:ext>
            </p:extLst>
          </p:nvPr>
        </p:nvGraphicFramePr>
        <p:xfrm>
          <a:off x="564083" y="1835912"/>
          <a:ext cx="4363251" cy="5008880"/>
        </p:xfrm>
        <a:graphic>
          <a:graphicData uri="http://schemas.openxmlformats.org/drawingml/2006/diagram">
            <dgm:relIds xmlns:dgm="http://schemas.openxmlformats.org/drawingml/2006/diagram" r:dm="rId4" r:lo="rId5" r:qs="rId6" r:cs="rId7"/>
          </a:graphicData>
        </a:graphic>
      </p:graphicFrame>
      <p:graphicFrame>
        <p:nvGraphicFramePr>
          <p:cNvPr id="7" name="不同资产配置下的信用风险"/>
          <p:cNvGraphicFramePr/>
          <p:nvPr>
            <p:extLst>
              <p:ext uri="{D42A27DB-BD31-4B8C-83A1-F6EECF244321}">
                <p14:modId xmlns:p14="http://schemas.microsoft.com/office/powerpoint/2010/main" val="313590936"/>
              </p:ext>
            </p:extLst>
          </p:nvPr>
        </p:nvGraphicFramePr>
        <p:xfrm>
          <a:off x="5113020" y="1994408"/>
          <a:ext cx="4693920" cy="5008880"/>
        </p:xfrm>
        <a:graphic>
          <a:graphicData uri="http://schemas.openxmlformats.org/drawingml/2006/chart">
            <c:chart xmlns:c="http://schemas.openxmlformats.org/drawingml/2006/chart" r:id="rId8"/>
          </a:graphicData>
        </a:graphic>
      </p:graphicFrame>
      <p:sp>
        <p:nvSpPr>
          <p:cNvPr id="57" name="Page Number"/>
          <p:cNvSpPr txBox="1"/>
          <p:nvPr>
            <p:custDataLst>
              <p:tags r:id="rId9"/>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30</a:t>
            </a:r>
            <a:endParaRPr lang="zh-CN" altLang="en-US" sz="900" noProof="1" smtClean="0"/>
          </a:p>
        </p:txBody>
      </p:sp>
      <p:sp>
        <p:nvSpPr>
          <p:cNvPr id="58" name="Section Footer"/>
          <p:cNvSpPr txBox="1"/>
          <p:nvPr>
            <p:custDataLst>
              <p:tags r:id="rId10"/>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59" name="Executive Summary" hidden="1"/>
          <p:cNvSpPr txBox="1"/>
          <p:nvPr>
            <p:custDataLst>
              <p:tags r:id="rId11"/>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60" name="Section Header"/>
          <p:cNvSpPr txBox="1"/>
          <p:nvPr>
            <p:custDataLst>
              <p:tags r:id="rId12"/>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3 – </a:t>
            </a:r>
            <a:r>
              <a:rPr lang="zh-CN" altLang="en-US" sz="900" noProof="1" smtClean="0">
                <a:solidFill>
                  <a:schemeClr val="tx1"/>
                </a:solidFill>
              </a:rPr>
              <a:t>偿二代对公司经营管理的影响</a:t>
            </a:r>
          </a:p>
        </p:txBody>
      </p:sp>
      <p:graphicFrame>
        <p:nvGraphicFramePr>
          <p:cNvPr id="61" name="Diagram 60"/>
          <p:cNvGraphicFramePr/>
          <p:nvPr>
            <p:extLst>
              <p:ext uri="{D42A27DB-BD31-4B8C-83A1-F6EECF244321}">
                <p14:modId xmlns:p14="http://schemas.microsoft.com/office/powerpoint/2010/main" val="2923126953"/>
              </p:ext>
            </p:extLst>
          </p:nvPr>
        </p:nvGraphicFramePr>
        <p:xfrm>
          <a:off x="7698000" y="1149896"/>
          <a:ext cx="2227744" cy="359278"/>
        </p:xfrm>
        <a:graphic>
          <a:graphicData uri="http://schemas.openxmlformats.org/drawingml/2006/diagram">
            <dgm:relIds xmlns:dgm="http://schemas.openxmlformats.org/drawingml/2006/diagram" r:dm="rId14" r:lo="rId15" r:qs="rId16" r:cs="rId17"/>
          </a:graphicData>
        </a:graphic>
      </p:graphicFrame>
    </p:spTree>
    <p:extLst>
      <p:ext uri="{BB962C8B-B14F-4D97-AF65-F5344CB8AC3E}">
        <p14:creationId xmlns:p14="http://schemas.microsoft.com/office/powerpoint/2010/main" val="511943076"/>
      </p:ext>
    </p:ext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grid" hidden="1"/>
          <p:cNvGrpSpPr/>
          <p:nvPr>
            <p:custDataLst>
              <p:tags r:id="rId2"/>
            </p:custDataLst>
          </p:nvPr>
        </p:nvGrpSpPr>
        <p:grpSpPr>
          <a:xfrm>
            <a:off x="530351" y="685800"/>
            <a:ext cx="8997696" cy="6711696"/>
            <a:chOff x="530352" y="685800"/>
            <a:chExt cx="8997696" cy="6711696"/>
          </a:xfrm>
        </p:grpSpPr>
        <p:sp>
          <p:nvSpPr>
            <p:cNvPr id="53"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4"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55"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5" name="Group 600" hidden="1"/>
            <p:cNvGrpSpPr/>
            <p:nvPr/>
          </p:nvGrpSpPr>
          <p:grpSpPr>
            <a:xfrm>
              <a:off x="530352" y="6016752"/>
              <a:ext cx="8997696" cy="609600"/>
              <a:chOff x="530352" y="6016752"/>
              <a:chExt cx="8997696" cy="609600"/>
            </a:xfrm>
          </p:grpSpPr>
          <p:sp>
            <p:nvSpPr>
              <p:cNvPr id="92"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3"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4"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5"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6"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7"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6" name="Group 500" hidden="1"/>
            <p:cNvGrpSpPr/>
            <p:nvPr/>
          </p:nvGrpSpPr>
          <p:grpSpPr>
            <a:xfrm>
              <a:off x="530352" y="5257800"/>
              <a:ext cx="8997696" cy="609600"/>
              <a:chOff x="530352" y="5257800"/>
              <a:chExt cx="8997696" cy="609600"/>
            </a:xfrm>
          </p:grpSpPr>
          <p:sp>
            <p:nvSpPr>
              <p:cNvPr id="86"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7"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8"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9"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0"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91"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7" name="Group 400" hidden="1"/>
            <p:cNvGrpSpPr/>
            <p:nvPr/>
          </p:nvGrpSpPr>
          <p:grpSpPr>
            <a:xfrm>
              <a:off x="530352" y="4498848"/>
              <a:ext cx="8997696" cy="609600"/>
              <a:chOff x="530352" y="4498848"/>
              <a:chExt cx="8997696" cy="609600"/>
            </a:xfrm>
          </p:grpSpPr>
          <p:sp>
            <p:nvSpPr>
              <p:cNvPr id="80"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1"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2"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3"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4"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85"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8" name="Group 300" hidden="1"/>
            <p:cNvGrpSpPr/>
            <p:nvPr/>
          </p:nvGrpSpPr>
          <p:grpSpPr>
            <a:xfrm>
              <a:off x="530352" y="3730752"/>
              <a:ext cx="8997696" cy="609600"/>
              <a:chOff x="530352" y="3730752"/>
              <a:chExt cx="8997696" cy="609600"/>
            </a:xfrm>
          </p:grpSpPr>
          <p:sp>
            <p:nvSpPr>
              <p:cNvPr id="74"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7"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8"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9"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 name="Group 200" hidden="1"/>
            <p:cNvGrpSpPr/>
            <p:nvPr/>
          </p:nvGrpSpPr>
          <p:grpSpPr>
            <a:xfrm>
              <a:off x="530352" y="2971800"/>
              <a:ext cx="8997696" cy="609600"/>
              <a:chOff x="530352" y="2971800"/>
              <a:chExt cx="8997696" cy="609600"/>
            </a:xfrm>
          </p:grpSpPr>
          <p:sp>
            <p:nvSpPr>
              <p:cNvPr id="68"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9"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0"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1"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2"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3"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10" name="Group 100" hidden="1"/>
            <p:cNvGrpSpPr/>
            <p:nvPr/>
          </p:nvGrpSpPr>
          <p:grpSpPr>
            <a:xfrm>
              <a:off x="530352" y="2212848"/>
              <a:ext cx="8997696" cy="609600"/>
              <a:chOff x="530352" y="2212848"/>
              <a:chExt cx="8997696" cy="609600"/>
            </a:xfrm>
          </p:grpSpPr>
          <p:sp>
            <p:nvSpPr>
              <p:cNvPr id="62"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3"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4"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5"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6"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67"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custDataLst>
              <p:tags r:id="rId3"/>
            </p:custDataLst>
          </p:nvPr>
        </p:nvSpPr>
        <p:spPr bwMode="gray"/>
        <p:txBody>
          <a:bodyPr/>
          <a:lstStyle/>
          <a:p>
            <a:r>
              <a:rPr lang="zh-CN" altLang="en-US" smtClean="0"/>
              <a:t>偿二代实施规划建议</a:t>
            </a:r>
            <a:endParaRPr lang="zh-CN" altLang="en-US"/>
          </a:p>
        </p:txBody>
      </p:sp>
      <p:sp>
        <p:nvSpPr>
          <p:cNvPr id="98" name="Page Number"/>
          <p:cNvSpPr txBox="1"/>
          <p:nvPr>
            <p:custDataLst>
              <p:tags r:id="rId4"/>
            </p:custDataLst>
          </p:nvPr>
        </p:nvSpPr>
        <p:spPr bwMode="gray">
          <a:xfrm>
            <a:off x="9197344" y="7287768"/>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0" smtClean="0"/>
              <a:t>31</a:t>
            </a:r>
            <a:endParaRPr lang="zh-CN" altLang="en-US" sz="900" noProof="0" smtClean="0"/>
          </a:p>
        </p:txBody>
      </p:sp>
      <p:sp>
        <p:nvSpPr>
          <p:cNvPr id="99" name="Section Footer"/>
          <p:cNvSpPr txBox="1"/>
          <p:nvPr>
            <p:custDataLst>
              <p:tags r:id="rId5"/>
            </p:custDataLst>
          </p:nvPr>
        </p:nvSpPr>
        <p:spPr bwMode="gray">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0" smtClean="0">
                <a:solidFill>
                  <a:schemeClr val="tx1"/>
                </a:solidFill>
              </a:rPr>
              <a:t>偿二代对公司管理的影响 </a:t>
            </a:r>
            <a:r>
              <a:rPr lang="en-US" altLang="zh-CN" sz="900" noProof="0" smtClean="0">
                <a:solidFill>
                  <a:schemeClr val="tx1"/>
                </a:solidFill>
              </a:rPr>
              <a:t>• </a:t>
            </a:r>
            <a:endParaRPr lang="zh-CN" altLang="en-US" sz="900" noProof="0" smtClean="0">
              <a:solidFill>
                <a:schemeClr val="tx1"/>
              </a:solidFill>
            </a:endParaRPr>
          </a:p>
        </p:txBody>
      </p:sp>
      <p:sp>
        <p:nvSpPr>
          <p:cNvPr id="57" name="Text Placeholder 1"/>
          <p:cNvSpPr>
            <a:spLocks noGrp="1"/>
          </p:cNvSpPr>
          <p:nvPr>
            <p:ph type="body" idx="1"/>
            <p:custDataLst>
              <p:tags r:id="rId6"/>
            </p:custDataLst>
          </p:nvPr>
        </p:nvSpPr>
        <p:spPr bwMode="gray">
          <a:xfrm>
            <a:off x="530352" y="1143000"/>
            <a:ext cx="8997696" cy="457200"/>
          </a:xfrm>
        </p:spPr>
        <p:txBody>
          <a:bodyPr/>
          <a:lstStyle/>
          <a:p>
            <a:r>
              <a:rPr lang="zh-CN" altLang="en-US" smtClean="0">
                <a:ea typeface="SimSun" pitchFamily="2" charset="-122"/>
              </a:rPr>
              <a:t>章节 </a:t>
            </a:r>
            <a:r>
              <a:rPr lang="en-US" altLang="zh-CN" smtClean="0"/>
              <a:t>4</a:t>
            </a:r>
            <a:endParaRPr lang="zh-CN" altLang="en-US"/>
          </a:p>
        </p:txBody>
      </p:sp>
    </p:spTree>
    <p:custDataLst>
      <p:tags r:id="rId7"/>
    </p:custDataLst>
    <p:extLst>
      <p:ext uri="{BB962C8B-B14F-4D97-AF65-F5344CB8AC3E}">
        <p14:creationId xmlns:p14="http://schemas.microsoft.com/office/powerpoint/2010/main" val="3655324787"/>
      </p:ext>
    </p:extLst>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8" name="grid" hidden="1"/>
          <p:cNvGrpSpPr/>
          <p:nvPr>
            <p:custDataLst>
              <p:tags r:id="rId2"/>
            </p:custDataLst>
          </p:nvPr>
        </p:nvGrpSpPr>
        <p:grpSpPr>
          <a:xfrm>
            <a:off x="530352" y="685800"/>
            <a:ext cx="8997696" cy="6711696"/>
            <a:chOff x="530352" y="685800"/>
            <a:chExt cx="8997696" cy="6711696"/>
          </a:xfrm>
        </p:grpSpPr>
        <p:sp>
          <p:nvSpPr>
            <p:cNvPr id="73" name="Footer block" hidden="1"/>
            <p:cNvSpPr>
              <a:spLocks noChangeArrowheads="1"/>
            </p:cNvSpPr>
            <p:nvPr/>
          </p:nvSpPr>
          <p:spPr bwMode="gray">
            <a:xfrm>
              <a:off x="530352" y="6784848"/>
              <a:ext cx="8988552" cy="612648"/>
            </a:xfrm>
            <a:prstGeom prst="rect">
              <a:avLst/>
            </a:prstGeom>
            <a:solidFill>
              <a:srgbClr val="CCFFFF">
                <a:alpha val="25000"/>
              </a:srgbClr>
            </a:solidFill>
            <a:ln w="6350" cap="rnd">
              <a:solidFill>
                <a:srgbClr val="CCFFFF"/>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5" name="Title block" hidden="1"/>
            <p:cNvSpPr>
              <a:spLocks noChangeArrowheads="1"/>
            </p:cNvSpPr>
            <p:nvPr/>
          </p:nvSpPr>
          <p:spPr bwMode="gray">
            <a:xfrm>
              <a:off x="530352" y="1143000"/>
              <a:ext cx="8988552" cy="914400"/>
            </a:xfrm>
            <a:prstGeom prst="rect">
              <a:avLst/>
            </a:prstGeom>
            <a:solidFill>
              <a:srgbClr val="FCC3D7">
                <a:alpha val="25000"/>
              </a:srgbClr>
            </a:solidFill>
            <a:ln w="6350" cap="rnd">
              <a:solidFill>
                <a:srgbClr val="FCC3D7"/>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76" name="Header block" hidden="1"/>
            <p:cNvSpPr>
              <a:spLocks noChangeArrowheads="1"/>
            </p:cNvSpPr>
            <p:nvPr/>
          </p:nvSpPr>
          <p:spPr bwMode="gray">
            <a:xfrm>
              <a:off x="530352" y="685800"/>
              <a:ext cx="8988552" cy="301752"/>
            </a:xfrm>
            <a:prstGeom prst="rect">
              <a:avLst/>
            </a:prstGeom>
            <a:solidFill>
              <a:srgbClr val="CCFFFF">
                <a:alpha val="25000"/>
              </a:srgbClr>
            </a:solidFill>
            <a:ln w="6350" cap="rnd">
              <a:solidFill>
                <a:srgbClr val="CCFFFF"/>
              </a:solidFill>
              <a:prstDash val="sysDot"/>
              <a:miter lim="800000"/>
            </a:ln>
            <a:effectLst/>
          </p:spPr>
          <p:txBody>
            <a:bodyPr wrap="none" lIns="63306" tIns="0" rIns="64600"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801688">
                <a:buSzPct val="90000"/>
                <a:defRPr/>
              </a:pPr>
              <a:endParaRPr lang="zh-CN" altLang="en-US" sz="1400">
                <a:solidFill>
                  <a:schemeClr val="folHlink"/>
                </a:solidFill>
                <a:cs typeface="Arial"/>
              </a:endParaRPr>
            </a:p>
          </p:txBody>
        </p:sp>
        <p:grpSp>
          <p:nvGrpSpPr>
            <p:cNvPr id="78" name="Group 600" hidden="1"/>
            <p:cNvGrpSpPr/>
            <p:nvPr userDrawn="1"/>
          </p:nvGrpSpPr>
          <p:grpSpPr>
            <a:xfrm>
              <a:off x="530352" y="6016752"/>
              <a:ext cx="8997696" cy="609600"/>
              <a:chOff x="530352" y="6016752"/>
              <a:chExt cx="8997696" cy="609600"/>
            </a:xfrm>
          </p:grpSpPr>
          <p:sp>
            <p:nvSpPr>
              <p:cNvPr id="138" name="Content block 606" hidden="1"/>
              <p:cNvSpPr>
                <a:spLocks noChangeArrowheads="1"/>
              </p:cNvSpPr>
              <p:nvPr/>
            </p:nvSpPr>
            <p:spPr bwMode="gray">
              <a:xfrm>
                <a:off x="8156448"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39" name="Content block 605" hidden="1"/>
              <p:cNvSpPr>
                <a:spLocks noChangeArrowheads="1"/>
              </p:cNvSpPr>
              <p:nvPr/>
            </p:nvSpPr>
            <p:spPr bwMode="gray">
              <a:xfrm>
                <a:off x="6629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40" name="Content block 604" hidden="1"/>
              <p:cNvSpPr>
                <a:spLocks noChangeArrowheads="1"/>
              </p:cNvSpPr>
              <p:nvPr/>
            </p:nvSpPr>
            <p:spPr bwMode="gray">
              <a:xfrm>
                <a:off x="5102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41" name="Content block 603" hidden="1"/>
              <p:cNvSpPr>
                <a:spLocks noChangeArrowheads="1"/>
              </p:cNvSpPr>
              <p:nvPr/>
            </p:nvSpPr>
            <p:spPr bwMode="gray">
              <a:xfrm>
                <a:off x="358474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42" name="Content block 602" hidden="1"/>
              <p:cNvSpPr>
                <a:spLocks noChangeArrowheads="1"/>
              </p:cNvSpPr>
              <p:nvPr/>
            </p:nvSpPr>
            <p:spPr bwMode="gray">
              <a:xfrm>
                <a:off x="2057400"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43" name="Content block 601" hidden="1"/>
              <p:cNvSpPr>
                <a:spLocks noChangeArrowheads="1"/>
              </p:cNvSpPr>
              <p:nvPr/>
            </p:nvSpPr>
            <p:spPr bwMode="gray">
              <a:xfrm>
                <a:off x="530352" y="6016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81" name="Group 500" hidden="1"/>
            <p:cNvGrpSpPr/>
            <p:nvPr userDrawn="1"/>
          </p:nvGrpSpPr>
          <p:grpSpPr>
            <a:xfrm>
              <a:off x="530352" y="5257800"/>
              <a:ext cx="8997696" cy="609600"/>
              <a:chOff x="530352" y="5257800"/>
              <a:chExt cx="8997696" cy="609600"/>
            </a:xfrm>
          </p:grpSpPr>
          <p:sp>
            <p:nvSpPr>
              <p:cNvPr id="132" name="Content block 506" hidden="1"/>
              <p:cNvSpPr>
                <a:spLocks noChangeArrowheads="1"/>
              </p:cNvSpPr>
              <p:nvPr/>
            </p:nvSpPr>
            <p:spPr bwMode="gray">
              <a:xfrm>
                <a:off x="8156448"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33" name="Content block 505" hidden="1"/>
              <p:cNvSpPr>
                <a:spLocks noChangeArrowheads="1"/>
              </p:cNvSpPr>
              <p:nvPr/>
            </p:nvSpPr>
            <p:spPr bwMode="gray">
              <a:xfrm>
                <a:off x="6629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34" name="Content block 504" hidden="1"/>
              <p:cNvSpPr>
                <a:spLocks noChangeArrowheads="1"/>
              </p:cNvSpPr>
              <p:nvPr/>
            </p:nvSpPr>
            <p:spPr bwMode="gray">
              <a:xfrm>
                <a:off x="5102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35" name="Content block 503" hidden="1"/>
              <p:cNvSpPr>
                <a:spLocks noChangeArrowheads="1"/>
              </p:cNvSpPr>
              <p:nvPr/>
            </p:nvSpPr>
            <p:spPr bwMode="gray">
              <a:xfrm>
                <a:off x="358474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36" name="Content block 502" hidden="1"/>
              <p:cNvSpPr>
                <a:spLocks noChangeArrowheads="1"/>
              </p:cNvSpPr>
              <p:nvPr/>
            </p:nvSpPr>
            <p:spPr bwMode="gray">
              <a:xfrm>
                <a:off x="2057400"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37" name="Content block 501" hidden="1"/>
              <p:cNvSpPr>
                <a:spLocks noChangeArrowheads="1"/>
              </p:cNvSpPr>
              <p:nvPr/>
            </p:nvSpPr>
            <p:spPr bwMode="gray">
              <a:xfrm>
                <a:off x="530352" y="5257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82" name="Group 400" hidden="1"/>
            <p:cNvGrpSpPr/>
            <p:nvPr userDrawn="1"/>
          </p:nvGrpSpPr>
          <p:grpSpPr>
            <a:xfrm>
              <a:off x="530352" y="4498848"/>
              <a:ext cx="8997696" cy="609600"/>
              <a:chOff x="530352" y="4498848"/>
              <a:chExt cx="8997696" cy="609600"/>
            </a:xfrm>
          </p:grpSpPr>
          <p:sp>
            <p:nvSpPr>
              <p:cNvPr id="126" name="Content block 406" hidden="1"/>
              <p:cNvSpPr>
                <a:spLocks noChangeArrowheads="1"/>
              </p:cNvSpPr>
              <p:nvPr/>
            </p:nvSpPr>
            <p:spPr bwMode="gray">
              <a:xfrm>
                <a:off x="8156448"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7" name="Content block 405" hidden="1"/>
              <p:cNvSpPr>
                <a:spLocks noChangeArrowheads="1"/>
              </p:cNvSpPr>
              <p:nvPr/>
            </p:nvSpPr>
            <p:spPr bwMode="gray">
              <a:xfrm>
                <a:off x="6629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8" name="Content block 404" hidden="1"/>
              <p:cNvSpPr>
                <a:spLocks noChangeArrowheads="1"/>
              </p:cNvSpPr>
              <p:nvPr/>
            </p:nvSpPr>
            <p:spPr bwMode="gray">
              <a:xfrm>
                <a:off x="5102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9" name="Content block 403" hidden="1"/>
              <p:cNvSpPr>
                <a:spLocks noChangeArrowheads="1"/>
              </p:cNvSpPr>
              <p:nvPr/>
            </p:nvSpPr>
            <p:spPr bwMode="gray">
              <a:xfrm>
                <a:off x="358474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30" name="Content block 402" hidden="1"/>
              <p:cNvSpPr>
                <a:spLocks noChangeArrowheads="1"/>
              </p:cNvSpPr>
              <p:nvPr/>
            </p:nvSpPr>
            <p:spPr bwMode="gray">
              <a:xfrm>
                <a:off x="2057400"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31" name="Content block 401" hidden="1"/>
              <p:cNvSpPr>
                <a:spLocks noChangeArrowheads="1"/>
              </p:cNvSpPr>
              <p:nvPr/>
            </p:nvSpPr>
            <p:spPr bwMode="gray">
              <a:xfrm>
                <a:off x="530352" y="4498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89" name="Group 300" hidden="1"/>
            <p:cNvGrpSpPr/>
            <p:nvPr userDrawn="1"/>
          </p:nvGrpSpPr>
          <p:grpSpPr>
            <a:xfrm>
              <a:off x="530352" y="3730752"/>
              <a:ext cx="8997696" cy="609600"/>
              <a:chOff x="530352" y="3730752"/>
              <a:chExt cx="8997696" cy="609600"/>
            </a:xfrm>
          </p:grpSpPr>
          <p:sp>
            <p:nvSpPr>
              <p:cNvPr id="119" name="Content block 306" hidden="1"/>
              <p:cNvSpPr>
                <a:spLocks noChangeArrowheads="1"/>
              </p:cNvSpPr>
              <p:nvPr/>
            </p:nvSpPr>
            <p:spPr bwMode="gray">
              <a:xfrm>
                <a:off x="8156448"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0" name="Content block 305" hidden="1"/>
              <p:cNvSpPr>
                <a:spLocks noChangeArrowheads="1"/>
              </p:cNvSpPr>
              <p:nvPr/>
            </p:nvSpPr>
            <p:spPr bwMode="gray">
              <a:xfrm>
                <a:off x="6629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1" name="Content block 304" hidden="1"/>
              <p:cNvSpPr>
                <a:spLocks noChangeArrowheads="1"/>
              </p:cNvSpPr>
              <p:nvPr/>
            </p:nvSpPr>
            <p:spPr bwMode="gray">
              <a:xfrm>
                <a:off x="5102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2" name="Content block 303" hidden="1"/>
              <p:cNvSpPr>
                <a:spLocks noChangeArrowheads="1"/>
              </p:cNvSpPr>
              <p:nvPr/>
            </p:nvSpPr>
            <p:spPr bwMode="gray">
              <a:xfrm>
                <a:off x="358474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3" name="Content block 302" hidden="1"/>
              <p:cNvSpPr>
                <a:spLocks noChangeArrowheads="1"/>
              </p:cNvSpPr>
              <p:nvPr/>
            </p:nvSpPr>
            <p:spPr bwMode="gray">
              <a:xfrm>
                <a:off x="2057400"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24" name="Content block 301" hidden="1"/>
              <p:cNvSpPr>
                <a:spLocks noChangeArrowheads="1"/>
              </p:cNvSpPr>
              <p:nvPr/>
            </p:nvSpPr>
            <p:spPr bwMode="gray">
              <a:xfrm>
                <a:off x="530352" y="3730752"/>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3" name="Group 200" hidden="1"/>
            <p:cNvGrpSpPr/>
            <p:nvPr userDrawn="1"/>
          </p:nvGrpSpPr>
          <p:grpSpPr>
            <a:xfrm>
              <a:off x="530352" y="2971800"/>
              <a:ext cx="8997696" cy="609600"/>
              <a:chOff x="530352" y="2971800"/>
              <a:chExt cx="8997696" cy="609600"/>
            </a:xfrm>
          </p:grpSpPr>
          <p:sp>
            <p:nvSpPr>
              <p:cNvPr id="109" name="Content block 206" hidden="1"/>
              <p:cNvSpPr>
                <a:spLocks noChangeArrowheads="1"/>
              </p:cNvSpPr>
              <p:nvPr/>
            </p:nvSpPr>
            <p:spPr bwMode="gray">
              <a:xfrm>
                <a:off x="8156448"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0" name="Content block 205" hidden="1"/>
              <p:cNvSpPr>
                <a:spLocks noChangeArrowheads="1"/>
              </p:cNvSpPr>
              <p:nvPr/>
            </p:nvSpPr>
            <p:spPr bwMode="gray">
              <a:xfrm>
                <a:off x="6629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1" name="Content block 204" hidden="1"/>
              <p:cNvSpPr>
                <a:spLocks noChangeArrowheads="1"/>
              </p:cNvSpPr>
              <p:nvPr/>
            </p:nvSpPr>
            <p:spPr bwMode="gray">
              <a:xfrm>
                <a:off x="5102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6" name="Content block 203" hidden="1"/>
              <p:cNvSpPr>
                <a:spLocks noChangeArrowheads="1"/>
              </p:cNvSpPr>
              <p:nvPr/>
            </p:nvSpPr>
            <p:spPr bwMode="gray">
              <a:xfrm>
                <a:off x="358474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7" name="Content block 202" hidden="1"/>
              <p:cNvSpPr>
                <a:spLocks noChangeArrowheads="1"/>
              </p:cNvSpPr>
              <p:nvPr/>
            </p:nvSpPr>
            <p:spPr bwMode="gray">
              <a:xfrm>
                <a:off x="2057400"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18" name="Content block 201" hidden="1"/>
              <p:cNvSpPr>
                <a:spLocks noChangeArrowheads="1"/>
              </p:cNvSpPr>
              <p:nvPr/>
            </p:nvSpPr>
            <p:spPr bwMode="gray">
              <a:xfrm>
                <a:off x="530352" y="2971800"/>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nvGrpSpPr>
            <p:cNvPr id="94" name="Group 100" hidden="1"/>
            <p:cNvGrpSpPr/>
            <p:nvPr userDrawn="1"/>
          </p:nvGrpSpPr>
          <p:grpSpPr>
            <a:xfrm>
              <a:off x="530352" y="2212848"/>
              <a:ext cx="8997696" cy="609600"/>
              <a:chOff x="530352" y="2212848"/>
              <a:chExt cx="8997696" cy="609600"/>
            </a:xfrm>
          </p:grpSpPr>
          <p:sp>
            <p:nvSpPr>
              <p:cNvPr id="95" name="Content block 106" hidden="1"/>
              <p:cNvSpPr>
                <a:spLocks noChangeArrowheads="1"/>
              </p:cNvSpPr>
              <p:nvPr/>
            </p:nvSpPr>
            <p:spPr bwMode="gray">
              <a:xfrm>
                <a:off x="8156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2" name="Content block 105" hidden="1"/>
              <p:cNvSpPr>
                <a:spLocks noChangeArrowheads="1"/>
              </p:cNvSpPr>
              <p:nvPr/>
            </p:nvSpPr>
            <p:spPr bwMode="gray">
              <a:xfrm>
                <a:off x="6629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3" name="Content block 104" hidden="1"/>
              <p:cNvSpPr>
                <a:spLocks noChangeArrowheads="1"/>
              </p:cNvSpPr>
              <p:nvPr/>
            </p:nvSpPr>
            <p:spPr bwMode="gray">
              <a:xfrm>
                <a:off x="5102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4" name="Content block 103" hidden="1"/>
              <p:cNvSpPr>
                <a:spLocks noChangeArrowheads="1"/>
              </p:cNvSpPr>
              <p:nvPr/>
            </p:nvSpPr>
            <p:spPr bwMode="gray">
              <a:xfrm>
                <a:off x="3584448"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7" name="Content block 102" hidden="1"/>
              <p:cNvSpPr>
                <a:spLocks noChangeArrowheads="1"/>
              </p:cNvSpPr>
              <p:nvPr/>
            </p:nvSpPr>
            <p:spPr bwMode="gray">
              <a:xfrm>
                <a:off x="2057400"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sp>
            <p:nvSpPr>
              <p:cNvPr id="108" name="Content block 101" hidden="1"/>
              <p:cNvSpPr>
                <a:spLocks noChangeArrowheads="1"/>
              </p:cNvSpPr>
              <p:nvPr/>
            </p:nvSpPr>
            <p:spPr bwMode="gray">
              <a:xfrm>
                <a:off x="530352" y="2212848"/>
                <a:ext cx="1371600" cy="609600"/>
              </a:xfrm>
              <a:prstGeom prst="rect">
                <a:avLst/>
              </a:prstGeom>
              <a:solidFill>
                <a:srgbClr val="E7EBE0">
                  <a:alpha val="50000"/>
                </a:srgbClr>
              </a:solidFill>
              <a:ln w="6350">
                <a:solidFill>
                  <a:srgbClr val="E7EBE0"/>
                </a:solidFill>
                <a:prstDash val="sysDot"/>
                <a:miter lim="800000"/>
              </a:ln>
              <a:effectLst/>
            </p:spPr>
            <p:txBody>
              <a:bodyPr wrap="none" lIns="63478" tIns="0" rIns="64777" bIns="0" anchor="ct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defTabSz="912813">
                  <a:defRPr/>
                </a:pPr>
                <a:endParaRPr lang="zh-CN" altLang="en-US"/>
              </a:p>
            </p:txBody>
          </p:sp>
        </p:grpSp>
      </p:grpSp>
      <p:sp>
        <p:nvSpPr>
          <p:cNvPr id="2" name="Title 1"/>
          <p:cNvSpPr>
            <a:spLocks noGrp="1"/>
          </p:cNvSpPr>
          <p:nvPr>
            <p:ph type="title"/>
          </p:nvPr>
        </p:nvSpPr>
        <p:spPr>
          <a:xfrm>
            <a:off x="493200" y="1123200"/>
            <a:ext cx="8997696" cy="914400"/>
          </a:xfrm>
          <a:noFill/>
          <a:ln w="9525">
            <a:noFill/>
            <a:miter lim="800000"/>
          </a:ln>
        </p:spPr>
        <p:txBody>
          <a:bodyPr vert="horz" wrap="square" lIns="0" tIns="0" rIns="0" bIns="0" numCol="1" anchor="t" anchorCtr="0" compatLnSpc="1">
            <a:prstTxWarp prst="textNoShape">
              <a:avLst/>
            </a:prstTxWarp>
          </a:bodyPr>
          <a:lstStyle/>
          <a:p>
            <a:r>
              <a:rPr lang="zh-CN" altLang="en-US">
                <a:solidFill>
                  <a:srgbClr val="000000"/>
                </a:solidFill>
                <a:latin typeface="宋体" pitchFamily="2" charset="-122"/>
                <a:ea typeface="宋体" pitchFamily="2" charset="-122"/>
              </a:rPr>
              <a:t>保险公司实施方案规划</a:t>
            </a:r>
          </a:p>
        </p:txBody>
      </p:sp>
      <p:sp>
        <p:nvSpPr>
          <p:cNvPr id="106" name="Freeform 11"/>
          <p:cNvSpPr/>
          <p:nvPr/>
        </p:nvSpPr>
        <p:spPr bwMode="auto">
          <a:xfrm rot="5400000">
            <a:off x="1554876" y="6000279"/>
            <a:ext cx="1186367" cy="3132492"/>
          </a:xfrm>
          <a:custGeom>
            <a:gdLst>
              <a:gd name="T0" fmla="*/ 853 w 853"/>
              <a:gd name="T1" fmla="*/ 877 h 877"/>
              <a:gd name="T2" fmla="*/ 0 w 853"/>
              <a:gd name="T3" fmla="*/ 877 h 877"/>
              <a:gd name="T4" fmla="*/ 0 w 853"/>
              <a:gd name="T5" fmla="*/ 0 h 877"/>
              <a:gd name="T6" fmla="*/ 446 w 853"/>
              <a:gd name="T7" fmla="*/ 259 h 877"/>
              <a:gd name="T8" fmla="*/ 853 w 853"/>
              <a:gd name="T9" fmla="*/ 0 h 877"/>
              <a:gd name="T10" fmla="*/ 853 w 853"/>
              <a:gd name="T11" fmla="*/ 877 h 877"/>
            </a:gdLst>
            <a:cxnLst>
              <a:cxn ang="0">
                <a:pos x="T0" y="T1"/>
              </a:cxn>
              <a:cxn ang="0">
                <a:pos x="T2" y="T3"/>
              </a:cxn>
              <a:cxn ang="0">
                <a:pos x="T4" y="T5"/>
              </a:cxn>
              <a:cxn ang="0">
                <a:pos x="T6" y="T7"/>
              </a:cxn>
              <a:cxn ang="0">
                <a:pos x="T8" y="T9"/>
              </a:cxn>
              <a:cxn ang="0">
                <a:pos x="T10" y="T11"/>
              </a:cxn>
            </a:cxnLst>
            <a:rect l="0" t="0" r="r" b="b"/>
            <a:pathLst>
              <a:path w="853" h="877">
                <a:moveTo>
                  <a:pt x="853" y="877"/>
                </a:moveTo>
                <a:lnTo>
                  <a:pt x="0" y="877"/>
                </a:lnTo>
                <a:lnTo>
                  <a:pt x="0" y="0"/>
                </a:lnTo>
                <a:lnTo>
                  <a:pt x="446" y="259"/>
                </a:lnTo>
                <a:lnTo>
                  <a:pt x="853" y="0"/>
                </a:lnTo>
                <a:lnTo>
                  <a:pt x="853" y="877"/>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16197" tIns="58099" rIns="116197" bIns="58099"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en-GB" sz="2300">
              <a:solidFill>
                <a:srgbClr val="000000"/>
              </a:solidFill>
              <a:latin typeface="+mj-lt"/>
            </a:endParaRPr>
          </a:p>
        </p:txBody>
      </p:sp>
      <p:sp>
        <p:nvSpPr>
          <p:cNvPr id="112" name="Freeform 30"/>
          <p:cNvSpPr/>
          <p:nvPr/>
        </p:nvSpPr>
        <p:spPr bwMode="auto">
          <a:xfrm rot="5400000">
            <a:off x="6251826" y="4748559"/>
            <a:ext cx="1186367" cy="5647057"/>
          </a:xfrm>
          <a:custGeom>
            <a:gdLst>
              <a:gd name="T0" fmla="*/ 427 w 853"/>
              <a:gd name="T1" fmla="*/ 0 h 1581"/>
              <a:gd name="T2" fmla="*/ 0 w 853"/>
              <a:gd name="T3" fmla="*/ 247 h 1581"/>
              <a:gd name="T4" fmla="*/ 0 w 853"/>
              <a:gd name="T5" fmla="*/ 250 h 1581"/>
              <a:gd name="T6" fmla="*/ 427 w 853"/>
              <a:gd name="T7" fmla="*/ 0 h 1581"/>
              <a:gd name="T8" fmla="*/ 853 w 853"/>
              <a:gd name="T9" fmla="*/ 247 h 1581"/>
              <a:gd name="T10" fmla="*/ 853 w 853"/>
              <a:gd name="T11" fmla="*/ 1581 h 1581"/>
              <a:gd name="T12" fmla="*/ 853 w 853"/>
              <a:gd name="T13" fmla="*/ 247 h 1581"/>
              <a:gd name="T14" fmla="*/ 427 w 853"/>
              <a:gd name="T15" fmla="*/ 0 h 158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53" h="1581">
                <a:moveTo>
                  <a:pt x="427" y="0"/>
                </a:moveTo>
                <a:lnTo>
                  <a:pt x="0" y="247"/>
                </a:lnTo>
                <a:lnTo>
                  <a:pt x="0" y="250"/>
                </a:lnTo>
                <a:lnTo>
                  <a:pt x="427" y="0"/>
                </a:lnTo>
                <a:lnTo>
                  <a:pt x="853" y="247"/>
                </a:lnTo>
                <a:lnTo>
                  <a:pt x="853" y="1581"/>
                </a:lnTo>
                <a:lnTo>
                  <a:pt x="853" y="247"/>
                </a:lnTo>
                <a:lnTo>
                  <a:pt x="427"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16197" tIns="58099" rIns="116197" bIns="58099"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en-GB" sz="2300">
              <a:solidFill>
                <a:srgbClr val="000000"/>
              </a:solidFill>
              <a:latin typeface="+mj-lt"/>
            </a:endParaRPr>
          </a:p>
        </p:txBody>
      </p:sp>
      <p:sp>
        <p:nvSpPr>
          <p:cNvPr id="114" name="Freeform 32"/>
          <p:cNvSpPr/>
          <p:nvPr/>
        </p:nvSpPr>
        <p:spPr bwMode="auto">
          <a:xfrm rot="5400000">
            <a:off x="5810705" y="4307440"/>
            <a:ext cx="1186367" cy="6529295"/>
          </a:xfrm>
          <a:custGeom>
            <a:gdLst>
              <a:gd name="T0" fmla="*/ 427 w 853"/>
              <a:gd name="T1" fmla="*/ 0 h 1828"/>
              <a:gd name="T2" fmla="*/ 0 w 853"/>
              <a:gd name="T3" fmla="*/ 250 h 1828"/>
              <a:gd name="T4" fmla="*/ 0 w 853"/>
              <a:gd name="T5" fmla="*/ 1581 h 1828"/>
              <a:gd name="T6" fmla="*/ 427 w 853"/>
              <a:gd name="T7" fmla="*/ 1828 h 1828"/>
              <a:gd name="T8" fmla="*/ 853 w 853"/>
              <a:gd name="T9" fmla="*/ 1581 h 1828"/>
              <a:gd name="T10" fmla="*/ 853 w 853"/>
              <a:gd name="T11" fmla="*/ 247 h 1828"/>
              <a:gd name="T12" fmla="*/ 427 w 853"/>
              <a:gd name="T13" fmla="*/ 0 h 1828"/>
            </a:gdLst>
            <a:cxnLst>
              <a:cxn ang="0">
                <a:pos x="T0" y="T1"/>
              </a:cxn>
              <a:cxn ang="0">
                <a:pos x="T2" y="T3"/>
              </a:cxn>
              <a:cxn ang="0">
                <a:pos x="T4" y="T5"/>
              </a:cxn>
              <a:cxn ang="0">
                <a:pos x="T6" y="T7"/>
              </a:cxn>
              <a:cxn ang="0">
                <a:pos x="T8" y="T9"/>
              </a:cxn>
              <a:cxn ang="0">
                <a:pos x="T10" y="T11"/>
              </a:cxn>
              <a:cxn ang="0">
                <a:pos x="T12" y="T13"/>
              </a:cxn>
            </a:cxnLst>
            <a:rect l="0" t="0" r="r" b="b"/>
            <a:pathLst>
              <a:path w="853" h="1828">
                <a:moveTo>
                  <a:pt x="427" y="0"/>
                </a:moveTo>
                <a:lnTo>
                  <a:pt x="0" y="250"/>
                </a:lnTo>
                <a:lnTo>
                  <a:pt x="0" y="1581"/>
                </a:lnTo>
                <a:lnTo>
                  <a:pt x="427" y="1828"/>
                </a:lnTo>
                <a:lnTo>
                  <a:pt x="853" y="1581"/>
                </a:lnTo>
                <a:lnTo>
                  <a:pt x="853" y="247"/>
                </a:lnTo>
                <a:lnTo>
                  <a:pt x="427"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16197" tIns="58099" rIns="116197" bIns="58099"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en-GB" sz="2300">
              <a:solidFill>
                <a:srgbClr val="000000"/>
              </a:solidFill>
              <a:latin typeface="+mj-lt"/>
            </a:endParaRPr>
          </a:p>
        </p:txBody>
      </p:sp>
      <p:grpSp>
        <p:nvGrpSpPr>
          <p:cNvPr id="25" name="Group 24"/>
          <p:cNvGrpSpPr/>
          <p:nvPr/>
        </p:nvGrpSpPr>
        <p:grpSpPr>
          <a:xfrm>
            <a:off x="514594" y="1220294"/>
            <a:ext cx="9247516" cy="5786419"/>
            <a:chOff x="350858" y="2278750"/>
            <a:chExt cx="6305125" cy="6651375"/>
          </a:xfrm>
        </p:grpSpPr>
        <p:grpSp>
          <p:nvGrpSpPr>
            <p:cNvPr id="23" name="Group 22"/>
            <p:cNvGrpSpPr/>
            <p:nvPr/>
          </p:nvGrpSpPr>
          <p:grpSpPr>
            <a:xfrm>
              <a:off x="350858" y="2278750"/>
              <a:ext cx="6305125" cy="6651375"/>
              <a:chOff x="255161" y="2278750"/>
              <a:chExt cx="6305125" cy="6651375"/>
            </a:xfrm>
          </p:grpSpPr>
          <p:grpSp>
            <p:nvGrpSpPr>
              <p:cNvPr id="21" name="Group 20"/>
              <p:cNvGrpSpPr/>
              <p:nvPr/>
            </p:nvGrpSpPr>
            <p:grpSpPr>
              <a:xfrm>
                <a:off x="255161" y="2278750"/>
                <a:ext cx="6305125" cy="6651375"/>
                <a:chOff x="287060" y="2236218"/>
                <a:chExt cx="6305125" cy="6651375"/>
              </a:xfrm>
            </p:grpSpPr>
            <p:sp>
              <p:nvSpPr>
                <p:cNvPr id="65" name="Freeform 7"/>
                <p:cNvSpPr/>
                <p:nvPr/>
              </p:nvSpPr>
              <p:spPr bwMode="auto">
                <a:xfrm rot="5400000">
                  <a:off x="708568" y="2055957"/>
                  <a:ext cx="1512036" cy="2135790"/>
                </a:xfrm>
                <a:custGeom>
                  <a:gdLst>
                    <a:gd name="T0" fmla="*/ 853 w 853"/>
                    <a:gd name="T1" fmla="*/ 877 h 877"/>
                    <a:gd name="T2" fmla="*/ 0 w 853"/>
                    <a:gd name="T3" fmla="*/ 877 h 877"/>
                    <a:gd name="T4" fmla="*/ 0 w 853"/>
                    <a:gd name="T5" fmla="*/ 0 h 877"/>
                    <a:gd name="T6" fmla="*/ 446 w 853"/>
                    <a:gd name="T7" fmla="*/ 259 h 877"/>
                    <a:gd name="T8" fmla="*/ 853 w 853"/>
                    <a:gd name="T9" fmla="*/ 0 h 877"/>
                    <a:gd name="T10" fmla="*/ 853 w 853"/>
                    <a:gd name="T11" fmla="*/ 877 h 877"/>
                  </a:gdLst>
                  <a:cxnLst>
                    <a:cxn ang="0">
                      <a:pos x="T0" y="T1"/>
                    </a:cxn>
                    <a:cxn ang="0">
                      <a:pos x="T2" y="T3"/>
                    </a:cxn>
                    <a:cxn ang="0">
                      <a:pos x="T4" y="T5"/>
                    </a:cxn>
                    <a:cxn ang="0">
                      <a:pos x="T6" y="T7"/>
                    </a:cxn>
                    <a:cxn ang="0">
                      <a:pos x="T8" y="T9"/>
                    </a:cxn>
                    <a:cxn ang="0">
                      <a:pos x="T10" y="T11"/>
                    </a:cxn>
                  </a:cxnLst>
                  <a:rect l="0" t="0" r="r" b="b"/>
                  <a:pathLst>
                    <a:path w="853" h="877">
                      <a:moveTo>
                        <a:pt x="853" y="877"/>
                      </a:moveTo>
                      <a:lnTo>
                        <a:pt x="0" y="877"/>
                      </a:lnTo>
                      <a:lnTo>
                        <a:pt x="0" y="0"/>
                      </a:lnTo>
                      <a:lnTo>
                        <a:pt x="446" y="259"/>
                      </a:lnTo>
                      <a:lnTo>
                        <a:pt x="853" y="0"/>
                      </a:lnTo>
                      <a:lnTo>
                        <a:pt x="853" y="877"/>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67" name="Freeform 9"/>
                <p:cNvSpPr/>
                <p:nvPr/>
              </p:nvSpPr>
              <p:spPr bwMode="auto">
                <a:xfrm rot="5400000">
                  <a:off x="708568" y="3679666"/>
                  <a:ext cx="1512036" cy="2135790"/>
                </a:xfrm>
                <a:custGeom>
                  <a:gdLst>
                    <a:gd name="T0" fmla="*/ 853 w 853"/>
                    <a:gd name="T1" fmla="*/ 877 h 877"/>
                    <a:gd name="T2" fmla="*/ 0 w 853"/>
                    <a:gd name="T3" fmla="*/ 877 h 877"/>
                    <a:gd name="T4" fmla="*/ 0 w 853"/>
                    <a:gd name="T5" fmla="*/ 0 h 877"/>
                    <a:gd name="T6" fmla="*/ 446 w 853"/>
                    <a:gd name="T7" fmla="*/ 259 h 877"/>
                    <a:gd name="T8" fmla="*/ 853 w 853"/>
                    <a:gd name="T9" fmla="*/ 0 h 877"/>
                    <a:gd name="T10" fmla="*/ 853 w 853"/>
                    <a:gd name="T11" fmla="*/ 877 h 877"/>
                  </a:gdLst>
                  <a:cxnLst>
                    <a:cxn ang="0">
                      <a:pos x="T0" y="T1"/>
                    </a:cxn>
                    <a:cxn ang="0">
                      <a:pos x="T2" y="T3"/>
                    </a:cxn>
                    <a:cxn ang="0">
                      <a:pos x="T4" y="T5"/>
                    </a:cxn>
                    <a:cxn ang="0">
                      <a:pos x="T6" y="T7"/>
                    </a:cxn>
                    <a:cxn ang="0">
                      <a:pos x="T8" y="T9"/>
                    </a:cxn>
                    <a:cxn ang="0">
                      <a:pos x="T10" y="T11"/>
                    </a:cxn>
                  </a:cxnLst>
                  <a:rect l="0" t="0" r="r" b="b"/>
                  <a:pathLst>
                    <a:path w="853" h="877">
                      <a:moveTo>
                        <a:pt x="853" y="877"/>
                      </a:moveTo>
                      <a:lnTo>
                        <a:pt x="0" y="877"/>
                      </a:lnTo>
                      <a:lnTo>
                        <a:pt x="0" y="0"/>
                      </a:lnTo>
                      <a:lnTo>
                        <a:pt x="446" y="259"/>
                      </a:lnTo>
                      <a:lnTo>
                        <a:pt x="853" y="0"/>
                      </a:lnTo>
                      <a:lnTo>
                        <a:pt x="853" y="877"/>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70" name="Freeform 11"/>
                <p:cNvSpPr/>
                <p:nvPr/>
              </p:nvSpPr>
              <p:spPr bwMode="auto">
                <a:xfrm rot="5400000">
                  <a:off x="708568" y="5308694"/>
                  <a:ext cx="1512036" cy="2135790"/>
                </a:xfrm>
                <a:custGeom>
                  <a:gdLst>
                    <a:gd name="T0" fmla="*/ 853 w 853"/>
                    <a:gd name="T1" fmla="*/ 877 h 877"/>
                    <a:gd name="T2" fmla="*/ 0 w 853"/>
                    <a:gd name="T3" fmla="*/ 877 h 877"/>
                    <a:gd name="T4" fmla="*/ 0 w 853"/>
                    <a:gd name="T5" fmla="*/ 0 h 877"/>
                    <a:gd name="T6" fmla="*/ 446 w 853"/>
                    <a:gd name="T7" fmla="*/ 259 h 877"/>
                    <a:gd name="T8" fmla="*/ 853 w 853"/>
                    <a:gd name="T9" fmla="*/ 0 h 877"/>
                    <a:gd name="T10" fmla="*/ 853 w 853"/>
                    <a:gd name="T11" fmla="*/ 877 h 877"/>
                  </a:gdLst>
                  <a:cxnLst>
                    <a:cxn ang="0">
                      <a:pos x="T0" y="T1"/>
                    </a:cxn>
                    <a:cxn ang="0">
                      <a:pos x="T2" y="T3"/>
                    </a:cxn>
                    <a:cxn ang="0">
                      <a:pos x="T4" y="T5"/>
                    </a:cxn>
                    <a:cxn ang="0">
                      <a:pos x="T6" y="T7"/>
                    </a:cxn>
                    <a:cxn ang="0">
                      <a:pos x="T8" y="T9"/>
                    </a:cxn>
                    <a:cxn ang="0">
                      <a:pos x="T10" y="T11"/>
                    </a:cxn>
                  </a:cxnLst>
                  <a:rect l="0" t="0" r="r" b="b"/>
                  <a:pathLst>
                    <a:path w="853" h="877">
                      <a:moveTo>
                        <a:pt x="853" y="877"/>
                      </a:moveTo>
                      <a:lnTo>
                        <a:pt x="0" y="877"/>
                      </a:lnTo>
                      <a:lnTo>
                        <a:pt x="0" y="0"/>
                      </a:lnTo>
                      <a:lnTo>
                        <a:pt x="446" y="259"/>
                      </a:lnTo>
                      <a:lnTo>
                        <a:pt x="853" y="0"/>
                      </a:lnTo>
                      <a:lnTo>
                        <a:pt x="853" y="877"/>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72" name="Freeform 13"/>
                <p:cNvSpPr/>
                <p:nvPr/>
              </p:nvSpPr>
              <p:spPr bwMode="auto">
                <a:xfrm rot="5400000">
                  <a:off x="708568" y="6939495"/>
                  <a:ext cx="1512036" cy="2135790"/>
                </a:xfrm>
                <a:custGeom>
                  <a:gdLst>
                    <a:gd name="T0" fmla="*/ 853 w 853"/>
                    <a:gd name="T1" fmla="*/ 877 h 877"/>
                    <a:gd name="T2" fmla="*/ 0 w 853"/>
                    <a:gd name="T3" fmla="*/ 877 h 877"/>
                    <a:gd name="T4" fmla="*/ 0 w 853"/>
                    <a:gd name="T5" fmla="*/ 0 h 877"/>
                    <a:gd name="T6" fmla="*/ 446 w 853"/>
                    <a:gd name="T7" fmla="*/ 259 h 877"/>
                    <a:gd name="T8" fmla="*/ 853 w 853"/>
                    <a:gd name="T9" fmla="*/ 0 h 877"/>
                    <a:gd name="T10" fmla="*/ 853 w 853"/>
                    <a:gd name="T11" fmla="*/ 877 h 877"/>
                  </a:gdLst>
                  <a:cxnLst>
                    <a:cxn ang="0">
                      <a:pos x="T0" y="T1"/>
                    </a:cxn>
                    <a:cxn ang="0">
                      <a:pos x="T2" y="T3"/>
                    </a:cxn>
                    <a:cxn ang="0">
                      <a:pos x="T4" y="T5"/>
                    </a:cxn>
                    <a:cxn ang="0">
                      <a:pos x="T6" y="T7"/>
                    </a:cxn>
                    <a:cxn ang="0">
                      <a:pos x="T8" y="T9"/>
                    </a:cxn>
                    <a:cxn ang="0">
                      <a:pos x="T10" y="T11"/>
                    </a:cxn>
                  </a:cxnLst>
                  <a:rect l="0" t="0" r="r" b="b"/>
                  <a:pathLst>
                    <a:path w="853" h="877">
                      <a:moveTo>
                        <a:pt x="853" y="877"/>
                      </a:moveTo>
                      <a:lnTo>
                        <a:pt x="0" y="877"/>
                      </a:lnTo>
                      <a:lnTo>
                        <a:pt x="0" y="0"/>
                      </a:lnTo>
                      <a:lnTo>
                        <a:pt x="446" y="259"/>
                      </a:lnTo>
                      <a:lnTo>
                        <a:pt x="853" y="0"/>
                      </a:lnTo>
                      <a:lnTo>
                        <a:pt x="853" y="877"/>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74" name="Freeform 15"/>
                <p:cNvSpPr/>
                <p:nvPr/>
              </p:nvSpPr>
              <p:spPr bwMode="auto">
                <a:xfrm rot="5400000">
                  <a:off x="3581367" y="869054"/>
                  <a:ext cx="1533307" cy="4488323"/>
                </a:xfrm>
                <a:custGeom>
                  <a:gdLst>
                    <a:gd name="T0" fmla="*/ 865 w 865"/>
                    <a:gd name="T1" fmla="*/ 1597 h 1843"/>
                    <a:gd name="T2" fmla="*/ 438 w 865"/>
                    <a:gd name="T3" fmla="*/ 1843 h 1843"/>
                    <a:gd name="T4" fmla="*/ 0 w 865"/>
                    <a:gd name="T5" fmla="*/ 1597 h 1843"/>
                    <a:gd name="T6" fmla="*/ 0 w 865"/>
                    <a:gd name="T7" fmla="*/ 258 h 1843"/>
                    <a:gd name="T8" fmla="*/ 438 w 865"/>
                    <a:gd name="T9" fmla="*/ 0 h 1843"/>
                    <a:gd name="T10" fmla="*/ 865 w 865"/>
                    <a:gd name="T11" fmla="*/ 247 h 1843"/>
                    <a:gd name="T12" fmla="*/ 865 w 865"/>
                    <a:gd name="T13" fmla="*/ 1597 h 1843"/>
                  </a:gdLst>
                  <a:cxnLst>
                    <a:cxn ang="0">
                      <a:pos x="T0" y="T1"/>
                    </a:cxn>
                    <a:cxn ang="0">
                      <a:pos x="T2" y="T3"/>
                    </a:cxn>
                    <a:cxn ang="0">
                      <a:pos x="T4" y="T5"/>
                    </a:cxn>
                    <a:cxn ang="0">
                      <a:pos x="T6" y="T7"/>
                    </a:cxn>
                    <a:cxn ang="0">
                      <a:pos x="T8" y="T9"/>
                    </a:cxn>
                    <a:cxn ang="0">
                      <a:pos x="T10" y="T11"/>
                    </a:cxn>
                    <a:cxn ang="0">
                      <a:pos x="T12" y="T13"/>
                    </a:cxn>
                  </a:cxnLst>
                  <a:rect l="0" t="0" r="r" b="b"/>
                  <a:pathLst>
                    <a:path w="865" h="1843">
                      <a:moveTo>
                        <a:pt x="865" y="1597"/>
                      </a:moveTo>
                      <a:lnTo>
                        <a:pt x="438" y="1843"/>
                      </a:lnTo>
                      <a:lnTo>
                        <a:pt x="0" y="1597"/>
                      </a:lnTo>
                      <a:lnTo>
                        <a:pt x="0" y="258"/>
                      </a:lnTo>
                      <a:lnTo>
                        <a:pt x="438" y="0"/>
                      </a:lnTo>
                      <a:lnTo>
                        <a:pt x="865" y="247"/>
                      </a:lnTo>
                      <a:lnTo>
                        <a:pt x="865" y="1597"/>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83" name="Freeform 24"/>
                <p:cNvSpPr/>
                <p:nvPr/>
              </p:nvSpPr>
              <p:spPr bwMode="auto">
                <a:xfrm rot="5400000">
                  <a:off x="3910148" y="2828633"/>
                  <a:ext cx="1513808" cy="3850266"/>
                </a:xfrm>
                <a:custGeom>
                  <a:gdLst>
                    <a:gd name="T0" fmla="*/ 427 w 854"/>
                    <a:gd name="T1" fmla="*/ 0 h 1581"/>
                    <a:gd name="T2" fmla="*/ 0 w 854"/>
                    <a:gd name="T3" fmla="*/ 247 h 1581"/>
                    <a:gd name="T4" fmla="*/ 0 w 854"/>
                    <a:gd name="T5" fmla="*/ 250 h 1581"/>
                    <a:gd name="T6" fmla="*/ 427 w 854"/>
                    <a:gd name="T7" fmla="*/ 0 h 1581"/>
                    <a:gd name="T8" fmla="*/ 854 w 854"/>
                    <a:gd name="T9" fmla="*/ 247 h 1581"/>
                    <a:gd name="T10" fmla="*/ 854 w 854"/>
                    <a:gd name="T11" fmla="*/ 1581 h 1581"/>
                    <a:gd name="T12" fmla="*/ 854 w 854"/>
                    <a:gd name="T13" fmla="*/ 247 h 1581"/>
                    <a:gd name="T14" fmla="*/ 427 w 854"/>
                    <a:gd name="T15" fmla="*/ 0 h 158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54" h="1581">
                      <a:moveTo>
                        <a:pt x="427" y="0"/>
                      </a:moveTo>
                      <a:lnTo>
                        <a:pt x="0" y="247"/>
                      </a:lnTo>
                      <a:lnTo>
                        <a:pt x="0" y="250"/>
                      </a:lnTo>
                      <a:lnTo>
                        <a:pt x="427" y="0"/>
                      </a:lnTo>
                      <a:lnTo>
                        <a:pt x="854" y="247"/>
                      </a:lnTo>
                      <a:lnTo>
                        <a:pt x="854" y="1581"/>
                      </a:lnTo>
                      <a:lnTo>
                        <a:pt x="854" y="247"/>
                      </a:lnTo>
                      <a:lnTo>
                        <a:pt x="427"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85" name="Freeform 26"/>
                <p:cNvSpPr/>
                <p:nvPr/>
              </p:nvSpPr>
              <p:spPr bwMode="auto">
                <a:xfrm rot="5400000">
                  <a:off x="3609384" y="2527870"/>
                  <a:ext cx="1513808" cy="4451792"/>
                </a:xfrm>
                <a:custGeom>
                  <a:gdLst>
                    <a:gd name="T0" fmla="*/ 427 w 854"/>
                    <a:gd name="T1" fmla="*/ 0 h 1828"/>
                    <a:gd name="T2" fmla="*/ 0 w 854"/>
                    <a:gd name="T3" fmla="*/ 250 h 1828"/>
                    <a:gd name="T4" fmla="*/ 0 w 854"/>
                    <a:gd name="T5" fmla="*/ 1581 h 1828"/>
                    <a:gd name="T6" fmla="*/ 427 w 854"/>
                    <a:gd name="T7" fmla="*/ 1828 h 1828"/>
                    <a:gd name="T8" fmla="*/ 854 w 854"/>
                    <a:gd name="T9" fmla="*/ 1581 h 1828"/>
                    <a:gd name="T10" fmla="*/ 854 w 854"/>
                    <a:gd name="T11" fmla="*/ 247 h 1828"/>
                    <a:gd name="T12" fmla="*/ 427 w 854"/>
                    <a:gd name="T13" fmla="*/ 0 h 1828"/>
                  </a:gdLst>
                  <a:cxnLst>
                    <a:cxn ang="0">
                      <a:pos x="T0" y="T1"/>
                    </a:cxn>
                    <a:cxn ang="0">
                      <a:pos x="T2" y="T3"/>
                    </a:cxn>
                    <a:cxn ang="0">
                      <a:pos x="T4" y="T5"/>
                    </a:cxn>
                    <a:cxn ang="0">
                      <a:pos x="T6" y="T7"/>
                    </a:cxn>
                    <a:cxn ang="0">
                      <a:pos x="T8" y="T9"/>
                    </a:cxn>
                    <a:cxn ang="0">
                      <a:pos x="T10" y="T11"/>
                    </a:cxn>
                    <a:cxn ang="0">
                      <a:pos x="T12" y="T13"/>
                    </a:cxn>
                  </a:cxnLst>
                  <a:rect l="0" t="0" r="r" b="b"/>
                  <a:pathLst>
                    <a:path w="854" h="1828">
                      <a:moveTo>
                        <a:pt x="427" y="0"/>
                      </a:moveTo>
                      <a:lnTo>
                        <a:pt x="0" y="250"/>
                      </a:lnTo>
                      <a:lnTo>
                        <a:pt x="0" y="1581"/>
                      </a:lnTo>
                      <a:lnTo>
                        <a:pt x="427" y="1828"/>
                      </a:lnTo>
                      <a:lnTo>
                        <a:pt x="854" y="1581"/>
                      </a:lnTo>
                      <a:lnTo>
                        <a:pt x="854" y="247"/>
                      </a:lnTo>
                      <a:lnTo>
                        <a:pt x="427"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86" name="Freeform 27"/>
                <p:cNvSpPr/>
                <p:nvPr/>
              </p:nvSpPr>
              <p:spPr bwMode="auto">
                <a:xfrm rot="5400000">
                  <a:off x="3581367" y="4128882"/>
                  <a:ext cx="1533307" cy="4488323"/>
                </a:xfrm>
                <a:custGeom>
                  <a:gdLst>
                    <a:gd name="T0" fmla="*/ 865 w 865"/>
                    <a:gd name="T1" fmla="*/ 1597 h 1843"/>
                    <a:gd name="T2" fmla="*/ 439 w 865"/>
                    <a:gd name="T3" fmla="*/ 1843 h 1843"/>
                    <a:gd name="T4" fmla="*/ 0 w 865"/>
                    <a:gd name="T5" fmla="*/ 1597 h 1843"/>
                    <a:gd name="T6" fmla="*/ 0 w 865"/>
                    <a:gd name="T7" fmla="*/ 258 h 1843"/>
                    <a:gd name="T8" fmla="*/ 439 w 865"/>
                    <a:gd name="T9" fmla="*/ 0 h 1843"/>
                    <a:gd name="T10" fmla="*/ 865 w 865"/>
                    <a:gd name="T11" fmla="*/ 247 h 1843"/>
                    <a:gd name="T12" fmla="*/ 865 w 865"/>
                    <a:gd name="T13" fmla="*/ 1597 h 1843"/>
                  </a:gdLst>
                  <a:cxnLst>
                    <a:cxn ang="0">
                      <a:pos x="T0" y="T1"/>
                    </a:cxn>
                    <a:cxn ang="0">
                      <a:pos x="T2" y="T3"/>
                    </a:cxn>
                    <a:cxn ang="0">
                      <a:pos x="T4" y="T5"/>
                    </a:cxn>
                    <a:cxn ang="0">
                      <a:pos x="T6" y="T7"/>
                    </a:cxn>
                    <a:cxn ang="0">
                      <a:pos x="T8" y="T9"/>
                    </a:cxn>
                    <a:cxn ang="0">
                      <a:pos x="T10" y="T11"/>
                    </a:cxn>
                    <a:cxn ang="0">
                      <a:pos x="T12" y="T13"/>
                    </a:cxn>
                  </a:cxnLst>
                  <a:rect l="0" t="0" r="r" b="b"/>
                  <a:pathLst>
                    <a:path w="865" h="1843">
                      <a:moveTo>
                        <a:pt x="865" y="1597"/>
                      </a:moveTo>
                      <a:lnTo>
                        <a:pt x="439" y="1843"/>
                      </a:lnTo>
                      <a:lnTo>
                        <a:pt x="0" y="1597"/>
                      </a:lnTo>
                      <a:lnTo>
                        <a:pt x="0" y="258"/>
                      </a:lnTo>
                      <a:lnTo>
                        <a:pt x="439" y="0"/>
                      </a:lnTo>
                      <a:lnTo>
                        <a:pt x="865" y="247"/>
                      </a:lnTo>
                      <a:lnTo>
                        <a:pt x="865" y="15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87" name="Freeform 28"/>
                <p:cNvSpPr/>
                <p:nvPr/>
              </p:nvSpPr>
              <p:spPr bwMode="auto">
                <a:xfrm rot="5400000">
                  <a:off x="3581367" y="4128882"/>
                  <a:ext cx="1533307" cy="4488323"/>
                </a:xfrm>
                <a:custGeom>
                  <a:gdLst>
                    <a:gd name="T0" fmla="*/ 865 w 865"/>
                    <a:gd name="T1" fmla="*/ 1597 h 1843"/>
                    <a:gd name="T2" fmla="*/ 439 w 865"/>
                    <a:gd name="T3" fmla="*/ 1843 h 1843"/>
                    <a:gd name="T4" fmla="*/ 0 w 865"/>
                    <a:gd name="T5" fmla="*/ 1597 h 1843"/>
                    <a:gd name="T6" fmla="*/ 0 w 865"/>
                    <a:gd name="T7" fmla="*/ 258 h 1843"/>
                    <a:gd name="T8" fmla="*/ 439 w 865"/>
                    <a:gd name="T9" fmla="*/ 0 h 1843"/>
                    <a:gd name="T10" fmla="*/ 865 w 865"/>
                    <a:gd name="T11" fmla="*/ 247 h 1843"/>
                    <a:gd name="T12" fmla="*/ 865 w 865"/>
                    <a:gd name="T13" fmla="*/ 1597 h 1843"/>
                  </a:gdLst>
                  <a:cxnLst>
                    <a:cxn ang="0">
                      <a:pos x="T0" y="T1"/>
                    </a:cxn>
                    <a:cxn ang="0">
                      <a:pos x="T2" y="T3"/>
                    </a:cxn>
                    <a:cxn ang="0">
                      <a:pos x="T4" y="T5"/>
                    </a:cxn>
                    <a:cxn ang="0">
                      <a:pos x="T6" y="T7"/>
                    </a:cxn>
                    <a:cxn ang="0">
                      <a:pos x="T8" y="T9"/>
                    </a:cxn>
                    <a:cxn ang="0">
                      <a:pos x="T10" y="T11"/>
                    </a:cxn>
                    <a:cxn ang="0">
                      <a:pos x="T12" y="T13"/>
                    </a:cxn>
                  </a:cxnLst>
                  <a:rect l="0" t="0" r="r" b="b"/>
                  <a:pathLst>
                    <a:path w="865" h="1843">
                      <a:moveTo>
                        <a:pt x="865" y="1597"/>
                      </a:moveTo>
                      <a:lnTo>
                        <a:pt x="439" y="1843"/>
                      </a:lnTo>
                      <a:lnTo>
                        <a:pt x="0" y="1597"/>
                      </a:lnTo>
                      <a:lnTo>
                        <a:pt x="0" y="258"/>
                      </a:lnTo>
                      <a:lnTo>
                        <a:pt x="439" y="0"/>
                      </a:lnTo>
                      <a:lnTo>
                        <a:pt x="865" y="247"/>
                      </a:lnTo>
                      <a:lnTo>
                        <a:pt x="865" y="1597"/>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91" name="Freeform 32"/>
                <p:cNvSpPr/>
                <p:nvPr/>
              </p:nvSpPr>
              <p:spPr bwMode="auto">
                <a:xfrm rot="5400000">
                  <a:off x="3573737" y="4157783"/>
                  <a:ext cx="1512036" cy="4451792"/>
                </a:xfrm>
                <a:custGeom>
                  <a:gdLst>
                    <a:gd name="T0" fmla="*/ 427 w 853"/>
                    <a:gd name="T1" fmla="*/ 0 h 1828"/>
                    <a:gd name="T2" fmla="*/ 0 w 853"/>
                    <a:gd name="T3" fmla="*/ 250 h 1828"/>
                    <a:gd name="T4" fmla="*/ 0 w 853"/>
                    <a:gd name="T5" fmla="*/ 1581 h 1828"/>
                    <a:gd name="T6" fmla="*/ 427 w 853"/>
                    <a:gd name="T7" fmla="*/ 1828 h 1828"/>
                    <a:gd name="T8" fmla="*/ 853 w 853"/>
                    <a:gd name="T9" fmla="*/ 1581 h 1828"/>
                    <a:gd name="T10" fmla="*/ 853 w 853"/>
                    <a:gd name="T11" fmla="*/ 247 h 1828"/>
                    <a:gd name="T12" fmla="*/ 427 w 853"/>
                    <a:gd name="T13" fmla="*/ 0 h 1828"/>
                  </a:gdLst>
                  <a:cxnLst>
                    <a:cxn ang="0">
                      <a:pos x="T0" y="T1"/>
                    </a:cxn>
                    <a:cxn ang="0">
                      <a:pos x="T2" y="T3"/>
                    </a:cxn>
                    <a:cxn ang="0">
                      <a:pos x="T4" y="T5"/>
                    </a:cxn>
                    <a:cxn ang="0">
                      <a:pos x="T6" y="T7"/>
                    </a:cxn>
                    <a:cxn ang="0">
                      <a:pos x="T8" y="T9"/>
                    </a:cxn>
                    <a:cxn ang="0">
                      <a:pos x="T10" y="T11"/>
                    </a:cxn>
                    <a:cxn ang="0">
                      <a:pos x="T12" y="T13"/>
                    </a:cxn>
                  </a:cxnLst>
                  <a:rect l="0" t="0" r="r" b="b"/>
                  <a:pathLst>
                    <a:path w="853" h="1828">
                      <a:moveTo>
                        <a:pt x="427" y="0"/>
                      </a:moveTo>
                      <a:lnTo>
                        <a:pt x="0" y="250"/>
                      </a:lnTo>
                      <a:lnTo>
                        <a:pt x="0" y="1581"/>
                      </a:lnTo>
                      <a:lnTo>
                        <a:pt x="427" y="1828"/>
                      </a:lnTo>
                      <a:lnTo>
                        <a:pt x="853" y="1581"/>
                      </a:lnTo>
                      <a:lnTo>
                        <a:pt x="853" y="247"/>
                      </a:lnTo>
                      <a:lnTo>
                        <a:pt x="427"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96" name="Freeform 37"/>
                <p:cNvSpPr/>
                <p:nvPr/>
              </p:nvSpPr>
              <p:spPr bwMode="auto">
                <a:xfrm rot="5400000">
                  <a:off x="3911034" y="6089348"/>
                  <a:ext cx="1512036" cy="3850266"/>
                </a:xfrm>
                <a:custGeom>
                  <a:gdLst>
                    <a:gd name="T0" fmla="*/ 426 w 853"/>
                    <a:gd name="T1" fmla="*/ 0 h 1581"/>
                    <a:gd name="T2" fmla="*/ 0 w 853"/>
                    <a:gd name="T3" fmla="*/ 247 h 1581"/>
                    <a:gd name="T4" fmla="*/ 0 w 853"/>
                    <a:gd name="T5" fmla="*/ 250 h 1581"/>
                    <a:gd name="T6" fmla="*/ 426 w 853"/>
                    <a:gd name="T7" fmla="*/ 0 h 1581"/>
                    <a:gd name="T8" fmla="*/ 853 w 853"/>
                    <a:gd name="T9" fmla="*/ 247 h 1581"/>
                    <a:gd name="T10" fmla="*/ 853 w 853"/>
                    <a:gd name="T11" fmla="*/ 1581 h 1581"/>
                    <a:gd name="T12" fmla="*/ 853 w 853"/>
                    <a:gd name="T13" fmla="*/ 247 h 1581"/>
                    <a:gd name="T14" fmla="*/ 426 w 853"/>
                    <a:gd name="T15" fmla="*/ 0 h 158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53" h="1581">
                      <a:moveTo>
                        <a:pt x="426" y="0"/>
                      </a:moveTo>
                      <a:lnTo>
                        <a:pt x="0" y="247"/>
                      </a:lnTo>
                      <a:lnTo>
                        <a:pt x="0" y="250"/>
                      </a:lnTo>
                      <a:lnTo>
                        <a:pt x="426" y="0"/>
                      </a:lnTo>
                      <a:lnTo>
                        <a:pt x="853" y="247"/>
                      </a:lnTo>
                      <a:lnTo>
                        <a:pt x="853" y="1581"/>
                      </a:lnTo>
                      <a:lnTo>
                        <a:pt x="853" y="247"/>
                      </a:lnTo>
                      <a:lnTo>
                        <a:pt x="42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98" name="Freeform 39"/>
                <p:cNvSpPr/>
                <p:nvPr/>
              </p:nvSpPr>
              <p:spPr bwMode="auto">
                <a:xfrm rot="5400000">
                  <a:off x="3610269" y="5788585"/>
                  <a:ext cx="1512036" cy="4451792"/>
                </a:xfrm>
                <a:custGeom>
                  <a:gdLst>
                    <a:gd name="T0" fmla="*/ 426 w 853"/>
                    <a:gd name="T1" fmla="*/ 0 h 1828"/>
                    <a:gd name="T2" fmla="*/ 0 w 853"/>
                    <a:gd name="T3" fmla="*/ 250 h 1828"/>
                    <a:gd name="T4" fmla="*/ 0 w 853"/>
                    <a:gd name="T5" fmla="*/ 1581 h 1828"/>
                    <a:gd name="T6" fmla="*/ 426 w 853"/>
                    <a:gd name="T7" fmla="*/ 1828 h 1828"/>
                    <a:gd name="T8" fmla="*/ 853 w 853"/>
                    <a:gd name="T9" fmla="*/ 1581 h 1828"/>
                    <a:gd name="T10" fmla="*/ 853 w 853"/>
                    <a:gd name="T11" fmla="*/ 247 h 1828"/>
                    <a:gd name="T12" fmla="*/ 426 w 853"/>
                    <a:gd name="T13" fmla="*/ 0 h 1828"/>
                  </a:gdLst>
                  <a:cxnLst>
                    <a:cxn ang="0">
                      <a:pos x="T0" y="T1"/>
                    </a:cxn>
                    <a:cxn ang="0">
                      <a:pos x="T2" y="T3"/>
                    </a:cxn>
                    <a:cxn ang="0">
                      <a:pos x="T4" y="T5"/>
                    </a:cxn>
                    <a:cxn ang="0">
                      <a:pos x="T6" y="T7"/>
                    </a:cxn>
                    <a:cxn ang="0">
                      <a:pos x="T8" y="T9"/>
                    </a:cxn>
                    <a:cxn ang="0">
                      <a:pos x="T10" y="T11"/>
                    </a:cxn>
                    <a:cxn ang="0">
                      <a:pos x="T12" y="T13"/>
                    </a:cxn>
                  </a:cxnLst>
                  <a:rect l="0" t="0" r="r" b="b"/>
                  <a:pathLst>
                    <a:path w="853" h="1828">
                      <a:moveTo>
                        <a:pt x="426" y="0"/>
                      </a:moveTo>
                      <a:lnTo>
                        <a:pt x="0" y="250"/>
                      </a:lnTo>
                      <a:lnTo>
                        <a:pt x="0" y="1581"/>
                      </a:lnTo>
                      <a:lnTo>
                        <a:pt x="426" y="1828"/>
                      </a:lnTo>
                      <a:lnTo>
                        <a:pt x="853" y="1581"/>
                      </a:lnTo>
                      <a:lnTo>
                        <a:pt x="853" y="247"/>
                      </a:lnTo>
                      <a:lnTo>
                        <a:pt x="42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80" name="Freeform 21"/>
                <p:cNvSpPr/>
                <p:nvPr/>
              </p:nvSpPr>
              <p:spPr bwMode="auto">
                <a:xfrm rot="5400000">
                  <a:off x="3608751" y="2647856"/>
                  <a:ext cx="1478539" cy="4488323"/>
                </a:xfrm>
                <a:custGeom>
                  <a:gdLst>
                    <a:gd name="T0" fmla="*/ 865 w 865"/>
                    <a:gd name="T1" fmla="*/ 1597 h 1843"/>
                    <a:gd name="T2" fmla="*/ 438 w 865"/>
                    <a:gd name="T3" fmla="*/ 1843 h 1843"/>
                    <a:gd name="T4" fmla="*/ 0 w 865"/>
                    <a:gd name="T5" fmla="*/ 1597 h 1843"/>
                    <a:gd name="T6" fmla="*/ 0 w 865"/>
                    <a:gd name="T7" fmla="*/ 258 h 1843"/>
                    <a:gd name="T8" fmla="*/ 438 w 865"/>
                    <a:gd name="T9" fmla="*/ 0 h 1843"/>
                    <a:gd name="T10" fmla="*/ 865 w 865"/>
                    <a:gd name="T11" fmla="*/ 247 h 1843"/>
                    <a:gd name="T12" fmla="*/ 865 w 865"/>
                    <a:gd name="T13" fmla="*/ 1597 h 1843"/>
                  </a:gdLst>
                  <a:cxnLst>
                    <a:cxn ang="0">
                      <a:pos x="T0" y="T1"/>
                    </a:cxn>
                    <a:cxn ang="0">
                      <a:pos x="T2" y="T3"/>
                    </a:cxn>
                    <a:cxn ang="0">
                      <a:pos x="T4" y="T5"/>
                    </a:cxn>
                    <a:cxn ang="0">
                      <a:pos x="T6" y="T7"/>
                    </a:cxn>
                    <a:cxn ang="0">
                      <a:pos x="T8" y="T9"/>
                    </a:cxn>
                    <a:cxn ang="0">
                      <a:pos x="T10" y="T11"/>
                    </a:cxn>
                    <a:cxn ang="0">
                      <a:pos x="T12" y="T13"/>
                    </a:cxn>
                  </a:cxnLst>
                  <a:rect l="0" t="0" r="r" b="b"/>
                  <a:pathLst>
                    <a:path w="865" h="1843">
                      <a:moveTo>
                        <a:pt x="865" y="1597"/>
                      </a:moveTo>
                      <a:lnTo>
                        <a:pt x="438" y="1843"/>
                      </a:lnTo>
                      <a:lnTo>
                        <a:pt x="0" y="1597"/>
                      </a:lnTo>
                      <a:lnTo>
                        <a:pt x="0" y="258"/>
                      </a:lnTo>
                      <a:lnTo>
                        <a:pt x="438" y="0"/>
                      </a:lnTo>
                      <a:lnTo>
                        <a:pt x="865" y="247"/>
                      </a:lnTo>
                      <a:lnTo>
                        <a:pt x="865" y="159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57" name="Freeform 6"/>
                <p:cNvSpPr/>
                <p:nvPr/>
              </p:nvSpPr>
              <p:spPr bwMode="auto">
                <a:xfrm rot="5400000">
                  <a:off x="1569345" y="2395140"/>
                  <a:ext cx="1182501" cy="1593647"/>
                </a:xfrm>
                <a:custGeom>
                  <a:gdLst>
                    <a:gd name="T0" fmla="*/ 853 w 853"/>
                    <a:gd name="T1" fmla="*/ 877 h 877"/>
                    <a:gd name="T2" fmla="*/ 0 w 853"/>
                    <a:gd name="T3" fmla="*/ 877 h 877"/>
                    <a:gd name="T4" fmla="*/ 0 w 853"/>
                    <a:gd name="T5" fmla="*/ 0 h 877"/>
                    <a:gd name="T6" fmla="*/ 446 w 853"/>
                    <a:gd name="T7" fmla="*/ 259 h 877"/>
                    <a:gd name="T8" fmla="*/ 853 w 853"/>
                    <a:gd name="T9" fmla="*/ 0 h 877"/>
                    <a:gd name="T10" fmla="*/ 853 w 853"/>
                    <a:gd name="T11" fmla="*/ 877 h 877"/>
                  </a:gdLst>
                  <a:cxnLst>
                    <a:cxn ang="0">
                      <a:pos x="T0" y="T1"/>
                    </a:cxn>
                    <a:cxn ang="0">
                      <a:pos x="T2" y="T3"/>
                    </a:cxn>
                    <a:cxn ang="0">
                      <a:pos x="T4" y="T5"/>
                    </a:cxn>
                    <a:cxn ang="0">
                      <a:pos x="T6" y="T7"/>
                    </a:cxn>
                    <a:cxn ang="0">
                      <a:pos x="T8" y="T9"/>
                    </a:cxn>
                    <a:cxn ang="0">
                      <a:pos x="T10" y="T11"/>
                    </a:cxn>
                  </a:cxnLst>
                  <a:rect l="0" t="0" r="r" b="b"/>
                  <a:pathLst>
                    <a:path w="853" h="877">
                      <a:moveTo>
                        <a:pt x="853" y="877"/>
                      </a:moveTo>
                      <a:lnTo>
                        <a:pt x="0" y="877"/>
                      </a:lnTo>
                      <a:lnTo>
                        <a:pt x="0" y="0"/>
                      </a:lnTo>
                      <a:lnTo>
                        <a:pt x="446" y="259"/>
                      </a:lnTo>
                      <a:lnTo>
                        <a:pt x="853" y="0"/>
                      </a:lnTo>
                      <a:lnTo>
                        <a:pt x="853" y="877"/>
                      </a:lnTo>
                      <a:close/>
                    </a:path>
                  </a:pathLst>
                </a:custGeom>
                <a:solidFill>
                  <a:srgbClr val="968C6D"/>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66" name="Freeform 8"/>
                <p:cNvSpPr/>
                <p:nvPr/>
              </p:nvSpPr>
              <p:spPr bwMode="auto">
                <a:xfrm rot="5400000">
                  <a:off x="1569345" y="3664976"/>
                  <a:ext cx="1182501" cy="1593647"/>
                </a:xfrm>
                <a:custGeom>
                  <a:gdLst>
                    <a:gd name="T0" fmla="*/ 853 w 853"/>
                    <a:gd name="T1" fmla="*/ 877 h 877"/>
                    <a:gd name="T2" fmla="*/ 0 w 853"/>
                    <a:gd name="T3" fmla="*/ 877 h 877"/>
                    <a:gd name="T4" fmla="*/ 0 w 853"/>
                    <a:gd name="T5" fmla="*/ 0 h 877"/>
                    <a:gd name="T6" fmla="*/ 446 w 853"/>
                    <a:gd name="T7" fmla="*/ 259 h 877"/>
                    <a:gd name="T8" fmla="*/ 853 w 853"/>
                    <a:gd name="T9" fmla="*/ 0 h 877"/>
                    <a:gd name="T10" fmla="*/ 853 w 853"/>
                    <a:gd name="T11" fmla="*/ 877 h 877"/>
                  </a:gdLst>
                  <a:cxnLst>
                    <a:cxn ang="0">
                      <a:pos x="T0" y="T1"/>
                    </a:cxn>
                    <a:cxn ang="0">
                      <a:pos x="T2" y="T3"/>
                    </a:cxn>
                    <a:cxn ang="0">
                      <a:pos x="T4" y="T5"/>
                    </a:cxn>
                    <a:cxn ang="0">
                      <a:pos x="T6" y="T7"/>
                    </a:cxn>
                    <a:cxn ang="0">
                      <a:pos x="T8" y="T9"/>
                    </a:cxn>
                    <a:cxn ang="0">
                      <a:pos x="T10" y="T11"/>
                    </a:cxn>
                  </a:cxnLst>
                  <a:rect l="0" t="0" r="r" b="b"/>
                  <a:pathLst>
                    <a:path w="853" h="877">
                      <a:moveTo>
                        <a:pt x="853" y="877"/>
                      </a:moveTo>
                      <a:lnTo>
                        <a:pt x="0" y="877"/>
                      </a:lnTo>
                      <a:lnTo>
                        <a:pt x="0" y="0"/>
                      </a:lnTo>
                      <a:lnTo>
                        <a:pt x="446" y="259"/>
                      </a:lnTo>
                      <a:lnTo>
                        <a:pt x="853" y="0"/>
                      </a:lnTo>
                      <a:lnTo>
                        <a:pt x="853" y="877"/>
                      </a:lnTo>
                      <a:close/>
                    </a:path>
                  </a:pathLst>
                </a:custGeom>
                <a:solidFill>
                  <a:srgbClr val="968C6D"/>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69" name="Freeform 10"/>
                <p:cNvSpPr/>
                <p:nvPr/>
              </p:nvSpPr>
              <p:spPr bwMode="auto">
                <a:xfrm rot="5400000">
                  <a:off x="1569345" y="4938971"/>
                  <a:ext cx="1182501" cy="1593647"/>
                </a:xfrm>
                <a:custGeom>
                  <a:gdLst>
                    <a:gd name="T0" fmla="*/ 853 w 853"/>
                    <a:gd name="T1" fmla="*/ 877 h 877"/>
                    <a:gd name="T2" fmla="*/ 0 w 853"/>
                    <a:gd name="T3" fmla="*/ 877 h 877"/>
                    <a:gd name="T4" fmla="*/ 0 w 853"/>
                    <a:gd name="T5" fmla="*/ 0 h 877"/>
                    <a:gd name="T6" fmla="*/ 446 w 853"/>
                    <a:gd name="T7" fmla="*/ 259 h 877"/>
                    <a:gd name="T8" fmla="*/ 853 w 853"/>
                    <a:gd name="T9" fmla="*/ 0 h 877"/>
                    <a:gd name="T10" fmla="*/ 853 w 853"/>
                    <a:gd name="T11" fmla="*/ 877 h 877"/>
                  </a:gdLst>
                  <a:cxnLst>
                    <a:cxn ang="0">
                      <a:pos x="T0" y="T1"/>
                    </a:cxn>
                    <a:cxn ang="0">
                      <a:pos x="T2" y="T3"/>
                    </a:cxn>
                    <a:cxn ang="0">
                      <a:pos x="T4" y="T5"/>
                    </a:cxn>
                    <a:cxn ang="0">
                      <a:pos x="T6" y="T7"/>
                    </a:cxn>
                    <a:cxn ang="0">
                      <a:pos x="T8" y="T9"/>
                    </a:cxn>
                    <a:cxn ang="0">
                      <a:pos x="T10" y="T11"/>
                    </a:cxn>
                  </a:cxnLst>
                  <a:rect l="0" t="0" r="r" b="b"/>
                  <a:pathLst>
                    <a:path w="853" h="877">
                      <a:moveTo>
                        <a:pt x="853" y="877"/>
                      </a:moveTo>
                      <a:lnTo>
                        <a:pt x="0" y="877"/>
                      </a:lnTo>
                      <a:lnTo>
                        <a:pt x="0" y="0"/>
                      </a:lnTo>
                      <a:lnTo>
                        <a:pt x="446" y="259"/>
                      </a:lnTo>
                      <a:lnTo>
                        <a:pt x="853" y="0"/>
                      </a:lnTo>
                      <a:lnTo>
                        <a:pt x="853" y="877"/>
                      </a:lnTo>
                      <a:close/>
                    </a:path>
                  </a:pathLst>
                </a:custGeom>
                <a:solidFill>
                  <a:srgbClr val="968C6D"/>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71" name="Freeform 12"/>
                <p:cNvSpPr/>
                <p:nvPr/>
              </p:nvSpPr>
              <p:spPr bwMode="auto">
                <a:xfrm rot="5400000">
                  <a:off x="1569345" y="6214353"/>
                  <a:ext cx="1182501" cy="1593647"/>
                </a:xfrm>
                <a:custGeom>
                  <a:gdLst>
                    <a:gd name="T0" fmla="*/ 853 w 853"/>
                    <a:gd name="T1" fmla="*/ 877 h 877"/>
                    <a:gd name="T2" fmla="*/ 0 w 853"/>
                    <a:gd name="T3" fmla="*/ 877 h 877"/>
                    <a:gd name="T4" fmla="*/ 0 w 853"/>
                    <a:gd name="T5" fmla="*/ 0 h 877"/>
                    <a:gd name="T6" fmla="*/ 446 w 853"/>
                    <a:gd name="T7" fmla="*/ 259 h 877"/>
                    <a:gd name="T8" fmla="*/ 853 w 853"/>
                    <a:gd name="T9" fmla="*/ 0 h 877"/>
                    <a:gd name="T10" fmla="*/ 853 w 853"/>
                    <a:gd name="T11" fmla="*/ 877 h 877"/>
                  </a:gdLst>
                  <a:cxnLst>
                    <a:cxn ang="0">
                      <a:pos x="T0" y="T1"/>
                    </a:cxn>
                    <a:cxn ang="0">
                      <a:pos x="T2" y="T3"/>
                    </a:cxn>
                    <a:cxn ang="0">
                      <a:pos x="T4" y="T5"/>
                    </a:cxn>
                    <a:cxn ang="0">
                      <a:pos x="T6" y="T7"/>
                    </a:cxn>
                    <a:cxn ang="0">
                      <a:pos x="T8" y="T9"/>
                    </a:cxn>
                    <a:cxn ang="0">
                      <a:pos x="T10" y="T11"/>
                    </a:cxn>
                  </a:cxnLst>
                  <a:rect l="0" t="0" r="r" b="b"/>
                  <a:pathLst>
                    <a:path w="853" h="877">
                      <a:moveTo>
                        <a:pt x="853" y="877"/>
                      </a:moveTo>
                      <a:lnTo>
                        <a:pt x="0" y="877"/>
                      </a:lnTo>
                      <a:lnTo>
                        <a:pt x="0" y="0"/>
                      </a:lnTo>
                      <a:lnTo>
                        <a:pt x="446" y="259"/>
                      </a:lnTo>
                      <a:lnTo>
                        <a:pt x="853" y="0"/>
                      </a:lnTo>
                      <a:lnTo>
                        <a:pt x="853" y="877"/>
                      </a:lnTo>
                      <a:close/>
                    </a:path>
                  </a:pathLst>
                </a:custGeom>
                <a:solidFill>
                  <a:srgbClr val="968C6D"/>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77" name="Freeform 18"/>
                <p:cNvSpPr/>
                <p:nvPr/>
              </p:nvSpPr>
              <p:spPr bwMode="auto">
                <a:xfrm rot="5400000">
                  <a:off x="3891865" y="1373706"/>
                  <a:ext cx="1182501" cy="3636519"/>
                </a:xfrm>
                <a:custGeom>
                  <a:gdLst>
                    <a:gd name="T0" fmla="*/ 426 w 853"/>
                    <a:gd name="T1" fmla="*/ 0 h 1828"/>
                    <a:gd name="T2" fmla="*/ 0 w 853"/>
                    <a:gd name="T3" fmla="*/ 250 h 1828"/>
                    <a:gd name="T4" fmla="*/ 0 w 853"/>
                    <a:gd name="T5" fmla="*/ 1581 h 1828"/>
                    <a:gd name="T6" fmla="*/ 426 w 853"/>
                    <a:gd name="T7" fmla="*/ 1828 h 1828"/>
                    <a:gd name="T8" fmla="*/ 853 w 853"/>
                    <a:gd name="T9" fmla="*/ 1581 h 1828"/>
                    <a:gd name="T10" fmla="*/ 853 w 853"/>
                    <a:gd name="T11" fmla="*/ 247 h 1828"/>
                    <a:gd name="T12" fmla="*/ 426 w 853"/>
                    <a:gd name="T13" fmla="*/ 0 h 1828"/>
                  </a:gdLst>
                  <a:cxnLst>
                    <a:cxn ang="0">
                      <a:pos x="T0" y="T1"/>
                    </a:cxn>
                    <a:cxn ang="0">
                      <a:pos x="T2" y="T3"/>
                    </a:cxn>
                    <a:cxn ang="0">
                      <a:pos x="T4" y="T5"/>
                    </a:cxn>
                    <a:cxn ang="0">
                      <a:pos x="T6" y="T7"/>
                    </a:cxn>
                    <a:cxn ang="0">
                      <a:pos x="T8" y="T9"/>
                    </a:cxn>
                    <a:cxn ang="0">
                      <a:pos x="T10" y="T11"/>
                    </a:cxn>
                    <a:cxn ang="0">
                      <a:pos x="T12" y="T13"/>
                    </a:cxn>
                  </a:cxnLst>
                  <a:rect l="0" t="0" r="r" b="b"/>
                  <a:pathLst>
                    <a:path w="853" h="1828">
                      <a:moveTo>
                        <a:pt x="426" y="0"/>
                      </a:moveTo>
                      <a:lnTo>
                        <a:pt x="0" y="250"/>
                      </a:lnTo>
                      <a:lnTo>
                        <a:pt x="0" y="1581"/>
                      </a:lnTo>
                      <a:lnTo>
                        <a:pt x="426" y="1828"/>
                      </a:lnTo>
                      <a:lnTo>
                        <a:pt x="853" y="1581"/>
                      </a:lnTo>
                      <a:lnTo>
                        <a:pt x="853" y="247"/>
                      </a:lnTo>
                      <a:lnTo>
                        <a:pt x="426" y="0"/>
                      </a:lnTo>
                      <a:close/>
                    </a:path>
                  </a:pathLst>
                </a:custGeom>
                <a:solidFill>
                  <a:schemeClr val="bg2">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79" name="Freeform 20"/>
                <p:cNvSpPr/>
                <p:nvPr/>
              </p:nvSpPr>
              <p:spPr bwMode="auto">
                <a:xfrm rot="5400000">
                  <a:off x="360165" y="2608010"/>
                  <a:ext cx="1025851" cy="1172062"/>
                </a:xfrm>
                <a:custGeom>
                  <a:gdLst>
                    <a:gd name="T0" fmla="*/ 740 w 740"/>
                    <a:gd name="T1" fmla="*/ 434 h 645"/>
                    <a:gd name="T2" fmla="*/ 368 w 740"/>
                    <a:gd name="T3" fmla="*/ 645 h 645"/>
                    <a:gd name="T4" fmla="*/ 0 w 740"/>
                    <a:gd name="T5" fmla="*/ 434 h 645"/>
                    <a:gd name="T6" fmla="*/ 0 w 740"/>
                    <a:gd name="T7" fmla="*/ 211 h 645"/>
                    <a:gd name="T8" fmla="*/ 368 w 740"/>
                    <a:gd name="T9" fmla="*/ 0 h 645"/>
                    <a:gd name="T10" fmla="*/ 740 w 740"/>
                    <a:gd name="T11" fmla="*/ 211 h 645"/>
                    <a:gd name="T12" fmla="*/ 740 w 740"/>
                    <a:gd name="T13" fmla="*/ 434 h 645"/>
                  </a:gdLst>
                  <a:cxnLst>
                    <a:cxn ang="0">
                      <a:pos x="T0" y="T1"/>
                    </a:cxn>
                    <a:cxn ang="0">
                      <a:pos x="T2" y="T3"/>
                    </a:cxn>
                    <a:cxn ang="0">
                      <a:pos x="T4" y="T5"/>
                    </a:cxn>
                    <a:cxn ang="0">
                      <a:pos x="T6" y="T7"/>
                    </a:cxn>
                    <a:cxn ang="0">
                      <a:pos x="T8" y="T9"/>
                    </a:cxn>
                    <a:cxn ang="0">
                      <a:pos x="T10" y="T11"/>
                    </a:cxn>
                    <a:cxn ang="0">
                      <a:pos x="T12" y="T13"/>
                    </a:cxn>
                  </a:cxnLst>
                  <a:rect l="0" t="0" r="r" b="b"/>
                  <a:pathLst>
                    <a:path w="740" h="645">
                      <a:moveTo>
                        <a:pt x="740" y="434"/>
                      </a:moveTo>
                      <a:lnTo>
                        <a:pt x="368" y="645"/>
                      </a:lnTo>
                      <a:lnTo>
                        <a:pt x="0" y="434"/>
                      </a:lnTo>
                      <a:lnTo>
                        <a:pt x="0" y="211"/>
                      </a:lnTo>
                      <a:lnTo>
                        <a:pt x="368" y="0"/>
                      </a:lnTo>
                      <a:lnTo>
                        <a:pt x="740" y="211"/>
                      </a:lnTo>
                      <a:lnTo>
                        <a:pt x="740" y="434"/>
                      </a:lnTo>
                      <a:close/>
                    </a:path>
                  </a:pathLst>
                </a:custGeom>
                <a:solidFill>
                  <a:schemeClr val="accent6"/>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84" name="Freeform 25"/>
                <p:cNvSpPr/>
                <p:nvPr/>
              </p:nvSpPr>
              <p:spPr bwMode="auto">
                <a:xfrm rot="5400000">
                  <a:off x="3891171" y="2648393"/>
                  <a:ext cx="1183887" cy="3636519"/>
                </a:xfrm>
                <a:custGeom>
                  <a:gdLst>
                    <a:gd name="T0" fmla="*/ 427 w 854"/>
                    <a:gd name="T1" fmla="*/ 0 h 1828"/>
                    <a:gd name="T2" fmla="*/ 0 w 854"/>
                    <a:gd name="T3" fmla="*/ 250 h 1828"/>
                    <a:gd name="T4" fmla="*/ 0 w 854"/>
                    <a:gd name="T5" fmla="*/ 1581 h 1828"/>
                    <a:gd name="T6" fmla="*/ 427 w 854"/>
                    <a:gd name="T7" fmla="*/ 1828 h 1828"/>
                    <a:gd name="T8" fmla="*/ 854 w 854"/>
                    <a:gd name="T9" fmla="*/ 1581 h 1828"/>
                    <a:gd name="T10" fmla="*/ 854 w 854"/>
                    <a:gd name="T11" fmla="*/ 247 h 1828"/>
                    <a:gd name="T12" fmla="*/ 427 w 854"/>
                    <a:gd name="T13" fmla="*/ 0 h 1828"/>
                  </a:gdLst>
                  <a:cxnLst>
                    <a:cxn ang="0">
                      <a:pos x="T0" y="T1"/>
                    </a:cxn>
                    <a:cxn ang="0">
                      <a:pos x="T2" y="T3"/>
                    </a:cxn>
                    <a:cxn ang="0">
                      <a:pos x="T4" y="T5"/>
                    </a:cxn>
                    <a:cxn ang="0">
                      <a:pos x="T6" y="T7"/>
                    </a:cxn>
                    <a:cxn ang="0">
                      <a:pos x="T8" y="T9"/>
                    </a:cxn>
                    <a:cxn ang="0">
                      <a:pos x="T10" y="T11"/>
                    </a:cxn>
                    <a:cxn ang="0">
                      <a:pos x="T12" y="T13"/>
                    </a:cxn>
                  </a:cxnLst>
                  <a:rect l="0" t="0" r="r" b="b"/>
                  <a:pathLst>
                    <a:path w="854" h="1828">
                      <a:moveTo>
                        <a:pt x="427" y="0"/>
                      </a:moveTo>
                      <a:lnTo>
                        <a:pt x="0" y="250"/>
                      </a:lnTo>
                      <a:lnTo>
                        <a:pt x="0" y="1581"/>
                      </a:lnTo>
                      <a:lnTo>
                        <a:pt x="427" y="1828"/>
                      </a:lnTo>
                      <a:lnTo>
                        <a:pt x="854" y="1581"/>
                      </a:lnTo>
                      <a:lnTo>
                        <a:pt x="854" y="247"/>
                      </a:lnTo>
                      <a:lnTo>
                        <a:pt x="427" y="0"/>
                      </a:lnTo>
                      <a:close/>
                    </a:path>
                  </a:pathLst>
                </a:custGeom>
                <a:solidFill>
                  <a:schemeClr val="bg2">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90" name="Freeform 31"/>
                <p:cNvSpPr/>
                <p:nvPr/>
              </p:nvSpPr>
              <p:spPr bwMode="auto">
                <a:xfrm rot="5400000">
                  <a:off x="3891864" y="3923082"/>
                  <a:ext cx="1182501" cy="3636518"/>
                </a:xfrm>
                <a:custGeom>
                  <a:gdLst>
                    <a:gd name="T0" fmla="*/ 427 w 853"/>
                    <a:gd name="T1" fmla="*/ 0 h 1828"/>
                    <a:gd name="T2" fmla="*/ 0 w 853"/>
                    <a:gd name="T3" fmla="*/ 250 h 1828"/>
                    <a:gd name="T4" fmla="*/ 0 w 853"/>
                    <a:gd name="T5" fmla="*/ 1581 h 1828"/>
                    <a:gd name="T6" fmla="*/ 427 w 853"/>
                    <a:gd name="T7" fmla="*/ 1828 h 1828"/>
                    <a:gd name="T8" fmla="*/ 853 w 853"/>
                    <a:gd name="T9" fmla="*/ 1581 h 1828"/>
                    <a:gd name="T10" fmla="*/ 853 w 853"/>
                    <a:gd name="T11" fmla="*/ 247 h 1828"/>
                    <a:gd name="T12" fmla="*/ 427 w 853"/>
                    <a:gd name="T13" fmla="*/ 0 h 1828"/>
                  </a:gdLst>
                  <a:cxnLst>
                    <a:cxn ang="0">
                      <a:pos x="T0" y="T1"/>
                    </a:cxn>
                    <a:cxn ang="0">
                      <a:pos x="T2" y="T3"/>
                    </a:cxn>
                    <a:cxn ang="0">
                      <a:pos x="T4" y="T5"/>
                    </a:cxn>
                    <a:cxn ang="0">
                      <a:pos x="T6" y="T7"/>
                    </a:cxn>
                    <a:cxn ang="0">
                      <a:pos x="T8" y="T9"/>
                    </a:cxn>
                    <a:cxn ang="0">
                      <a:pos x="T10" y="T11"/>
                    </a:cxn>
                    <a:cxn ang="0">
                      <a:pos x="T12" y="T13"/>
                    </a:cxn>
                  </a:cxnLst>
                  <a:rect l="0" t="0" r="r" b="b"/>
                  <a:pathLst>
                    <a:path w="853" h="1828">
                      <a:moveTo>
                        <a:pt x="427" y="0"/>
                      </a:moveTo>
                      <a:lnTo>
                        <a:pt x="0" y="250"/>
                      </a:lnTo>
                      <a:lnTo>
                        <a:pt x="0" y="1581"/>
                      </a:lnTo>
                      <a:lnTo>
                        <a:pt x="427" y="1828"/>
                      </a:lnTo>
                      <a:lnTo>
                        <a:pt x="853" y="1581"/>
                      </a:lnTo>
                      <a:lnTo>
                        <a:pt x="853" y="247"/>
                      </a:lnTo>
                      <a:lnTo>
                        <a:pt x="427" y="0"/>
                      </a:lnTo>
                      <a:close/>
                    </a:path>
                  </a:pathLst>
                </a:custGeom>
                <a:solidFill>
                  <a:schemeClr val="bg2">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92" name="Freeform 33"/>
                <p:cNvSpPr/>
                <p:nvPr/>
              </p:nvSpPr>
              <p:spPr bwMode="auto">
                <a:xfrm rot="5400000">
                  <a:off x="385112" y="5158771"/>
                  <a:ext cx="1025851" cy="1172067"/>
                </a:xfrm>
                <a:custGeom>
                  <a:gdLst>
                    <a:gd name="T0" fmla="*/ 740 w 740"/>
                    <a:gd name="T1" fmla="*/ 434 h 645"/>
                    <a:gd name="T2" fmla="*/ 368 w 740"/>
                    <a:gd name="T3" fmla="*/ 645 h 645"/>
                    <a:gd name="T4" fmla="*/ 0 w 740"/>
                    <a:gd name="T5" fmla="*/ 434 h 645"/>
                    <a:gd name="T6" fmla="*/ 0 w 740"/>
                    <a:gd name="T7" fmla="*/ 211 h 645"/>
                    <a:gd name="T8" fmla="*/ 368 w 740"/>
                    <a:gd name="T9" fmla="*/ 0 h 645"/>
                    <a:gd name="T10" fmla="*/ 740 w 740"/>
                    <a:gd name="T11" fmla="*/ 211 h 645"/>
                    <a:gd name="T12" fmla="*/ 740 w 740"/>
                    <a:gd name="T13" fmla="*/ 434 h 645"/>
                  </a:gdLst>
                  <a:cxnLst>
                    <a:cxn ang="0">
                      <a:pos x="T0" y="T1"/>
                    </a:cxn>
                    <a:cxn ang="0">
                      <a:pos x="T2" y="T3"/>
                    </a:cxn>
                    <a:cxn ang="0">
                      <a:pos x="T4" y="T5"/>
                    </a:cxn>
                    <a:cxn ang="0">
                      <a:pos x="T6" y="T7"/>
                    </a:cxn>
                    <a:cxn ang="0">
                      <a:pos x="T8" y="T9"/>
                    </a:cxn>
                    <a:cxn ang="0">
                      <a:pos x="T10" y="T11"/>
                    </a:cxn>
                    <a:cxn ang="0">
                      <a:pos x="T12" y="T13"/>
                    </a:cxn>
                  </a:cxnLst>
                  <a:rect l="0" t="0" r="r" b="b"/>
                  <a:pathLst>
                    <a:path w="740" h="645">
                      <a:moveTo>
                        <a:pt x="740" y="434"/>
                      </a:moveTo>
                      <a:lnTo>
                        <a:pt x="368" y="645"/>
                      </a:lnTo>
                      <a:lnTo>
                        <a:pt x="0" y="434"/>
                      </a:lnTo>
                      <a:lnTo>
                        <a:pt x="0" y="211"/>
                      </a:lnTo>
                      <a:lnTo>
                        <a:pt x="368" y="0"/>
                      </a:lnTo>
                      <a:lnTo>
                        <a:pt x="740" y="211"/>
                      </a:lnTo>
                      <a:lnTo>
                        <a:pt x="740" y="434"/>
                      </a:lnTo>
                      <a:close/>
                    </a:path>
                  </a:pathLst>
                </a:custGeom>
                <a:solidFill>
                  <a:schemeClr val="accent2"/>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97" name="Freeform 38"/>
                <p:cNvSpPr/>
                <p:nvPr/>
              </p:nvSpPr>
              <p:spPr bwMode="auto">
                <a:xfrm rot="5400000">
                  <a:off x="3891863" y="5198464"/>
                  <a:ext cx="1182501" cy="3636519"/>
                </a:xfrm>
                <a:custGeom>
                  <a:gdLst>
                    <a:gd name="T0" fmla="*/ 426 w 853"/>
                    <a:gd name="T1" fmla="*/ 0 h 1828"/>
                    <a:gd name="T2" fmla="*/ 0 w 853"/>
                    <a:gd name="T3" fmla="*/ 250 h 1828"/>
                    <a:gd name="T4" fmla="*/ 0 w 853"/>
                    <a:gd name="T5" fmla="*/ 1581 h 1828"/>
                    <a:gd name="T6" fmla="*/ 426 w 853"/>
                    <a:gd name="T7" fmla="*/ 1828 h 1828"/>
                    <a:gd name="T8" fmla="*/ 853 w 853"/>
                    <a:gd name="T9" fmla="*/ 1581 h 1828"/>
                    <a:gd name="T10" fmla="*/ 853 w 853"/>
                    <a:gd name="T11" fmla="*/ 247 h 1828"/>
                    <a:gd name="T12" fmla="*/ 426 w 853"/>
                    <a:gd name="T13" fmla="*/ 0 h 1828"/>
                  </a:gdLst>
                  <a:cxnLst>
                    <a:cxn ang="0">
                      <a:pos x="T0" y="T1"/>
                    </a:cxn>
                    <a:cxn ang="0">
                      <a:pos x="T2" y="T3"/>
                    </a:cxn>
                    <a:cxn ang="0">
                      <a:pos x="T4" y="T5"/>
                    </a:cxn>
                    <a:cxn ang="0">
                      <a:pos x="T6" y="T7"/>
                    </a:cxn>
                    <a:cxn ang="0">
                      <a:pos x="T8" y="T9"/>
                    </a:cxn>
                    <a:cxn ang="0">
                      <a:pos x="T10" y="T11"/>
                    </a:cxn>
                    <a:cxn ang="0">
                      <a:pos x="T12" y="T13"/>
                    </a:cxn>
                  </a:cxnLst>
                  <a:rect l="0" t="0" r="r" b="b"/>
                  <a:pathLst>
                    <a:path w="853" h="1828">
                      <a:moveTo>
                        <a:pt x="426" y="0"/>
                      </a:moveTo>
                      <a:lnTo>
                        <a:pt x="0" y="250"/>
                      </a:lnTo>
                      <a:lnTo>
                        <a:pt x="0" y="1581"/>
                      </a:lnTo>
                      <a:lnTo>
                        <a:pt x="426" y="1828"/>
                      </a:lnTo>
                      <a:lnTo>
                        <a:pt x="853" y="1581"/>
                      </a:lnTo>
                      <a:lnTo>
                        <a:pt x="853" y="247"/>
                      </a:lnTo>
                      <a:lnTo>
                        <a:pt x="426" y="0"/>
                      </a:lnTo>
                      <a:close/>
                    </a:path>
                  </a:pathLst>
                </a:custGeom>
                <a:solidFill>
                  <a:schemeClr val="bg2">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99" name="Freeform 40"/>
                <p:cNvSpPr/>
                <p:nvPr/>
              </p:nvSpPr>
              <p:spPr bwMode="auto">
                <a:xfrm rot="5400000">
                  <a:off x="396438" y="6433462"/>
                  <a:ext cx="1024465" cy="1172067"/>
                </a:xfrm>
                <a:custGeom>
                  <a:gdLst>
                    <a:gd name="T0" fmla="*/ 739 w 739"/>
                    <a:gd name="T1" fmla="*/ 434 h 645"/>
                    <a:gd name="T2" fmla="*/ 367 w 739"/>
                    <a:gd name="T3" fmla="*/ 645 h 645"/>
                    <a:gd name="T4" fmla="*/ 0 w 739"/>
                    <a:gd name="T5" fmla="*/ 434 h 645"/>
                    <a:gd name="T6" fmla="*/ 0 w 739"/>
                    <a:gd name="T7" fmla="*/ 211 h 645"/>
                    <a:gd name="T8" fmla="*/ 367 w 739"/>
                    <a:gd name="T9" fmla="*/ 0 h 645"/>
                    <a:gd name="T10" fmla="*/ 739 w 739"/>
                    <a:gd name="T11" fmla="*/ 211 h 645"/>
                    <a:gd name="T12" fmla="*/ 739 w 739"/>
                    <a:gd name="T13" fmla="*/ 434 h 645"/>
                  </a:gdLst>
                  <a:cxnLst>
                    <a:cxn ang="0">
                      <a:pos x="T0" y="T1"/>
                    </a:cxn>
                    <a:cxn ang="0">
                      <a:pos x="T2" y="T3"/>
                    </a:cxn>
                    <a:cxn ang="0">
                      <a:pos x="T4" y="T5"/>
                    </a:cxn>
                    <a:cxn ang="0">
                      <a:pos x="T6" y="T7"/>
                    </a:cxn>
                    <a:cxn ang="0">
                      <a:pos x="T8" y="T9"/>
                    </a:cxn>
                    <a:cxn ang="0">
                      <a:pos x="T10" y="T11"/>
                    </a:cxn>
                    <a:cxn ang="0">
                      <a:pos x="T12" y="T13"/>
                    </a:cxn>
                  </a:cxnLst>
                  <a:rect l="0" t="0" r="r" b="b"/>
                  <a:pathLst>
                    <a:path w="739" h="645">
                      <a:moveTo>
                        <a:pt x="739" y="434"/>
                      </a:moveTo>
                      <a:lnTo>
                        <a:pt x="367" y="645"/>
                      </a:lnTo>
                      <a:lnTo>
                        <a:pt x="0" y="434"/>
                      </a:lnTo>
                      <a:lnTo>
                        <a:pt x="0" y="211"/>
                      </a:lnTo>
                      <a:lnTo>
                        <a:pt x="367" y="0"/>
                      </a:lnTo>
                      <a:lnTo>
                        <a:pt x="739" y="211"/>
                      </a:lnTo>
                      <a:lnTo>
                        <a:pt x="739" y="434"/>
                      </a:lnTo>
                      <a:close/>
                    </a:path>
                  </a:pathLst>
                </a:custGeom>
                <a:solidFill>
                  <a:schemeClr val="tx2">
                    <a:lumMod val="75000"/>
                  </a:schemeClr>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100" name="Freeform 41"/>
                <p:cNvSpPr/>
                <p:nvPr/>
              </p:nvSpPr>
              <p:spPr bwMode="auto">
                <a:xfrm rot="5400000">
                  <a:off x="374479" y="3883390"/>
                  <a:ext cx="1025851" cy="1172067"/>
                </a:xfrm>
                <a:custGeom>
                  <a:gdLst>
                    <a:gd name="T0" fmla="*/ 740 w 740"/>
                    <a:gd name="T1" fmla="*/ 434 h 645"/>
                    <a:gd name="T2" fmla="*/ 368 w 740"/>
                    <a:gd name="T3" fmla="*/ 645 h 645"/>
                    <a:gd name="T4" fmla="*/ 0 w 740"/>
                    <a:gd name="T5" fmla="*/ 434 h 645"/>
                    <a:gd name="T6" fmla="*/ 0 w 740"/>
                    <a:gd name="T7" fmla="*/ 211 h 645"/>
                    <a:gd name="T8" fmla="*/ 368 w 740"/>
                    <a:gd name="T9" fmla="*/ 0 h 645"/>
                    <a:gd name="T10" fmla="*/ 740 w 740"/>
                    <a:gd name="T11" fmla="*/ 211 h 645"/>
                    <a:gd name="T12" fmla="*/ 740 w 740"/>
                    <a:gd name="T13" fmla="*/ 434 h 645"/>
                  </a:gdLst>
                  <a:cxnLst>
                    <a:cxn ang="0">
                      <a:pos x="T0" y="T1"/>
                    </a:cxn>
                    <a:cxn ang="0">
                      <a:pos x="T2" y="T3"/>
                    </a:cxn>
                    <a:cxn ang="0">
                      <a:pos x="T4" y="T5"/>
                    </a:cxn>
                    <a:cxn ang="0">
                      <a:pos x="T6" y="T7"/>
                    </a:cxn>
                    <a:cxn ang="0">
                      <a:pos x="T8" y="T9"/>
                    </a:cxn>
                    <a:cxn ang="0">
                      <a:pos x="T10" y="T11"/>
                    </a:cxn>
                    <a:cxn ang="0">
                      <a:pos x="T12" y="T13"/>
                    </a:cxn>
                  </a:cxnLst>
                  <a:rect l="0" t="0" r="r" b="b"/>
                  <a:pathLst>
                    <a:path w="740" h="645">
                      <a:moveTo>
                        <a:pt x="740" y="434"/>
                      </a:moveTo>
                      <a:lnTo>
                        <a:pt x="368" y="645"/>
                      </a:lnTo>
                      <a:lnTo>
                        <a:pt x="0" y="434"/>
                      </a:lnTo>
                      <a:lnTo>
                        <a:pt x="0" y="211"/>
                      </a:lnTo>
                      <a:lnTo>
                        <a:pt x="368" y="0"/>
                      </a:lnTo>
                      <a:lnTo>
                        <a:pt x="740" y="211"/>
                      </a:lnTo>
                      <a:lnTo>
                        <a:pt x="740" y="434"/>
                      </a:lnTo>
                      <a:close/>
                    </a:path>
                  </a:pathLst>
                </a:custGeom>
                <a:solidFill>
                  <a:schemeClr val="accent5"/>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101" name="Rectangle 53"/>
                <p:cNvSpPr>
                  <a:spLocks noChangeArrowheads="1"/>
                </p:cNvSpPr>
                <p:nvPr/>
              </p:nvSpPr>
              <p:spPr bwMode="auto">
                <a:xfrm rot="10800000" flipV="1">
                  <a:off x="571994" y="2966392"/>
                  <a:ext cx="563967" cy="283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defPPr>
                    <a:defRPr lang="en-US"/>
                  </a:defPPr>
                  <a:lvl1pPr marL="0"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1pPr>
                  <a:lvl2pPr marL="509412"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2pPr>
                  <a:lvl3pPr marL="1018824"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3pPr>
                  <a:lvl4pPr marL="1528237"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4pPr>
                  <a:lvl5pPr marL="2037649"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5pPr>
                  <a:lvl6pPr marL="2547061"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6pPr>
                  <a:lvl7pPr marL="3056473"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7pPr>
                  <a:lvl8pPr marL="3565886"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8pPr>
                  <a:lvl9pPr marL="4075298"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9pPr>
                </a:lstStyle>
                <a:p>
                  <a:pPr algn="ctr" defTabSz="1161968"/>
                  <a:r>
                    <a:rPr lang="zh-CN" altLang="en-US" sz="1600" b="1" i="1" smtClean="0">
                      <a:solidFill>
                        <a:srgbClr val="FFFFFF"/>
                      </a:solidFill>
                      <a:latin typeface="宋体" pitchFamily="2" charset="-122"/>
                      <a:ea typeface="宋体" pitchFamily="2" charset="-122"/>
                    </a:rPr>
                    <a:t>差异分析</a:t>
                  </a:r>
                  <a:endParaRPr lang="zh-CN" altLang="en-US" sz="1600" b="1" i="1">
                    <a:solidFill>
                      <a:srgbClr val="FFFFFF"/>
                    </a:solidFill>
                    <a:latin typeface="宋体" pitchFamily="2" charset="-122"/>
                    <a:ea typeface="宋体" pitchFamily="2" charset="-122"/>
                  </a:endParaRPr>
                </a:p>
              </p:txBody>
            </p:sp>
            <p:sp>
              <p:nvSpPr>
                <p:cNvPr id="105" name="Freeform 10"/>
                <p:cNvSpPr/>
                <p:nvPr/>
              </p:nvSpPr>
              <p:spPr bwMode="auto">
                <a:xfrm rot="5400000">
                  <a:off x="1569345" y="7482883"/>
                  <a:ext cx="1182501" cy="1593647"/>
                </a:xfrm>
                <a:custGeom>
                  <a:gdLst>
                    <a:gd name="T0" fmla="*/ 853 w 853"/>
                    <a:gd name="T1" fmla="*/ 877 h 877"/>
                    <a:gd name="T2" fmla="*/ 0 w 853"/>
                    <a:gd name="T3" fmla="*/ 877 h 877"/>
                    <a:gd name="T4" fmla="*/ 0 w 853"/>
                    <a:gd name="T5" fmla="*/ 0 h 877"/>
                    <a:gd name="T6" fmla="*/ 446 w 853"/>
                    <a:gd name="T7" fmla="*/ 259 h 877"/>
                    <a:gd name="T8" fmla="*/ 853 w 853"/>
                    <a:gd name="T9" fmla="*/ 0 h 877"/>
                    <a:gd name="T10" fmla="*/ 853 w 853"/>
                    <a:gd name="T11" fmla="*/ 877 h 877"/>
                  </a:gdLst>
                  <a:cxnLst>
                    <a:cxn ang="0">
                      <a:pos x="T0" y="T1"/>
                    </a:cxn>
                    <a:cxn ang="0">
                      <a:pos x="T2" y="T3"/>
                    </a:cxn>
                    <a:cxn ang="0">
                      <a:pos x="T4" y="T5"/>
                    </a:cxn>
                    <a:cxn ang="0">
                      <a:pos x="T6" y="T7"/>
                    </a:cxn>
                    <a:cxn ang="0">
                      <a:pos x="T8" y="T9"/>
                    </a:cxn>
                    <a:cxn ang="0">
                      <a:pos x="T10" y="T11"/>
                    </a:cxn>
                  </a:cxnLst>
                  <a:rect l="0" t="0" r="r" b="b"/>
                  <a:pathLst>
                    <a:path w="853" h="877">
                      <a:moveTo>
                        <a:pt x="853" y="877"/>
                      </a:moveTo>
                      <a:lnTo>
                        <a:pt x="0" y="877"/>
                      </a:lnTo>
                      <a:lnTo>
                        <a:pt x="0" y="0"/>
                      </a:lnTo>
                      <a:lnTo>
                        <a:pt x="446" y="259"/>
                      </a:lnTo>
                      <a:lnTo>
                        <a:pt x="853" y="0"/>
                      </a:lnTo>
                      <a:lnTo>
                        <a:pt x="853" y="877"/>
                      </a:lnTo>
                      <a:close/>
                    </a:path>
                  </a:pathLst>
                </a:custGeom>
                <a:solidFill>
                  <a:srgbClr val="968C6D"/>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113" name="Freeform 31"/>
                <p:cNvSpPr/>
                <p:nvPr/>
              </p:nvSpPr>
              <p:spPr bwMode="auto">
                <a:xfrm rot="5400000">
                  <a:off x="3891864" y="6478085"/>
                  <a:ext cx="1182501" cy="3636516"/>
                </a:xfrm>
                <a:custGeom>
                  <a:gdLst>
                    <a:gd name="T0" fmla="*/ 427 w 853"/>
                    <a:gd name="T1" fmla="*/ 0 h 1828"/>
                    <a:gd name="T2" fmla="*/ 0 w 853"/>
                    <a:gd name="T3" fmla="*/ 250 h 1828"/>
                    <a:gd name="T4" fmla="*/ 0 w 853"/>
                    <a:gd name="T5" fmla="*/ 1581 h 1828"/>
                    <a:gd name="T6" fmla="*/ 427 w 853"/>
                    <a:gd name="T7" fmla="*/ 1828 h 1828"/>
                    <a:gd name="T8" fmla="*/ 853 w 853"/>
                    <a:gd name="T9" fmla="*/ 1581 h 1828"/>
                    <a:gd name="T10" fmla="*/ 853 w 853"/>
                    <a:gd name="T11" fmla="*/ 247 h 1828"/>
                    <a:gd name="T12" fmla="*/ 427 w 853"/>
                    <a:gd name="T13" fmla="*/ 0 h 1828"/>
                  </a:gdLst>
                  <a:cxnLst>
                    <a:cxn ang="0">
                      <a:pos x="T0" y="T1"/>
                    </a:cxn>
                    <a:cxn ang="0">
                      <a:pos x="T2" y="T3"/>
                    </a:cxn>
                    <a:cxn ang="0">
                      <a:pos x="T4" y="T5"/>
                    </a:cxn>
                    <a:cxn ang="0">
                      <a:pos x="T6" y="T7"/>
                    </a:cxn>
                    <a:cxn ang="0">
                      <a:pos x="T8" y="T9"/>
                    </a:cxn>
                    <a:cxn ang="0">
                      <a:pos x="T10" y="T11"/>
                    </a:cxn>
                    <a:cxn ang="0">
                      <a:pos x="T12" y="T13"/>
                    </a:cxn>
                  </a:cxnLst>
                  <a:rect l="0" t="0" r="r" b="b"/>
                  <a:pathLst>
                    <a:path w="853" h="1828">
                      <a:moveTo>
                        <a:pt x="427" y="0"/>
                      </a:moveTo>
                      <a:lnTo>
                        <a:pt x="0" y="250"/>
                      </a:lnTo>
                      <a:lnTo>
                        <a:pt x="0" y="1581"/>
                      </a:lnTo>
                      <a:lnTo>
                        <a:pt x="427" y="1828"/>
                      </a:lnTo>
                      <a:lnTo>
                        <a:pt x="853" y="1581"/>
                      </a:lnTo>
                      <a:lnTo>
                        <a:pt x="853" y="247"/>
                      </a:lnTo>
                      <a:lnTo>
                        <a:pt x="427" y="0"/>
                      </a:lnTo>
                      <a:close/>
                    </a:path>
                  </a:pathLst>
                </a:custGeom>
                <a:solidFill>
                  <a:schemeClr val="bg2">
                    <a:lumMod val="8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sp>
              <p:nvSpPr>
                <p:cNvPr id="115" name="Freeform 33"/>
                <p:cNvSpPr/>
                <p:nvPr/>
              </p:nvSpPr>
              <p:spPr bwMode="auto">
                <a:xfrm rot="5400000">
                  <a:off x="406378" y="7713775"/>
                  <a:ext cx="1025851" cy="1172067"/>
                </a:xfrm>
                <a:custGeom>
                  <a:gdLst>
                    <a:gd name="T0" fmla="*/ 740 w 740"/>
                    <a:gd name="T1" fmla="*/ 434 h 645"/>
                    <a:gd name="T2" fmla="*/ 368 w 740"/>
                    <a:gd name="T3" fmla="*/ 645 h 645"/>
                    <a:gd name="T4" fmla="*/ 0 w 740"/>
                    <a:gd name="T5" fmla="*/ 434 h 645"/>
                    <a:gd name="T6" fmla="*/ 0 w 740"/>
                    <a:gd name="T7" fmla="*/ 211 h 645"/>
                    <a:gd name="T8" fmla="*/ 368 w 740"/>
                    <a:gd name="T9" fmla="*/ 0 h 645"/>
                    <a:gd name="T10" fmla="*/ 740 w 740"/>
                    <a:gd name="T11" fmla="*/ 211 h 645"/>
                    <a:gd name="T12" fmla="*/ 740 w 740"/>
                    <a:gd name="T13" fmla="*/ 434 h 645"/>
                  </a:gdLst>
                  <a:cxnLst>
                    <a:cxn ang="0">
                      <a:pos x="T0" y="T1"/>
                    </a:cxn>
                    <a:cxn ang="0">
                      <a:pos x="T2" y="T3"/>
                    </a:cxn>
                    <a:cxn ang="0">
                      <a:pos x="T4" y="T5"/>
                    </a:cxn>
                    <a:cxn ang="0">
                      <a:pos x="T6" y="T7"/>
                    </a:cxn>
                    <a:cxn ang="0">
                      <a:pos x="T8" y="T9"/>
                    </a:cxn>
                    <a:cxn ang="0">
                      <a:pos x="T10" y="T11"/>
                    </a:cxn>
                    <a:cxn ang="0">
                      <a:pos x="T12" y="T13"/>
                    </a:cxn>
                  </a:cxnLst>
                  <a:rect l="0" t="0" r="r" b="b"/>
                  <a:pathLst>
                    <a:path w="740" h="645">
                      <a:moveTo>
                        <a:pt x="740" y="434"/>
                      </a:moveTo>
                      <a:lnTo>
                        <a:pt x="368" y="645"/>
                      </a:lnTo>
                      <a:lnTo>
                        <a:pt x="0" y="434"/>
                      </a:lnTo>
                      <a:lnTo>
                        <a:pt x="0" y="211"/>
                      </a:lnTo>
                      <a:lnTo>
                        <a:pt x="368" y="0"/>
                      </a:lnTo>
                      <a:lnTo>
                        <a:pt x="740" y="211"/>
                      </a:lnTo>
                      <a:lnTo>
                        <a:pt x="740" y="434"/>
                      </a:lnTo>
                      <a:close/>
                    </a:path>
                  </a:pathLst>
                </a:custGeom>
                <a:solidFill>
                  <a:schemeClr val="accent1">
                    <a:lumMod val="50000"/>
                  </a:schemeClr>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a:solidFill>
                      <a:srgbClr val="000000"/>
                    </a:solidFill>
                    <a:latin typeface="宋体" pitchFamily="2" charset="-122"/>
                    <a:ea typeface="宋体" pitchFamily="2" charset="-122"/>
                  </a:endParaRPr>
                </a:p>
              </p:txBody>
            </p:sp>
            <p:cxnSp>
              <p:nvCxnSpPr>
                <p:cNvPr id="158" name="Straight Connector 157"/>
                <p:cNvCxnSpPr/>
                <p:nvPr/>
              </p:nvCxnSpPr>
              <p:spPr>
                <a:xfrm>
                  <a:off x="4821743" y="2236218"/>
                  <a:ext cx="1" cy="6634739"/>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3878449" y="2236218"/>
                  <a:ext cx="6580" cy="6651375"/>
                </a:xfrm>
                <a:prstGeom prst="line">
                  <a:avLst/>
                </a:prstGeom>
                <a:ln>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544190" y="2746215"/>
                  <a:ext cx="998924" cy="656178"/>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spcAft>
                      <a:spcPts val="1003"/>
                    </a:spcAft>
                  </a:pPr>
                  <a:r>
                    <a:rPr lang="zh-CN" altLang="en-US" smtClean="0">
                      <a:solidFill>
                        <a:schemeClr val="bg1"/>
                      </a:solidFill>
                      <a:latin typeface="宋体" pitchFamily="2" charset="-122"/>
                      <a:ea typeface="宋体" pitchFamily="2" charset="-122"/>
                      <a:cs typeface="Arial" pitchFamily="34" charset="0"/>
                    </a:rPr>
                    <a:t>从战略层面、实施层面与基础平台层面由上往下分析目标公司距离偿二代建设完成的差距。</a:t>
                  </a:r>
                </a:p>
                <a:p>
                  <a:pPr indent="-305647">
                    <a:spcAft>
                      <a:spcPts val="1003"/>
                    </a:spcAft>
                  </a:pPr>
                  <a:endParaRPr lang="zh-CN" altLang="en-US" err="1">
                    <a:solidFill>
                      <a:schemeClr val="bg1"/>
                    </a:solidFill>
                    <a:latin typeface="宋体" pitchFamily="2" charset="-122"/>
                    <a:ea typeface="宋体" pitchFamily="2" charset="-122"/>
                  </a:endParaRPr>
                </a:p>
              </p:txBody>
            </p:sp>
            <p:sp>
              <p:nvSpPr>
                <p:cNvPr id="7" name="Chevron 6"/>
                <p:cNvSpPr/>
                <p:nvPr/>
              </p:nvSpPr>
              <p:spPr bwMode="ltGray">
                <a:xfrm>
                  <a:off x="2967898" y="2665330"/>
                  <a:ext cx="860347" cy="319886"/>
                </a:xfrm>
                <a:prstGeom prst="chevron">
                  <a:avLst/>
                </a:prstGeom>
                <a:solidFill>
                  <a:schemeClr val="accent6"/>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err="1">
                    <a:solidFill>
                      <a:srgbClr val="000000"/>
                    </a:solidFill>
                    <a:latin typeface="宋体" pitchFamily="2" charset="-122"/>
                    <a:ea typeface="宋体" pitchFamily="2" charset="-122"/>
                  </a:endParaRPr>
                </a:p>
              </p:txBody>
            </p:sp>
            <p:sp>
              <p:nvSpPr>
                <p:cNvPr id="8" name="TextBox 7"/>
                <p:cNvSpPr txBox="1"/>
                <p:nvPr/>
              </p:nvSpPr>
              <p:spPr>
                <a:xfrm>
                  <a:off x="2996472" y="2992508"/>
                  <a:ext cx="860347" cy="437815"/>
                </a:xfrm>
                <a:prstGeom prst="rect">
                  <a:avLst/>
                </a:prstGeom>
                <a:noFill/>
              </p:spPr>
              <p:txBody>
                <a:bodyPr wrap="square" lIns="0" tIns="0" rIns="0" bIns="0" rtlCol="0">
                  <a:noAutofit/>
                </a:bodyPr>
                <a:lstStyle>
                  <a:defPPr>
                    <a:defRPr lang="en-US"/>
                  </a:defPPr>
                  <a:lvl1pPr marL="0" indent="-274320" algn="l" defTabSz="1018824" rtl="0" eaLnBrk="1" latinLnBrk="0" hangingPunct="1">
                    <a:spcAft>
                      <a:spcPts val="900"/>
                    </a:spcAft>
                    <a:defRPr sz="1050" kern="1200">
                      <a:solidFill>
                        <a:sysClr val="windowText" lastClr="000000"/>
                      </a:solidFill>
                      <a:latin typeface="宋体" pitchFamily="2" charset="-122"/>
                      <a:ea typeface="宋体" pitchFamily="2"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100" smtClean="0"/>
                    <a:t>实施方案第一步，协助管理层确立实施方案，</a:t>
                  </a:r>
                  <a:endParaRPr lang="zh-CN" altLang="en-US" sz="1100"/>
                </a:p>
              </p:txBody>
            </p:sp>
            <p:sp>
              <p:nvSpPr>
                <p:cNvPr id="125" name="Chevron 124"/>
                <p:cNvSpPr/>
                <p:nvPr/>
              </p:nvSpPr>
              <p:spPr bwMode="ltGray">
                <a:xfrm>
                  <a:off x="3850603" y="2665330"/>
                  <a:ext cx="2238444" cy="317834"/>
                </a:xfrm>
                <a:prstGeom prst="chevron">
                  <a:avLst/>
                </a:prstGeom>
                <a:solidFill>
                  <a:schemeClr val="accent6"/>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err="1">
                    <a:solidFill>
                      <a:srgbClr val="000000"/>
                    </a:solidFill>
                    <a:latin typeface="宋体" pitchFamily="2" charset="-122"/>
                    <a:ea typeface="宋体" pitchFamily="2" charset="-122"/>
                  </a:endParaRPr>
                </a:p>
              </p:txBody>
            </p:sp>
            <p:sp>
              <p:nvSpPr>
                <p:cNvPr id="9" name="TextBox 8"/>
                <p:cNvSpPr txBox="1"/>
                <p:nvPr/>
              </p:nvSpPr>
              <p:spPr>
                <a:xfrm>
                  <a:off x="4161487" y="2997003"/>
                  <a:ext cx="1359281" cy="633764"/>
                </a:xfrm>
                <a:prstGeom prst="rect">
                  <a:avLst/>
                </a:prstGeom>
                <a:solidFill>
                  <a:schemeClr val="bg2">
                    <a:lumMod val="85000"/>
                  </a:schemeClr>
                </a:solidFill>
              </p:spPr>
              <p:txBody>
                <a:bodyPr wrap="square" lIns="0" tIns="0" rIns="0" bIns="0" rtlCol="0">
                  <a:noAutofit/>
                </a:bodyPr>
                <a:lstStyle>
                  <a:defPPr>
                    <a:defRPr lang="en-US"/>
                  </a:defPPr>
                  <a:lvl1pPr marL="0" indent="-274320" algn="l" defTabSz="1018824" rtl="0" eaLnBrk="1" latinLnBrk="0" hangingPunct="1">
                    <a:spcAft>
                      <a:spcPts val="900"/>
                    </a:spcAft>
                    <a:defRPr sz="1050" kern="1200">
                      <a:solidFill>
                        <a:sysClr val="windowText" lastClr="000000"/>
                      </a:solidFill>
                      <a:latin typeface="宋体" pitchFamily="2" charset="-122"/>
                      <a:ea typeface="宋体" pitchFamily="2"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100" smtClean="0"/>
                    <a:t>根据事实情况调整更新实施策略，从而保证偿二代建设的顺利完成</a:t>
                  </a:r>
                  <a:endParaRPr lang="zh-CN" altLang="en-US" sz="1100"/>
                </a:p>
              </p:txBody>
            </p:sp>
            <p:sp>
              <p:nvSpPr>
                <p:cNvPr id="19" name="TextBox 18"/>
                <p:cNvSpPr txBox="1"/>
                <p:nvPr/>
              </p:nvSpPr>
              <p:spPr>
                <a:xfrm>
                  <a:off x="2954579" y="2236218"/>
                  <a:ext cx="1108684" cy="252378"/>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indent="-305647" algn="ctr">
                    <a:spcAft>
                      <a:spcPts val="1003"/>
                    </a:spcAft>
                  </a:pPr>
                  <a:r>
                    <a:rPr lang="zh-CN" altLang="en-US" sz="1600" b="1" smtClean="0">
                      <a:latin typeface="宋体" pitchFamily="2" charset="-122"/>
                      <a:ea typeface="宋体" pitchFamily="2" charset="-122"/>
                    </a:rPr>
                    <a:t>未来</a:t>
                  </a:r>
                  <a:r>
                    <a:rPr lang="en-US" altLang="zh-CN" sz="1600" b="1" smtClean="0">
                      <a:latin typeface="宋体" pitchFamily="2" charset="-122"/>
                      <a:ea typeface="宋体" pitchFamily="2" charset="-122"/>
                    </a:rPr>
                    <a:t>1</a:t>
                  </a:r>
                  <a:r>
                    <a:rPr lang="zh-CN" altLang="en-US" sz="1600" b="1" smtClean="0">
                      <a:latin typeface="宋体" pitchFamily="2" charset="-122"/>
                      <a:ea typeface="宋体" pitchFamily="2" charset="-122"/>
                    </a:rPr>
                    <a:t>个月</a:t>
                  </a:r>
                  <a:endParaRPr lang="zh-CN" altLang="en-US" sz="1600" b="1">
                    <a:latin typeface="宋体" pitchFamily="2" charset="-122"/>
                    <a:ea typeface="宋体" pitchFamily="2" charset="-122"/>
                  </a:endParaRPr>
                </a:p>
              </p:txBody>
            </p:sp>
            <p:sp>
              <p:nvSpPr>
                <p:cNvPr id="157" name="TextBox 156"/>
                <p:cNvSpPr txBox="1"/>
                <p:nvPr/>
              </p:nvSpPr>
              <p:spPr>
                <a:xfrm>
                  <a:off x="3870330" y="2236218"/>
                  <a:ext cx="1002468" cy="254152"/>
                </a:xfrm>
                <a:prstGeom prst="rect">
                  <a:avLst/>
                </a:prstGeom>
                <a:noFill/>
              </p:spPr>
              <p:txBody>
                <a:bodyPr wrap="square" lIns="0" tIns="0" rIns="0" bIns="0" rtlCol="0">
                  <a:noAutofit/>
                </a:bodyPr>
                <a:lstStyle>
                  <a:defPPr>
                    <a:defRPr lang="en-US"/>
                  </a:defPPr>
                  <a:lvl1pPr marL="0" indent="-274320" algn="l" defTabSz="1018824" rtl="0" eaLnBrk="1" latinLnBrk="0" hangingPunct="1">
                    <a:spcAft>
                      <a:spcPts val="900"/>
                    </a:spcAft>
                    <a:defRPr sz="1100" b="1" kern="1200">
                      <a:solidFill>
                        <a:schemeClr val="tx1"/>
                      </a:solidFill>
                      <a:latin typeface="黑体" panose="02010609060101010101" pitchFamily="49" charset="-122"/>
                      <a:ea typeface="黑体" panose="02010609060101010101" pitchFamily="49" charset="-122"/>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z="1600" smtClean="0">
                      <a:latin typeface="宋体" pitchFamily="2" charset="-122"/>
                      <a:ea typeface="宋体" pitchFamily="2" charset="-122"/>
                    </a:rPr>
                    <a:t>2-3</a:t>
                  </a:r>
                  <a:r>
                    <a:rPr lang="zh-CN" altLang="en-US" sz="1600" smtClean="0">
                      <a:latin typeface="宋体" pitchFamily="2" charset="-122"/>
                      <a:ea typeface="宋体" pitchFamily="2" charset="-122"/>
                    </a:rPr>
                    <a:t>个月</a:t>
                  </a:r>
                  <a:endParaRPr lang="zh-CN" altLang="en-US" sz="1600">
                    <a:latin typeface="宋体" pitchFamily="2" charset="-122"/>
                    <a:ea typeface="宋体" pitchFamily="2" charset="-122"/>
                  </a:endParaRPr>
                </a:p>
              </p:txBody>
            </p:sp>
            <p:sp>
              <p:nvSpPr>
                <p:cNvPr id="159" name="TextBox 158"/>
                <p:cNvSpPr txBox="1"/>
                <p:nvPr/>
              </p:nvSpPr>
              <p:spPr>
                <a:xfrm>
                  <a:off x="4812316" y="2236218"/>
                  <a:ext cx="921049" cy="349130"/>
                </a:xfrm>
                <a:prstGeom prst="rect">
                  <a:avLst/>
                </a:prstGeom>
                <a:noFill/>
              </p:spPr>
              <p:txBody>
                <a:bodyPr wrap="square" lIns="0" tIns="0" rIns="0" bIns="0" rtlCol="0">
                  <a:noAutofit/>
                </a:bodyPr>
                <a:lstStyle>
                  <a:defPPr>
                    <a:defRPr lang="en-US"/>
                  </a:defPPr>
                  <a:lvl1pPr marL="0" indent="-274320" algn="l" defTabSz="1018824" rtl="0" eaLnBrk="1" latinLnBrk="0" hangingPunct="1">
                    <a:spcAft>
                      <a:spcPts val="900"/>
                    </a:spcAft>
                    <a:defRPr sz="1600" b="1" kern="1200">
                      <a:solidFill>
                        <a:schemeClr val="tx1"/>
                      </a:solidFill>
                      <a:latin typeface="黑体" panose="02010609060101010101" pitchFamily="49" charset="-122"/>
                      <a:ea typeface="黑体" panose="02010609060101010101" pitchFamily="49" charset="-122"/>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ctr"/>
                  <a:r>
                    <a:rPr lang="en-US" altLang="zh-CN" smtClean="0">
                      <a:latin typeface="宋体" pitchFamily="2" charset="-122"/>
                      <a:ea typeface="宋体" pitchFamily="2" charset="-122"/>
                    </a:rPr>
                    <a:t>4-6</a:t>
                  </a:r>
                  <a:r>
                    <a:rPr lang="zh-CN" altLang="en-US" smtClean="0">
                      <a:latin typeface="宋体" pitchFamily="2" charset="-122"/>
                      <a:ea typeface="宋体" pitchFamily="2" charset="-122"/>
                    </a:rPr>
                    <a:t>个月</a:t>
                  </a:r>
                  <a:endParaRPr lang="zh-CN" altLang="en-US">
                    <a:latin typeface="宋体" pitchFamily="2" charset="-122"/>
                    <a:ea typeface="宋体" pitchFamily="2" charset="-122"/>
                  </a:endParaRPr>
                </a:p>
              </p:txBody>
            </p:sp>
          </p:grpSp>
          <p:sp>
            <p:nvSpPr>
              <p:cNvPr id="160" name="Rectangle 53"/>
              <p:cNvSpPr>
                <a:spLocks noChangeArrowheads="1"/>
              </p:cNvSpPr>
              <p:nvPr/>
            </p:nvSpPr>
            <p:spPr bwMode="auto">
              <a:xfrm rot="10800000" flipV="1">
                <a:off x="564899" y="4267156"/>
                <a:ext cx="563967" cy="283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defPPr>
                  <a:defRPr lang="en-US"/>
                </a:defPPr>
                <a:lvl1pPr marL="0"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1pPr>
                <a:lvl2pPr marL="509412"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2pPr>
                <a:lvl3pPr marL="1018824"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3pPr>
                <a:lvl4pPr marL="1528237"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4pPr>
                <a:lvl5pPr marL="2037649"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5pPr>
                <a:lvl6pPr marL="2547061"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6pPr>
                <a:lvl7pPr marL="3056473"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7pPr>
                <a:lvl8pPr marL="3565886"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8pPr>
                <a:lvl9pPr marL="4075298"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9pPr>
              </a:lstStyle>
              <a:p>
                <a:pPr algn="ctr" defTabSz="1161968"/>
                <a:r>
                  <a:rPr lang="zh-CN" altLang="en-US" sz="1600" b="1" i="1" smtClean="0">
                    <a:solidFill>
                      <a:srgbClr val="FFFFFF"/>
                    </a:solidFill>
                    <a:latin typeface="宋体" pitchFamily="2" charset="-122"/>
                    <a:ea typeface="宋体" pitchFamily="2" charset="-122"/>
                  </a:rPr>
                  <a:t>信息整合</a:t>
                </a:r>
                <a:endParaRPr lang="zh-CN" altLang="en-US" sz="1600" b="1" i="1">
                  <a:solidFill>
                    <a:srgbClr val="FFFFFF"/>
                  </a:solidFill>
                  <a:latin typeface="宋体" pitchFamily="2" charset="-122"/>
                  <a:ea typeface="宋体" pitchFamily="2" charset="-122"/>
                </a:endParaRPr>
              </a:p>
            </p:txBody>
          </p:sp>
          <p:sp>
            <p:nvSpPr>
              <p:cNvPr id="161" name="TextBox 160"/>
              <p:cNvSpPr txBox="1"/>
              <p:nvPr/>
            </p:nvSpPr>
            <p:spPr>
              <a:xfrm>
                <a:off x="1484071" y="4034075"/>
                <a:ext cx="998924" cy="656178"/>
              </a:xfrm>
              <a:prstGeom prst="rect">
                <a:avLst/>
              </a:prstGeom>
              <a:noFill/>
            </p:spPr>
            <p:txBody>
              <a:bodyPr wrap="square" lIns="0" tIns="0" rIns="0" bIns="0" rtlCol="0">
                <a:noAutofit/>
              </a:bodyPr>
              <a:lstStyle>
                <a:defPPr>
                  <a:defRPr lang="en-US"/>
                </a:defPPr>
                <a:lvl1pPr marL="0" indent="-274320" algn="l" defTabSz="1018824" rtl="0" eaLnBrk="1" latinLnBrk="0" hangingPunct="1">
                  <a:spcAft>
                    <a:spcPts val="900"/>
                  </a:spcAft>
                  <a:defRPr sz="1000" kern="1200">
                    <a:solidFill>
                      <a:sysClr val="windowText" lastClr="000000"/>
                    </a:solidFill>
                    <a:latin typeface="黑体" panose="02010609060101010101" pitchFamily="49" charset="-122"/>
                    <a:ea typeface="黑体" panose="02010609060101010101" pitchFamily="49"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mtClean="0">
                    <a:solidFill>
                      <a:schemeClr val="bg1"/>
                    </a:solidFill>
                    <a:latin typeface="宋体" pitchFamily="2" charset="-122"/>
                    <a:ea typeface="宋体" pitchFamily="2" charset="-122"/>
                  </a:rPr>
                  <a:t>明确偿二代建设和评估的信息需求，梳理各部门对数据需求的职责分工，建立信息汇总体系。</a:t>
                </a:r>
              </a:p>
              <a:p>
                <a:endParaRPr lang="zh-CN" altLang="en-US" err="1">
                  <a:solidFill>
                    <a:schemeClr val="bg1"/>
                  </a:solidFill>
                  <a:latin typeface="宋体" pitchFamily="2" charset="-122"/>
                  <a:ea typeface="宋体" pitchFamily="2" charset="-122"/>
                </a:endParaRPr>
              </a:p>
            </p:txBody>
          </p:sp>
          <p:sp>
            <p:nvSpPr>
              <p:cNvPr id="162" name="Chevron 161"/>
              <p:cNvSpPr/>
              <p:nvPr/>
            </p:nvSpPr>
            <p:spPr bwMode="ltGray">
              <a:xfrm>
                <a:off x="2982069" y="3997993"/>
                <a:ext cx="1500992" cy="319886"/>
              </a:xfrm>
              <a:prstGeom prst="chevron">
                <a:avLst/>
              </a:prstGeom>
              <a:solidFill>
                <a:schemeClr val="accent5"/>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err="1">
                  <a:solidFill>
                    <a:srgbClr val="000000"/>
                  </a:solidFill>
                  <a:latin typeface="宋体" pitchFamily="2" charset="-122"/>
                  <a:ea typeface="宋体" pitchFamily="2" charset="-122"/>
                </a:endParaRPr>
              </a:p>
            </p:txBody>
          </p:sp>
          <p:sp>
            <p:nvSpPr>
              <p:cNvPr id="163" name="TextBox 162"/>
              <p:cNvSpPr txBox="1"/>
              <p:nvPr/>
            </p:nvSpPr>
            <p:spPr>
              <a:xfrm>
                <a:off x="3104702" y="4327988"/>
                <a:ext cx="1685142" cy="696895"/>
              </a:xfrm>
              <a:prstGeom prst="rect">
                <a:avLst/>
              </a:prstGeom>
              <a:solidFill>
                <a:schemeClr val="bg2">
                  <a:lumMod val="85000"/>
                </a:schemeClr>
              </a:solidFill>
              <a:ln>
                <a:solidFill>
                  <a:schemeClr val="bg2">
                    <a:lumMod val="85000"/>
                  </a:schemeClr>
                </a:solidFill>
              </a:ln>
            </p:spPr>
            <p:txBody>
              <a:bodyPr wrap="square" lIns="0" tIns="0" rIns="0" bIns="0" rtlCol="0">
                <a:noAutofit/>
              </a:bodyPr>
              <a:lstStyle>
                <a:defPPr>
                  <a:defRPr lang="en-US"/>
                </a:defPPr>
                <a:lvl1pPr marL="0" indent="-274320" algn="l" defTabSz="1018824" rtl="0" eaLnBrk="1" latinLnBrk="0" hangingPunct="1">
                  <a:spcAft>
                    <a:spcPts val="900"/>
                  </a:spcAft>
                  <a:defRPr sz="1050" kern="1200">
                    <a:solidFill>
                      <a:sysClr val="windowText" lastClr="000000"/>
                    </a:solidFill>
                    <a:latin typeface="宋体" pitchFamily="2" charset="-122"/>
                    <a:ea typeface="宋体" pitchFamily="2"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100" smtClean="0"/>
                  <a:t>经过数据管理、整合、编译以及数据确认，最终实现信息汇总。作为整个实施过程的基础，原始信息的准确性与合理性直接影响偿二代实施的效率与准确度</a:t>
                </a:r>
                <a:endParaRPr lang="zh-CN" altLang="en-US" sz="1100"/>
              </a:p>
            </p:txBody>
          </p:sp>
        </p:grpSp>
        <p:sp>
          <p:nvSpPr>
            <p:cNvPr id="164" name="Rectangle 53"/>
            <p:cNvSpPr>
              <a:spLocks noChangeArrowheads="1"/>
            </p:cNvSpPr>
            <p:nvPr/>
          </p:nvSpPr>
          <p:spPr bwMode="auto">
            <a:xfrm rot="10800000" flipV="1">
              <a:off x="664134" y="5546654"/>
              <a:ext cx="563967" cy="283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defPPr>
                <a:defRPr lang="en-US"/>
              </a:defPPr>
              <a:lvl1pPr marL="0"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1pPr>
              <a:lvl2pPr marL="509412"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2pPr>
              <a:lvl3pPr marL="1018824"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3pPr>
              <a:lvl4pPr marL="1528237"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4pPr>
              <a:lvl5pPr marL="2037649"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5pPr>
              <a:lvl6pPr marL="2547061"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6pPr>
              <a:lvl7pPr marL="3056473"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7pPr>
              <a:lvl8pPr marL="3565886"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8pPr>
              <a:lvl9pPr marL="4075298"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9pPr>
            </a:lstStyle>
            <a:p>
              <a:pPr algn="ctr" defTabSz="1161968"/>
              <a:r>
                <a:rPr lang="zh-CN" altLang="en-US" sz="1600" b="1" i="1" smtClean="0">
                  <a:solidFill>
                    <a:srgbClr val="FFFFFF"/>
                  </a:solidFill>
                  <a:latin typeface="宋体" pitchFamily="2" charset="-122"/>
                  <a:ea typeface="宋体" pitchFamily="2" charset="-122"/>
                </a:rPr>
                <a:t>系统建设</a:t>
              </a:r>
              <a:endParaRPr lang="zh-CN" altLang="en-US" sz="1600" b="1" i="1">
                <a:solidFill>
                  <a:srgbClr val="FFFFFF"/>
                </a:solidFill>
                <a:latin typeface="宋体" pitchFamily="2" charset="-122"/>
                <a:ea typeface="宋体" pitchFamily="2" charset="-122"/>
              </a:endParaRPr>
            </a:p>
          </p:txBody>
        </p:sp>
        <p:sp>
          <p:nvSpPr>
            <p:cNvPr id="165" name="TextBox 164"/>
            <p:cNvSpPr txBox="1"/>
            <p:nvPr/>
          </p:nvSpPr>
          <p:spPr>
            <a:xfrm>
              <a:off x="1562040" y="5228509"/>
              <a:ext cx="998924" cy="656178"/>
            </a:xfrm>
            <a:prstGeom prst="rect">
              <a:avLst/>
            </a:prstGeom>
            <a:noFill/>
          </p:spPr>
          <p:txBody>
            <a:bodyPr wrap="square" lIns="0" tIns="0" rIns="0" bIns="0" rtlCol="0">
              <a:noAutofit/>
            </a:bodyPr>
            <a:lstStyle>
              <a:defPPr>
                <a:defRPr lang="en-US"/>
              </a:defPPr>
              <a:lvl1pPr marL="0" indent="-274320" algn="l" defTabSz="1018824" rtl="0" eaLnBrk="1" latinLnBrk="0" hangingPunct="1">
                <a:spcAft>
                  <a:spcPts val="900"/>
                </a:spcAft>
                <a:defRPr sz="1000" kern="1200">
                  <a:solidFill>
                    <a:sysClr val="windowText" lastClr="000000"/>
                  </a:solidFill>
                  <a:latin typeface="黑体" panose="02010609060101010101" pitchFamily="49" charset="-122"/>
                  <a:ea typeface="黑体" panose="02010609060101010101" pitchFamily="49"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mtClean="0">
                  <a:solidFill>
                    <a:schemeClr val="bg1"/>
                  </a:solidFill>
                  <a:latin typeface="宋体" pitchFamily="2" charset="-122"/>
                  <a:ea typeface="宋体" pitchFamily="2" charset="-122"/>
                </a:rPr>
                <a:t>搭建适用于偿二代的公司整体性系统平台，包括数据接口、资产负债模型、全面风险管理体系和报告系统。</a:t>
              </a:r>
            </a:p>
            <a:p>
              <a:endParaRPr lang="zh-CN" altLang="en-US" err="1">
                <a:solidFill>
                  <a:schemeClr val="bg1"/>
                </a:solidFill>
                <a:latin typeface="宋体" pitchFamily="2" charset="-122"/>
                <a:ea typeface="宋体" pitchFamily="2" charset="-122"/>
              </a:endParaRPr>
            </a:p>
          </p:txBody>
        </p:sp>
        <p:sp>
          <p:nvSpPr>
            <p:cNvPr id="166" name="Chevron 165"/>
            <p:cNvSpPr/>
            <p:nvPr/>
          </p:nvSpPr>
          <p:spPr bwMode="ltGray">
            <a:xfrm>
              <a:off x="3461868" y="5309390"/>
              <a:ext cx="2122697" cy="319886"/>
            </a:xfrm>
            <a:prstGeom prst="chevron">
              <a:avLst/>
            </a:prstGeom>
            <a:solidFill>
              <a:schemeClr val="accent2"/>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err="1">
                <a:solidFill>
                  <a:srgbClr val="000000"/>
                </a:solidFill>
                <a:latin typeface="宋体" pitchFamily="2" charset="-122"/>
                <a:ea typeface="宋体" pitchFamily="2" charset="-122"/>
              </a:endParaRPr>
            </a:p>
          </p:txBody>
        </p:sp>
        <p:sp>
          <p:nvSpPr>
            <p:cNvPr id="167" name="TextBox 166"/>
            <p:cNvSpPr txBox="1"/>
            <p:nvPr/>
          </p:nvSpPr>
          <p:spPr>
            <a:xfrm>
              <a:off x="3623794" y="5639434"/>
              <a:ext cx="1641735" cy="686956"/>
            </a:xfrm>
            <a:prstGeom prst="rect">
              <a:avLst/>
            </a:prstGeom>
            <a:solidFill>
              <a:schemeClr val="bg2">
                <a:lumMod val="85000"/>
              </a:schemeClr>
            </a:solidFill>
            <a:ln>
              <a:solidFill>
                <a:schemeClr val="bg2">
                  <a:lumMod val="85000"/>
                </a:schemeClr>
              </a:solidFill>
            </a:ln>
          </p:spPr>
          <p:txBody>
            <a:bodyPr wrap="square" lIns="0" tIns="0" rIns="0" bIns="0" rtlCol="0">
              <a:noAutofit/>
            </a:bodyPr>
            <a:lstStyle>
              <a:defPPr>
                <a:defRPr lang="en-US"/>
              </a:defPPr>
              <a:lvl1pPr marL="0" indent="-274320" algn="l" defTabSz="1018824" rtl="0" eaLnBrk="1" latinLnBrk="0" hangingPunct="1">
                <a:spcAft>
                  <a:spcPts val="900"/>
                </a:spcAft>
                <a:defRPr sz="1050" kern="1200">
                  <a:solidFill>
                    <a:sysClr val="windowText" lastClr="000000"/>
                  </a:solidFill>
                  <a:latin typeface="宋体" pitchFamily="2" charset="-122"/>
                  <a:ea typeface="宋体" pitchFamily="2"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100" smtClean="0"/>
                <a:t>包括系统设计、系统搭建、系统测试、系统上线，为整个实施方案提供平台支持，以满足公司不同层面的需求</a:t>
              </a:r>
              <a:endParaRPr lang="zh-CN" altLang="en-US" sz="1100"/>
            </a:p>
          </p:txBody>
        </p:sp>
        <p:sp>
          <p:nvSpPr>
            <p:cNvPr id="168" name="Rectangle 53"/>
            <p:cNvSpPr>
              <a:spLocks noChangeArrowheads="1"/>
            </p:cNvSpPr>
            <p:nvPr/>
          </p:nvSpPr>
          <p:spPr bwMode="auto">
            <a:xfrm rot="10800000" flipV="1">
              <a:off x="688938" y="6826151"/>
              <a:ext cx="563967" cy="283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defPPr>
                <a:defRPr lang="en-US"/>
              </a:defPPr>
              <a:lvl1pPr marL="0"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1pPr>
              <a:lvl2pPr marL="509412"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2pPr>
              <a:lvl3pPr marL="1018824"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3pPr>
              <a:lvl4pPr marL="1528237"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4pPr>
              <a:lvl5pPr marL="2037649"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5pPr>
              <a:lvl6pPr marL="2547061"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6pPr>
              <a:lvl7pPr marL="3056473"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7pPr>
              <a:lvl8pPr marL="3565886"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8pPr>
              <a:lvl9pPr marL="4075298"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9pPr>
            </a:lstStyle>
            <a:p>
              <a:pPr algn="ctr" defTabSz="1161968"/>
              <a:r>
                <a:rPr lang="zh-CN" altLang="en-US" sz="1600" b="1" i="1" smtClean="0">
                  <a:solidFill>
                    <a:srgbClr val="FFFFFF"/>
                  </a:solidFill>
                  <a:latin typeface="宋体" pitchFamily="2" charset="-122"/>
                  <a:ea typeface="宋体" pitchFamily="2" charset="-122"/>
                </a:rPr>
                <a:t>结果审阅</a:t>
              </a:r>
              <a:endParaRPr lang="zh-CN" altLang="en-US" sz="1600" b="1" i="1">
                <a:solidFill>
                  <a:srgbClr val="FFFFFF"/>
                </a:solidFill>
                <a:latin typeface="宋体" pitchFamily="2" charset="-122"/>
                <a:ea typeface="宋体" pitchFamily="2" charset="-122"/>
              </a:endParaRPr>
            </a:p>
          </p:txBody>
        </p:sp>
        <p:sp>
          <p:nvSpPr>
            <p:cNvPr id="169" name="Chevron 168"/>
            <p:cNvSpPr/>
            <p:nvPr/>
          </p:nvSpPr>
          <p:spPr bwMode="ltGray">
            <a:xfrm>
              <a:off x="3706256" y="6549795"/>
              <a:ext cx="1618868" cy="319886"/>
            </a:xfrm>
            <a:prstGeom prst="chevron">
              <a:avLst/>
            </a:prstGeom>
            <a:solidFill>
              <a:schemeClr val="tx2">
                <a:lumMod val="75000"/>
              </a:schemeClr>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err="1">
                <a:solidFill>
                  <a:srgbClr val="000000"/>
                </a:solidFill>
                <a:latin typeface="宋体" pitchFamily="2" charset="-122"/>
                <a:ea typeface="宋体" pitchFamily="2" charset="-122"/>
              </a:endParaRPr>
            </a:p>
          </p:txBody>
        </p:sp>
        <p:sp>
          <p:nvSpPr>
            <p:cNvPr id="170" name="Chevron 169"/>
            <p:cNvSpPr/>
            <p:nvPr/>
          </p:nvSpPr>
          <p:spPr bwMode="ltGray">
            <a:xfrm>
              <a:off x="5325124" y="6552885"/>
              <a:ext cx="827721" cy="319886"/>
            </a:xfrm>
            <a:prstGeom prst="chevron">
              <a:avLst/>
            </a:prstGeom>
            <a:solidFill>
              <a:schemeClr val="tx2">
                <a:lumMod val="75000"/>
              </a:schemeClr>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err="1">
                <a:solidFill>
                  <a:srgbClr val="000000"/>
                </a:solidFill>
                <a:latin typeface="宋体" pitchFamily="2" charset="-122"/>
                <a:ea typeface="宋体" pitchFamily="2" charset="-122"/>
              </a:endParaRPr>
            </a:p>
          </p:txBody>
        </p:sp>
        <p:sp>
          <p:nvSpPr>
            <p:cNvPr id="171" name="TextBox 170"/>
            <p:cNvSpPr txBox="1"/>
            <p:nvPr/>
          </p:nvSpPr>
          <p:spPr>
            <a:xfrm>
              <a:off x="1608110" y="6561172"/>
              <a:ext cx="998924" cy="656178"/>
            </a:xfrm>
            <a:prstGeom prst="rect">
              <a:avLst/>
            </a:prstGeom>
            <a:noFill/>
          </p:spPr>
          <p:txBody>
            <a:bodyPr wrap="square" lIns="0" tIns="0" rIns="0" bIns="0" rtlCol="0">
              <a:noAutofit/>
            </a:bodyPr>
            <a:lstStyle>
              <a:defPPr>
                <a:defRPr lang="en-US"/>
              </a:defPPr>
              <a:lvl1pPr marL="0" indent="-274320" algn="l" defTabSz="1018824" rtl="0" eaLnBrk="1" latinLnBrk="0" hangingPunct="1">
                <a:spcAft>
                  <a:spcPts val="900"/>
                </a:spcAft>
                <a:defRPr sz="1000" kern="1200">
                  <a:solidFill>
                    <a:sysClr val="windowText" lastClr="000000"/>
                  </a:solidFill>
                  <a:latin typeface="黑体" panose="02010609060101010101" pitchFamily="49" charset="-122"/>
                  <a:ea typeface="黑体" panose="02010609060101010101" pitchFamily="49"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mtClean="0">
                  <a:solidFill>
                    <a:schemeClr val="bg1"/>
                  </a:solidFill>
                  <a:latin typeface="宋体" pitchFamily="2" charset="-122"/>
                  <a:ea typeface="宋体" pitchFamily="2" charset="-122"/>
                </a:rPr>
                <a:t>审阅偿二代结果的合规性、完整性和合理性，根据行业整体标准提供管理和未来决策建议。</a:t>
              </a:r>
            </a:p>
            <a:p>
              <a:endParaRPr lang="zh-CN" altLang="en-US" err="1">
                <a:solidFill>
                  <a:schemeClr val="bg1"/>
                </a:solidFill>
                <a:latin typeface="宋体" pitchFamily="2" charset="-122"/>
                <a:ea typeface="宋体" pitchFamily="2" charset="-122"/>
              </a:endParaRPr>
            </a:p>
          </p:txBody>
        </p:sp>
        <p:sp>
          <p:nvSpPr>
            <p:cNvPr id="172" name="TextBox 171"/>
            <p:cNvSpPr txBox="1"/>
            <p:nvPr/>
          </p:nvSpPr>
          <p:spPr>
            <a:xfrm>
              <a:off x="3844485" y="6881535"/>
              <a:ext cx="1421044" cy="686957"/>
            </a:xfrm>
            <a:prstGeom prst="rect">
              <a:avLst/>
            </a:prstGeom>
            <a:solidFill>
              <a:schemeClr val="bg2">
                <a:lumMod val="85000"/>
              </a:schemeClr>
            </a:solidFill>
            <a:ln>
              <a:solidFill>
                <a:schemeClr val="bg2">
                  <a:lumMod val="85000"/>
                </a:schemeClr>
              </a:solidFill>
            </a:ln>
          </p:spPr>
          <p:txBody>
            <a:bodyPr wrap="square" lIns="0" tIns="0" rIns="0" bIns="0" rtlCol="0">
              <a:noAutofit/>
            </a:bodyPr>
            <a:lstStyle>
              <a:defPPr>
                <a:defRPr lang="en-US"/>
              </a:defPPr>
              <a:lvl1pPr marL="0" indent="-274320" algn="l" defTabSz="1018824" rtl="0" eaLnBrk="1" latinLnBrk="0" hangingPunct="1">
                <a:spcAft>
                  <a:spcPts val="900"/>
                </a:spcAft>
                <a:defRPr sz="1050" kern="1200">
                  <a:solidFill>
                    <a:sysClr val="windowText" lastClr="000000"/>
                  </a:solidFill>
                  <a:latin typeface="宋体" pitchFamily="2" charset="-122"/>
                  <a:ea typeface="宋体" pitchFamily="2"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100"/>
                <a:t>包含对各阶段测试结果的检查与及时的问题反馈和解决，从而对整体实施进行必要的调整。</a:t>
              </a:r>
            </a:p>
          </p:txBody>
        </p:sp>
        <p:sp>
          <p:nvSpPr>
            <p:cNvPr id="173" name="TextBox 172"/>
            <p:cNvSpPr txBox="1"/>
            <p:nvPr/>
          </p:nvSpPr>
          <p:spPr>
            <a:xfrm>
              <a:off x="5352122" y="6888251"/>
              <a:ext cx="643029" cy="477232"/>
            </a:xfrm>
            <a:prstGeom prst="rect">
              <a:avLst/>
            </a:prstGeom>
            <a:solidFill>
              <a:schemeClr val="bg2">
                <a:lumMod val="85000"/>
              </a:schemeClr>
            </a:solidFill>
            <a:ln>
              <a:solidFill>
                <a:schemeClr val="bg2">
                  <a:lumMod val="85000"/>
                </a:schemeClr>
              </a:solidFill>
            </a:ln>
          </p:spPr>
          <p:txBody>
            <a:bodyPr wrap="square" lIns="0" tIns="0" rIns="0" bIns="0" rtlCol="0">
              <a:noAutofit/>
            </a:bodyPr>
            <a:lstStyle>
              <a:defPPr>
                <a:defRPr lang="en-US"/>
              </a:defPPr>
              <a:lvl1pPr marL="0" indent="-274320" algn="l" defTabSz="1018824" rtl="0" eaLnBrk="1" latinLnBrk="0" hangingPunct="1">
                <a:spcAft>
                  <a:spcPts val="900"/>
                </a:spcAft>
                <a:defRPr sz="1050" kern="1200">
                  <a:solidFill>
                    <a:sysClr val="windowText" lastClr="000000"/>
                  </a:solidFill>
                  <a:latin typeface="宋体" pitchFamily="2" charset="-122"/>
                  <a:ea typeface="宋体" pitchFamily="2"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1100"/>
                <a:t>对最终结果进行审阅</a:t>
              </a:r>
            </a:p>
          </p:txBody>
        </p:sp>
        <p:sp>
          <p:nvSpPr>
            <p:cNvPr id="174" name="Rectangle 53"/>
            <p:cNvSpPr>
              <a:spLocks noChangeArrowheads="1"/>
            </p:cNvSpPr>
            <p:nvPr/>
          </p:nvSpPr>
          <p:spPr bwMode="auto">
            <a:xfrm rot="10800000" flipV="1">
              <a:off x="703111" y="8105650"/>
              <a:ext cx="563967" cy="283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defPPr>
                <a:defRPr lang="en-US"/>
              </a:defPPr>
              <a:lvl1pPr marL="0"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1pPr>
              <a:lvl2pPr marL="509412"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2pPr>
              <a:lvl3pPr marL="1018824"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3pPr>
              <a:lvl4pPr marL="1528237"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4pPr>
              <a:lvl5pPr marL="2037649"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5pPr>
              <a:lvl6pPr marL="2547061"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6pPr>
              <a:lvl7pPr marL="3056473"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7pPr>
              <a:lvl8pPr marL="3565886"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8pPr>
              <a:lvl9pPr marL="4075298" algn="l" defTabSz="1018824" rtl="0" eaLnBrk="1" fontAlgn="base" latinLnBrk="0" hangingPunct="1">
                <a:spcBef>
                  <a:spcPct val="0"/>
                </a:spcBef>
                <a:spcAft>
                  <a:spcPct val="0"/>
                </a:spcAft>
                <a:defRPr sz="1100" kern="1200">
                  <a:solidFill>
                    <a:schemeClr val="tx1"/>
                  </a:solidFill>
                  <a:latin typeface="Arial" pitchFamily="34" charset="0"/>
                  <a:ea typeface="+mn-ea"/>
                  <a:cs typeface="Arial" pitchFamily="34" charset="0"/>
                </a:defRPr>
              </a:lvl9pPr>
            </a:lstStyle>
            <a:p>
              <a:pPr algn="ctr" defTabSz="1161968"/>
              <a:r>
                <a:rPr lang="zh-CN" altLang="en-US" sz="1600" b="1" i="1" smtClean="0">
                  <a:solidFill>
                    <a:srgbClr val="FFFFFF"/>
                  </a:solidFill>
                  <a:latin typeface="宋体" pitchFamily="2" charset="-122"/>
                  <a:ea typeface="宋体" pitchFamily="2" charset="-122"/>
                </a:rPr>
                <a:t>战略应对</a:t>
              </a:r>
              <a:endParaRPr lang="zh-CN" altLang="en-US" sz="1600" b="1" i="1">
                <a:solidFill>
                  <a:srgbClr val="FFFFFF"/>
                </a:solidFill>
                <a:latin typeface="宋体" pitchFamily="2" charset="-122"/>
                <a:ea typeface="宋体" pitchFamily="2" charset="-122"/>
              </a:endParaRPr>
            </a:p>
          </p:txBody>
        </p:sp>
        <p:sp>
          <p:nvSpPr>
            <p:cNvPr id="175" name="TextBox 174"/>
            <p:cNvSpPr txBox="1"/>
            <p:nvPr/>
          </p:nvSpPr>
          <p:spPr>
            <a:xfrm>
              <a:off x="1611648" y="7787505"/>
              <a:ext cx="998924" cy="656178"/>
            </a:xfrm>
            <a:prstGeom prst="rect">
              <a:avLst/>
            </a:prstGeom>
            <a:noFill/>
          </p:spPr>
          <p:txBody>
            <a:bodyPr wrap="squar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Aft>
                  <a:spcPts val="669"/>
                </a:spcAft>
              </a:pPr>
              <a:r>
                <a:rPr lang="zh-CN" altLang="en-US" smtClean="0">
                  <a:solidFill>
                    <a:schemeClr val="bg1"/>
                  </a:solidFill>
                  <a:latin typeface="宋体" pitchFamily="2" charset="-122"/>
                  <a:ea typeface="宋体" pitchFamily="2" charset="-122"/>
                  <a:cs typeface="Arial" pitchFamily="34" charset="0"/>
                </a:rPr>
                <a:t>明确偿二代对国内保险业在业务战略、产品规划和资本管理的影响，设立符合偿二代体系下的战略目标。</a:t>
              </a:r>
            </a:p>
            <a:p>
              <a:pPr indent="-305647">
                <a:spcAft>
                  <a:spcPts val="1003"/>
                </a:spcAft>
              </a:pPr>
              <a:endParaRPr lang="zh-CN" altLang="en-US" err="1">
                <a:solidFill>
                  <a:schemeClr val="bg1"/>
                </a:solidFill>
                <a:latin typeface="宋体" pitchFamily="2" charset="-122"/>
                <a:ea typeface="宋体" pitchFamily="2" charset="-122"/>
              </a:endParaRPr>
            </a:p>
          </p:txBody>
        </p:sp>
        <p:sp>
          <p:nvSpPr>
            <p:cNvPr id="176" name="Chevron 175"/>
            <p:cNvSpPr/>
            <p:nvPr/>
          </p:nvSpPr>
          <p:spPr bwMode="ltGray">
            <a:xfrm>
              <a:off x="3018377" y="7826818"/>
              <a:ext cx="3134468" cy="317573"/>
            </a:xfrm>
            <a:prstGeom prst="chevron">
              <a:avLst/>
            </a:prstGeom>
            <a:solidFill>
              <a:schemeClr val="accent1">
                <a:lumMod val="50000"/>
              </a:schemeClr>
            </a:solidFill>
            <a:ln>
              <a:noFill/>
            </a:ln>
          </p:spPr>
          <p:txBody>
            <a:bodyPr vert="horz" wrap="square" lIns="104287" tIns="52144" rIns="104287" bIns="52144" numCol="1" anchor="t" anchorCtr="0" compatLnSpc="1">
              <a:prstTxWarp prst="textNoShape">
                <a:avLst/>
              </a:prstTxWarp>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defTabSz="1161968"/>
              <a:endParaRPr lang="zh-CN" altLang="en-US" sz="2300" err="1">
                <a:solidFill>
                  <a:srgbClr val="000000"/>
                </a:solidFill>
                <a:latin typeface="宋体" pitchFamily="2" charset="-122"/>
                <a:ea typeface="宋体" pitchFamily="2" charset="-122"/>
              </a:endParaRPr>
            </a:p>
          </p:txBody>
        </p:sp>
        <p:sp>
          <p:nvSpPr>
            <p:cNvPr id="177" name="TextBox 176"/>
            <p:cNvSpPr txBox="1"/>
            <p:nvPr/>
          </p:nvSpPr>
          <p:spPr>
            <a:xfrm>
              <a:off x="3257549" y="8144391"/>
              <a:ext cx="2582394" cy="710875"/>
            </a:xfrm>
            <a:prstGeom prst="rect">
              <a:avLst/>
            </a:prstGeom>
            <a:solidFill>
              <a:schemeClr val="bg2">
                <a:lumMod val="85000"/>
              </a:schemeClr>
            </a:solidFill>
            <a:ln>
              <a:solidFill>
                <a:schemeClr val="bg2">
                  <a:lumMod val="85000"/>
                </a:schemeClr>
              </a:solidFill>
            </a:ln>
          </p:spPr>
          <p:txBody>
            <a:bodyPr wrap="square" lIns="0" tIns="0" rIns="0" bIns="0" rtlCol="0">
              <a:noAutofit/>
            </a:bodyPr>
            <a:lstStyle>
              <a:defPPr>
                <a:defRPr lang="en-US"/>
              </a:defPPr>
              <a:lvl1pPr marL="0" indent="-274320" algn="l" defTabSz="1018824" rtl="0" eaLnBrk="1" latinLnBrk="0" hangingPunct="1">
                <a:spcAft>
                  <a:spcPts val="900"/>
                </a:spcAft>
                <a:defRPr sz="1050" kern="1200">
                  <a:solidFill>
                    <a:sysClr val="windowText" lastClr="000000"/>
                  </a:solidFill>
                  <a:latin typeface="宋体" pitchFamily="2" charset="-122"/>
                  <a:ea typeface="宋体" pitchFamily="2" charset="-122"/>
                  <a:cs typeface="Arial" pitchFamily="34" charset="0"/>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spcAft>
                  <a:spcPts val="669"/>
                </a:spcAft>
              </a:pPr>
              <a:r>
                <a:rPr lang="zh-CN" altLang="en-US" sz="1100"/>
                <a:t>普华永道拥有丰富经验和资源，我们将结合我们对行业的测试经验，对国内业务结构的量化影响，对风险管理建设的项目经验，从公司的战略目标出发，协助保险公司重新审视战略目标实施规划。</a:t>
              </a:r>
            </a:p>
          </p:txBody>
        </p:sp>
      </p:grpSp>
      <p:sp>
        <p:nvSpPr>
          <p:cNvPr id="144" name="Page Number"/>
          <p:cNvSpPr txBox="1"/>
          <p:nvPr>
            <p:custDataLst>
              <p:tags r:id="rId3"/>
            </p:custDataLst>
          </p:nvPr>
        </p:nvSpPr>
        <p:spPr>
          <a:xfrm>
            <a:off x="9197344" y="7286400"/>
            <a:ext cx="320040" cy="106394"/>
          </a:xfrm>
          <a:prstGeom prst="rect">
            <a:avLst/>
          </a:prstGeom>
          <a:noFill/>
        </p:spPr>
        <p:txBody>
          <a:bodyPr wrap="none" lIns="0" tIns="0" rIns="0" bIns="0" rtlCol="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gn="r">
              <a:lnSpc>
                <a:spcPts val="1000"/>
              </a:lnSpc>
            </a:pPr>
            <a:r>
              <a:rPr lang="en-US" altLang="zh-CN" sz="900" noProof="1" smtClean="0"/>
              <a:t>32</a:t>
            </a:r>
            <a:endParaRPr lang="zh-CN" altLang="en-US" sz="900" noProof="1" smtClean="0"/>
          </a:p>
        </p:txBody>
      </p:sp>
      <p:sp>
        <p:nvSpPr>
          <p:cNvPr id="145" name="Section Footer"/>
          <p:cNvSpPr txBox="1"/>
          <p:nvPr>
            <p:custDataLst>
              <p:tags r:id="rId4"/>
            </p:custDataLst>
          </p:nvPr>
        </p:nvSpPr>
        <p:spPr>
          <a:xfrm>
            <a:off x="537495" y="7136702"/>
            <a:ext cx="4416552" cy="138499"/>
          </a:xfrm>
          <a:prstGeom prst="rect">
            <a:avLst/>
          </a:prstGeom>
          <a:noFill/>
          <a:ln>
            <a:noFill/>
          </a:ln>
        </p:spPr>
        <p:txBody>
          <a:bodyPr wrap="square" lIns="0" tIns="0" rIns="0" bIns="0" rtlCol="0" anchor="b" anchorCtr="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偿二代对公司管理的影响 </a:t>
            </a:r>
            <a:r>
              <a:rPr lang="en-US" altLang="zh-CN" sz="900" noProof="1" smtClean="0">
                <a:solidFill>
                  <a:schemeClr val="tx1"/>
                </a:solidFill>
              </a:rPr>
              <a:t>• </a:t>
            </a:r>
            <a:endParaRPr lang="zh-CN" altLang="en-US" sz="900" noProof="1" smtClean="0">
              <a:solidFill>
                <a:schemeClr val="tx1"/>
              </a:solidFill>
            </a:endParaRPr>
          </a:p>
        </p:txBody>
      </p:sp>
      <p:sp>
        <p:nvSpPr>
          <p:cNvPr id="146" name="Executive Summary" hidden="1"/>
          <p:cNvSpPr txBox="1"/>
          <p:nvPr>
            <p:custDataLst>
              <p:tags r:id="rId5"/>
            </p:custDataLst>
          </p:nvPr>
        </p:nvSpPr>
        <p:spPr>
          <a:xfrm>
            <a:off x="530349" y="6931152"/>
            <a:ext cx="65" cy="205184"/>
          </a:xfrm>
          <a:prstGeom prst="rect">
            <a:avLst/>
          </a:prstGeom>
          <a:noFill/>
        </p:spPr>
        <p:txBody>
          <a:bodyPr wrap="none" lIns="0" tIns="0" rIns="0" bIns="0" rtlCol="0">
            <a:sp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pPr>
              <a:lnSpc>
                <a:spcPts val="1600"/>
              </a:lnSpc>
            </a:pPr>
            <a:endParaRPr lang="zh-CN" altLang="en-US" sz="1600" noProof="1" smtClean="0">
              <a:solidFill>
                <a:schemeClr val="tx1"/>
              </a:solidFill>
            </a:endParaRPr>
          </a:p>
        </p:txBody>
      </p:sp>
      <p:sp>
        <p:nvSpPr>
          <p:cNvPr id="147" name="Section Header"/>
          <p:cNvSpPr txBox="1"/>
          <p:nvPr>
            <p:custDataLst>
              <p:tags r:id="rId6"/>
            </p:custDataLst>
          </p:nvPr>
        </p:nvSpPr>
        <p:spPr>
          <a:xfrm>
            <a:off x="530352" y="850392"/>
            <a:ext cx="5486400" cy="137160"/>
          </a:xfrm>
          <a:prstGeom prst="rect">
            <a:avLst/>
          </a:prstGeom>
          <a:noFill/>
        </p:spPr>
        <p:txBody>
          <a:bodyPr wrap="square" lIns="0" tIns="0" rIns="0" bIns="0" rtlCol="0" anchor="b" anchorCtr="0">
            <a:noAutofit/>
          </a:bodyPr>
          <a:lstStyle>
            <a:defPPr>
              <a:defRPr lang="en-US"/>
            </a:defPPr>
            <a:lvl1pPr marL="0" algn="l" defTabSz="1018824" rtl="0" eaLnBrk="1" latinLnBrk="0" hangingPunct="1">
              <a:defRPr sz="1100" kern="1200">
                <a:solidFill>
                  <a:schemeClr val="tx1"/>
                </a:solidFill>
                <a:latin typeface="+mn-lt"/>
                <a:ea typeface="+mn-ea"/>
                <a:cs typeface="+mn-cs"/>
              </a:defRPr>
            </a:lvl1pPr>
            <a:lvl2pPr marL="509412" algn="l" defTabSz="1018824" rtl="0" eaLnBrk="1" latinLnBrk="0" hangingPunct="1">
              <a:defRPr sz="1100" kern="1200">
                <a:solidFill>
                  <a:schemeClr val="tx1"/>
                </a:solidFill>
                <a:latin typeface="+mn-lt"/>
                <a:ea typeface="+mn-ea"/>
                <a:cs typeface="+mn-cs"/>
              </a:defRPr>
            </a:lvl2pPr>
            <a:lvl3pPr marL="1018824" algn="l" defTabSz="1018824" rtl="0" eaLnBrk="1" latinLnBrk="0" hangingPunct="1">
              <a:defRPr sz="1100" kern="1200">
                <a:solidFill>
                  <a:schemeClr val="tx1"/>
                </a:solidFill>
                <a:latin typeface="+mn-lt"/>
                <a:ea typeface="+mn-ea"/>
                <a:cs typeface="+mn-cs"/>
              </a:defRPr>
            </a:lvl3pPr>
            <a:lvl4pPr marL="1528237" algn="l" defTabSz="1018824" rtl="0" eaLnBrk="1" latinLnBrk="0" hangingPunct="1">
              <a:defRPr sz="1100" kern="1200">
                <a:solidFill>
                  <a:schemeClr val="tx1"/>
                </a:solidFill>
                <a:latin typeface="+mn-lt"/>
                <a:ea typeface="+mn-ea"/>
                <a:cs typeface="+mn-cs"/>
              </a:defRPr>
            </a:lvl4pPr>
            <a:lvl5pPr marL="2037649" algn="l" defTabSz="1018824" rtl="0" eaLnBrk="1" latinLnBrk="0" hangingPunct="1">
              <a:defRPr sz="1100" kern="1200">
                <a:solidFill>
                  <a:schemeClr val="tx1"/>
                </a:solidFill>
                <a:latin typeface="+mn-lt"/>
                <a:ea typeface="+mn-ea"/>
                <a:cs typeface="+mn-cs"/>
              </a:defRPr>
            </a:lvl5pPr>
            <a:lvl6pPr marL="2547061" algn="l" defTabSz="1018824" rtl="0" eaLnBrk="1" latinLnBrk="0" hangingPunct="1">
              <a:defRPr sz="1100" kern="1200">
                <a:solidFill>
                  <a:schemeClr val="tx1"/>
                </a:solidFill>
                <a:latin typeface="+mn-lt"/>
                <a:ea typeface="+mn-ea"/>
                <a:cs typeface="+mn-cs"/>
              </a:defRPr>
            </a:lvl6pPr>
            <a:lvl7pPr marL="3056473" algn="l" defTabSz="1018824" rtl="0" eaLnBrk="1" latinLnBrk="0" hangingPunct="1">
              <a:defRPr sz="1100" kern="1200">
                <a:solidFill>
                  <a:schemeClr val="tx1"/>
                </a:solidFill>
                <a:latin typeface="+mn-lt"/>
                <a:ea typeface="+mn-ea"/>
                <a:cs typeface="+mn-cs"/>
              </a:defRPr>
            </a:lvl7pPr>
            <a:lvl8pPr marL="3565886" algn="l" defTabSz="1018824" rtl="0" eaLnBrk="1" latinLnBrk="0" hangingPunct="1">
              <a:defRPr sz="1100" kern="1200">
                <a:solidFill>
                  <a:schemeClr val="tx1"/>
                </a:solidFill>
                <a:latin typeface="+mn-lt"/>
                <a:ea typeface="+mn-ea"/>
                <a:cs typeface="+mn-cs"/>
              </a:defRPr>
            </a:lvl8pPr>
            <a:lvl9pPr marL="4075298" algn="l" defTabSz="1018824" rtl="0" eaLnBrk="1" latinLnBrk="0" hangingPunct="1">
              <a:defRPr sz="1100" kern="1200">
                <a:solidFill>
                  <a:schemeClr val="tx1"/>
                </a:solidFill>
                <a:latin typeface="+mn-lt"/>
                <a:ea typeface="+mn-ea"/>
                <a:cs typeface="+mn-cs"/>
              </a:defRPr>
            </a:lvl9pPr>
          </a:lstStyle>
          <a:p>
            <a:r>
              <a:rPr lang="zh-CN" altLang="en-US" sz="900" noProof="1" smtClean="0">
                <a:solidFill>
                  <a:schemeClr val="tx1"/>
                </a:solidFill>
              </a:rPr>
              <a:t>章节 </a:t>
            </a:r>
            <a:r>
              <a:rPr lang="en-US" altLang="zh-CN" sz="900" noProof="1" smtClean="0">
                <a:solidFill>
                  <a:schemeClr val="tx1"/>
                </a:solidFill>
              </a:rPr>
              <a:t>4 – </a:t>
            </a:r>
            <a:r>
              <a:rPr lang="zh-CN" altLang="en-US" sz="900" noProof="1" smtClean="0">
                <a:solidFill>
                  <a:schemeClr val="tx1"/>
                </a:solidFill>
              </a:rPr>
              <a:t>偿二代实施规划建议</a:t>
            </a:r>
          </a:p>
        </p:txBody>
      </p:sp>
    </p:spTree>
    <p:extLst>
      <p:ext uri="{BB962C8B-B14F-4D97-AF65-F5344CB8AC3E}">
        <p14:creationId xmlns:p14="http://schemas.microsoft.com/office/powerpoint/2010/main" val="3964143651"/>
      </p:ext>
    </p:extLst>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788400" cy="65024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https://d.book118.com/725322321323011101</a:t>
            </a:r>
          </a:p>
        </p:txBody>
      </p:sp>
    </p:spTree>
  </p:cSld>
  <p:clrMapOvr>
    <a:masterClrMapping/>
  </p:clrMapOvr>
  <p:transition/>
  <p:timing/>
</p:sld>
</file>

<file path=ppt/tags/tag1.xml><?xml version="1.0" encoding="utf-8"?>
<p:tagLst xmlns:p="http://schemas.openxmlformats.org/presentationml/2006/main">
  <p:tag name="SMARTOBJECT" val="Descriptor Large Title and Subtitle v.2"/>
  <p:tag name="SMARTREAD" val="{@BusinessUnitCoverText}"/>
  <p:tag name="SMARTWRITE" val="{@BusinessUnitCoverText}"/>
</p:tagLst>
</file>

<file path=ppt/tags/tag2.xml><?xml version="1.0" encoding="utf-8"?>
<p:tagLst xmlns:p="http://schemas.openxmlformats.org/presentationml/2006/main">
  <p:tag name="SMARTLINKEDSHAPEID" val="Title"/>
  <p:tag name="SMARTREAD" val="{@Title}"/>
  <p:tag name="SMARTWRITE" val="{@Title}"/>
</p:tagLst>
</file>

<file path=ppt/tags/tag3.xml><?xml version="1.0" encoding="utf-8"?>
<p:tagLst xmlns:p="http://schemas.openxmlformats.org/presentationml/2006/main">
  <p:tag name="SMARTLINKEDSHAPEID" val="Title"/>
  <p:tag name="SMARTREAD" val="{@Subtitle}"/>
  <p:tag name="SMARTWRITE" val="{@Subtitle}"/>
</p:tagLst>
</file>

<file path=ppt/tags/tag4.xml><?xml version="1.0" encoding="utf-8"?>
<p:tagLst xmlns:p="http://schemas.openxmlformats.org/presentationml/2006/main">
  <p:tag name="SMARTLINKEDSHAPEID" val="SideBar"/>
  <p:tag name="SMARTOBJECT" val="Confidentiality stamp Large Title and Subtitle v.2"/>
  <p:tag name="SMARTREAD" val="{@Confidentiality stamp}"/>
  <p:tag name="SMARTWRITE" val="{@Confidentiality stamp}"/>
</p:tagLst>
</file>

<file path=ppt/tags/tag5.xml><?xml version="1.0" encoding="utf-8"?>
<p:tagLst xmlns:p="http://schemas.openxmlformats.org/presentationml/2006/main">
  <p:tag name="SMARTISVISIBLE" val="{@Show Draft stamp} = Yes"/>
  <p:tag name="SMARTLINKEDSHAPEID" val="SideBar"/>
  <p:tag name="SMARTOBJECT" val="Draft stamp Large Title and Subtitle v.2"/>
  <p:tag name="SMARTREAD" val="{@Draft stamp}"/>
  <p:tag name="SMARTWRITE" val="{@Draft stamp}"/>
</p:tagLst>
</file>

<file path=ppt/tags/tag6.xml><?xml version="1.0" encoding="utf-8"?>
<p:tagLst xmlns:p="http://schemas.openxmlformats.org/presentationml/2006/main">
  <p:tag name="SMARTLINKEDSHAPEID" val="SideBar"/>
  <p:tag name="SMARTOBJECT" val="Report date Large Title and Subtitle v.2"/>
  <p:tag name="SMARTREAD" val="{@Report date}"/>
  <p:tag name="SMARTWRITE" val="{@Report date}"/>
</p:tagLst>
</file>

<file path=ppt/tags/tag7.xml><?xml version="1.0" encoding="utf-8"?>
<p:tagLst xmlns:p="http://schemas.openxmlformats.org/presentationml/2006/main">
  <p:tag name="SMARTSHAPETYPE" val="Front Cover Image"/>
</p:tagLst>
</file>

<file path=ppt/tags/tag8.xml><?xml version="1.0" encoding="utf-8"?>
<p:tagLst xmlns:p="http://schemas.openxmlformats.org/presentationml/2006/main">
  <p:tag name="FULLLENGTH" val="True"/>
</p:tagLst>
</file>

<file path=ppt/tags/tag9.xml><?xml version="1.0" encoding="utf-8"?>
<p:tagLst xmlns:p="http://schemas.openxmlformats.org/presentationml/2006/main">
  <p:tag name="SMARTLOCKSHAPE" val="Yes"/>
  <p:tag name="SMARTOBJECT" val="Page Number v.2"/>
  <p:tag name="SMARTWRITE" val="{!PageNumber}"/>
</p:tagLst>
</file>

<file path=ppt/tags/tag10.xml><?xml version="1.0" encoding="utf-8"?>
<p:tagLst xmlns:p="http://schemas.openxmlformats.org/presentationml/2006/main">
  <p:tag name="SMARTLOCKSHAPE" val="Yes"/>
  <p:tag name="SMARTWRITE" val="{@Report date}"/>
</p:tagLst>
</file>

<file path=ppt/tags/tag11.xml><?xml version="1.0" encoding="utf-8"?>
<p:tagLst xmlns:p="http://schemas.openxmlformats.org/presentationml/2006/main">
  <p:tag name="SMARTLOCKSHAPE" val="Yes"/>
  <p:tag name="SMARTOBJECT" val="Section Footer v.2"/>
  <p:tag name="SMARTWRITE" val="{@Title} • {@Subtitle}"/>
</p:tagLst>
</file>

<file path=ppt/tags/tag12.xml><?xml version="1.0" encoding="utf-8"?>
<p:tagLst xmlns:p="http://schemas.openxmlformats.org/presentationml/2006/main">
  <p:tag name="SMARTISVISIBLE" val="{SmartShowDisclaimer} = Yes"/>
  <p:tag name="SMARTSHAPETYPE" val="Disclaimer"/>
</p:tagLst>
</file>

<file path=ppt/tags/tag13.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4.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15.xml><?xml version="1.0" encoding="utf-8"?>
<p:tagLst xmlns:p="http://schemas.openxmlformats.org/presentationml/2006/main">
  <p:tag name="SMARTISVISIBLE" val="{@Show Draft stamp} = Yes"/>
  <p:tag name="SMARTLOCKSHAPE" val="Yes"/>
  <p:tag name="SMARTWRITE" val="{@Draft stamp}"/>
</p:tagLst>
</file>

<file path=ppt/tags/tag16.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17.xml><?xml version="1.0" encoding="utf-8"?>
<p:tagLst xmlns:p="http://schemas.openxmlformats.org/presentationml/2006/main">
  <p:tag name="SMARTISVISIBLE" val="{@Show Date FilePath} = Yes"/>
  <p:tag name="SMARTLOCKSHAPE" val="Yes"/>
  <p:tag name="SMARTWRITE" val="{!Today} {!FilePath}"/>
</p:tagLst>
</file>

<file path=ppt/tags/tag18.xml><?xml version="1.0" encoding="utf-8"?>
<p:tagLst xmlns:p="http://schemas.openxmlformats.org/presentationml/2006/main">
  <p:tag name="FULLLENGTH" val="True"/>
</p:tagLst>
</file>

<file path=ppt/tags/tag19.xml><?xml version="1.0" encoding="utf-8"?>
<p:tagLst xmlns:p="http://schemas.openxmlformats.org/presentationml/2006/main">
  <p:tag name="FULLLENGTH" val="True"/>
</p:tagLst>
</file>

<file path=ppt/tags/tag20.xml><?xml version="1.0" encoding="utf-8"?>
<p:tagLst xmlns:p="http://schemas.openxmlformats.org/presentationml/2006/main">
  <p:tag name="SMARTLOCKSHAPE" val="Yes"/>
  <p:tag name="SMARTOBJECT" val="Page Number v.2"/>
  <p:tag name="SMARTWRITE" val="{!PageNumber}"/>
</p:tagLst>
</file>

<file path=ppt/tags/tag21.xml><?xml version="1.0" encoding="utf-8"?>
<p:tagLst xmlns:p="http://schemas.openxmlformats.org/presentationml/2006/main">
  <p:tag name="SMARTLOCKSHAPE" val="Yes"/>
  <p:tag name="SMARTWRITE" val="{@Report date}"/>
</p:tagLst>
</file>

<file path=ppt/tags/tag22.xml><?xml version="1.0" encoding="utf-8"?>
<p:tagLst xmlns:p="http://schemas.openxmlformats.org/presentationml/2006/main">
  <p:tag name="SMARTLOCKSHAPE" val="Yes"/>
  <p:tag name="SMARTOBJECT" val="Section Footer v.2"/>
  <p:tag name="SMARTWRITE" val="{@Title} • {@Subtitle}"/>
</p:tagLst>
</file>

<file path=ppt/tags/tag23.xml><?xml version="1.0" encoding="utf-8"?>
<p:tagLst xmlns:p="http://schemas.openxmlformats.org/presentationml/2006/main">
  <p:tag name="SMARTISVISIBLE" val="{SmartShowDisclaimer} = Yes"/>
  <p:tag name="SMARTSHAPETYPE" val="Disclaimer"/>
</p:tagLst>
</file>

<file path=ppt/tags/tag24.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25.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6.xml><?xml version="1.0" encoding="utf-8"?>
<p:tagLst xmlns:p="http://schemas.openxmlformats.org/presentationml/2006/main">
  <p:tag name="SMARTISVISIBLE" val="{@Show Draft stamp} = Yes"/>
  <p:tag name="SMARTLOCKSHAPE" val="Yes"/>
  <p:tag name="SMARTWRITE" val="{@Draft stamp}"/>
</p:tagLst>
</file>

<file path=ppt/tags/tag27.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8.xml><?xml version="1.0" encoding="utf-8"?>
<p:tagLst xmlns:p="http://schemas.openxmlformats.org/presentationml/2006/main">
  <p:tag name="SMARTISVISIBLE" val="{@Show Date FilePath} = Yes"/>
  <p:tag name="SMARTLOCKSHAPE" val="Yes"/>
  <p:tag name="SMARTWRITE" val="{!Today} {!FilePath}"/>
</p:tagLst>
</file>

<file path=ppt/tags/tag29.xml><?xml version="1.0" encoding="utf-8"?>
<p:tagLst xmlns:p="http://schemas.openxmlformats.org/presentationml/2006/main">
  <p:tag name="FULLLENGTH" val="True"/>
</p:tagLst>
</file>

<file path=ppt/tags/tag30.xml><?xml version="1.0" encoding="utf-8"?>
<p:tagLst xmlns:p="http://schemas.openxmlformats.org/presentationml/2006/main">
  <p:tag name="FULLLENGTH" val="True"/>
</p:tagLst>
</file>

<file path=ppt/tags/tag31.xml><?xml version="1.0" encoding="utf-8"?>
<p:tagLst xmlns:p="http://schemas.openxmlformats.org/presentationml/2006/main">
  <p:tag name="SMARTLOCKSHAPE" val="Yes"/>
  <p:tag name="SMARTOBJECT" val="Page Number v.2"/>
  <p:tag name="SMARTWRITE" val="{!PageNumber}"/>
</p:tagLst>
</file>

<file path=ppt/tags/tag32.xml><?xml version="1.0" encoding="utf-8"?>
<p:tagLst xmlns:p="http://schemas.openxmlformats.org/presentationml/2006/main">
  <p:tag name="SMARTLOCKSHAPE" val="Yes"/>
  <p:tag name="SMARTWRITE" val="{@Report date}"/>
</p:tagLst>
</file>

<file path=ppt/tags/tag33.xml><?xml version="1.0" encoding="utf-8"?>
<p:tagLst xmlns:p="http://schemas.openxmlformats.org/presentationml/2006/main">
  <p:tag name="SMARTLOCKSHAPE" val="Yes"/>
  <p:tag name="SMARTOBJECT" val="Section Footer v.2"/>
  <p:tag name="SMARTWRITE" val="{@Title} • {@Subtitle}"/>
</p:tagLst>
</file>

<file path=ppt/tags/tag34.xml><?xml version="1.0" encoding="utf-8"?>
<p:tagLst xmlns:p="http://schemas.openxmlformats.org/presentationml/2006/main">
  <p:tag name="SMARTISVISIBLE" val="{SmartShowDisclaimer} = Yes"/>
  <p:tag name="SMARTSHAPETYPE" val="Disclaimer"/>
</p:tagLst>
</file>

<file path=ppt/tags/tag35.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36.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7.xml><?xml version="1.0" encoding="utf-8"?>
<p:tagLst xmlns:p="http://schemas.openxmlformats.org/presentationml/2006/main">
  <p:tag name="SMARTISVISIBLE" val="{@Show Draft stamp} = Yes"/>
  <p:tag name="SMARTLOCKSHAPE" val="Yes"/>
  <p:tag name="SMARTWRITE" val="{@Draft stamp}"/>
</p:tagLst>
</file>

<file path=ppt/tags/tag38.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9.xml><?xml version="1.0" encoding="utf-8"?>
<p:tagLst xmlns:p="http://schemas.openxmlformats.org/presentationml/2006/main">
  <p:tag name="SMARTISVISIBLE" val="{@Show Date FilePath} = Yes"/>
  <p:tag name="SMARTLOCKSHAPE" val="Yes"/>
  <p:tag name="SMARTWRITE" val="{!Today} {!FilePath}"/>
</p:tagLst>
</file>

<file path=ppt/tags/tag40.xml><?xml version="1.0" encoding="utf-8"?>
<p:tagLst xmlns:p="http://schemas.openxmlformats.org/presentationml/2006/main">
  <p:tag name="FULLLENGTH" val="True"/>
</p:tagLst>
</file>

<file path=ppt/tags/tag41.xml><?xml version="1.0" encoding="utf-8"?>
<p:tagLst xmlns:p="http://schemas.openxmlformats.org/presentationml/2006/main">
  <p:tag name="FULLLENGTH" val="True"/>
</p:tagLst>
</file>

<file path=ppt/tags/tag42.xml><?xml version="1.0" encoding="utf-8"?>
<p:tagLst xmlns:p="http://schemas.openxmlformats.org/presentationml/2006/main">
  <p:tag name="SMARTLOCKSHAPE" val="Yes"/>
  <p:tag name="SMARTOBJECT" val="Page Number v.2"/>
  <p:tag name="SMARTWRITE" val="{!PageNumber}"/>
</p:tagLst>
</file>

<file path=ppt/tags/tag43.xml><?xml version="1.0" encoding="utf-8"?>
<p:tagLst xmlns:p="http://schemas.openxmlformats.org/presentationml/2006/main">
  <p:tag name="SMARTLOCKSHAPE" val="Yes"/>
  <p:tag name="SMARTWRITE" val="{@Report date}"/>
</p:tagLst>
</file>

<file path=ppt/tags/tag44.xml><?xml version="1.0" encoding="utf-8"?>
<p:tagLst xmlns:p="http://schemas.openxmlformats.org/presentationml/2006/main">
  <p:tag name="SMARTLOCKSHAPE" val="Yes"/>
  <p:tag name="SMARTOBJECT" val="Section Footer v.2"/>
  <p:tag name="SMARTWRITE" val="{@Title} • {@Subtitle}"/>
</p:tagLst>
</file>

<file path=ppt/tags/tag45.xml><?xml version="1.0" encoding="utf-8"?>
<p:tagLst xmlns:p="http://schemas.openxmlformats.org/presentationml/2006/main">
  <p:tag name="SMARTISVISIBLE" val="{SmartShowDisclaimer} = Yes"/>
  <p:tag name="SMARTSHAPETYPE" val="Disclaimer"/>
</p:tagLst>
</file>

<file path=ppt/tags/tag46.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47.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48.xml><?xml version="1.0" encoding="utf-8"?>
<p:tagLst xmlns:p="http://schemas.openxmlformats.org/presentationml/2006/main">
  <p:tag name="SMARTISVISIBLE" val="{@Show Draft stamp} = Yes"/>
  <p:tag name="SMARTLOCKSHAPE" val="Yes"/>
  <p:tag name="SMARTWRITE" val="{@Draft stamp}"/>
</p:tagLst>
</file>

<file path=ppt/tags/tag49.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50.xml><?xml version="1.0" encoding="utf-8"?>
<p:tagLst xmlns:p="http://schemas.openxmlformats.org/presentationml/2006/main">
  <p:tag name="SMARTISVISIBLE" val="{@Show Date FilePath} = Yes"/>
  <p:tag name="SMARTLOCKSHAPE" val="Yes"/>
  <p:tag name="SMARTWRITE" val="{!Today} {!FilePath}"/>
</p:tagLst>
</file>

<file path=ppt/tags/tag51.xml><?xml version="1.0" encoding="utf-8"?>
<p:tagLst xmlns:p="http://schemas.openxmlformats.org/presentationml/2006/main">
  <p:tag name="FULLLENGTH" val="True"/>
</p:tagLst>
</file>

<file path=ppt/tags/tag52.xml><?xml version="1.0" encoding="utf-8"?>
<p:tagLst xmlns:p="http://schemas.openxmlformats.org/presentationml/2006/main">
  <p:tag name="FULLLENGTH" val="True"/>
</p:tagLst>
</file>

<file path=ppt/tags/tag53.xml><?xml version="1.0" encoding="utf-8"?>
<p:tagLst xmlns:p="http://schemas.openxmlformats.org/presentationml/2006/main">
  <p:tag name="FULLLENGTH" val="True"/>
</p:tagLst>
</file>

<file path=ppt/tags/tag54.xml><?xml version="1.0" encoding="utf-8"?>
<p:tagLst xmlns:p="http://schemas.openxmlformats.org/presentationml/2006/main">
  <p:tag name="SMARTLOCKSHAPE" val="Yes"/>
  <p:tag name="SMARTOBJECT" val="Page Number v.2"/>
  <p:tag name="SMARTWRITE" val="{!PageNumber}"/>
</p:tagLst>
</file>

<file path=ppt/tags/tag55.xml><?xml version="1.0" encoding="utf-8"?>
<p:tagLst xmlns:p="http://schemas.openxmlformats.org/presentationml/2006/main">
  <p:tag name="SMARTLOCKSHAPE" val="Yes"/>
  <p:tag name="SMARTWRITE" val="{@Report date}"/>
</p:tagLst>
</file>

<file path=ppt/tags/tag56.xml><?xml version="1.0" encoding="utf-8"?>
<p:tagLst xmlns:p="http://schemas.openxmlformats.org/presentationml/2006/main">
  <p:tag name="SMARTLOCKSHAPE" val="Yes"/>
  <p:tag name="SMARTOBJECT" val="Section Footer v.2"/>
  <p:tag name="SMARTWRITE" val="{@Title} • {@Subtitle}"/>
</p:tagLst>
</file>

<file path=ppt/tags/tag57.xml><?xml version="1.0" encoding="utf-8"?>
<p:tagLst xmlns:p="http://schemas.openxmlformats.org/presentationml/2006/main">
  <p:tag name="SMARTISVISIBLE" val="{SmartShowDisclaimer} = Yes"/>
  <p:tag name="SMARTSHAPETYPE" val="Disclaimer"/>
</p:tagLst>
</file>

<file path=ppt/tags/tag58.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59.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60.xml><?xml version="1.0" encoding="utf-8"?>
<p:tagLst xmlns:p="http://schemas.openxmlformats.org/presentationml/2006/main">
  <p:tag name="SMARTISVISIBLE" val="{@Show Draft stamp} = Yes"/>
  <p:tag name="SMARTLOCKSHAPE" val="Yes"/>
  <p:tag name="SMARTWRITE" val="{@Draft stamp}"/>
</p:tagLst>
</file>

<file path=ppt/tags/tag6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62.xml><?xml version="1.0" encoding="utf-8"?>
<p:tagLst xmlns:p="http://schemas.openxmlformats.org/presentationml/2006/main">
  <p:tag name="SMARTISVISIBLE" val="{@Show Date FilePath} = Yes"/>
  <p:tag name="SMARTLOCKSHAPE" val="Yes"/>
  <p:tag name="SMARTWRITE" val="{!Today} {!FilePath}"/>
</p:tagLst>
</file>

<file path=ppt/tags/tag63.xml><?xml version="1.0" encoding="utf-8"?>
<p:tagLst xmlns:p="http://schemas.openxmlformats.org/presentationml/2006/main">
  <p:tag name="FULLENGTH" val="True"/>
</p:tagLst>
</file>

<file path=ppt/tags/tag64.xml><?xml version="1.0" encoding="utf-8"?>
<p:tagLst xmlns:p="http://schemas.openxmlformats.org/presentationml/2006/main">
  <p:tag name="FULLLENGTH" val="True"/>
</p:tagLst>
</file>

<file path=ppt/tags/tag65.xml><?xml version="1.0" encoding="utf-8"?>
<p:tagLst xmlns:p="http://schemas.openxmlformats.org/presentationml/2006/main">
  <p:tag name="FULLLENGTH" val="True"/>
</p:tagLst>
</file>

<file path=ppt/tags/tag66.xml><?xml version="1.0" encoding="utf-8"?>
<p:tagLst xmlns:p="http://schemas.openxmlformats.org/presentationml/2006/main">
  <p:tag name="SMARTLOCKSHAPE" val="Yes"/>
  <p:tag name="SMARTOBJECT" val="Page Number v.2"/>
  <p:tag name="SMARTWRITE" val="{!PageNumber}"/>
</p:tagLst>
</file>

<file path=ppt/tags/tag67.xml><?xml version="1.0" encoding="utf-8"?>
<p:tagLst xmlns:p="http://schemas.openxmlformats.org/presentationml/2006/main">
  <p:tag name="SMARTLOCKSHAPE" val="Yes"/>
  <p:tag name="SMARTWRITE" val="{@Report date}"/>
</p:tagLst>
</file>

<file path=ppt/tags/tag68.xml><?xml version="1.0" encoding="utf-8"?>
<p:tagLst xmlns:p="http://schemas.openxmlformats.org/presentationml/2006/main">
  <p:tag name="SMARTLOCKSHAPE" val="Yes"/>
  <p:tag name="SMARTOBJECT" val="Section Footer v.2"/>
  <p:tag name="SMARTWRITE" val="{@Title} • {@Subtitle}"/>
</p:tagLst>
</file>

<file path=ppt/tags/tag69.xml><?xml version="1.0" encoding="utf-8"?>
<p:tagLst xmlns:p="http://schemas.openxmlformats.org/presentationml/2006/main">
  <p:tag name="SMARTISVISIBLE" val="{SmartShowDisclaimer} = Yes"/>
  <p:tag name="SMARTSHAPETYPE" val="Disclaimer"/>
</p:tagLst>
</file>

<file path=ppt/tags/tag70.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71.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72.xml><?xml version="1.0" encoding="utf-8"?>
<p:tagLst xmlns:p="http://schemas.openxmlformats.org/presentationml/2006/main">
  <p:tag name="SMARTISVISIBLE" val="{@Show Draft stamp} = Yes"/>
  <p:tag name="SMARTLOCKSHAPE" val="Yes"/>
  <p:tag name="SMARTWRITE" val="{@Draft stamp}"/>
</p:tagLst>
</file>

<file path=ppt/tags/tag73.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74.xml><?xml version="1.0" encoding="utf-8"?>
<p:tagLst xmlns:p="http://schemas.openxmlformats.org/presentationml/2006/main">
  <p:tag name="SMARTISVISIBLE" val="{@Show Date FilePath} = Yes"/>
  <p:tag name="SMARTLOCKSHAPE" val="Yes"/>
  <p:tag name="SMARTWRITE" val="{!Today} {!FilePath}"/>
</p:tagLst>
</file>

<file path=ppt/tags/tag75.xml><?xml version="1.0" encoding="utf-8"?>
<p:tagLst xmlns:p="http://schemas.openxmlformats.org/presentationml/2006/main">
  <p:tag name="FULLLENGTH" val="True"/>
</p:tagLst>
</file>

<file path=ppt/tags/tag76.xml><?xml version="1.0" encoding="utf-8"?>
<p:tagLst xmlns:p="http://schemas.openxmlformats.org/presentationml/2006/main">
  <p:tag name="FULLLENGTH" val="True"/>
</p:tagLst>
</file>

<file path=ppt/tags/tag77.xml><?xml version="1.0" encoding="utf-8"?>
<p:tagLst xmlns:p="http://schemas.openxmlformats.org/presentationml/2006/main">
  <p:tag name="FULLLENGTH" val="True"/>
</p:tagLst>
</file>

<file path=ppt/tags/tag78.xml><?xml version="1.0" encoding="utf-8"?>
<p:tagLst xmlns:p="http://schemas.openxmlformats.org/presentationml/2006/main">
  <p:tag name="SMARTLOCKSHAPE" val="Yes"/>
  <p:tag name="SMARTOBJECT" val="Page Number v.2"/>
  <p:tag name="SMARTWRITE" val="{!PageNumber}"/>
</p:tagLst>
</file>

<file path=ppt/tags/tag79.xml><?xml version="1.0" encoding="utf-8"?>
<p:tagLst xmlns:p="http://schemas.openxmlformats.org/presentationml/2006/main">
  <p:tag name="SMARTLOCKSHAPE" val="Yes"/>
  <p:tag name="SMARTWRITE" val="{@Report date}"/>
</p:tagLst>
</file>

<file path=ppt/tags/tag80.xml><?xml version="1.0" encoding="utf-8"?>
<p:tagLst xmlns:p="http://schemas.openxmlformats.org/presentationml/2006/main">
  <p:tag name="SMARTLOCKSHAPE" val="Yes"/>
  <p:tag name="SMARTOBJECT" val="Section Footer v.2"/>
  <p:tag name="SMARTWRITE" val="{@Title} • {@Subtitle}"/>
</p:tagLst>
</file>

<file path=ppt/tags/tag81.xml><?xml version="1.0" encoding="utf-8"?>
<p:tagLst xmlns:p="http://schemas.openxmlformats.org/presentationml/2006/main">
  <p:tag name="SMARTISVISIBLE" val="{SmartShowDisclaimer} = Yes"/>
  <p:tag name="SMARTSHAPETYPE" val="Disclaimer"/>
</p:tagLst>
</file>

<file path=ppt/tags/tag82.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83.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84.xml><?xml version="1.0" encoding="utf-8"?>
<p:tagLst xmlns:p="http://schemas.openxmlformats.org/presentationml/2006/main">
  <p:tag name="SMARTISVISIBLE" val="{@Show Draft stamp} = Yes"/>
  <p:tag name="SMARTLOCKSHAPE" val="Yes"/>
  <p:tag name="SMARTWRITE" val="{@Draft stamp}"/>
</p:tagLst>
</file>

<file path=ppt/tags/tag85.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86.xml><?xml version="1.0" encoding="utf-8"?>
<p:tagLst xmlns:p="http://schemas.openxmlformats.org/presentationml/2006/main">
  <p:tag name="SMARTISVISIBLE" val="{@Show Date FilePath} = Yes"/>
  <p:tag name="SMARTLOCKSHAPE" val="Yes"/>
  <p:tag name="SMARTWRITE" val="{!Today} {!FilePath}"/>
</p:tagLst>
</file>

<file path=ppt/tags/tag87.xml><?xml version="1.0" encoding="utf-8"?>
<p:tagLst xmlns:p="http://schemas.openxmlformats.org/presentationml/2006/main">
  <p:tag name="SMARTLOCKSHAPE" val="Yes"/>
  <p:tag name="SMARTOBJECT" val="Page Number v.2"/>
  <p:tag name="SMARTWRITE" val="{!PageNumber}"/>
</p:tagLst>
</file>

<file path=ppt/tags/tag88.xml><?xml version="1.0" encoding="utf-8"?>
<p:tagLst xmlns:p="http://schemas.openxmlformats.org/presentationml/2006/main">
  <p:tag name="SMARTLOCKSHAPE" val="Yes"/>
  <p:tag name="SMARTWRITE" val="{@Report date}"/>
</p:tagLst>
</file>

<file path=ppt/tags/tag89.xml><?xml version="1.0" encoding="utf-8"?>
<p:tagLst xmlns:p="http://schemas.openxmlformats.org/presentationml/2006/main">
  <p:tag name="SMARTLOCKSHAPE" val="Yes"/>
  <p:tag name="SMARTOBJECT" val="Section Footer v.2"/>
  <p:tag name="SMARTWRITE" val="{@Title} • {@Subtitle}"/>
</p:tagLst>
</file>

<file path=ppt/tags/tag90.xml><?xml version="1.0" encoding="utf-8"?>
<p:tagLst xmlns:p="http://schemas.openxmlformats.org/presentationml/2006/main">
  <p:tag name="SMARTISVISIBLE" val="{SmartShowDisclaimer} = Yes"/>
  <p:tag name="SMARTSHAPETYPE" val="Disclaimer"/>
</p:tagLst>
</file>

<file path=ppt/tags/tag91.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92.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93.xml><?xml version="1.0" encoding="utf-8"?>
<p:tagLst xmlns:p="http://schemas.openxmlformats.org/presentationml/2006/main">
  <p:tag name="SMARTISVISIBLE" val="{@Show Draft stamp} = Yes"/>
  <p:tag name="SMARTLOCKSHAPE" val="Yes"/>
  <p:tag name="SMARTWRITE" val="{@Draft stamp}"/>
</p:tagLst>
</file>

<file path=ppt/tags/tag94.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95.xml><?xml version="1.0" encoding="utf-8"?>
<p:tagLst xmlns:p="http://schemas.openxmlformats.org/presentationml/2006/main">
  <p:tag name="SMARTISVISIBLE" val="{@Show Date FilePath} = Yes"/>
  <p:tag name="SMARTLOCKSHAPE" val="Yes"/>
  <p:tag name="SMARTWRITE" val="{!Today} {!FilePath}"/>
</p:tagLst>
</file>

<file path=ppt/tags/tag96.xml><?xml version="1.0" encoding="utf-8"?>
<p:tagLst xmlns:p="http://schemas.openxmlformats.org/presentationml/2006/main">
  <p:tag name="SMARTLOCKSHAPE" val="Yes"/>
  <p:tag name="SMARTOBJECT" val="Page Number v.2"/>
  <p:tag name="SMARTWRITE" val="{!PageNumber}"/>
</p:tagLst>
</file>

<file path=ppt/tags/tag97.xml><?xml version="1.0" encoding="utf-8"?>
<p:tagLst xmlns:p="http://schemas.openxmlformats.org/presentationml/2006/main">
  <p:tag name="SMARTLOCKSHAPE" val="Yes"/>
  <p:tag name="SMARTWRITE" val="{@Report date}"/>
</p:tagLst>
</file>

<file path=ppt/tags/tag98.xml><?xml version="1.0" encoding="utf-8"?>
<p:tagLst xmlns:p="http://schemas.openxmlformats.org/presentationml/2006/main">
  <p:tag name="SMARTLOCKSHAPE" val="Yes"/>
  <p:tag name="SMARTOBJECT" val="Section Footer v.2"/>
  <p:tag name="SMARTWRITE" val="{@Title} • {@Subtitle}"/>
</p:tagLst>
</file>

<file path=ppt/tags/tag99.xml><?xml version="1.0" encoding="utf-8"?>
<p:tagLst xmlns:p="http://schemas.openxmlformats.org/presentationml/2006/main">
  <p:tag name="SMARTISVISIBLE" val="{SmartShowDisclaimer} = Yes"/>
  <p:tag name="SMARTSHAPETYPE" val="Disclaimer"/>
</p:tagLst>
</file>

<file path=ppt/tags/tag100.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01.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102.xml><?xml version="1.0" encoding="utf-8"?>
<p:tagLst xmlns:p="http://schemas.openxmlformats.org/presentationml/2006/main">
  <p:tag name="SMARTISVISIBLE" val="{@Show Draft stamp} = Yes"/>
  <p:tag name="SMARTLOCKSHAPE" val="Yes"/>
  <p:tag name="SMARTWRITE" val="{@Draft stamp}"/>
</p:tagLst>
</file>

<file path=ppt/tags/tag103.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104.xml><?xml version="1.0" encoding="utf-8"?>
<p:tagLst xmlns:p="http://schemas.openxmlformats.org/presentationml/2006/main">
  <p:tag name="SMARTISVISIBLE" val="{@Show Date FilePath} = Yes"/>
  <p:tag name="SMARTLOCKSHAPE" val="Yes"/>
  <p:tag name="SMARTWRITE" val="{!Today} {!FilePath}"/>
</p:tagLst>
</file>

<file path=ppt/tags/tag105.xml><?xml version="1.0" encoding="utf-8"?>
<p:tagLst xmlns:p="http://schemas.openxmlformats.org/presentationml/2006/main">
  <p:tag name="SMARTLOCKSHAPE" val="Yes"/>
  <p:tag name="SMARTOBJECT" val="Page Number v.2"/>
  <p:tag name="SMARTWRITE" val="{!PageNumber}"/>
</p:tagLst>
</file>

<file path=ppt/tags/tag106.xml><?xml version="1.0" encoding="utf-8"?>
<p:tagLst xmlns:p="http://schemas.openxmlformats.org/presentationml/2006/main">
  <p:tag name="SMARTLOCKSHAPE" val="Yes"/>
  <p:tag name="SMARTWRITE" val="{@Report date}"/>
</p:tagLst>
</file>

<file path=ppt/tags/tag107.xml><?xml version="1.0" encoding="utf-8"?>
<p:tagLst xmlns:p="http://schemas.openxmlformats.org/presentationml/2006/main">
  <p:tag name="SMARTLOCKSHAPE" val="Yes"/>
  <p:tag name="SMARTOBJECT" val="Section Footer v.2"/>
  <p:tag name="SMARTWRITE" val="{@Title} • {@Subtitle}"/>
</p:tagLst>
</file>

<file path=ppt/tags/tag108.xml><?xml version="1.0" encoding="utf-8"?>
<p:tagLst xmlns:p="http://schemas.openxmlformats.org/presentationml/2006/main">
  <p:tag name="SMARTISVISIBLE" val="{SmartShowDisclaimer} = Yes"/>
  <p:tag name="SMARTSHAPETYPE" val="Disclaimer"/>
</p:tagLst>
</file>

<file path=ppt/tags/tag109.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10.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111.xml><?xml version="1.0" encoding="utf-8"?>
<p:tagLst xmlns:p="http://schemas.openxmlformats.org/presentationml/2006/main">
  <p:tag name="SMARTISVISIBLE" val="{@Show Draft stamp} = Yes"/>
  <p:tag name="SMARTLOCKSHAPE" val="Yes"/>
  <p:tag name="SMARTWRITE" val="{@Draft stamp}"/>
</p:tagLst>
</file>

<file path=ppt/tags/tag112.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113.xml><?xml version="1.0" encoding="utf-8"?>
<p:tagLst xmlns:p="http://schemas.openxmlformats.org/presentationml/2006/main">
  <p:tag name="SMARTISVISIBLE" val="{@Show Date FilePath} = Yes"/>
  <p:tag name="SMARTLOCKSHAPE" val="Yes"/>
  <p:tag name="SMARTWRITE" val="{!Today} {!FilePath}"/>
</p:tagLst>
</file>

<file path=ppt/tags/tag114.xml><?xml version="1.0" encoding="utf-8"?>
<p:tagLst xmlns:p="http://schemas.openxmlformats.org/presentationml/2006/main">
  <p:tag name="SMARTLOCKSHAPE" val="Yes"/>
  <p:tag name="SMARTOBJECT" val="Page Number v.2"/>
  <p:tag name="SMARTWRITE" val="{!PageNumber}"/>
</p:tagLst>
</file>

<file path=ppt/tags/tag115.xml><?xml version="1.0" encoding="utf-8"?>
<p:tagLst xmlns:p="http://schemas.openxmlformats.org/presentationml/2006/main">
  <p:tag name="SMARTLOCKSHAPE" val="Yes"/>
  <p:tag name="SMARTWRITE" val="{@Report date}"/>
</p:tagLst>
</file>

<file path=ppt/tags/tag116.xml><?xml version="1.0" encoding="utf-8"?>
<p:tagLst xmlns:p="http://schemas.openxmlformats.org/presentationml/2006/main">
  <p:tag name="SMARTLOCKSHAPE" val="Yes"/>
  <p:tag name="SMARTOBJECT" val="Section Footer v.2"/>
  <p:tag name="SMARTWRITE" val="{@Title} • {@Subtitle}"/>
</p:tagLst>
</file>

<file path=ppt/tags/tag117.xml><?xml version="1.0" encoding="utf-8"?>
<p:tagLst xmlns:p="http://schemas.openxmlformats.org/presentationml/2006/main">
  <p:tag name="SMARTISVISIBLE" val="{SmartShowDisclaimer} = Yes"/>
  <p:tag name="SMARTSHAPETYPE" val="Disclaimer"/>
</p:tagLst>
</file>

<file path=ppt/tags/tag118.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19.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120.xml><?xml version="1.0" encoding="utf-8"?>
<p:tagLst xmlns:p="http://schemas.openxmlformats.org/presentationml/2006/main">
  <p:tag name="SMARTISVISIBLE" val="{@Show Draft stamp} = Yes"/>
  <p:tag name="SMARTLOCKSHAPE" val="Yes"/>
  <p:tag name="SMARTWRITE" val="{@Draft stamp}"/>
</p:tagLst>
</file>

<file path=ppt/tags/tag12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122.xml><?xml version="1.0" encoding="utf-8"?>
<p:tagLst xmlns:p="http://schemas.openxmlformats.org/presentationml/2006/main">
  <p:tag name="SMARTISVISIBLE" val="{@Show Date FilePath} = Yes"/>
  <p:tag name="SMARTLOCKSHAPE" val="Yes"/>
  <p:tag name="SMARTWRITE" val="{!Today} {!FilePath}"/>
</p:tagLst>
</file>

<file path=ppt/tags/tag123.xml><?xml version="1.0" encoding="utf-8"?>
<p:tagLst xmlns:p="http://schemas.openxmlformats.org/presentationml/2006/main">
  <p:tag name="SMARTLOCKSHAPE" val="Yes"/>
  <p:tag name="SMARTOBJECT" val="Page Number v.2"/>
  <p:tag name="SMARTWRITE" val="{!PageNumber}"/>
</p:tagLst>
</file>

<file path=ppt/tags/tag124.xml><?xml version="1.0" encoding="utf-8"?>
<p:tagLst xmlns:p="http://schemas.openxmlformats.org/presentationml/2006/main">
  <p:tag name="SMARTLOCKSHAPE" val="Yes"/>
  <p:tag name="SMARTWRITE" val="{@Report date}"/>
</p:tagLst>
</file>

<file path=ppt/tags/tag125.xml><?xml version="1.0" encoding="utf-8"?>
<p:tagLst xmlns:p="http://schemas.openxmlformats.org/presentationml/2006/main">
  <p:tag name="SMARTLOCKSHAPE" val="Yes"/>
  <p:tag name="SMARTOBJECT" val="Section Footer v.2"/>
  <p:tag name="SMARTWRITE" val="{@Title} • {@Subtitle}"/>
</p:tagLst>
</file>

<file path=ppt/tags/tag126.xml><?xml version="1.0" encoding="utf-8"?>
<p:tagLst xmlns:p="http://schemas.openxmlformats.org/presentationml/2006/main">
  <p:tag name="SMARTISVISIBLE" val="{SmartShowDisclaimer} = Yes"/>
  <p:tag name="SMARTSHAPETYPE" val="Disclaimer"/>
</p:tagLst>
</file>

<file path=ppt/tags/tag127.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28.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129.xml><?xml version="1.0" encoding="utf-8"?>
<p:tagLst xmlns:p="http://schemas.openxmlformats.org/presentationml/2006/main">
  <p:tag name="SMARTISVISIBLE" val="{@Show Draft stamp} = Yes"/>
  <p:tag name="SMARTLOCKSHAPE" val="Yes"/>
  <p:tag name="SMARTWRITE" val="{@Draft stamp}"/>
</p:tagLst>
</file>

<file path=ppt/tags/tag130.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131.xml><?xml version="1.0" encoding="utf-8"?>
<p:tagLst xmlns:p="http://schemas.openxmlformats.org/presentationml/2006/main">
  <p:tag name="SMARTISVISIBLE" val="{@Show Date FilePath} = Yes"/>
  <p:tag name="SMARTLOCKSHAPE" val="Yes"/>
  <p:tag name="SMARTWRITE" val="{!Today} {!FilePath}"/>
</p:tagLst>
</file>

<file path=ppt/tags/tag132.xml><?xml version="1.0" encoding="utf-8"?>
<p:tagLst xmlns:p="http://schemas.openxmlformats.org/presentationml/2006/main">
  <p:tag name="SMARTREAD" val="{Smart Divider title}"/>
  <p:tag name="SMARTWRITE" val="{Smart Divider title}"/>
</p:tagLst>
</file>

<file path=ppt/tags/tag133.xml><?xml version="1.0" encoding="utf-8"?>
<p:tagLst xmlns:p="http://schemas.openxmlformats.org/presentationml/2006/main">
  <p:tag name="SMARTLOCKSHAPE" val="Yes"/>
  <p:tag name="SMARTOBJECT" val="Page Number v.2"/>
  <p:tag name="SMARTWRITE" val="{!PageNumber}"/>
</p:tagLst>
</file>

<file path=ppt/tags/tag134.xml><?xml version="1.0" encoding="utf-8"?>
<p:tagLst xmlns:p="http://schemas.openxmlformats.org/presentationml/2006/main">
  <p:tag name="SMARTSHAPETYPE" val="DividerHeader"/>
  <p:tag name="SMARTWRITE" val="{SmartDividertext} {SmartDividernumber}"/>
</p:tagLst>
</file>

<file path=ppt/tags/tag135.xml><?xml version="1.0" encoding="utf-8"?>
<p:tagLst xmlns:p="http://schemas.openxmlformats.org/presentationml/2006/main">
  <p:tag name="SMARTLOCKSHAPE" val="Yes"/>
  <p:tag name="SMARTWRITE" val="{@Report date}"/>
</p:tagLst>
</file>

<file path=ppt/tags/tag136.xml><?xml version="1.0" encoding="utf-8"?>
<p:tagLst xmlns:p="http://schemas.openxmlformats.org/presentationml/2006/main">
  <p:tag name="SMARTLOCKSHAPE" val="Yes"/>
  <p:tag name="SMARTOBJECT" val="Section Footer v.2"/>
  <p:tag name="SMARTWRITE" val="{@Title} • {@Subtitle}"/>
</p:tagLst>
</file>

<file path=ppt/tags/tag137.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38.xml><?xml version="1.0" encoding="utf-8"?>
<p:tagLst xmlns:p="http://schemas.openxmlformats.org/presentationml/2006/main">
  <p:tag name="SHOW EXECUTIVE SUMMARY" val="No"/>
  <p:tag name="SMARTDIVIDERLEVEL" val="0"/>
  <p:tag name="SMARTDIVIDERTYPE" val="Section"/>
  <p:tag name="SMARTSLIDETYPE" val="Divider"/>
</p:tagLst>
</file>

<file path=ppt/tags/tag139.xml><?xml version="1.0" encoding="utf-8"?>
<p:tagLst xmlns:p="http://schemas.openxmlformats.org/presentationml/2006/main">
  <p:tag name="SMARTREAD" val="{Smart Divider title}"/>
  <p:tag name="SMARTWRITE" val="{Smart Divider title}"/>
</p:tagLst>
</file>

<file path=ppt/tags/tag140.xml><?xml version="1.0" encoding="utf-8"?>
<p:tagLst xmlns:p="http://schemas.openxmlformats.org/presentationml/2006/main">
  <p:tag name="SMARTLOCKSHAPE" val="Yes"/>
  <p:tag name="SMARTOBJECT" val="Page Number v.2"/>
  <p:tag name="SMARTWRITE" val="{!PageNumber}"/>
</p:tagLst>
</file>

<file path=ppt/tags/tag141.xml><?xml version="1.0" encoding="utf-8"?>
<p:tagLst xmlns:p="http://schemas.openxmlformats.org/presentationml/2006/main">
  <p:tag name="SMARTSHAPETYPE" val="DividerHeader"/>
  <p:tag name="SMARTWRITE" val="{SmartDividertext} {SmartDividernumber}"/>
</p:tagLst>
</file>

<file path=ppt/tags/tag142.xml><?xml version="1.0" encoding="utf-8"?>
<p:tagLst xmlns:p="http://schemas.openxmlformats.org/presentationml/2006/main">
  <p:tag name="SMARTLOCKSHAPE" val="Yes"/>
  <p:tag name="SMARTWRITE" val="{@Report date}"/>
</p:tagLst>
</file>

<file path=ppt/tags/tag143.xml><?xml version="1.0" encoding="utf-8"?>
<p:tagLst xmlns:p="http://schemas.openxmlformats.org/presentationml/2006/main">
  <p:tag name="SMARTLOCKSHAPE" val="Yes"/>
  <p:tag name="SMARTOBJECT" val="Section Footer v.2"/>
  <p:tag name="SMARTWRITE" val="{@Title} • {@Subtitle}"/>
</p:tagLst>
</file>

<file path=ppt/tags/tag144.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145.xml><?xml version="1.0" encoding="utf-8"?>
<p:tagLst xmlns:p="http://schemas.openxmlformats.org/presentationml/2006/main">
  <p:tag name="SHOW EXECUTIVE SUMMARY" val="No"/>
  <p:tag name="SMARTDIVIDERLEVEL" val="0"/>
  <p:tag name="SMARTDIVIDERTYPE" val="Appendix"/>
  <p:tag name="SMARTSLIDETYPE" val="Divider"/>
</p:tagLst>
</file>

<file path=ppt/tags/tag146.xml><?xml version="1.0" encoding="utf-8"?>
<p:tagLst xmlns:p="http://schemas.openxmlformats.org/presentationml/2006/main">
  <p:tag name="SMARTOBJECT" val="Descriptor Large Title and Subtitle v.2"/>
  <p:tag name="SMARTREAD" val="{@BusinessUnitCoverText}"/>
  <p:tag name="SMARTWRITE" val="{@BusinessUnitCoverText}"/>
</p:tagLst>
</file>

<file path=ppt/tags/tag147.xml><?xml version="1.0" encoding="utf-8"?>
<p:tagLst xmlns:p="http://schemas.openxmlformats.org/presentationml/2006/main">
  <p:tag name="SMARTLINKEDSHAPEID" val="Title"/>
  <p:tag name="SMARTREAD" val="{@Title}"/>
  <p:tag name="SMARTWRITE" val="{@Title}"/>
</p:tagLst>
</file>

<file path=ppt/tags/tag148.xml><?xml version="1.0" encoding="utf-8"?>
<p:tagLst xmlns:p="http://schemas.openxmlformats.org/presentationml/2006/main">
  <p:tag name="SMARTLINKEDSHAPEID" val="Title"/>
  <p:tag name="SMARTREAD" val="{@Subtitle}"/>
  <p:tag name="SMARTWRITE" val="{@Subtitle}"/>
</p:tagLst>
</file>

<file path=ppt/tags/tag149.xml><?xml version="1.0" encoding="utf-8"?>
<p:tagLst xmlns:p="http://schemas.openxmlformats.org/presentationml/2006/main">
  <p:tag name="SMARTLINKEDSHAPEID" val="SideBar"/>
  <p:tag name="SMARTOBJECT" val="Confidentiality stamp Large Title and Subtitle v.2"/>
  <p:tag name="SMARTREAD" val="{@Confidentiality stamp}"/>
  <p:tag name="SMARTWRITE" val="{@Confidentiality stamp}"/>
</p:tagLst>
</file>

<file path=ppt/tags/tag150.xml><?xml version="1.0" encoding="utf-8"?>
<p:tagLst xmlns:p="http://schemas.openxmlformats.org/presentationml/2006/main">
  <p:tag name="SMARTISVISIBLE" val="{@Show Draft stamp} = Yes"/>
  <p:tag name="SMARTLINKEDSHAPEID" val="SideBar"/>
  <p:tag name="SMARTOBJECT" val="Draft stamp Large Title and Subtitle v.2"/>
  <p:tag name="SMARTREAD" val="{@Draft stamp}"/>
  <p:tag name="SMARTWRITE" val="{@Draft stamp}"/>
</p:tagLst>
</file>

<file path=ppt/tags/tag151.xml><?xml version="1.0" encoding="utf-8"?>
<p:tagLst xmlns:p="http://schemas.openxmlformats.org/presentationml/2006/main">
  <p:tag name="SMARTLINKEDSHAPEID" val="SideBar"/>
  <p:tag name="SMARTOBJECT" val="Report date Large Title and Subtitle v.2"/>
  <p:tag name="SMARTREAD" val="{@Report date}"/>
  <p:tag name="SMARTWRITE" val="{@Report date}"/>
</p:tagLst>
</file>

<file path=ppt/tags/tag152.xml><?xml version="1.0" encoding="utf-8"?>
<p:tagLst xmlns:p="http://schemas.openxmlformats.org/presentationml/2006/main">
  <p:tag name="SMARTLINKEDSHAPEID" val="SideBar"/>
  <p:tag name="SMARTOBJECT" val="Cover Content"/>
</p:tagLst>
</file>

<file path=ppt/tags/tag153.xml><?xml version="1.0" encoding="utf-8"?>
<p:tagLst xmlns:p="http://schemas.openxmlformats.org/presentationml/2006/main">
  <p:tag name="SMARTSHAPETYPE" val="Front Cover Image"/>
</p:tagLst>
</file>

<file path=ppt/tags/tag154.xml><?xml version="1.0" encoding="utf-8"?>
<p:tagLst xmlns:p="http://schemas.openxmlformats.org/presentationml/2006/main">
  <p:tag name="SMARTOBJECT" val="Descriptor Fixed Logo v.2"/>
  <p:tag name="SMARTREAD" val="{@BusinessUnitCoverText}"/>
  <p:tag name="SMARTWRITE" val="{@BusinessUnitCoverText}"/>
</p:tagLst>
</file>

<file path=ppt/tags/tag155.xml><?xml version="1.0" encoding="utf-8"?>
<p:tagLst xmlns:p="http://schemas.openxmlformats.org/presentationml/2006/main">
  <p:tag name="SMARTLINKEDSHAPEID" val="Title"/>
  <p:tag name="SMARTREAD" val="{@Title}"/>
  <p:tag name="SMARTWRITE" val="{@Title}"/>
</p:tagLst>
</file>

<file path=ppt/tags/tag156.xml><?xml version="1.0" encoding="utf-8"?>
<p:tagLst xmlns:p="http://schemas.openxmlformats.org/presentationml/2006/main">
  <p:tag name="SMARTLINKEDSHAPEID" val="Title"/>
  <p:tag name="SMARTREAD" val="{@Subtitle}"/>
  <p:tag name="SMARTWRITE" val="{@Subtitle}"/>
</p:tagLst>
</file>

<file path=ppt/tags/tag157.xml><?xml version="1.0" encoding="utf-8"?>
<p:tagLst xmlns:p="http://schemas.openxmlformats.org/presentationml/2006/main">
  <p:tag name="SMARTLINKEDSHAPEID" val="SideBar"/>
  <p:tag name="SMARTOBJECT" val="Confidentiality stamp Fixed Logo v.2"/>
  <p:tag name="SMARTREAD" val="{@Confidentiality stamp}"/>
  <p:tag name="SMARTWRITE" val="{@Confidentiality stamp}"/>
</p:tagLst>
</file>

<file path=ppt/tags/tag158.xml><?xml version="1.0" encoding="utf-8"?>
<p:tagLst xmlns:p="http://schemas.openxmlformats.org/presentationml/2006/main">
  <p:tag name="SMARTISVISIBLE" val="{@Show Draft stamp} = Yes"/>
  <p:tag name="SMARTLINKEDSHAPEID" val="SideBar"/>
  <p:tag name="SMARTOBJECT" val="Draft stamp Fixed Logo v.2"/>
  <p:tag name="SMARTREAD" val="{@Draft stamp}"/>
  <p:tag name="SMARTWRITE" val="{@Draft stamp}"/>
</p:tagLst>
</file>

<file path=ppt/tags/tag159.xml><?xml version="1.0" encoding="utf-8"?>
<p:tagLst xmlns:p="http://schemas.openxmlformats.org/presentationml/2006/main">
  <p:tag name="SMARTLINKEDSHAPEID" val="SideBar"/>
  <p:tag name="SMARTOBJECT" val="Report date Fixed Logo v.2"/>
  <p:tag name="SMARTREAD" val="{@Report date}"/>
  <p:tag name="SMARTWRITE" val="{@Report date}"/>
</p:tagLst>
</file>

<file path=ppt/tags/tag160.xml><?xml version="1.0" encoding="utf-8"?>
<p:tagLst xmlns:p="http://schemas.openxmlformats.org/presentationml/2006/main">
  <p:tag name="SMARTOBJECT" val="Descriptor Colour v.2"/>
  <p:tag name="SMARTREAD" val="{@BusinessUnitCoverText}"/>
  <p:tag name="SMARTWRITE" val="{@BusinessUnitCoverText}"/>
</p:tagLst>
</file>

<file path=ppt/tags/tag161.xml><?xml version="1.0" encoding="utf-8"?>
<p:tagLst xmlns:p="http://schemas.openxmlformats.org/presentationml/2006/main">
  <p:tag name="SMARTLINKEDSHAPEID" val="Title"/>
  <p:tag name="SMARTREAD" val="{@Title}"/>
  <p:tag name="SMARTWRITE" val="{@Title}"/>
</p:tagLst>
</file>

<file path=ppt/tags/tag162.xml><?xml version="1.0" encoding="utf-8"?>
<p:tagLst xmlns:p="http://schemas.openxmlformats.org/presentationml/2006/main">
  <p:tag name="SMARTLINKEDSHAPEID" val="Title"/>
  <p:tag name="SMARTREAD" val="{@Subtitle}"/>
  <p:tag name="SMARTWRITE" val="{@Subtitle}"/>
</p:tagLst>
</file>

<file path=ppt/tags/tag163.xml><?xml version="1.0" encoding="utf-8"?>
<p:tagLst xmlns:p="http://schemas.openxmlformats.org/presentationml/2006/main">
  <p:tag name="SMARTISVISIBLE" val="{@Show Draft stamp} = Yes"/>
  <p:tag name="SMARTLINKEDSHAPEID" val="SideBar"/>
  <p:tag name="SMARTOBJECT" val="Confidentiality stamp Colour v.2"/>
  <p:tag name="SMARTREAD" val="{@Confidentiality stamp}"/>
  <p:tag name="SMARTWRITE" val="{@Confidentiality stamp}"/>
</p:tagLst>
</file>

<file path=ppt/tags/tag164.xml><?xml version="1.0" encoding="utf-8"?>
<p:tagLst xmlns:p="http://schemas.openxmlformats.org/presentationml/2006/main">
  <p:tag name="SMARTISVISIBLE" val="{@Show Draft stamp} = Yes"/>
  <p:tag name="SMARTLINKEDSHAPEID" val="SideBar"/>
  <p:tag name="SMARTOBJECT" val="Draft stamp Colour v.2"/>
  <p:tag name="SMARTREAD" val="{@Draft stamp}"/>
  <p:tag name="SMARTWRITE" val="{@Draft stamp}"/>
</p:tagLst>
</file>

<file path=ppt/tags/tag165.xml><?xml version="1.0" encoding="utf-8"?>
<p:tagLst xmlns:p="http://schemas.openxmlformats.org/presentationml/2006/main">
  <p:tag name="SMARTLINKEDSHAPEID" val="SideBar"/>
  <p:tag name="SMARTOBJECT" val="Report date Colour v.2"/>
  <p:tag name="SMARTREAD" val="{@Report date}"/>
  <p:tag name="SMARTWRITE" val="{@Report date}"/>
</p:tagLst>
</file>

<file path=ppt/tags/tag166.xml><?xml version="1.0" encoding="utf-8"?>
<p:tagLst xmlns:p="http://schemas.openxmlformats.org/presentationml/2006/main">
  <p:tag name="SMARTGRID" val="Yes"/>
  <p:tag name="SMARTISVISIBLE" val="{@GridOn}=Yes"/>
  <p:tag name="SMARTLOCKSHAPE" val="Yes"/>
  <p:tag name="SMARTOBJECT" val="grid"/>
</p:tagLst>
</file>

<file path=ppt/tags/tag167.xml><?xml version="1.0" encoding="utf-8"?>
<p:tagLst xmlns:p="http://schemas.openxmlformats.org/presentationml/2006/main">
  <p:tag name="SMARTGRID" val="Yes"/>
  <p:tag name="SMARTISVISIBLE" val="{@GridOn}=Yes"/>
  <p:tag name="SMARTLOCKSHAPE" val="Yes"/>
  <p:tag name="SMARTOBJECT" val="grid"/>
</p:tagLst>
</file>

<file path=ppt/tags/tag168.xml><?xml version="1.0" encoding="utf-8"?>
<p:tagLst xmlns:p="http://schemas.openxmlformats.org/presentationml/2006/main">
  <p:tag name="SMARTOBJECT" val="Descriptor Large Title and Subtitle v.2"/>
  <p:tag name="SMARTREAD" val="{@BusinessUnitCoverText}"/>
  <p:tag name="SMARTWRITE" val="{@BusinessUnitCoverText}"/>
</p:tagLst>
</file>

<file path=ppt/tags/tag169.xml><?xml version="1.0" encoding="utf-8"?>
<p:tagLst xmlns:p="http://schemas.openxmlformats.org/presentationml/2006/main">
  <p:tag name="SMARTLINKEDSHAPEID" val="Title"/>
  <p:tag name="SMARTREAD" val="{@Title}"/>
  <p:tag name="SMARTWRITE" val="{@Title}"/>
</p:tagLst>
</file>

<file path=ppt/tags/tag170.xml><?xml version="1.0" encoding="utf-8"?>
<p:tagLst xmlns:p="http://schemas.openxmlformats.org/presentationml/2006/main">
  <p:tag name="SMARTLINKEDSHAPEID" val="SideBar"/>
  <p:tag name="SMARTOBJECT" val="Confidentiality stamp Large Title and Subtitle v.2"/>
  <p:tag name="SMARTREAD" val="{@Confidentiality stamp}"/>
  <p:tag name="SMARTWRITE" val="{@Confidentiality stamp}"/>
</p:tagLst>
</file>

<file path=ppt/tags/tag171.xml><?xml version="1.0" encoding="utf-8"?>
<p:tagLst xmlns:p="http://schemas.openxmlformats.org/presentationml/2006/main">
  <p:tag name="SMARTISVISIBLE" val="{@Show Draft stamp} = Yes"/>
  <p:tag name="SMARTLINKEDSHAPEID" val="SideBar"/>
  <p:tag name="SMARTOBJECT" val="Draft stamp Large Title and Subtitle v.2"/>
  <p:tag name="SMARTREAD" val="{@Draft stamp}"/>
  <p:tag name="SMARTWRITE" val="{@Draft stamp}"/>
</p:tagLst>
</file>

<file path=ppt/tags/tag172.xml><?xml version="1.0" encoding="utf-8"?>
<p:tagLst xmlns:p="http://schemas.openxmlformats.org/presentationml/2006/main">
  <p:tag name="SMARTLINKEDSHAPEID" val="SideBar"/>
  <p:tag name="SMARTOBJECT" val="Report date Large Title and Subtitle v.2"/>
  <p:tag name="SMARTREAD" val="{@Report date}"/>
  <p:tag name="SMARTWRITE" val="{@Report date}"/>
</p:tagLst>
</file>

<file path=ppt/tags/tag173.xml><?xml version="1.0" encoding="utf-8"?>
<p:tagLst xmlns:p="http://schemas.openxmlformats.org/presentationml/2006/main">
  <p:tag name="UNLOCK SHAPES" val="NO"/>
</p:tagLst>
</file>

<file path=ppt/tags/tag174.xml><?xml version="1.0" encoding="utf-8"?>
<p:tagLst xmlns:p="http://schemas.openxmlformats.org/presentationml/2006/main">
  <p:tag name="SMARTGRID" val="Yes"/>
  <p:tag name="SMARTISVISIBLE" val="{@GridOn}=Yes"/>
  <p:tag name="SMARTLOCKSHAPE" val="Yes"/>
  <p:tag name="SMARTOBJECT" val="grid"/>
</p:tagLst>
</file>

<file path=ppt/tags/tag175.xml><?xml version="1.0" encoding="utf-8"?>
<p:tagLst xmlns:p="http://schemas.openxmlformats.org/presentationml/2006/main">
  <p:tag name="SMARTSHAPETYPE" val="TOC"/>
  <p:tag name="TOCTYPE" val="Destination"/>
</p:tagLst>
</file>

<file path=ppt/tags/tag176.xml><?xml version="1.0" encoding="utf-8"?>
<p:tagLst xmlns:p="http://schemas.openxmlformats.org/presentationml/2006/main">
  <p:tag name="SMARTREAD" val="{@TOCText}"/>
  <p:tag name="SMARTWRITE" val="{@TOCText}"/>
</p:tagLst>
</file>

<file path=ppt/tags/tag177.xml><?xml version="1.0" encoding="utf-8"?>
<p:tagLst xmlns:p="http://schemas.openxmlformats.org/presentationml/2006/main">
  <p:tag name="SMARTREAD" val="{@TOCPageText}"/>
  <p:tag name="SMARTWRITE" val="{@TOCPageText}"/>
</p:tagLst>
</file>

<file path=ppt/tags/tag178.xml><?xml version="1.0" encoding="utf-8"?>
<p:tagLst xmlns:p="http://schemas.openxmlformats.org/presentationml/2006/main">
  <p:tag name="SMARTREAD" val="{@TOCSectionHeaderText}"/>
  <p:tag name="SMARTWRITE" val="{@TOCSectionHeaderText}"/>
</p:tagLst>
</file>

<file path=ppt/tags/tag179.xml><?xml version="1.0" encoding="utf-8"?>
<p:tagLst xmlns:p="http://schemas.openxmlformats.org/presentationml/2006/main">
  <p:tag name="SMARTREAD" val="{@TOCOverviewText}"/>
  <p:tag name="SMARTWRITE" val="{@TOCOverviewText}"/>
</p:tagLst>
</file>

<file path=ppt/tags/tag180.xml><?xml version="1.0" encoding="utf-8"?>
<p:tagLst xmlns:p="http://schemas.openxmlformats.org/presentationml/2006/main">
  <p:tag name="SMARTLOCKSHAPE" val="Yes"/>
</p:tagLst>
</file>

<file path=ppt/tags/tag181.xml><?xml version="1.0" encoding="utf-8"?>
<p:tagLst xmlns:p="http://schemas.openxmlformats.org/presentationml/2006/main">
  <p:tag name="SMARTLOCKSHAPE" val="Yes"/>
</p:tagLst>
</file>

<file path=ppt/tags/tag182.xml><?xml version="1.0" encoding="utf-8"?>
<p:tagLst xmlns:p="http://schemas.openxmlformats.org/presentationml/2006/main">
  <p:tag name="SMARTLOCKSHAPE" val="Yes"/>
</p:tagLst>
</file>

<file path=ppt/tags/tag183.xml><?xml version="1.0" encoding="utf-8"?>
<p:tagLst xmlns:p="http://schemas.openxmlformats.org/presentationml/2006/main">
  <p:tag name="SMARTLOCKSHAPE" val="YES"/>
  <p:tag name="SMARTTEMPTOCSHAPE" val="TEMPTOC"/>
</p:tagLst>
</file>

<file path=ppt/tags/tag184.xml><?xml version="1.0" encoding="utf-8"?>
<p:tagLst xmlns:p="http://schemas.openxmlformats.org/presentationml/2006/main">
  <p:tag name="SMARTLOCKSHAPE" val="YES"/>
  <p:tag name="SMARTTEMPTOCSHAPE" val="TEMPTOC"/>
</p:tagLst>
</file>

<file path=ppt/tags/tag185.xml><?xml version="1.0" encoding="utf-8"?>
<p:tagLst xmlns:p="http://schemas.openxmlformats.org/presentationml/2006/main">
  <p:tag name="SMARTLOCKSHAPE" val="YES"/>
  <p:tag name="SMARTTEMPTOCSHAPE" val="TEMPTOC"/>
</p:tagLst>
</file>

<file path=ppt/tags/tag186.xml><?xml version="1.0" encoding="utf-8"?>
<p:tagLst xmlns:p="http://schemas.openxmlformats.org/presentationml/2006/main">
  <p:tag name="SMARTLOCKSHAPE" val="YES"/>
  <p:tag name="SMARTTEMPTOCSHAPE" val="TEMPTOC"/>
</p:tagLst>
</file>

<file path=ppt/tags/tag187.xml><?xml version="1.0" encoding="utf-8"?>
<p:tagLst xmlns:p="http://schemas.openxmlformats.org/presentationml/2006/main">
  <p:tag name="SMARTLOCKSHAPE" val="YES"/>
  <p:tag name="SMARTTEMPTOCSHAPE" val="TEMPTOC"/>
</p:tagLst>
</file>

<file path=ppt/tags/tag188.xml><?xml version="1.0" encoding="utf-8"?>
<p:tagLst xmlns:p="http://schemas.openxmlformats.org/presentationml/2006/main">
  <p:tag name="SMARTLOCKSHAPE" val="YES"/>
  <p:tag name="SMARTTEMPTOCSHAPE" val="TEMPTOC"/>
</p:tagLst>
</file>

<file path=ppt/tags/tag189.xml><?xml version="1.0" encoding="utf-8"?>
<p:tagLst xmlns:p="http://schemas.openxmlformats.org/presentationml/2006/main">
  <p:tag name="SMARTLOCKSHAPE" val="YES"/>
  <p:tag name="SMARTTEMPTOCSHAPE" val="TEMPTOC"/>
</p:tagLst>
</file>

<file path=ppt/tags/tag190.xml><?xml version="1.0" encoding="utf-8"?>
<p:tagLst xmlns:p="http://schemas.openxmlformats.org/presentationml/2006/main">
  <p:tag name="SMARTLOCKSHAPE" val="YES"/>
  <p:tag name="SMARTTEMPTOCSHAPE" val="TEMPTOC"/>
</p:tagLst>
</file>

<file path=ppt/tags/tag191.xml><?xml version="1.0" encoding="utf-8"?>
<p:tagLst xmlns:p="http://schemas.openxmlformats.org/presentationml/2006/main">
  <p:tag name="SMARTLOCKSHAPE" val="YES"/>
  <p:tag name="SMARTTEMPTOCSHAPE" val="TEMPTOC"/>
</p:tagLst>
</file>

<file path=ppt/tags/tag192.xml><?xml version="1.0" encoding="utf-8"?>
<p:tagLst xmlns:p="http://schemas.openxmlformats.org/presentationml/2006/main">
  <p:tag name="SMARTLOCKSHAPE" val="YES"/>
  <p:tag name="SMARTTEMPTOCSHAPE" val="TEMPTOC"/>
</p:tagLst>
</file>

<file path=ppt/tags/tag193.xml><?xml version="1.0" encoding="utf-8"?>
<p:tagLst xmlns:p="http://schemas.openxmlformats.org/presentationml/2006/main">
  <p:tag name="SMARTLOCKSHAPE" val="YES"/>
  <p:tag name="SMARTTEMPTOCSHAPE" val="TEMPTOC"/>
</p:tagLst>
</file>

<file path=ppt/tags/tag194.xml><?xml version="1.0" encoding="utf-8"?>
<p:tagLst xmlns:p="http://schemas.openxmlformats.org/presentationml/2006/main">
  <p:tag name="SMARTLOCKSHAPE" val="YES"/>
  <p:tag name="SMARTTEMPTOCSHAPE" val="TEMPTOC"/>
</p:tagLst>
</file>

<file path=ppt/tags/tag195.xml><?xml version="1.0" encoding="utf-8"?>
<p:tagLst xmlns:p="http://schemas.openxmlformats.org/presentationml/2006/main">
  <p:tag name="SMARTLOCKSHAPE" val="YES"/>
  <p:tag name="SMARTTEMPTOCSHAPE" val="TEMPTOC"/>
</p:tagLst>
</file>

<file path=ppt/tags/tag196.xml><?xml version="1.0" encoding="utf-8"?>
<p:tagLst xmlns:p="http://schemas.openxmlformats.org/presentationml/2006/main">
  <p:tag name="SMARTLOCKSHAPE" val="YES"/>
  <p:tag name="SMARTTEMPTOCSHAPE" val="TEMPTOC"/>
</p:tagLst>
</file>

<file path=ppt/tags/tag197.xml><?xml version="1.0" encoding="utf-8"?>
<p:tagLst xmlns:p="http://schemas.openxmlformats.org/presentationml/2006/main">
  <p:tag name="SMARTLOCKSHAPE" val="YES"/>
  <p:tag name="SMARTTEMPTOCSHAPE" val="TEMPTOC"/>
</p:tagLst>
</file>

<file path=ppt/tags/tag198.xml><?xml version="1.0" encoding="utf-8"?>
<p:tagLst xmlns:p="http://schemas.openxmlformats.org/presentationml/2006/main">
  <p:tag name="SMARTLOCKSHAPE" val="YES"/>
  <p:tag name="SMARTTEMPTOCSHAPE" val="TEMPTOC"/>
</p:tagLst>
</file>

<file path=ppt/tags/tag199.xml><?xml version="1.0" encoding="utf-8"?>
<p:tagLst xmlns:p="http://schemas.openxmlformats.org/presentationml/2006/main">
  <p:tag name="SMARTLOCKSHAPE" val="YES"/>
  <p:tag name="SMARTTEMPTOCSHAPE" val="TEMPTOC"/>
</p:tagLst>
</file>

<file path=ppt/tags/tag200.xml><?xml version="1.0" encoding="utf-8"?>
<p:tagLst xmlns:p="http://schemas.openxmlformats.org/presentationml/2006/main">
  <p:tag name="SMARTLOCKSHAPE" val="YES"/>
  <p:tag name="SMARTTEMPTOCSHAPE" val="TEMPTOC"/>
</p:tagLst>
</file>

<file path=ppt/tags/tag201.xml><?xml version="1.0" encoding="utf-8"?>
<p:tagLst xmlns:p="http://schemas.openxmlformats.org/presentationml/2006/main">
  <p:tag name="SMARTLOCKSHAPE" val="YES"/>
  <p:tag name="SMARTTEMPTOCSHAPE" val="TEMPTOC"/>
</p:tagLst>
</file>

<file path=ppt/tags/tag202.xml><?xml version="1.0" encoding="utf-8"?>
<p:tagLst xmlns:p="http://schemas.openxmlformats.org/presentationml/2006/main">
  <p:tag name="SMARTLOCKSHAPE" val="YES"/>
  <p:tag name="SMARTTEMPTOCSHAPE" val="TEMPTOC"/>
</p:tagLst>
</file>

<file path=ppt/tags/tag203.xml><?xml version="1.0" encoding="utf-8"?>
<p:tagLst xmlns:p="http://schemas.openxmlformats.org/presentationml/2006/main">
  <p:tag name="SMARTLOCKSHAPE" val="YES"/>
  <p:tag name="SMARTTEMPTOCSHAPE" val="TEMPTOC"/>
</p:tagLst>
</file>

<file path=ppt/tags/tag204.xml><?xml version="1.0" encoding="utf-8"?>
<p:tagLst xmlns:p="http://schemas.openxmlformats.org/presentationml/2006/main">
  <p:tag name="SMARTLOCKSHAPE" val="YES"/>
  <p:tag name="SMARTTEMPTOCSHAPE" val="TEMPTOC"/>
</p:tagLst>
</file>

<file path=ppt/tags/tag205.xml><?xml version="1.0" encoding="utf-8"?>
<p:tagLst xmlns:p="http://schemas.openxmlformats.org/presentationml/2006/main">
  <p:tag name="SMARTLOCKSHAPE" val="YES"/>
  <p:tag name="SMARTTEMPTOCSHAPE" val="TEMPTOC"/>
</p:tagLst>
</file>

<file path=ppt/tags/tag206.xml><?xml version="1.0" encoding="utf-8"?>
<p:tagLst xmlns:p="http://schemas.openxmlformats.org/presentationml/2006/main">
  <p:tag name="SMARTLOCKSHAPE" val="YES"/>
  <p:tag name="SMARTTEMPTOCSHAPE" val="TEMPTOC"/>
</p:tagLst>
</file>

<file path=ppt/tags/tag207.xml><?xml version="1.0" encoding="utf-8"?>
<p:tagLst xmlns:p="http://schemas.openxmlformats.org/presentationml/2006/main">
  <p:tag name="SMARTSLIDETYPE" val="TOC"/>
  <p:tag name="SMARTTOCSTYLE" val="Portrait Table of Contents  [new brand]"/>
  <p:tag name="UNLOCK SHAPES" val="NO"/>
</p:tagLst>
</file>

<file path=ppt/tags/tag208.xml><?xml version="1.0" encoding="utf-8"?>
<p:tagLst xmlns:p="http://schemas.openxmlformats.org/presentationml/2006/main">
  <p:tag name="SMARTGRID" val="Yes"/>
  <p:tag name="SMARTISVISIBLE" val="{@GridOn}=Yes"/>
  <p:tag name="SMARTLOCKSHAPE" val="Yes"/>
  <p:tag name="SMARTOBJECT" val="grid"/>
</p:tagLst>
</file>

<file path=ppt/tags/tag209.xml><?xml version="1.0" encoding="utf-8"?>
<p:tagLst xmlns:p="http://schemas.openxmlformats.org/presentationml/2006/main">
  <p:tag name="SMARTREAD" val="{Smart Divider title}"/>
  <p:tag name="SMARTWRITE" val="{Smart Divider title}"/>
</p:tagLst>
</file>

<file path=ppt/tags/tag210.xml><?xml version="1.0" encoding="utf-8"?>
<p:tagLst xmlns:p="http://schemas.openxmlformats.org/presentationml/2006/main">
  <p:tag name="SMARTLOCKSHAPE" val="Yes"/>
  <p:tag name="SMARTOBJECT" val="Page Number v.2"/>
  <p:tag name="SMARTWRITE" val="{!PageNumber}"/>
</p:tagLst>
</file>

<file path=ppt/tags/tag211.xml><?xml version="1.0" encoding="utf-8"?>
<p:tagLst xmlns:p="http://schemas.openxmlformats.org/presentationml/2006/main">
  <p:tag name="SMARTLOCKSHAPE" val="Yes"/>
  <p:tag name="SMARTOBJECT" val="Section Footer v.2"/>
  <p:tag name="SMARTWRITE" val="{@Title} • {@Subtitle}"/>
</p:tagLst>
</file>

<file path=ppt/tags/tag212.xml><?xml version="1.0" encoding="utf-8"?>
<p:tagLst xmlns:p="http://schemas.openxmlformats.org/presentationml/2006/main">
  <p:tag name="SMARTSHAPETYPE" val="DividerHeader"/>
  <p:tag name="SMARTWRITE" val="{SmartDividertext} {SmartDividernumber}"/>
</p:tagLst>
</file>

<file path=ppt/tags/tag213.xml><?xml version="1.0" encoding="utf-8"?>
<p:tagLst xmlns:p="http://schemas.openxmlformats.org/presentationml/2006/main">
  <p:tag name="EXECUTIVE SUMMARY" val="Executive Summary"/>
  <p:tag name="SHOW EXECUTIVE SUMMARY" val="No"/>
  <p:tag name="SMART DIVIDER TITLE" val="偿二代建设背景和整体框架"/>
  <p:tag name="SMARTDIVIDERLEVEL" val="0"/>
  <p:tag name="SMARTDIVIDERNUMBER" val="1"/>
  <p:tag name="SMARTDIVIDERTEXT" val="章节"/>
  <p:tag name="SMARTDIVIDERTYPE" val="Section"/>
  <p:tag name="SMARTSLIDETYPE" val="Divider"/>
  <p:tag name="UNLOCK SHAPES" val="NO"/>
</p:tagLst>
</file>

<file path=ppt/tags/tag214.xml><?xml version="1.0" encoding="utf-8"?>
<p:tagLst xmlns:p="http://schemas.openxmlformats.org/presentationml/2006/main">
  <p:tag name="SMARTGRID" val="Yes"/>
  <p:tag name="SMARTISVISIBLE" val="{@GridOn}=Yes"/>
  <p:tag name="SMARTLOCKSHAPE" val="Yes"/>
  <p:tag name="SMARTOBJECT" val="grid"/>
</p:tagLst>
</file>

<file path=ppt/tags/tag215.xml><?xml version="1.0" encoding="utf-8"?>
<p:tagLst xmlns:p="http://schemas.openxmlformats.org/presentationml/2006/main">
  <p:tag name="SMARTLOCKSHAPE" val="Yes"/>
  <p:tag name="SMARTOBJECT" val="Page Number v.2"/>
  <p:tag name="SMARTWRITE" val="{!PageNumber}"/>
</p:tagLst>
</file>

<file path=ppt/tags/tag216.xml><?xml version="1.0" encoding="utf-8"?>
<p:tagLst xmlns:p="http://schemas.openxmlformats.org/presentationml/2006/main">
  <p:tag name="SMARTLOCKSHAPE" val="Yes"/>
  <p:tag name="SMARTOBJECT" val="Section Footer v.2"/>
  <p:tag name="SMARTWRITE" val="{@Title} • {@Subtitle}"/>
</p:tagLst>
</file>

<file path=ppt/tags/tag217.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18.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19.xml><?xml version="1.0" encoding="utf-8"?>
<p:tagLst xmlns:p="http://schemas.openxmlformats.org/presentationml/2006/main">
  <p:tag name="SMARTGRID" val="Yes"/>
  <p:tag name="SMARTISVISIBLE" val="{@GridOn}=Yes"/>
  <p:tag name="SMARTLOCKSHAPE" val="Yes"/>
  <p:tag name="SMARTOBJECT" val="grid"/>
</p:tagLst>
</file>

<file path=ppt/tags/tag220.xml><?xml version="1.0" encoding="utf-8"?>
<p:tagLst xmlns:p="http://schemas.openxmlformats.org/presentationml/2006/main">
  <p:tag name="SMARTLOCKSHAPE" val="Yes"/>
  <p:tag name="SMARTOBJECT" val="Page Number v.2"/>
  <p:tag name="SMARTWRITE" val="{!PageNumber}"/>
</p:tagLst>
</file>

<file path=ppt/tags/tag221.xml><?xml version="1.0" encoding="utf-8"?>
<p:tagLst xmlns:p="http://schemas.openxmlformats.org/presentationml/2006/main">
  <p:tag name="SMARTLOCKSHAPE" val="Yes"/>
  <p:tag name="SMARTOBJECT" val="Section Footer v.2"/>
  <p:tag name="SMARTWRITE" val="{@Title} • {@Subtitle}"/>
</p:tagLst>
</file>

<file path=ppt/tags/tag222.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23.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24.xml><?xml version="1.0" encoding="utf-8"?>
<p:tagLst xmlns:p="http://schemas.openxmlformats.org/presentationml/2006/main">
  <p:tag name="SMARTGRID" val="Yes"/>
  <p:tag name="SMARTISVISIBLE" val="{@GridOn}=Yes"/>
  <p:tag name="SMARTLOCKSHAPE" val="Yes"/>
  <p:tag name="SMARTOBJECT" val="grid"/>
</p:tagLst>
</file>

<file path=ppt/tags/tag225.xml><?xml version="1.0" encoding="utf-8"?>
<p:tagLst xmlns:p="http://schemas.openxmlformats.org/presentationml/2006/main">
  <p:tag name="SMARTLOCKSHAPE" val="Yes"/>
  <p:tag name="SMARTOBJECT" val="Page Number v.2"/>
  <p:tag name="SMARTWRITE" val="{!PageNumber}"/>
</p:tagLst>
</file>

<file path=ppt/tags/tag226.xml><?xml version="1.0" encoding="utf-8"?>
<p:tagLst xmlns:p="http://schemas.openxmlformats.org/presentationml/2006/main">
  <p:tag name="SMARTLOCKSHAPE" val="Yes"/>
  <p:tag name="SMARTOBJECT" val="Section Footer v.2"/>
  <p:tag name="SMARTWRITE" val="{@Title} • {@Subtitle}"/>
</p:tagLst>
</file>

<file path=ppt/tags/tag227.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28.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29.xml><?xml version="1.0" encoding="utf-8"?>
<p:tagLst xmlns:p="http://schemas.openxmlformats.org/presentationml/2006/main">
  <p:tag name="SMARTGRID" val="Yes"/>
  <p:tag name="SMARTISVISIBLE" val="{@GridOn}=Yes"/>
  <p:tag name="SMARTLOCKSHAPE" val="Yes"/>
  <p:tag name="SMARTOBJECT" val="grid"/>
</p:tagLst>
</file>

<file path=ppt/tags/tag230.xml><?xml version="1.0" encoding="utf-8"?>
<p:tagLst xmlns:p="http://schemas.openxmlformats.org/presentationml/2006/main">
  <p:tag name="SMARTLOCKSHAPE" val="Yes"/>
  <p:tag name="SMARTOBJECT" val="Page Number v.2"/>
  <p:tag name="SMARTWRITE" val="{!PageNumber}"/>
</p:tagLst>
</file>

<file path=ppt/tags/tag231.xml><?xml version="1.0" encoding="utf-8"?>
<p:tagLst xmlns:p="http://schemas.openxmlformats.org/presentationml/2006/main">
  <p:tag name="SMARTLOCKSHAPE" val="Yes"/>
  <p:tag name="SMARTOBJECT" val="Section Footer v.2"/>
  <p:tag name="SMARTWRITE" val="{@Title} • {@Subtitle}"/>
</p:tagLst>
</file>

<file path=ppt/tags/tag232.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33.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34.xml><?xml version="1.0" encoding="utf-8"?>
<p:tagLst xmlns:p="http://schemas.openxmlformats.org/presentationml/2006/main">
  <p:tag name="SMARTGRID" val="Yes"/>
  <p:tag name="SMARTISVISIBLE" val="{@GridOn}=Yes"/>
  <p:tag name="SMARTLOCKSHAPE" val="Yes"/>
  <p:tag name="SMARTOBJECT" val="grid"/>
</p:tagLst>
</file>

<file path=ppt/tags/tag235.xml><?xml version="1.0" encoding="utf-8"?>
<p:tagLst xmlns:p="http://schemas.openxmlformats.org/presentationml/2006/main">
  <p:tag name="SMARTLOCKSHAPE" val="Yes"/>
  <p:tag name="SMARTOBJECT" val="Page Number v.2"/>
  <p:tag name="SMARTWRITE" val="{!PageNumber}"/>
</p:tagLst>
</file>

<file path=ppt/tags/tag236.xml><?xml version="1.0" encoding="utf-8"?>
<p:tagLst xmlns:p="http://schemas.openxmlformats.org/presentationml/2006/main">
  <p:tag name="SMARTLOCKSHAPE" val="Yes"/>
  <p:tag name="SMARTOBJECT" val="Section Footer v.2"/>
  <p:tag name="SMARTWRITE" val="{@Title} • {@Subtitle}"/>
</p:tagLst>
</file>

<file path=ppt/tags/tag237.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38.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39.xml><?xml version="1.0" encoding="utf-8"?>
<p:tagLst xmlns:p="http://schemas.openxmlformats.org/presentationml/2006/main">
  <p:tag name="SMARTGRID" val="Yes"/>
  <p:tag name="SMARTISVISIBLE" val="{@GridOn}=Yes"/>
  <p:tag name="SMARTLOCKSHAPE" val="Yes"/>
  <p:tag name="SMARTOBJECT" val="grid"/>
</p:tagLst>
</file>

<file path=ppt/tags/tag240.xml><?xml version="1.0" encoding="utf-8"?>
<p:tagLst xmlns:p="http://schemas.openxmlformats.org/presentationml/2006/main">
  <p:tag name="SMARTLOCKSHAPE" val="Yes"/>
  <p:tag name="SMARTOBJECT" val="Page Number v.2"/>
  <p:tag name="SMARTWRITE" val="{!PageNumber}"/>
</p:tagLst>
</file>

<file path=ppt/tags/tag241.xml><?xml version="1.0" encoding="utf-8"?>
<p:tagLst xmlns:p="http://schemas.openxmlformats.org/presentationml/2006/main">
  <p:tag name="SMARTLOCKSHAPE" val="Yes"/>
  <p:tag name="SMARTOBJECT" val="Section Footer v.2"/>
  <p:tag name="SMARTWRITE" val="{@Title} • {@Subtitle}"/>
</p:tagLst>
</file>

<file path=ppt/tags/tag242.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43.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44.xml><?xml version="1.0" encoding="utf-8"?>
<p:tagLst xmlns:p="http://schemas.openxmlformats.org/presentationml/2006/main">
  <p:tag name="_INSTRUCTOR VIEW19C14C36-AC8E-43BC-9DB6-C2AAF774C7DC|PANE__TAG" val="_"/>
</p:tagLst>
</file>

<file path=ppt/tags/tag245.xml><?xml version="1.0" encoding="utf-8"?>
<p:tagLst xmlns:p="http://schemas.openxmlformats.org/presentationml/2006/main">
  <p:tag name="_INSTRUCTOR VIEW19C14C36-AC8E-43BC-9DB6-C2AAF774C7DC|PANE__TAG" val="_"/>
</p:tagLst>
</file>

<file path=ppt/tags/tag246.xml><?xml version="1.0" encoding="utf-8"?>
<p:tagLst xmlns:p="http://schemas.openxmlformats.org/presentationml/2006/main">
  <p:tag name="_INSTRUCTOR VIEW19C14C36-AC8E-43BC-9DB6-C2AAF774C7DC|PANE__TAG" val="_"/>
</p:tagLst>
</file>

<file path=ppt/tags/tag247.xml><?xml version="1.0" encoding="utf-8"?>
<p:tagLst xmlns:p="http://schemas.openxmlformats.org/presentationml/2006/main">
  <p:tag name="_INSTRUCTOR VIEW19C14C36-AC8E-43BC-9DB6-C2AAF774C7DC|PANE__TAG" val="_"/>
</p:tagLst>
</file>

<file path=ppt/tags/tag248.xml><?xml version="1.0" encoding="utf-8"?>
<p:tagLst xmlns:p="http://schemas.openxmlformats.org/presentationml/2006/main">
  <p:tag name="_INSTRUCTOR VIEW19C14C36-AC8E-43BC-9DB6-C2AAF774C7DC|PANE__TAG" val="_"/>
</p:tagLst>
</file>

<file path=ppt/tags/tag249.xml><?xml version="1.0" encoding="utf-8"?>
<p:tagLst xmlns:p="http://schemas.openxmlformats.org/presentationml/2006/main">
  <p:tag name="SMARTGRID" val="Yes"/>
  <p:tag name="SMARTISVISIBLE" val="{@GridOn}=Yes"/>
  <p:tag name="SMARTLOCKSHAPE" val="Yes"/>
  <p:tag name="SMARTOBJECT" val="grid"/>
</p:tagLst>
</file>

<file path=ppt/tags/tag250.xml><?xml version="1.0" encoding="utf-8"?>
<p:tagLst xmlns:p="http://schemas.openxmlformats.org/presentationml/2006/main">
  <p:tag name="SMARTLOCKSHAPE" val="Yes"/>
  <p:tag name="SMARTOBJECT" val="Page Number v.2"/>
  <p:tag name="SMARTWRITE" val="{!PageNumber}"/>
</p:tagLst>
</file>

<file path=ppt/tags/tag251.xml><?xml version="1.0" encoding="utf-8"?>
<p:tagLst xmlns:p="http://schemas.openxmlformats.org/presentationml/2006/main">
  <p:tag name="SMARTLOCKSHAPE" val="Yes"/>
  <p:tag name="SMARTOBJECT" val="Section Footer v.2"/>
  <p:tag name="SMARTWRITE" val="{@Title} • {@Subtitle}"/>
</p:tagLst>
</file>

<file path=ppt/tags/tag252.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53.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54.xml><?xml version="1.0" encoding="utf-8"?>
<p:tagLst xmlns:p="http://schemas.openxmlformats.org/presentationml/2006/main">
  <p:tag name="SMARTGRID" val="Yes"/>
  <p:tag name="SMARTISVISIBLE" val="{@GridOn}=Yes"/>
  <p:tag name="SMARTLOCKSHAPE" val="Yes"/>
  <p:tag name="SMARTOBJECT" val="grid"/>
</p:tagLst>
</file>

<file path=ppt/tags/tag255.xml><?xml version="1.0" encoding="utf-8"?>
<p:tagLst xmlns:p="http://schemas.openxmlformats.org/presentationml/2006/main">
  <p:tag name="SMARTREAD" val="{Smart Divider title}"/>
  <p:tag name="SMARTWRITE" val="{Smart Divider title}"/>
</p:tagLst>
</file>

<file path=ppt/tags/tag256.xml><?xml version="1.0" encoding="utf-8"?>
<p:tagLst xmlns:p="http://schemas.openxmlformats.org/presentationml/2006/main">
  <p:tag name="SMARTLOCKSHAPE" val="Yes"/>
  <p:tag name="SMARTOBJECT" val="Page Number v.2"/>
  <p:tag name="SMARTWRITE" val="{!PageNumber}"/>
</p:tagLst>
</file>

<file path=ppt/tags/tag257.xml><?xml version="1.0" encoding="utf-8"?>
<p:tagLst xmlns:p="http://schemas.openxmlformats.org/presentationml/2006/main">
  <p:tag name="SMARTLOCKSHAPE" val="Yes"/>
  <p:tag name="SMARTOBJECT" val="Section Footer v.2"/>
  <p:tag name="SMARTWRITE" val="{@Title} • {@Subtitle}"/>
</p:tagLst>
</file>

<file path=ppt/tags/tag258.xml><?xml version="1.0" encoding="utf-8"?>
<p:tagLst xmlns:p="http://schemas.openxmlformats.org/presentationml/2006/main">
  <p:tag name="SMARTSHAPETYPE" val="DividerHeader"/>
  <p:tag name="SMARTWRITE" val="{SmartDividertext} {SmartDividernumber}"/>
</p:tagLst>
</file>

<file path=ppt/tags/tag259.xml><?xml version="1.0" encoding="utf-8"?>
<p:tagLst xmlns:p="http://schemas.openxmlformats.org/presentationml/2006/main">
  <p:tag name="SHOW EXECUTIVE SUMMARY" val="No"/>
  <p:tag name="SMART DIVIDER TITLE" val="偿二代与偿一代的比较"/>
  <p:tag name="SMARTDIVIDERLEVEL" val="0"/>
  <p:tag name="SMARTDIVIDERNUMBER" val="2"/>
  <p:tag name="SMARTDIVIDERTEXT" val="章节"/>
  <p:tag name="SMARTDIVIDERTYPE" val="Section"/>
  <p:tag name="SMARTSLIDETYPE" val="Divider"/>
  <p:tag name="UNLOCK SHAPES" val="NO"/>
</p:tagLst>
</file>

<file path=ppt/tags/tag260.xml><?xml version="1.0" encoding="utf-8"?>
<p:tagLst xmlns:p="http://schemas.openxmlformats.org/presentationml/2006/main">
  <p:tag name="SMARTGRID" val="Yes"/>
  <p:tag name="SMARTISVISIBLE" val="{@GridOn}=Yes"/>
  <p:tag name="SMARTLOCKSHAPE" val="Yes"/>
  <p:tag name="SMARTOBJECT" val="grid"/>
</p:tagLst>
</file>

<file path=ppt/tags/tag261.xml><?xml version="1.0" encoding="utf-8"?>
<p:tagLst xmlns:p="http://schemas.openxmlformats.org/presentationml/2006/main">
  <p:tag name="SMARTLOCKSHAPE" val="Yes"/>
  <p:tag name="SMARTOBJECT" val="Page Number v.2"/>
  <p:tag name="SMARTWRITE" val="{!PageNumber}"/>
</p:tagLst>
</file>

<file path=ppt/tags/tag262.xml><?xml version="1.0" encoding="utf-8"?>
<p:tagLst xmlns:p="http://schemas.openxmlformats.org/presentationml/2006/main">
  <p:tag name="SMARTLOCKSHAPE" val="Yes"/>
  <p:tag name="SMARTOBJECT" val="Section Footer v.2"/>
  <p:tag name="SMARTWRITE" val="{@Title} • {@Subtitle}"/>
</p:tagLst>
</file>

<file path=ppt/tags/tag263.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64.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65.xml><?xml version="1.0" encoding="utf-8"?>
<p:tagLst xmlns:p="http://schemas.openxmlformats.org/presentationml/2006/main">
  <p:tag name="SMARTGRID" val="Yes"/>
  <p:tag name="SMARTISVISIBLE" val="{@GridOn}=Yes"/>
  <p:tag name="SMARTLOCKSHAPE" val="Yes"/>
  <p:tag name="SMARTOBJECT" val="grid"/>
</p:tagLst>
</file>

<file path=ppt/tags/tag266.xml><?xml version="1.0" encoding="utf-8"?>
<p:tagLst xmlns:p="http://schemas.openxmlformats.org/presentationml/2006/main">
  <p:tag name="SMARTLOCKSHAPE" val="Yes"/>
  <p:tag name="SMARTOBJECT" val="Page Number v.2"/>
  <p:tag name="SMARTWRITE" val="{!PageNumber}"/>
</p:tagLst>
</file>

<file path=ppt/tags/tag267.xml><?xml version="1.0" encoding="utf-8"?>
<p:tagLst xmlns:p="http://schemas.openxmlformats.org/presentationml/2006/main">
  <p:tag name="SMARTLOCKSHAPE" val="Yes"/>
  <p:tag name="SMARTOBJECT" val="Section Footer v.2"/>
  <p:tag name="SMARTWRITE" val="{@Title} • {@Subtitle}"/>
</p:tagLst>
</file>

<file path=ppt/tags/tag268.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69.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70.xml><?xml version="1.0" encoding="utf-8"?>
<p:tagLst xmlns:p="http://schemas.openxmlformats.org/presentationml/2006/main">
  <p:tag name="SMARTGRID" val="Yes"/>
  <p:tag name="SMARTISVISIBLE" val="{@GridOn}=Yes"/>
  <p:tag name="SMARTLOCKSHAPE" val="Yes"/>
  <p:tag name="SMARTOBJECT" val="grid"/>
</p:tagLst>
</file>

<file path=ppt/tags/tag271.xml><?xml version="1.0" encoding="utf-8"?>
<p:tagLst xmlns:p="http://schemas.openxmlformats.org/presentationml/2006/main">
  <p:tag name="SMARTLOCKSHAPE" val="Yes"/>
  <p:tag name="SMARTOBJECT" val="Page Number v.2"/>
  <p:tag name="SMARTWRITE" val="{!PageNumber}"/>
</p:tagLst>
</file>

<file path=ppt/tags/tag272.xml><?xml version="1.0" encoding="utf-8"?>
<p:tagLst xmlns:p="http://schemas.openxmlformats.org/presentationml/2006/main">
  <p:tag name="SMARTLOCKSHAPE" val="Yes"/>
  <p:tag name="SMARTOBJECT" val="Section Footer v.2"/>
  <p:tag name="SMARTWRITE" val="{@Title} • {@Subtitle}"/>
</p:tagLst>
</file>

<file path=ppt/tags/tag273.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74.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75.xml><?xml version="1.0" encoding="utf-8"?>
<p:tagLst xmlns:p="http://schemas.openxmlformats.org/presentationml/2006/main">
  <p:tag name="UNLOCK SHAPES" val="No"/>
</p:tagLst>
</file>

<file path=ppt/tags/tag276.xml><?xml version="1.0" encoding="utf-8"?>
<p:tagLst xmlns:p="http://schemas.openxmlformats.org/presentationml/2006/main">
  <p:tag name="SMARTGRID" val="Yes"/>
  <p:tag name="SMARTISVISIBLE" val="{@GridOn}=Yes"/>
  <p:tag name="SMARTLOCKSHAPE" val="Yes"/>
  <p:tag name="SMARTOBJECT" val="grid"/>
</p:tagLst>
</file>

<file path=ppt/tags/tag277.xml><?xml version="1.0" encoding="utf-8"?>
<p:tagLst xmlns:p="http://schemas.openxmlformats.org/presentationml/2006/main">
  <p:tag name="SMARTREAD" val="{Smart Divider title}"/>
  <p:tag name="SMARTWRITE" val="{Smart Divider title}"/>
</p:tagLst>
</file>

<file path=ppt/tags/tag278.xml><?xml version="1.0" encoding="utf-8"?>
<p:tagLst xmlns:p="http://schemas.openxmlformats.org/presentationml/2006/main">
  <p:tag name="SMARTLOCKSHAPE" val="Yes"/>
  <p:tag name="SMARTOBJECT" val="Page Number v.2"/>
  <p:tag name="SMARTWRITE" val="{!PageNumber}"/>
</p:tagLst>
</file>

<file path=ppt/tags/tag279.xml><?xml version="1.0" encoding="utf-8"?>
<p:tagLst xmlns:p="http://schemas.openxmlformats.org/presentationml/2006/main">
  <p:tag name="SMARTLOCKSHAPE" val="Yes"/>
  <p:tag name="SMARTOBJECT" val="Section Footer v.2"/>
  <p:tag name="SMARTWRITE" val="{@Title} • {@Subtitle}"/>
</p:tagLst>
</file>

<file path=ppt/tags/tag280.xml><?xml version="1.0" encoding="utf-8"?>
<p:tagLst xmlns:p="http://schemas.openxmlformats.org/presentationml/2006/main">
  <p:tag name="SMARTSHAPETYPE" val="DividerHeader"/>
  <p:tag name="SMARTWRITE" val="{SmartDividertext} {SmartDividernumber}"/>
</p:tagLst>
</file>

<file path=ppt/tags/tag281.xml><?xml version="1.0" encoding="utf-8"?>
<p:tagLst xmlns:p="http://schemas.openxmlformats.org/presentationml/2006/main">
  <p:tag name="SHOW EXECUTIVE SUMMARY" val="No"/>
  <p:tag name="SMART DIVIDER TITLE" val="偿二代对公司经营管理的影响"/>
  <p:tag name="SMARTDIVIDERLEVEL" val="0"/>
  <p:tag name="SMARTDIVIDERNUMBER" val="3"/>
  <p:tag name="SMARTDIVIDERTEXT" val="章节"/>
  <p:tag name="SMARTDIVIDERTYPE" val="Section"/>
  <p:tag name="SMARTSLIDETYPE" val="Divider"/>
  <p:tag name="UNLOCK SHAPES" val="NO"/>
</p:tagLst>
</file>

<file path=ppt/tags/tag282.xml><?xml version="1.0" encoding="utf-8"?>
<p:tagLst xmlns:p="http://schemas.openxmlformats.org/presentationml/2006/main">
  <p:tag name="SMARTGRID" val="Yes"/>
  <p:tag name="SMARTISVISIBLE" val="{@GridOn}=Yes"/>
  <p:tag name="SMARTLOCKSHAPE" val="Yes"/>
  <p:tag name="SMARTOBJECT" val="grid"/>
</p:tagLst>
</file>

<file path=ppt/tags/tag283.xml><?xml version="1.0" encoding="utf-8"?>
<p:tagLst xmlns:p="http://schemas.openxmlformats.org/presentationml/2006/main">
  <p:tag name="SMARTLOCKSHAPE" val="Yes"/>
  <p:tag name="SMARTOBJECT" val="Page Number v.2"/>
  <p:tag name="SMARTWRITE" val="{!PageNumber}"/>
</p:tagLst>
</file>

<file path=ppt/tags/tag284.xml><?xml version="1.0" encoding="utf-8"?>
<p:tagLst xmlns:p="http://schemas.openxmlformats.org/presentationml/2006/main">
  <p:tag name="SMARTLOCKSHAPE" val="Yes"/>
  <p:tag name="SMARTOBJECT" val="Section Footer v.2"/>
  <p:tag name="SMARTWRITE" val="{@Title} • {@Subtitle}"/>
</p:tagLst>
</file>

<file path=ppt/tags/tag285.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86.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87.xml><?xml version="1.0" encoding="utf-8"?>
<p:tagLst xmlns:p="http://schemas.openxmlformats.org/presentationml/2006/main">
  <p:tag name="SMARTGRID" val="Yes"/>
  <p:tag name="SMARTISVISIBLE" val="{@GridOn}=Yes"/>
  <p:tag name="SMARTLOCKSHAPE" val="Yes"/>
  <p:tag name="SMARTOBJECT" val="grid"/>
</p:tagLst>
</file>

<file path=ppt/tags/tag288.xml><?xml version="1.0" encoding="utf-8"?>
<p:tagLst xmlns:p="http://schemas.openxmlformats.org/presentationml/2006/main">
  <p:tag name="SMARTLOCKSHAPE" val="Yes"/>
  <p:tag name="SMARTOBJECT" val="Page Number v.2"/>
  <p:tag name="SMARTWRITE" val="{!PageNumber}"/>
</p:tagLst>
</file>

<file path=ppt/tags/tag289.xml><?xml version="1.0" encoding="utf-8"?>
<p:tagLst xmlns:p="http://schemas.openxmlformats.org/presentationml/2006/main">
  <p:tag name="SMARTLOCKSHAPE" val="Yes"/>
  <p:tag name="SMARTOBJECT" val="Section Footer v.2"/>
  <p:tag name="SMARTWRITE" val="{@Title} • {@Subtitle}"/>
</p:tagLst>
</file>

<file path=ppt/tags/tag290.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9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92.xml><?xml version="1.0" encoding="utf-8"?>
<p:tagLst xmlns:p="http://schemas.openxmlformats.org/presentationml/2006/main">
  <p:tag name="SMARTGRID" val="Yes"/>
  <p:tag name="SMARTISVISIBLE" val="{@GridOn}=Yes"/>
  <p:tag name="SMARTLOCKSHAPE" val="Yes"/>
  <p:tag name="SMARTOBJECT" val="grid"/>
</p:tagLst>
</file>

<file path=ppt/tags/tag293.xml><?xml version="1.0" encoding="utf-8"?>
<p:tagLst xmlns:p="http://schemas.openxmlformats.org/presentationml/2006/main">
  <p:tag name="SMARTLOCKSHAPE" val="Yes"/>
  <p:tag name="SMARTOBJECT" val="Page Number v.2"/>
  <p:tag name="SMARTWRITE" val="{!PageNumber}"/>
</p:tagLst>
</file>

<file path=ppt/tags/tag294.xml><?xml version="1.0" encoding="utf-8"?>
<p:tagLst xmlns:p="http://schemas.openxmlformats.org/presentationml/2006/main">
  <p:tag name="SMARTLOCKSHAPE" val="Yes"/>
  <p:tag name="SMARTOBJECT" val="Section Footer v.2"/>
  <p:tag name="SMARTWRITE" val="{@Title} • {@Subtitle}"/>
</p:tagLst>
</file>

<file path=ppt/tags/tag295.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296.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297.xml><?xml version="1.0" encoding="utf-8"?>
<p:tagLst xmlns:p="http://schemas.openxmlformats.org/presentationml/2006/main">
  <p:tag name="SMARTGRID" val="Yes"/>
  <p:tag name="SMARTISVISIBLE" val="{@GridOn}=Yes"/>
  <p:tag name="SMARTLOCKSHAPE" val="Yes"/>
  <p:tag name="SMARTOBJECT" val="grid"/>
</p:tagLst>
</file>

<file path=ppt/tags/tag298.xml><?xml version="1.0" encoding="utf-8"?>
<p:tagLst xmlns:p="http://schemas.openxmlformats.org/presentationml/2006/main">
  <p:tag name="SMARTLOCKSHAPE" val="Yes"/>
  <p:tag name="SMARTOBJECT" val="Page Number v.2"/>
  <p:tag name="SMARTWRITE" val="{!PageNumber}"/>
</p:tagLst>
</file>

<file path=ppt/tags/tag299.xml><?xml version="1.0" encoding="utf-8"?>
<p:tagLst xmlns:p="http://schemas.openxmlformats.org/presentationml/2006/main">
  <p:tag name="SMARTLOCKSHAPE" val="Yes"/>
  <p:tag name="SMARTOBJECT" val="Section Footer v.2"/>
  <p:tag name="SMARTWRITE" val="{@Title} • {@Subtitle}"/>
</p:tagLst>
</file>

<file path=ppt/tags/tag300.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0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02.xml><?xml version="1.0" encoding="utf-8"?>
<p:tagLst xmlns:p="http://schemas.openxmlformats.org/presentationml/2006/main">
  <p:tag name="SMARTGRID" val="Yes"/>
  <p:tag name="SMARTISVISIBLE" val="{@GridOn}=Yes"/>
  <p:tag name="SMARTLOCKSHAPE" val="Yes"/>
  <p:tag name="SMARTOBJECT" val="grid"/>
</p:tagLst>
</file>

<file path=ppt/tags/tag303.xml><?xml version="1.0" encoding="utf-8"?>
<p:tagLst xmlns:p="http://schemas.openxmlformats.org/presentationml/2006/main">
  <p:tag name="SMARTLOCKSHAPE" val="Yes"/>
  <p:tag name="SMARTOBJECT" val="Page Number v.2"/>
  <p:tag name="SMARTWRITE" val="{!PageNumber}"/>
</p:tagLst>
</file>

<file path=ppt/tags/tag304.xml><?xml version="1.0" encoding="utf-8"?>
<p:tagLst xmlns:p="http://schemas.openxmlformats.org/presentationml/2006/main">
  <p:tag name="SMARTLOCKSHAPE" val="Yes"/>
  <p:tag name="SMARTOBJECT" val="Section Footer v.2"/>
  <p:tag name="SMARTWRITE" val="{@Title} • {@Subtitle}"/>
</p:tagLst>
</file>

<file path=ppt/tags/tag305.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06.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07.xml><?xml version="1.0" encoding="utf-8"?>
<p:tagLst xmlns:p="http://schemas.openxmlformats.org/presentationml/2006/main">
  <p:tag name="SMARTGRID" val="Yes"/>
  <p:tag name="SMARTISVISIBLE" val="{@GridOn}=Yes"/>
  <p:tag name="SMARTLOCKSHAPE" val="Yes"/>
  <p:tag name="SMARTOBJECT" val="grid"/>
</p:tagLst>
</file>

<file path=ppt/tags/tag308.xml><?xml version="1.0" encoding="utf-8"?>
<p:tagLst xmlns:p="http://schemas.openxmlformats.org/presentationml/2006/main">
  <p:tag name="SMARTLOCKSHAPE" val="Yes"/>
  <p:tag name="SMARTOBJECT" val="Page Number v.2"/>
  <p:tag name="SMARTWRITE" val="{!PageNumber}"/>
</p:tagLst>
</file>

<file path=ppt/tags/tag309.xml><?xml version="1.0" encoding="utf-8"?>
<p:tagLst xmlns:p="http://schemas.openxmlformats.org/presentationml/2006/main">
  <p:tag name="SMARTLOCKSHAPE" val="Yes"/>
  <p:tag name="SMARTOBJECT" val="Section Footer v.2"/>
  <p:tag name="SMARTWRITE" val="{@Title} • {@Subtitle}"/>
</p:tagLst>
</file>

<file path=ppt/tags/tag310.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1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12.xml><?xml version="1.0" encoding="utf-8"?>
<p:tagLst xmlns:p="http://schemas.openxmlformats.org/presentationml/2006/main">
  <p:tag name="SMARTGRID" val="Yes"/>
  <p:tag name="SMARTISVISIBLE" val="{@GridOn}=Yes"/>
  <p:tag name="SMARTLOCKSHAPE" val="Yes"/>
  <p:tag name="SMARTOBJECT" val="grid"/>
</p:tagLst>
</file>

<file path=ppt/tags/tag313.xml><?xml version="1.0" encoding="utf-8"?>
<p:tagLst xmlns:p="http://schemas.openxmlformats.org/presentationml/2006/main">
  <p:tag name="SMARTLOCKSHAPE" val="Yes"/>
  <p:tag name="SMARTOBJECT" val="Page Number v.2"/>
  <p:tag name="SMARTWRITE" val="{!PageNumber}"/>
</p:tagLst>
</file>

<file path=ppt/tags/tag314.xml><?xml version="1.0" encoding="utf-8"?>
<p:tagLst xmlns:p="http://schemas.openxmlformats.org/presentationml/2006/main">
  <p:tag name="SMARTLOCKSHAPE" val="Yes"/>
  <p:tag name="SMARTOBJECT" val="Section Footer v.2"/>
  <p:tag name="SMARTWRITE" val="{@Title} • {@Subtitle}"/>
</p:tagLst>
</file>

<file path=ppt/tags/tag315.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16.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17.xml><?xml version="1.0" encoding="utf-8"?>
<p:tagLst xmlns:p="http://schemas.openxmlformats.org/presentationml/2006/main">
  <p:tag name="SMARTGRID" val="Yes"/>
  <p:tag name="SMARTISVISIBLE" val="{@GridOn}=Yes"/>
  <p:tag name="SMARTLOCKSHAPE" val="Yes"/>
  <p:tag name="SMARTOBJECT" val="grid"/>
</p:tagLst>
</file>

<file path=ppt/tags/tag318.xml><?xml version="1.0" encoding="utf-8"?>
<p:tagLst xmlns:p="http://schemas.openxmlformats.org/presentationml/2006/main">
  <p:tag name="SMARTLOCKSHAPE" val="Yes"/>
  <p:tag name="SMARTOBJECT" val="Page Number v.2"/>
  <p:tag name="SMARTWRITE" val="{!PageNumber}"/>
</p:tagLst>
</file>

<file path=ppt/tags/tag319.xml><?xml version="1.0" encoding="utf-8"?>
<p:tagLst xmlns:p="http://schemas.openxmlformats.org/presentationml/2006/main">
  <p:tag name="SMARTLOCKSHAPE" val="Yes"/>
  <p:tag name="SMARTOBJECT" val="Section Footer v.2"/>
  <p:tag name="SMARTWRITE" val="{@Title} • {@Subtitle}"/>
</p:tagLst>
</file>

<file path=ppt/tags/tag320.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2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22.xml><?xml version="1.0" encoding="utf-8"?>
<p:tagLst xmlns:p="http://schemas.openxmlformats.org/presentationml/2006/main">
  <p:tag name="SMARTGRID" val="Yes"/>
  <p:tag name="SMARTISVISIBLE" val="{@GridOn}=Yes"/>
  <p:tag name="SMARTLOCKSHAPE" val="Yes"/>
  <p:tag name="SMARTOBJECT" val="grid"/>
</p:tagLst>
</file>

<file path=ppt/tags/tag323.xml><?xml version="1.0" encoding="utf-8"?>
<p:tagLst xmlns:p="http://schemas.openxmlformats.org/presentationml/2006/main">
  <p:tag name="SMARTLOCKSHAPE" val="Yes"/>
  <p:tag name="SMARTOBJECT" val="Page Number v.2"/>
  <p:tag name="SMARTWRITE" val="{!PageNumber}"/>
</p:tagLst>
</file>

<file path=ppt/tags/tag324.xml><?xml version="1.0" encoding="utf-8"?>
<p:tagLst xmlns:p="http://schemas.openxmlformats.org/presentationml/2006/main">
  <p:tag name="SMARTLOCKSHAPE" val="Yes"/>
  <p:tag name="SMARTOBJECT" val="Section Footer v.2"/>
  <p:tag name="SMARTWRITE" val="{@Title} • {@Subtitle}"/>
</p:tagLst>
</file>

<file path=ppt/tags/tag325.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26.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27.xml><?xml version="1.0" encoding="utf-8"?>
<p:tagLst xmlns:p="http://schemas.openxmlformats.org/presentationml/2006/main">
  <p:tag name="SMARTGRID" val="Yes"/>
  <p:tag name="SMARTISVISIBLE" val="{@GridOn}=Yes"/>
  <p:tag name="SMARTLOCKSHAPE" val="Yes"/>
  <p:tag name="SMARTOBJECT" val="grid"/>
</p:tagLst>
</file>

<file path=ppt/tags/tag328.xml><?xml version="1.0" encoding="utf-8"?>
<p:tagLst xmlns:p="http://schemas.openxmlformats.org/presentationml/2006/main">
  <p:tag name="SMARTLOCKSHAPE" val="Yes"/>
  <p:tag name="SMARTOBJECT" val="Page Number v.2"/>
  <p:tag name="SMARTWRITE" val="{!PageNumber}"/>
</p:tagLst>
</file>

<file path=ppt/tags/tag329.xml><?xml version="1.0" encoding="utf-8"?>
<p:tagLst xmlns:p="http://schemas.openxmlformats.org/presentationml/2006/main">
  <p:tag name="SMARTLOCKSHAPE" val="Yes"/>
  <p:tag name="SMARTOBJECT" val="Section Footer v.2"/>
  <p:tag name="SMARTWRITE" val="{@Title} • {@Subtitle}"/>
</p:tagLst>
</file>

<file path=ppt/tags/tag330.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3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32.xml><?xml version="1.0" encoding="utf-8"?>
<p:tagLst xmlns:p="http://schemas.openxmlformats.org/presentationml/2006/main">
  <p:tag name="SMARTGRID" val="Yes"/>
  <p:tag name="SMARTISVISIBLE" val="{@GridOn}=Yes"/>
  <p:tag name="SMARTLOCKSHAPE" val="Yes"/>
  <p:tag name="SMARTOBJECT" val="grid"/>
</p:tagLst>
</file>

<file path=ppt/tags/tag333.xml><?xml version="1.0" encoding="utf-8"?>
<p:tagLst xmlns:p="http://schemas.openxmlformats.org/presentationml/2006/main">
  <p:tag name="SMARTLOCKSHAPE" val="Yes"/>
  <p:tag name="SMARTOBJECT" val="Page Number v.2"/>
  <p:tag name="SMARTWRITE" val="{!PageNumber}"/>
</p:tagLst>
</file>

<file path=ppt/tags/tag334.xml><?xml version="1.0" encoding="utf-8"?>
<p:tagLst xmlns:p="http://schemas.openxmlformats.org/presentationml/2006/main">
  <p:tag name="SMARTLOCKSHAPE" val="Yes"/>
  <p:tag name="SMARTOBJECT" val="Section Footer v.2"/>
  <p:tag name="SMARTWRITE" val="{@Title} • {@Subtitle}"/>
</p:tagLst>
</file>

<file path=ppt/tags/tag335.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36.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37.xml><?xml version="1.0" encoding="utf-8"?>
<p:tagLst xmlns:p="http://schemas.openxmlformats.org/presentationml/2006/main">
  <p:tag name="SMARTGRID" val="Yes"/>
  <p:tag name="SMARTISVISIBLE" val="{@GridOn}=Yes"/>
  <p:tag name="SMARTLOCKSHAPE" val="Yes"/>
  <p:tag name="SMARTOBJECT" val="grid"/>
</p:tagLst>
</file>

<file path=ppt/tags/tag338.xml><?xml version="1.0" encoding="utf-8"?>
<p:tagLst xmlns:p="http://schemas.openxmlformats.org/presentationml/2006/main">
  <p:tag name="SMARTLOCKSHAPE" val="Yes"/>
  <p:tag name="SMARTOBJECT" val="Page Number v.2"/>
  <p:tag name="SMARTWRITE" val="{!PageNumber}"/>
</p:tagLst>
</file>

<file path=ppt/tags/tag339.xml><?xml version="1.0" encoding="utf-8"?>
<p:tagLst xmlns:p="http://schemas.openxmlformats.org/presentationml/2006/main">
  <p:tag name="SMARTLOCKSHAPE" val="Yes"/>
  <p:tag name="SMARTOBJECT" val="Section Footer v.2"/>
  <p:tag name="SMARTWRITE" val="{@Title} • {@Subtitle}"/>
</p:tagLst>
</file>

<file path=ppt/tags/tag340.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4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42.xml><?xml version="1.0" encoding="utf-8"?>
<p:tagLst xmlns:p="http://schemas.openxmlformats.org/presentationml/2006/main">
  <p:tag name="SMARTGRID" val="Yes"/>
  <p:tag name="SMARTISVISIBLE" val="{@GridOn}=Yes"/>
  <p:tag name="SMARTLOCKSHAPE" val="Yes"/>
  <p:tag name="SMARTOBJECT" val="grid"/>
</p:tagLst>
</file>

<file path=ppt/tags/tag343.xml><?xml version="1.0" encoding="utf-8"?>
<p:tagLst xmlns:p="http://schemas.openxmlformats.org/presentationml/2006/main">
  <p:tag name="SMARTLOCKSHAPE" val="Yes"/>
  <p:tag name="SMARTOBJECT" val="Page Number v.2"/>
  <p:tag name="SMARTWRITE" val="{!PageNumber}"/>
</p:tagLst>
</file>

<file path=ppt/tags/tag344.xml><?xml version="1.0" encoding="utf-8"?>
<p:tagLst xmlns:p="http://schemas.openxmlformats.org/presentationml/2006/main">
  <p:tag name="SMARTLOCKSHAPE" val="Yes"/>
  <p:tag name="SMARTOBJECT" val="Section Footer v.2"/>
  <p:tag name="SMARTWRITE" val="{@Title} • {@Subtitle}"/>
</p:tagLst>
</file>

<file path=ppt/tags/tag345.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46.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47.xml><?xml version="1.0" encoding="utf-8"?>
<p:tagLst xmlns:p="http://schemas.openxmlformats.org/presentationml/2006/main">
  <p:tag name="SMARTGRID" val="Yes"/>
  <p:tag name="SMARTISVISIBLE" val="{@GridOn}=Yes"/>
  <p:tag name="SMARTLOCKSHAPE" val="Yes"/>
  <p:tag name="SMARTOBJECT" val="grid"/>
</p:tagLst>
</file>

<file path=ppt/tags/tag348.xml><?xml version="1.0" encoding="utf-8"?>
<p:tagLst xmlns:p="http://schemas.openxmlformats.org/presentationml/2006/main">
  <p:tag name="SMARTLOCKSHAPE" val="Yes"/>
  <p:tag name="SMARTOBJECT" val="Page Number v.2"/>
  <p:tag name="SMARTWRITE" val="{!PageNumber}"/>
</p:tagLst>
</file>

<file path=ppt/tags/tag349.xml><?xml version="1.0" encoding="utf-8"?>
<p:tagLst xmlns:p="http://schemas.openxmlformats.org/presentationml/2006/main">
  <p:tag name="SMARTLOCKSHAPE" val="Yes"/>
  <p:tag name="SMARTOBJECT" val="Section Footer v.2"/>
  <p:tag name="SMARTWRITE" val="{@Title} • {@Subtitle}"/>
</p:tagLst>
</file>

<file path=ppt/tags/tag350.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5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52.xml><?xml version="1.0" encoding="utf-8"?>
<p:tagLst xmlns:p="http://schemas.openxmlformats.org/presentationml/2006/main">
  <p:tag name="SMARTGRID" val="Yes"/>
  <p:tag name="SMARTISVISIBLE" val="{@GridOn}=Yes"/>
  <p:tag name="SMARTLOCKSHAPE" val="Yes"/>
  <p:tag name="SMARTOBJECT" val="grid"/>
</p:tagLst>
</file>

<file path=ppt/tags/tag353.xml><?xml version="1.0" encoding="utf-8"?>
<p:tagLst xmlns:p="http://schemas.openxmlformats.org/presentationml/2006/main">
  <p:tag name="SMARTLOCKSHAPE" val="Yes"/>
  <p:tag name="SMARTOBJECT" val="Page Number v.2"/>
  <p:tag name="SMARTWRITE" val="{!PageNumber}"/>
</p:tagLst>
</file>

<file path=ppt/tags/tag354.xml><?xml version="1.0" encoding="utf-8"?>
<p:tagLst xmlns:p="http://schemas.openxmlformats.org/presentationml/2006/main">
  <p:tag name="SMARTLOCKSHAPE" val="Yes"/>
  <p:tag name="SMARTOBJECT" val="Section Footer v.2"/>
  <p:tag name="SMARTWRITE" val="{@Title} • {@Subtitle}"/>
</p:tagLst>
</file>

<file path=ppt/tags/tag355.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56.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57.xml><?xml version="1.0" encoding="utf-8"?>
<p:tagLst xmlns:p="http://schemas.openxmlformats.org/presentationml/2006/main">
  <p:tag name="SMARTGRID" val="Yes"/>
  <p:tag name="SMARTISVISIBLE" val="{@GridOn}=Yes"/>
  <p:tag name="SMARTLOCKSHAPE" val="Yes"/>
  <p:tag name="SMARTOBJECT" val="grid"/>
</p:tagLst>
</file>

<file path=ppt/tags/tag358.xml><?xml version="1.0" encoding="utf-8"?>
<p:tagLst xmlns:p="http://schemas.openxmlformats.org/presentationml/2006/main">
  <p:tag name="SMARTLOCKSHAPE" val="Yes"/>
  <p:tag name="SMARTOBJECT" val="Page Number v.2"/>
  <p:tag name="SMARTWRITE" val="{!PageNumber}"/>
</p:tagLst>
</file>

<file path=ppt/tags/tag359.xml><?xml version="1.0" encoding="utf-8"?>
<p:tagLst xmlns:p="http://schemas.openxmlformats.org/presentationml/2006/main">
  <p:tag name="SMARTLOCKSHAPE" val="Yes"/>
  <p:tag name="SMARTOBJECT" val="Section Footer v.2"/>
  <p:tag name="SMARTWRITE" val="{@Title} • {@Subtitle}"/>
</p:tagLst>
</file>

<file path=ppt/tags/tag360.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6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62.xml><?xml version="1.0" encoding="utf-8"?>
<p:tagLst xmlns:p="http://schemas.openxmlformats.org/presentationml/2006/main">
  <p:tag name="SMARTGRID" val="Yes"/>
  <p:tag name="SMARTISVISIBLE" val="{@GridOn}=Yes"/>
  <p:tag name="SMARTLOCKSHAPE" val="Yes"/>
  <p:tag name="SMARTOBJECT" val="grid"/>
</p:tagLst>
</file>

<file path=ppt/tags/tag363.xml><?xml version="1.0" encoding="utf-8"?>
<p:tagLst xmlns:p="http://schemas.openxmlformats.org/presentationml/2006/main">
  <p:tag name="SMARTLOCKSHAPE" val="Yes"/>
  <p:tag name="SMARTOBJECT" val="Page Number v.2"/>
  <p:tag name="SMARTWRITE" val="{!PageNumber}"/>
</p:tagLst>
</file>

<file path=ppt/tags/tag364.xml><?xml version="1.0" encoding="utf-8"?>
<p:tagLst xmlns:p="http://schemas.openxmlformats.org/presentationml/2006/main">
  <p:tag name="SMARTLOCKSHAPE" val="Yes"/>
  <p:tag name="SMARTOBJECT" val="Section Footer v.2"/>
  <p:tag name="SMARTWRITE" val="{@Title} • {@Subtitle}"/>
</p:tagLst>
</file>

<file path=ppt/tags/tag365.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66.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67.xml><?xml version="1.0" encoding="utf-8"?>
<p:tagLst xmlns:p="http://schemas.openxmlformats.org/presentationml/2006/main">
  <p:tag name="SMARTGRID" val="Yes"/>
  <p:tag name="SMARTISVISIBLE" val="{@GridOn}=Yes"/>
  <p:tag name="SMARTLOCKSHAPE" val="Yes"/>
  <p:tag name="SMARTOBJECT" val="grid"/>
</p:tagLst>
</file>

<file path=ppt/tags/tag368.xml><?xml version="1.0" encoding="utf-8"?>
<p:tagLst xmlns:p="http://schemas.openxmlformats.org/presentationml/2006/main">
  <p:tag name="SMARTLOCKSHAPE" val="Yes"/>
  <p:tag name="SMARTOBJECT" val="Page Number v.2"/>
  <p:tag name="SMARTWRITE" val="{!PageNumber}"/>
</p:tagLst>
</file>

<file path=ppt/tags/tag369.xml><?xml version="1.0" encoding="utf-8"?>
<p:tagLst xmlns:p="http://schemas.openxmlformats.org/presentationml/2006/main">
  <p:tag name="SMARTLOCKSHAPE" val="Yes"/>
  <p:tag name="SMARTOBJECT" val="Section Footer v.2"/>
  <p:tag name="SMARTWRITE" val="{@Title} • {@Subtitle}"/>
</p:tagLst>
</file>

<file path=ppt/tags/tag370.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7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72.xml><?xml version="1.0" encoding="utf-8"?>
<p:tagLst xmlns:p="http://schemas.openxmlformats.org/presentationml/2006/main">
  <p:tag name="SMARTGRID" val="Yes"/>
  <p:tag name="SMARTISVISIBLE" val="{@GridOn}=Yes"/>
  <p:tag name="SMARTLOCKSHAPE" val="Yes"/>
  <p:tag name="SMARTOBJECT" val="grid"/>
</p:tagLst>
</file>

<file path=ppt/tags/tag373.xml><?xml version="1.0" encoding="utf-8"?>
<p:tagLst xmlns:p="http://schemas.openxmlformats.org/presentationml/2006/main">
  <p:tag name="THINKCELLSHAPEDONOTDELETE" val="tzHX5NnWUq0.NLlj7DGGVfw"/>
</p:tagLst>
</file>

<file path=ppt/tags/tag374.xml><?xml version="1.0" encoding="utf-8"?>
<p:tagLst xmlns:p="http://schemas.openxmlformats.org/presentationml/2006/main">
  <p:tag name="THINKCELLSHAPEDONOTDELETE" val="tJ.UhO4VNZk2WGiiRwVRBsQ"/>
</p:tagLst>
</file>

<file path=ppt/tags/tag375.xml><?xml version="1.0" encoding="utf-8"?>
<p:tagLst xmlns:p="http://schemas.openxmlformats.org/presentationml/2006/main">
  <p:tag name="THINKCELLSHAPEDONOTDELETE" val="t540G42v1YkO1m8Maq_.p.w"/>
</p:tagLst>
</file>

<file path=ppt/tags/tag376.xml><?xml version="1.0" encoding="utf-8"?>
<p:tagLst xmlns:p="http://schemas.openxmlformats.org/presentationml/2006/main">
  <p:tag name="THINKCELLSHAPEDONOTDELETE" val="tehPeOQ4JbE2lnbvoiQz7iA"/>
</p:tagLst>
</file>

<file path=ppt/tags/tag377.xml><?xml version="1.0" encoding="utf-8"?>
<p:tagLst xmlns:p="http://schemas.openxmlformats.org/presentationml/2006/main">
  <p:tag name="THINKCELLSHAPEDONOTDELETE" val="t540G42v1YkO1m8Maq_.p.w"/>
</p:tagLst>
</file>

<file path=ppt/tags/tag378.xml><?xml version="1.0" encoding="utf-8"?>
<p:tagLst xmlns:p="http://schemas.openxmlformats.org/presentationml/2006/main">
  <p:tag name="THINKCELLSHAPEDONOTDELETE" val="t540G42v1YkO1m8Maq_.p.w"/>
</p:tagLst>
</file>

<file path=ppt/tags/tag379.xml><?xml version="1.0" encoding="utf-8"?>
<p:tagLst xmlns:p="http://schemas.openxmlformats.org/presentationml/2006/main">
  <p:tag name="THINKCELLSHAPEDONOTDELETE" val="tehPeOQ4JbE2lnbvoiQz7iA"/>
</p:tagLst>
</file>

<file path=ppt/tags/tag380.xml><?xml version="1.0" encoding="utf-8"?>
<p:tagLst xmlns:p="http://schemas.openxmlformats.org/presentationml/2006/main">
  <p:tag name="THINKCELLSHAPEDONOTDELETE" val="tehPeOQ4JbE2lnbvoiQz7iA"/>
</p:tagLst>
</file>

<file path=ppt/tags/tag381.xml><?xml version="1.0" encoding="utf-8"?>
<p:tagLst xmlns:p="http://schemas.openxmlformats.org/presentationml/2006/main">
  <p:tag name="THINKCELLSHAPEDONOTDELETE" val="tehPeOQ4JbE2lnbvoiQz7iA"/>
</p:tagLst>
</file>

<file path=ppt/tags/tag382.xml><?xml version="1.0" encoding="utf-8"?>
<p:tagLst xmlns:p="http://schemas.openxmlformats.org/presentationml/2006/main">
  <p:tag name="THINKCELLSHAPEDONOTDELETE" val="tehPeOQ4JbE2lnbvoiQz7iA"/>
</p:tagLst>
</file>

<file path=ppt/tags/tag383.xml><?xml version="1.0" encoding="utf-8"?>
<p:tagLst xmlns:p="http://schemas.openxmlformats.org/presentationml/2006/main">
  <p:tag name="SMARTLOCKSHAPE" val="Yes"/>
  <p:tag name="SMARTOBJECT" val="Page Number v.2"/>
  <p:tag name="SMARTWRITE" val="{!PageNumber}"/>
</p:tagLst>
</file>

<file path=ppt/tags/tag384.xml><?xml version="1.0" encoding="utf-8"?>
<p:tagLst xmlns:p="http://schemas.openxmlformats.org/presentationml/2006/main">
  <p:tag name="SMARTLOCKSHAPE" val="Yes"/>
  <p:tag name="SMARTOBJECT" val="Section Footer v.2"/>
  <p:tag name="SMARTWRITE" val="{@Title} • {@Subtitle}"/>
</p:tagLst>
</file>

<file path=ppt/tags/tag385.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86.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87.xml><?xml version="1.0" encoding="utf-8"?>
<p:tagLst xmlns:p="http://schemas.openxmlformats.org/presentationml/2006/main">
  <p:tag name="SMARTGRID" val="Yes"/>
  <p:tag name="SMARTISVISIBLE" val="{@GridOn}=Yes"/>
  <p:tag name="SMARTLOCKSHAPE" val="Yes"/>
  <p:tag name="SMARTOBJECT" val="grid"/>
</p:tagLst>
</file>

<file path=ppt/tags/tag388.xml><?xml version="1.0" encoding="utf-8"?>
<p:tagLst xmlns:p="http://schemas.openxmlformats.org/presentationml/2006/main">
  <p:tag name="SMARTLOCKSHAPE" val="Yes"/>
  <p:tag name="SMARTOBJECT" val="Page Number v.2"/>
  <p:tag name="SMARTWRITE" val="{!PageNumber}"/>
</p:tagLst>
</file>

<file path=ppt/tags/tag389.xml><?xml version="1.0" encoding="utf-8"?>
<p:tagLst xmlns:p="http://schemas.openxmlformats.org/presentationml/2006/main">
  <p:tag name="SMARTLOCKSHAPE" val="Yes"/>
  <p:tag name="SMARTOBJECT" val="Section Footer v.2"/>
  <p:tag name="SMARTWRITE" val="{@Title} • {@Subtitle}"/>
</p:tagLst>
</file>

<file path=ppt/tags/tag390.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91.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92.xml><?xml version="1.0" encoding="utf-8"?>
<p:tagLst xmlns:p="http://schemas.openxmlformats.org/presentationml/2006/main">
  <p:tag name="SMARTGRID" val="Yes"/>
  <p:tag name="SMARTISVISIBLE" val="{@GridOn}=Yes"/>
  <p:tag name="SMARTLOCKSHAPE" val="Yes"/>
  <p:tag name="SMARTOBJECT" val="grid"/>
</p:tagLst>
</file>

<file path=ppt/tags/tag393.xml><?xml version="1.0" encoding="utf-8"?>
<p:tagLst xmlns:p="http://schemas.openxmlformats.org/presentationml/2006/main">
  <p:tag name="SMARTLOCKSHAPE" val="Yes"/>
  <p:tag name="SMARTOBJECT" val="Page Number v.2"/>
  <p:tag name="SMARTWRITE" val="{!PageNumber}"/>
</p:tagLst>
</file>

<file path=ppt/tags/tag394.xml><?xml version="1.0" encoding="utf-8"?>
<p:tagLst xmlns:p="http://schemas.openxmlformats.org/presentationml/2006/main">
  <p:tag name="SMARTLOCKSHAPE" val="Yes"/>
  <p:tag name="SMARTOBJECT" val="Section Footer v.2"/>
  <p:tag name="SMARTWRITE" val="{@Title} • {@Subtitle}"/>
</p:tagLst>
</file>

<file path=ppt/tags/tag395.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396.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397.xml><?xml version="1.0" encoding="utf-8"?>
<p:tagLst xmlns:p="http://schemas.openxmlformats.org/presentationml/2006/main">
  <p:tag name="SMARTGRID" val="Yes"/>
  <p:tag name="SMARTISVISIBLE" val="{@GridOn}=Yes"/>
  <p:tag name="SMARTLOCKSHAPE" val="Yes"/>
  <p:tag name="SMARTOBJECT" val="grid"/>
</p:tagLst>
</file>

<file path=ppt/tags/tag398.xml><?xml version="1.0" encoding="utf-8"?>
<p:tagLst xmlns:p="http://schemas.openxmlformats.org/presentationml/2006/main">
  <p:tag name="SMARTREAD" val="{Smart Divider title}"/>
  <p:tag name="SMARTWRITE" val="{Smart Divider title}"/>
</p:tagLst>
</file>

<file path=ppt/tags/tag399.xml><?xml version="1.0" encoding="utf-8"?>
<p:tagLst xmlns:p="http://schemas.openxmlformats.org/presentationml/2006/main">
  <p:tag name="SMARTLOCKSHAPE" val="Yes"/>
  <p:tag name="SMARTOBJECT" val="Page Number v.2"/>
  <p:tag name="SMARTWRITE" val="{!PageNumber}"/>
</p:tagLst>
</file>

<file path=ppt/tags/tag400.xml><?xml version="1.0" encoding="utf-8"?>
<p:tagLst xmlns:p="http://schemas.openxmlformats.org/presentationml/2006/main">
  <p:tag name="SMARTLOCKSHAPE" val="Yes"/>
  <p:tag name="SMARTOBJECT" val="Section Footer v.2"/>
  <p:tag name="SMARTWRITE" val="{@Title} • {@Subtitle}"/>
</p:tagLst>
</file>

<file path=ppt/tags/tag401.xml><?xml version="1.0" encoding="utf-8"?>
<p:tagLst xmlns:p="http://schemas.openxmlformats.org/presentationml/2006/main">
  <p:tag name="SMARTSHAPETYPE" val="DividerHeader"/>
  <p:tag name="SMARTWRITE" val="{SmartDividertext} {SmartDividernumber}"/>
</p:tagLst>
</file>

<file path=ppt/tags/tag402.xml><?xml version="1.0" encoding="utf-8"?>
<p:tagLst xmlns:p="http://schemas.openxmlformats.org/presentationml/2006/main">
  <p:tag name="SHOW EXECUTIVE SUMMARY" val="No"/>
  <p:tag name="SMART DIVIDER TITLE" val="偿二代实施规划建议"/>
  <p:tag name="SMARTDIVIDERLEVEL" val="0"/>
  <p:tag name="SMARTDIVIDERNUMBER" val="4"/>
  <p:tag name="SMARTDIVIDERTEXT" val="章节"/>
  <p:tag name="SMARTDIVIDERTYPE" val="Section"/>
  <p:tag name="SMARTSLIDETYPE" val="Divider"/>
  <p:tag name="UNLOCK SHAPES" val="NO"/>
</p:tagLst>
</file>

<file path=ppt/tags/tag403.xml><?xml version="1.0" encoding="utf-8"?>
<p:tagLst xmlns:p="http://schemas.openxmlformats.org/presentationml/2006/main">
  <p:tag name="SMARTGRID" val="Yes"/>
  <p:tag name="SMARTISVISIBLE" val="{@GridOn}=Yes"/>
  <p:tag name="SMARTLOCKSHAPE" val="Yes"/>
  <p:tag name="SMARTOBJECT" val="grid"/>
</p:tagLst>
</file>

<file path=ppt/tags/tag404.xml><?xml version="1.0" encoding="utf-8"?>
<p:tagLst xmlns:p="http://schemas.openxmlformats.org/presentationml/2006/main">
  <p:tag name="SMARTLOCKSHAPE" val="Yes"/>
  <p:tag name="SMARTOBJECT" val="Page Number v.2"/>
  <p:tag name="SMARTWRITE" val="{!PageNumber}"/>
</p:tagLst>
</file>

<file path=ppt/tags/tag405.xml><?xml version="1.0" encoding="utf-8"?>
<p:tagLst xmlns:p="http://schemas.openxmlformats.org/presentationml/2006/main">
  <p:tag name="SMARTLOCKSHAPE" val="Yes"/>
  <p:tag name="SMARTOBJECT" val="Section Footer v.2"/>
  <p:tag name="SMARTWRITE" val="{@Title} • {@Subtitle}"/>
</p:tagLst>
</file>

<file path=ppt/tags/tag406.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407.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40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Consulting Proposal-Shanghai-CN">
  <a:themeElements>
    <a:clrScheme name="PwC Burgundy">
      <a:dk1>
        <a:srgbClr val="000000"/>
      </a:dk1>
      <a:lt1>
        <a:srgbClr val="FFFFFF"/>
      </a:lt1>
      <a:dk2>
        <a:srgbClr val="A32020"/>
      </a:dk2>
      <a:lt2>
        <a:srgbClr val="FFFFFF"/>
      </a:lt2>
      <a:accent1>
        <a:srgbClr val="A32020"/>
      </a:accent1>
      <a:accent2>
        <a:srgbClr val="E0301E"/>
      </a:accent2>
      <a:accent3>
        <a:srgbClr val="602320"/>
      </a:accent3>
      <a:accent4>
        <a:srgbClr val="DB536A"/>
      </a:accent4>
      <a:accent5>
        <a:srgbClr val="DC6900"/>
      </a:accent5>
      <a:accent6>
        <a:srgbClr val="FFB600"/>
      </a:accent6>
      <a:hlink>
        <a:srgbClr val="A32020"/>
      </a:hlink>
      <a:folHlink>
        <a:srgbClr val="A32020"/>
      </a:folHlink>
    </a:clrScheme>
    <a:fontScheme name="PwC">
      <a:majorFont>
        <a:latin typeface="Georgia"/>
        <a:ea typeface="Georgia"/>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6350">
          <a:solidFill>
            <a:schemeClr val="tx1"/>
          </a:solid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dirty="0" smtClean="0"/>
        </a:defPPr>
      </a:lstStyle>
    </a:spDef>
    <a:lnDef>
      <a:spPr>
        <a:ln w="12700">
          <a:solidFill>
            <a:srgbClr val="DC6900"/>
          </a:solidFill>
        </a:ln>
      </a:spPr>
      <a:bodyPr/>
      <a:lstStyle/>
      <a:style>
        <a:lnRef idx="1">
          <a:schemeClr val="accent1"/>
        </a:lnRef>
        <a:fillRef idx="0">
          <a:schemeClr val="accent1"/>
        </a:fillRef>
        <a:effectRef idx="0">
          <a:schemeClr val="accent1"/>
        </a:effectRef>
        <a:fontRef idx="minor">
          <a:schemeClr val="tx1"/>
        </a:fontRef>
      </a:style>
    </a:lnDef>
    <a:txDef>
      <a:spPr>
        <a:noFill/>
        <a:ln>
          <a:noFill/>
        </a:ln>
      </a:spPr>
      <a:bodyPr wrap="square" lIns="0" tIns="0" rIns="0" bIns="0" rtlCol="0">
        <a:spAutoFit/>
      </a:bodyPr>
      <a:lstStyle>
        <a:defPPr>
          <a:defRPr noProof="0" dirty="0" smtClean="0">
            <a:solidFill>
              <a:schemeClr val="tx1"/>
            </a:solidFill>
            <a:latin typeface="Georgia" pitchFamily="18" charset="0"/>
            <a:cs typeface="Arial" pitchFamily="34" charset="0"/>
          </a:defRPr>
        </a:defPPr>
      </a:lstStyle>
    </a:txDef>
  </a:objectDefaults>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Override1.xml><?xml version="1.0" encoding="utf-8"?>
<a:themeOverride xmlns:r="http://schemas.openxmlformats.org/officeDocument/2006/relationships"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Cambria"/>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763</Paragraphs>
  <Slides>39</Slides>
  <Notes>28</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39</vt:i4>
      </vt:variant>
    </vt:vector>
  </HeadingPairs>
  <TitlesOfParts>
    <vt:vector baseType="lpstr" size="53">
      <vt:lpstr>Arial</vt:lpstr>
      <vt:lpstr>Calibri</vt:lpstr>
      <vt:lpstr>Georgia</vt:lpstr>
      <vt:lpstr>Wingdings</vt:lpstr>
      <vt:lpstr>Times New Roman</vt:lpstr>
      <vt:lpstr>宋体</vt:lpstr>
      <vt:lpstr>SimSun</vt:lpstr>
      <vt:lpstr>Cambria</vt:lpstr>
      <vt:lpstr>Microsoft YaHei</vt:lpstr>
      <vt:lpstr>微软雅黑</vt:lpstr>
      <vt:lpstr>华文楷体</vt:lpstr>
      <vt:lpstr>Courier New</vt:lpstr>
      <vt:lpstr>黑体</vt:lpstr>
      <vt:lpstr>Office Theme</vt:lpstr>
      <vt:lpstr>偿二代对公司管理的影响</vt:lpstr>
      <vt:lpstr>PowerPoint Presentation</vt:lpstr>
      <vt:lpstr>偿二代建设背景和整体框架</vt:lpstr>
      <vt:lpstr>国内外金融监管环境的变化促进了偿二代改革的积极推进</vt:lpstr>
      <vt:lpstr>保监会领导的重要讲话-偿二代建设刻不容缓</vt:lpstr>
      <vt:lpstr>现行监管资本体系</vt:lpstr>
      <vt:lpstr>现行监管体系的特点</vt:lpstr>
      <vt:lpstr>偿二代建设目标和原则</vt:lpstr>
      <vt:lpstr>偿二代建设时间表和大事记</vt:lpstr>
      <vt:lpstr>偿二代整体框架</vt:lpstr>
      <vt:lpstr>偿二代与偿一代的比较</vt:lpstr>
      <vt:lpstr>偿二代下整体资产负债表的对比</vt:lpstr>
      <vt:lpstr>由于负债的大幅下降，第一轮行业测试结果显示整体剩余资本增加，但充足率有所下降</vt:lpstr>
      <vt:lpstr>PowerPoint Presentation</vt:lpstr>
      <vt:lpstr>偿二代对公司经营管理的影响</vt:lpstr>
      <vt:lpstr>以风险为导向的偿二代，体现的是公司由价值管理转向在险价值和资本收益最大化的战略</vt:lpstr>
      <vt:lpstr>行业如何应对偿二代的实施全面审视基础架构建设到战略实施的各个维度</vt:lpstr>
      <vt:lpstr>如何调整治理架构，完成偿二代的建设结合未来的战略规划进行合理的分配资源，重建组织架构，明确职责分工</vt:lpstr>
      <vt:lpstr>通过技术平台的搭建，满足战略决策制定过程中的定量分析搭建资产负债模型平台，优化现有模型，实现偿二代的各类定量要求，最终应用于公司管理的各个领域</vt:lpstr>
      <vt:lpstr>行业如何应对偿二代的实施全面风险风险管理的建设</vt:lpstr>
      <vt:lpstr>如何建设符合偿二代要求的风险管理体系嵌入业务的风险管理模式是实现二支柱监管要求的重点和难点</vt:lpstr>
      <vt:lpstr>偿二代风险管理体系的建设不能一蹴而就，需要整体规划和分阶段建设需要平衡短期速赢方案（迅速提高7号文评分及监管评级）和长期策略（最佳实践体系的实现）</vt:lpstr>
      <vt:lpstr>基于我们丰富的行业知识和项目实施经验，建议2015年应从如下领域着手偿二代的推进落实</vt:lpstr>
      <vt:lpstr>行业如何应对偿二代的实施从战略实施层面调整，迎合偿二代改革需要</vt:lpstr>
      <vt:lpstr>偿二代下对公司产品战略及业务规划的思考资本使用效率及资本占有率将成为产品规划的必要因素</vt:lpstr>
      <vt:lpstr>偿二代对不同类型产品保单负债和资本要求的影响典型产品测试结果演示 （ 分红终身）</vt:lpstr>
      <vt:lpstr>PowerPoint Presentation</vt:lpstr>
      <vt:lpstr>PowerPoint Presentation</vt:lpstr>
      <vt:lpstr>将投资策略与资本需求相结合，制定最优战略资产配置围绕资产和负债，在一定的约束条件下，平衡风险和收益的原则，实现保险公司价值管理、偿付能力管理的目标。</vt:lpstr>
      <vt:lpstr>从资产配置 战略资产配置在传统的资产配置规划基础上，引入风险导向的战略资产配置与投资者需求一致，与偿二代监管动态方向一致。</vt:lpstr>
      <vt:lpstr>关注收益的同时，应关注公司的风险暴露，合理分配资源风险暴露的监控是一个持续的过程，突破风险限额的情况应当及时纠正，并及时调整可用金融资源的分配。</vt:lpstr>
      <vt:lpstr>如何实现资本优化</vt:lpstr>
      <vt:lpstr>通过不同维度的资本分配优化资本结构结合偿二代风险资本的结构，进行风险类别维度、账户维度的分配，以协助确定可用财务资源，提高资本使用效率。</vt:lpstr>
      <vt:lpstr>风险资本（偿二代资本）预算案例－风险资本分配</vt:lpstr>
      <vt:lpstr>如何通过合理的会计分类综合评估利润和资本综合流动性、利润平稳性和资本评估的需求，选取适合于公司财务指标的最优会计分类。</vt:lpstr>
      <vt:lpstr>资产会计分类的不同对信用风险的影响示例</vt:lpstr>
      <vt:lpstr>偿二代实施规划建议</vt:lpstr>
      <vt:lpstr>保险公司实施方案规划</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2024-09-10T11:59:35.620</cp:lastPrinted>
  <dcterms:created xsi:type="dcterms:W3CDTF">2024-09-10T03:59:35Z</dcterms:created>
  <dcterms:modified xsi:type="dcterms:W3CDTF">2024-09-10T03:59:41Z</dcterms:modified>
</cp:coreProperties>
</file>