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0FC6A-0C82-455A-AA1F-925CEDCB2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11DEE-CAB7-44EC-8D77-75458967F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ED04C-A34B-44AA-B78C-33A165D45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669B6-00CF-499F-8D8C-E06F843E3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97A8B8-5036-4F33-89D5-979ABD127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38F6B-069D-4151-8E3D-C382099EF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332822-A756-4EF2-8E10-2AB2841C7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207B8-3112-4EA4-9626-9FE41413F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8EF37-47C9-4BDE-9FE8-86ABBC3A2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11A6B-A22D-4A3F-8687-8D609C00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109A8-5B89-40FA-99CE-9EE168210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评价任务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2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评价任务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概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单元概况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file:///D:\qq&#25991;&#20214;\712321467\Image\C2C\Image2\%7b75232B38-A165-1FB7-499C-2E1C792CACB5%7d.png" TargetMode="External" /><Relationship Id="rId11" Type="http://schemas.openxmlformats.org/officeDocument/2006/relationships/image" Target="../media/image5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1" r:link="rId1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233411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8259388" y="882284"/>
            <a:ext cx="3330608" cy="45180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DEBC9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FFFFFF"/>
                </a:solidFill>
                <a:latin typeface="等线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七年级</a:t>
            </a:r>
            <a:r>
              <a:rPr lang="en-US" altLang="zh-CN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英语</a:t>
            </a:r>
            <a:r>
              <a:rPr lang="en-US" altLang="zh-CN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仁爱版</a:t>
            </a:r>
            <a:r>
              <a:rPr lang="en-US" altLang="zh-CN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·</a:t>
            </a:r>
            <a:r>
              <a:rPr lang="zh-CN" altLang="en-US" sz="1600">
                <a:solidFill>
                  <a:schemeClr val="accent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上册</a:t>
            </a:r>
            <a:endParaRPr lang="zh-CN" altLang="en-US" sz="1600">
              <a:solidFill>
                <a:schemeClr val="accent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标题 2" title=""/>
          <p:cNvSpPr txBox="1"/>
          <p:nvPr/>
        </p:nvSpPr>
        <p:spPr>
          <a:xfrm>
            <a:off x="4881554" y="2643182"/>
            <a:ext cx="6429420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Unit 4</a:t>
            </a:r>
            <a:endParaRPr lang="en-US" altLang="zh-CN" sz="4400" b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标题 2" title=""/>
          <p:cNvSpPr txBox="1"/>
          <p:nvPr/>
        </p:nvSpPr>
        <p:spPr>
          <a:xfrm>
            <a:off x="4856916" y="3952275"/>
            <a:ext cx="6429420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fontAlgn="auto">
              <a:lnSpc>
                <a:spcPct val="90000"/>
              </a:lnSpc>
              <a:spcAft>
                <a:spcPct val="0"/>
              </a:spcAft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Topic 1</a:t>
            </a:r>
            <a:endParaRPr lang="en-US" altLang="zh-CN" sz="3200" b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lvl="0" algn="ctr" fontAlgn="auto">
              <a:lnSpc>
                <a:spcPct val="90000"/>
              </a:lnSpc>
              <a:spcAft>
                <a:spcPct val="0"/>
              </a:spcAft>
              <a:defRPr/>
            </a:pPr>
            <a:r>
              <a:rPr kumimoji="0" lang="zh-CN" altLang="en-US" sz="3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Section C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2"/>
                            </p:stCondLst>
                            <p:childTnLst>
                              <p:par>
                                <p:cTn id="11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26" name="yt_shape_18626" title=""/>
          <p:cNvSpPr txBox="1"/>
          <p:nvPr/>
        </p:nvSpPr>
        <p:spPr>
          <a:xfrm>
            <a:off x="432000" y="1080000"/>
            <a:ext cx="1547283" cy="35189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1678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1700" b="0" i="0" u="none" spc="11678">
              <a:solidFill>
                <a:srgbClr val="1EE3CF"/>
              </a:solidFill>
              <a:effectLst/>
              <a:latin typeface="Calibri" panose="020f0502020204030204" pitchFamily="17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625" name="yt_image_18625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2357"/>
            <a:ext cx="1536700" cy="4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628" name="yt_shape_18628" title=""/>
          <p:cNvSpPr txBox="1"/>
          <p:nvPr/>
        </p:nvSpPr>
        <p:spPr>
          <a:xfrm>
            <a:off x="432000" y="1673964"/>
            <a:ext cx="1081962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．能根据已学语音、音标及发音规则，正确朗读词汇。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29" name="yt_shape_18629" title=""/>
          <p:cNvSpPr txBox="1"/>
          <p:nvPr/>
        </p:nvSpPr>
        <p:spPr>
          <a:xfrm>
            <a:off x="432001" y="2369929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．能正确描述可数名词和不可数名词的量，体会名词量的表达。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30" name="yt_shape_18630" title=""/>
          <p:cNvSpPr txBox="1"/>
          <p:nvPr/>
        </p:nvSpPr>
        <p:spPr>
          <a:xfrm>
            <a:off x="432001" y="3782628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．能清楚地为他人提供购物帮助、询问价格、数量和重量。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32" name="yt_shape_18632" title=""/>
          <p:cNvSpPr txBox="1"/>
          <p:nvPr/>
        </p:nvSpPr>
        <p:spPr>
          <a:xfrm>
            <a:off x="432000" y="1080000"/>
            <a:ext cx="1547283" cy="35189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1678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1700" b="0" i="0" u="none" spc="11678">
              <a:solidFill>
                <a:srgbClr val="1EE3CF"/>
              </a:solidFill>
              <a:effectLst/>
              <a:latin typeface="Calibri" panose="020f0502020204030204" pitchFamily="17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631" name="yt_image_1863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2357"/>
            <a:ext cx="1536700" cy="4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634" name="yt_shape_18634" title=""/>
          <p:cNvSpPr txBox="1"/>
          <p:nvPr/>
        </p:nvSpPr>
        <p:spPr>
          <a:xfrm>
            <a:off x="432000" y="1673964"/>
            <a:ext cx="77290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．完成任务驱动一，检测学习目标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35" name="yt_shape_18635" title=""/>
          <p:cNvSpPr txBox="1"/>
          <p:nvPr/>
        </p:nvSpPr>
        <p:spPr>
          <a:xfrm>
            <a:off x="432000" y="2369929"/>
            <a:ext cx="77290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．完成任务驱动二，检测学习目标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36" name="yt_shape_18636" title=""/>
          <p:cNvSpPr txBox="1"/>
          <p:nvPr/>
        </p:nvSpPr>
        <p:spPr>
          <a:xfrm>
            <a:off x="432000" y="3065894"/>
            <a:ext cx="77290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．完成任务驱动三，检测学习目标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41" name="yt_shape_18641" title=""/>
          <p:cNvSpPr txBox="1"/>
          <p:nvPr/>
        </p:nvSpPr>
        <p:spPr>
          <a:xfrm>
            <a:off x="432000" y="1080000"/>
            <a:ext cx="1547283" cy="351891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1678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1700" b="0" i="0" u="none" spc="11678">
              <a:solidFill>
                <a:srgbClr val="1EE3CF"/>
              </a:solidFill>
              <a:effectLst/>
              <a:latin typeface="Calibri" panose="020f0502020204030204" pitchFamily="17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640" name="yt_image_18640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2357"/>
            <a:ext cx="1536700" cy="400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643" name="yt_shape_18643" title=""/>
          <p:cNvSpPr txBox="1"/>
          <p:nvPr/>
        </p:nvSpPr>
        <p:spPr>
          <a:xfrm>
            <a:off x="432000" y="1673964"/>
            <a:ext cx="682411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教师用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3b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Let’s chant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导入新课。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44" name="yt_shape_18644" title=""/>
          <p:cNvSpPr txBox="1"/>
          <p:nvPr/>
        </p:nvSpPr>
        <p:spPr>
          <a:xfrm>
            <a:off x="432095" y="2369929"/>
            <a:ext cx="1095402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Let’s chant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Pay attention to the stress in the sentences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45" name="yt_shape_18645" title=""/>
          <p:cNvSpPr txBox="1"/>
          <p:nvPr/>
        </p:nvSpPr>
        <p:spPr>
          <a:xfrm>
            <a:off x="432000" y="3065894"/>
            <a:ext cx="905215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Let’s go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shopping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Let’s go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shopping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46" name="yt_shape_18646" title=""/>
          <p:cNvSpPr txBox="1"/>
          <p:nvPr/>
        </p:nvSpPr>
        <p:spPr>
          <a:xfrm>
            <a:off x="432000" y="3761859"/>
            <a:ext cx="911146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 need a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hat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 want some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47" name="yt_shape_18647" title=""/>
          <p:cNvSpPr txBox="1"/>
          <p:nvPr/>
        </p:nvSpPr>
        <p:spPr>
          <a:xfrm>
            <a:off x="432000" y="4457824"/>
            <a:ext cx="514179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red one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a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blue one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48" name="yt_shape_18648" title=""/>
          <p:cNvSpPr txBox="1"/>
          <p:nvPr/>
        </p:nvSpPr>
        <p:spPr>
          <a:xfrm>
            <a:off x="432000" y="5153789"/>
            <a:ext cx="543834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White ones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black ones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49" name="yt_shape_18649" title=""/>
          <p:cNvSpPr txBox="1"/>
          <p:nvPr/>
        </p:nvSpPr>
        <p:spPr>
          <a:xfrm>
            <a:off x="432000" y="5849754"/>
            <a:ext cx="938397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This one or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that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Which will I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̍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choose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2" name="yt_image_18650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336360" y="4452258"/>
            <a:ext cx="1965579" cy="134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51" name="yt_shape_18651" title=""/>
          <p:cNvSpPr txBox="1"/>
          <p:nvPr/>
        </p:nvSpPr>
        <p:spPr>
          <a:xfrm>
            <a:off x="432000" y="1114587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18652" name="yt_shape_18652" title=""/>
          <p:cNvSpPr txBox="1"/>
          <p:nvPr/>
        </p:nvSpPr>
        <p:spPr>
          <a:xfrm>
            <a:off x="432095" y="1810552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3b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Let’s chant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既可以让学生以欢快的情绪进入课堂，也可以引入购物的主题。在练习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chant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的时候，注意句子的重音，并以此过渡到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的语音练习，完成单词与图片的匹配。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53" name="yt_shape_18653" title=""/>
          <p:cNvSpPr txBox="1"/>
          <p:nvPr/>
        </p:nvSpPr>
        <p:spPr>
          <a:xfrm>
            <a:off x="432000" y="1080000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一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生词速查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654" name="yt_shape_18654" title=""/>
          <p:cNvSpPr txBox="1"/>
          <p:nvPr/>
        </p:nvSpPr>
        <p:spPr>
          <a:xfrm>
            <a:off x="432000" y="1754036"/>
            <a:ext cx="588141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＝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kilogram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．千克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55" name="yt_shape_18655" title=""/>
          <p:cNvSpPr txBox="1"/>
          <p:nvPr/>
        </p:nvSpPr>
        <p:spPr>
          <a:xfrm>
            <a:off x="432000" y="2450001"/>
            <a:ext cx="642643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袋子；包，手提包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56" name="yt_shape_18656" title=""/>
          <p:cNvSpPr txBox="1"/>
          <p:nvPr/>
        </p:nvSpPr>
        <p:spPr>
          <a:xfrm>
            <a:off x="432000" y="3145966"/>
            <a:ext cx="793165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loaf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一条（面包）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→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loaves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复数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57" name="yt_shape_18657" title=""/>
          <p:cNvSpPr txBox="1"/>
          <p:nvPr/>
        </p:nvSpPr>
        <p:spPr>
          <a:xfrm>
            <a:off x="432000" y="3841931"/>
            <a:ext cx="763991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bar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（长方形）条，块；酒吧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58" name="yt_shape_18658" title=""/>
          <p:cNvSpPr txBox="1"/>
          <p:nvPr/>
        </p:nvSpPr>
        <p:spPr>
          <a:xfrm>
            <a:off x="432000" y="4537896"/>
            <a:ext cx="720229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bottle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一瓶（的量）；瓶子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59" name="yt_shape_18659" title=""/>
          <p:cNvSpPr txBox="1"/>
          <p:nvPr/>
        </p:nvSpPr>
        <p:spPr>
          <a:xfrm>
            <a:off x="432000" y="5233861"/>
            <a:ext cx="420628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tin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听，罐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60" name="yt_shape_18660" title=""/>
          <p:cNvSpPr txBox="1"/>
          <p:nvPr/>
        </p:nvSpPr>
        <p:spPr>
          <a:xfrm>
            <a:off x="432000" y="5929826"/>
            <a:ext cx="649697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7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save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v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节省；攒钱；挽救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61164" y="1707230"/>
            <a:ext cx="8341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361164" y="2335740"/>
            <a:ext cx="8119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361164" y="3099160"/>
            <a:ext cx="8341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loaf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361164" y="3795125"/>
            <a:ext cx="78968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bar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361164" y="4491090"/>
            <a:ext cx="117227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bottle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361164" y="5187055"/>
            <a:ext cx="65316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tin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361164" y="5883020"/>
            <a:ext cx="9262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save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61" name="yt_shape_18661" title=""/>
          <p:cNvSpPr txBox="1"/>
          <p:nvPr/>
        </p:nvSpPr>
        <p:spPr>
          <a:xfrm>
            <a:off x="432000" y="1080000"/>
            <a:ext cx="526746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chocolate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．巧克力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62" name="yt_shape_18662" title=""/>
          <p:cNvSpPr txBox="1"/>
          <p:nvPr/>
        </p:nvSpPr>
        <p:spPr>
          <a:xfrm>
            <a:off x="432000" y="1775965"/>
            <a:ext cx="422872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9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Coke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可乐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63" name="yt_shape_18663" title=""/>
          <p:cNvSpPr txBox="1"/>
          <p:nvPr/>
        </p:nvSpPr>
        <p:spPr>
          <a:xfrm>
            <a:off x="432000" y="2471930"/>
            <a:ext cx="590225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10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shopping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购物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64" name="yt_shape_18664" title=""/>
          <p:cNvSpPr txBox="1"/>
          <p:nvPr/>
        </p:nvSpPr>
        <p:spPr>
          <a:xfrm>
            <a:off x="432000" y="3167895"/>
            <a:ext cx="545021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any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pron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．任何一些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65" name="yt_shape_18665" title=""/>
          <p:cNvSpPr txBox="1"/>
          <p:nvPr/>
        </p:nvSpPr>
        <p:spPr>
          <a:xfrm>
            <a:off x="432000" y="3863860"/>
            <a:ext cx="484427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heavy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adj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重的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66" name="yt_shape_18666" title=""/>
          <p:cNvSpPr txBox="1"/>
          <p:nvPr/>
        </p:nvSpPr>
        <p:spPr>
          <a:xfrm>
            <a:off x="432000" y="4559825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18667" name="yt_shape_18667" title=""/>
          <p:cNvSpPr txBox="1"/>
          <p:nvPr/>
        </p:nvSpPr>
        <p:spPr>
          <a:xfrm>
            <a:off x="432001" y="5255790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注意记忆单词的词性和相关单词的拓展有助力提高词汇储备。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361164" y="1033194"/>
            <a:ext cx="180568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chocolate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1361164" y="1729159"/>
            <a:ext cx="108337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Coke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564364" y="2357669"/>
            <a:ext cx="32725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shopping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541949" y="3053634"/>
            <a:ext cx="811910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any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564364" y="3749599"/>
            <a:ext cx="1196087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heavy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68" name="yt_shape_18668" title=""/>
          <p:cNvSpPr txBox="1"/>
          <p:nvPr/>
        </p:nvSpPr>
        <p:spPr>
          <a:xfrm>
            <a:off x="432000" y="1080000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短语速记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669" name="yt_shape_18669" title=""/>
          <p:cNvSpPr txBox="1"/>
          <p:nvPr/>
        </p:nvSpPr>
        <p:spPr>
          <a:xfrm>
            <a:off x="432000" y="1754036"/>
            <a:ext cx="559287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．购物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shopping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70" name="yt_shape_18670" title=""/>
          <p:cNvSpPr txBox="1"/>
          <p:nvPr/>
        </p:nvSpPr>
        <p:spPr>
          <a:xfrm>
            <a:off x="432000" y="2450001"/>
            <a:ext cx="693138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．两千克苹果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two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apples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71" name="yt_shape_18671" title=""/>
          <p:cNvSpPr txBox="1"/>
          <p:nvPr/>
        </p:nvSpPr>
        <p:spPr>
          <a:xfrm>
            <a:off x="432000" y="3145966"/>
            <a:ext cx="585897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．一袋大米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rice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72" name="yt_shape_18672" title=""/>
          <p:cNvSpPr txBox="1"/>
          <p:nvPr/>
        </p:nvSpPr>
        <p:spPr>
          <a:xfrm>
            <a:off x="432000" y="3841931"/>
            <a:ext cx="638155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．六瓶牛奶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six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bottles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milk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73" name="yt_shape_18673" title=""/>
          <p:cNvSpPr txBox="1"/>
          <p:nvPr/>
        </p:nvSpPr>
        <p:spPr>
          <a:xfrm>
            <a:off x="432000" y="4537896"/>
            <a:ext cx="831637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．想要某人做某事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want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sb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sth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278739" y="1639775"/>
            <a:ext cx="32725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some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shopping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502702" y="2335740"/>
            <a:ext cx="33741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two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kilos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apples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3094714" y="3031705"/>
            <a:ext cx="272008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bag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rice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094714" y="3795125"/>
            <a:ext cx="323761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six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bottles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milk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4318677" y="4491090"/>
            <a:ext cx="392976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want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sb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to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do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sth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yt_shape_18674" title=""/>
          <p:cNvSpPr txBox="1"/>
          <p:nvPr/>
        </p:nvSpPr>
        <p:spPr>
          <a:xfrm>
            <a:off x="432000" y="5271453"/>
            <a:ext cx="419345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．大甩卖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big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sale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686727" y="5157192"/>
            <a:ext cx="147866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big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sale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8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75" name="yt_shape_18675" title=""/>
          <p:cNvSpPr txBox="1"/>
          <p:nvPr/>
        </p:nvSpPr>
        <p:spPr>
          <a:xfrm>
            <a:off x="432000" y="1083092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18676" name="yt_shape_18676" title=""/>
          <p:cNvSpPr txBox="1"/>
          <p:nvPr/>
        </p:nvSpPr>
        <p:spPr>
          <a:xfrm>
            <a:off x="432001" y="1779057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学习短语是提高英语的重要法宝，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多积累短语是提高英语的捷径。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77" name="yt_shape_18677" title=""/>
          <p:cNvSpPr txBox="1"/>
          <p:nvPr/>
        </p:nvSpPr>
        <p:spPr>
          <a:xfrm>
            <a:off x="432000" y="1080000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三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句子速译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678" name="yt_shape_18678" title=""/>
          <p:cNvSpPr txBox="1"/>
          <p:nvPr/>
        </p:nvSpPr>
        <p:spPr>
          <a:xfrm>
            <a:off x="432000" y="1754036"/>
            <a:ext cx="874598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Could you help me do some shopping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Ben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79" name="yt_shape_18679" title=""/>
          <p:cNvSpPr txBox="1"/>
          <p:nvPr/>
        </p:nvSpPr>
        <p:spPr>
          <a:xfrm>
            <a:off x="432095" y="2450001"/>
            <a:ext cx="480420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Ben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你可以帮我购物吗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0" name="yt_shape_18680" title=""/>
          <p:cNvSpPr txBox="1"/>
          <p:nvPr/>
        </p:nvSpPr>
        <p:spPr>
          <a:xfrm>
            <a:off x="432000" y="3145966"/>
            <a:ext cx="839332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We need two kilos of apples and some rice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1" name="yt_shape_18681" title=""/>
          <p:cNvSpPr txBox="1"/>
          <p:nvPr/>
        </p:nvSpPr>
        <p:spPr>
          <a:xfrm>
            <a:off x="432095" y="3841931"/>
            <a:ext cx="6179577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我们需要两千克苹果和一些大米。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18682" name="yt_shape_18682" title=""/>
          <p:cNvSpPr txBox="1"/>
          <p:nvPr/>
        </p:nvSpPr>
        <p:spPr>
          <a:xfrm>
            <a:off x="432000" y="4515967"/>
            <a:ext cx="573714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How much rice do we need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3" name="yt_shape_18683" title=""/>
          <p:cNvSpPr txBox="1"/>
          <p:nvPr/>
        </p:nvSpPr>
        <p:spPr>
          <a:xfrm>
            <a:off x="432095" y="5211932"/>
            <a:ext cx="3707746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我们需要多少大米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679" title=""/>
          <p:cNvSpPr txBox="1"/>
          <p:nvPr/>
        </p:nvSpPr>
        <p:spPr>
          <a:xfrm>
            <a:off x="432095" y="2450001"/>
            <a:ext cx="480420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Ben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你可以帮我购物吗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681" title=""/>
          <p:cNvSpPr txBox="1"/>
          <p:nvPr/>
        </p:nvSpPr>
        <p:spPr>
          <a:xfrm>
            <a:off x="432095" y="3841931"/>
            <a:ext cx="6179577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我们需要两千克苹果和一些大米。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4" name="yt_shape_18683" title=""/>
          <p:cNvSpPr txBox="1"/>
          <p:nvPr/>
        </p:nvSpPr>
        <p:spPr>
          <a:xfrm>
            <a:off x="432095" y="5211932"/>
            <a:ext cx="3707746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我们需要多少大米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84" name="yt_shape_18684" title=""/>
          <p:cNvSpPr txBox="1"/>
          <p:nvPr/>
        </p:nvSpPr>
        <p:spPr>
          <a:xfrm>
            <a:off x="432000" y="1080000"/>
            <a:ext cx="370774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One bag of rice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5" name="yt_shape_18685" title=""/>
          <p:cNvSpPr txBox="1"/>
          <p:nvPr/>
        </p:nvSpPr>
        <p:spPr>
          <a:xfrm>
            <a:off x="432095" y="1775965"/>
            <a:ext cx="205985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一袋大米。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18686" name="yt_shape_18686" title=""/>
          <p:cNvSpPr txBox="1"/>
          <p:nvPr/>
        </p:nvSpPr>
        <p:spPr>
          <a:xfrm>
            <a:off x="432000" y="2450001"/>
            <a:ext cx="419666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How many bottles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7" name="yt_shape_18687" title=""/>
          <p:cNvSpPr txBox="1"/>
          <p:nvPr/>
        </p:nvSpPr>
        <p:spPr>
          <a:xfrm>
            <a:off x="432095" y="3145966"/>
            <a:ext cx="1647887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多少瓶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8" name="yt_shape_18688" title=""/>
          <p:cNvSpPr txBox="1"/>
          <p:nvPr/>
        </p:nvSpPr>
        <p:spPr>
          <a:xfrm>
            <a:off x="432000" y="3820002"/>
            <a:ext cx="3707746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6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How heavy is it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89" name="yt_shape_18689" title=""/>
          <p:cNvSpPr txBox="1"/>
          <p:nvPr/>
        </p:nvSpPr>
        <p:spPr>
          <a:xfrm>
            <a:off x="432095" y="4515967"/>
            <a:ext cx="205985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它有多重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90" name="yt_shape_18690" title=""/>
          <p:cNvSpPr txBox="1"/>
          <p:nvPr/>
        </p:nvSpPr>
        <p:spPr>
          <a:xfrm>
            <a:off x="432000" y="5190003"/>
            <a:ext cx="522098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7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We don’t have any milk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91" name="yt_shape_18691" title=""/>
          <p:cNvSpPr txBox="1"/>
          <p:nvPr/>
        </p:nvSpPr>
        <p:spPr>
          <a:xfrm>
            <a:off x="432095" y="5885968"/>
            <a:ext cx="3295774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我们没有牛奶了。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2" name="yt_shape_18685" title=""/>
          <p:cNvSpPr txBox="1"/>
          <p:nvPr/>
        </p:nvSpPr>
        <p:spPr>
          <a:xfrm>
            <a:off x="432095" y="1775965"/>
            <a:ext cx="205985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一袋大米。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3" name="yt_shape_18687" title=""/>
          <p:cNvSpPr txBox="1"/>
          <p:nvPr/>
        </p:nvSpPr>
        <p:spPr>
          <a:xfrm>
            <a:off x="432095" y="3145966"/>
            <a:ext cx="1647887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多少瓶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18689" title=""/>
          <p:cNvSpPr txBox="1"/>
          <p:nvPr/>
        </p:nvSpPr>
        <p:spPr>
          <a:xfrm>
            <a:off x="432095" y="4515967"/>
            <a:ext cx="205985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它有多重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yt_shape_18691" title=""/>
          <p:cNvSpPr txBox="1"/>
          <p:nvPr/>
        </p:nvSpPr>
        <p:spPr>
          <a:xfrm>
            <a:off x="432095" y="5885968"/>
            <a:ext cx="3295774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我们没有牛奶了。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92" name="yt_shape_18692" title=""/>
          <p:cNvSpPr txBox="1"/>
          <p:nvPr/>
        </p:nvSpPr>
        <p:spPr>
          <a:xfrm>
            <a:off x="432000" y="1080000"/>
            <a:ext cx="269304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8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Is that all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93" name="yt_shape_18693" title=""/>
          <p:cNvSpPr txBox="1"/>
          <p:nvPr/>
        </p:nvSpPr>
        <p:spPr>
          <a:xfrm>
            <a:off x="432095" y="1775965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就那些了吗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94" name="yt_shape_18694" title=""/>
          <p:cNvSpPr txBox="1"/>
          <p:nvPr/>
        </p:nvSpPr>
        <p:spPr>
          <a:xfrm>
            <a:off x="432000" y="2450001"/>
            <a:ext cx="269304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9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I think so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695" name="yt_shape_18695" title=""/>
          <p:cNvSpPr txBox="1"/>
          <p:nvPr/>
        </p:nvSpPr>
        <p:spPr>
          <a:xfrm>
            <a:off x="432095" y="3145966"/>
            <a:ext cx="3295774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我认为是这样的。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18696" name="yt_shape_18696" title=""/>
          <p:cNvSpPr txBox="1"/>
          <p:nvPr/>
        </p:nvSpPr>
        <p:spPr>
          <a:xfrm>
            <a:off x="432000" y="3820002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18697" name="yt_shape_18697" title=""/>
          <p:cNvSpPr txBox="1"/>
          <p:nvPr/>
        </p:nvSpPr>
        <p:spPr>
          <a:xfrm>
            <a:off x="432001" y="4515967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通过观察上面的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9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个句子，归纳出英语购物中提问重量、表达数量等的基本句型。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693" title=""/>
          <p:cNvSpPr txBox="1"/>
          <p:nvPr/>
        </p:nvSpPr>
        <p:spPr>
          <a:xfrm>
            <a:off x="432095" y="1775965"/>
            <a:ext cx="2471831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就那些了吗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楷体" panose="02010609060101010101" pitchFamily="3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695" title=""/>
          <p:cNvSpPr txBox="1"/>
          <p:nvPr/>
        </p:nvSpPr>
        <p:spPr>
          <a:xfrm>
            <a:off x="432095" y="3145966"/>
            <a:ext cx="3295774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我认为是这样的。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698" name="yt_shape_18698" title=""/>
          <p:cNvSpPr txBox="1"/>
          <p:nvPr/>
        </p:nvSpPr>
        <p:spPr>
          <a:xfrm>
            <a:off x="432000" y="1080000"/>
            <a:ext cx="205985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、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想一想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699" name="yt_shape_18699" title=""/>
          <p:cNvSpPr txBox="1"/>
          <p:nvPr/>
        </p:nvSpPr>
        <p:spPr>
          <a:xfrm>
            <a:off x="432000" y="1754036"/>
            <a:ext cx="535403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，回答下列问题。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00" name="yt_shape_18700" title=""/>
          <p:cNvSpPr txBox="1"/>
          <p:nvPr/>
        </p:nvSpPr>
        <p:spPr>
          <a:xfrm>
            <a:off x="432000" y="2450001"/>
            <a:ext cx="808208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What does Ben’s father want him to buy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01" name="yt_shape_18701" title=""/>
          <p:cNvSpPr txBox="1"/>
          <p:nvPr/>
        </p:nvSpPr>
        <p:spPr>
          <a:xfrm>
            <a:off x="432095" y="3145966"/>
            <a:ext cx="1077698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Two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apples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rice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six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bottles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milk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02" name="yt_shape_18702" title=""/>
          <p:cNvSpPr txBox="1"/>
          <p:nvPr/>
        </p:nvSpPr>
        <p:spPr>
          <a:xfrm>
            <a:off x="432000" y="3841931"/>
            <a:ext cx="1126911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What does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Buy more and save more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mean in Chinese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03" name="yt_shape_18703" title=""/>
          <p:cNvSpPr txBox="1"/>
          <p:nvPr/>
        </p:nvSpPr>
        <p:spPr>
          <a:xfrm>
            <a:off x="432095" y="4537896"/>
            <a:ext cx="4119718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买得越多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省得越多。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2" name="yt_shape_18701" title=""/>
          <p:cNvSpPr txBox="1"/>
          <p:nvPr/>
        </p:nvSpPr>
        <p:spPr>
          <a:xfrm>
            <a:off x="432095" y="3071855"/>
            <a:ext cx="1077698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Two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kilos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apples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one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bag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rice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six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bottles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of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milk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703" title=""/>
          <p:cNvSpPr txBox="1"/>
          <p:nvPr/>
        </p:nvSpPr>
        <p:spPr>
          <a:xfrm>
            <a:off x="432095" y="4537896"/>
            <a:ext cx="4119718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买得越多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楷体" panose="02010609060101010101" pitchFamily="3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楷体" panose="02010609060101010101" pitchFamily="32" charset="-122"/>
                <a:cs typeface="楷体" panose="02010609060101010101" pitchFamily="32" charset="-122"/>
              </a:rPr>
              <a:t>省得越多。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宋体" panose="02010600030101010101" pitchFamily="2" charset="-122"/>
              <a:ea typeface="楷体" panose="02010609060101010101" pitchFamily="32" charset="-122"/>
              <a:cs typeface="楷体" panose="02010609060101010101" pitchFamily="32" charset="-122"/>
            </a:endParaRPr>
          </a:p>
        </p:txBody>
      </p:sp>
      <p:sp>
        <p:nvSpPr>
          <p:cNvPr id="4" name="yt_shape_18704" title=""/>
          <p:cNvSpPr txBox="1"/>
          <p:nvPr/>
        </p:nvSpPr>
        <p:spPr>
          <a:xfrm>
            <a:off x="432000" y="5229200"/>
            <a:ext cx="678551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How much money does Ben need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yt_shape_18705" title=""/>
          <p:cNvSpPr txBox="1"/>
          <p:nvPr/>
        </p:nvSpPr>
        <p:spPr>
          <a:xfrm>
            <a:off x="432095" y="5925165"/>
            <a:ext cx="179055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81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yuan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6" name="yt_shape_18705" title=""/>
          <p:cNvSpPr txBox="1"/>
          <p:nvPr/>
        </p:nvSpPr>
        <p:spPr>
          <a:xfrm>
            <a:off x="432095" y="5850008"/>
            <a:ext cx="179055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81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楷体" panose="02010609060101010101" pitchFamily="32" charset="-122"/>
                <a:cs typeface="楷体" panose="02010609060101010101" pitchFamily="32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yuan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6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06" name="yt_shape_18706" title=""/>
          <p:cNvSpPr txBox="1"/>
          <p:nvPr/>
        </p:nvSpPr>
        <p:spPr>
          <a:xfrm>
            <a:off x="432000" y="1061641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32"/>
                <a:ea typeface="Times New Roman" panose="02020603050405020304" pitchFamily="32"/>
                <a:cs typeface="Times New Roman" panose="02020603050405020304" pitchFamily="32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32"/>
              <a:ea typeface="Times New Roman" panose="02020603050405020304" pitchFamily="32"/>
              <a:cs typeface="Times New Roman" panose="02020603050405020304" pitchFamily="32"/>
            </a:endParaRPr>
          </a:p>
        </p:txBody>
      </p:sp>
      <p:sp>
        <p:nvSpPr>
          <p:cNvPr id="18707" name="yt_shape_18707" title=""/>
          <p:cNvSpPr txBox="1"/>
          <p:nvPr/>
        </p:nvSpPr>
        <p:spPr>
          <a:xfrm>
            <a:off x="432001" y="1757606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你还能提出什么问题呢？试着自己根据课本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再提几个问题让小组成员回答吧。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12" name="yt_shape_18712" title=""/>
          <p:cNvSpPr txBox="1"/>
          <p:nvPr/>
        </p:nvSpPr>
        <p:spPr>
          <a:xfrm>
            <a:off x="432000" y="1080000"/>
            <a:ext cx="3433569" cy="62324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1700" b="0" i="0" u="none" spc="13537">
                <a:solidFill>
                  <a:srgbClr val="1EE3CF"/>
                </a:solidFill>
                <a:effectLst/>
                <a:latin typeface="Calibri" panose="020f0502020204030204" pitchFamily="17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语音学习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711" name="yt_image_1871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226548"/>
            <a:ext cx="1772793" cy="392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714" name="yt_shape_18714" title=""/>
          <p:cNvSpPr txBox="1"/>
          <p:nvPr/>
        </p:nvSpPr>
        <p:spPr>
          <a:xfrm>
            <a:off x="432001" y="1753898"/>
            <a:ext cx="11327999" cy="136191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宋体" panose="02010600030101010101" pitchFamily="2" charset="-122"/>
                <a:cs typeface="宋体" panose="02010600030101010101" pitchFamily="2" charset="-122"/>
              </a:rPr>
              <a:t>[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黑体" panose="02010609060101010101" pitchFamily="49" charset="-122"/>
                <a:cs typeface="黑体" panose="02010609060101010101" pitchFamily="49" charset="-122"/>
              </a:rPr>
              <a:t>听力检测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黑体" panose="02010609060101010101" pitchFamily="49" charset="-122"/>
                <a:ea typeface="宋体" panose="02010600030101010101" pitchFamily="2" charset="-122"/>
                <a:cs typeface="宋体" panose="02010600030101010101" pitchFamily="2" charset="-122"/>
              </a:rPr>
              <a:t>]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课前让学生预习课本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，并根据图片猜测单词的首字母。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15" name="yt_shape_18715" title=""/>
          <p:cNvSpPr txBox="1"/>
          <p:nvPr/>
        </p:nvSpPr>
        <p:spPr>
          <a:xfrm>
            <a:off x="432095" y="3166597"/>
            <a:ext cx="1077378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Listen and write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 Then match the words with the pictures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716" title=""/>
          <p:cNvSpPr txBox="1"/>
          <p:nvPr/>
        </p:nvSpPr>
        <p:spPr>
          <a:xfrm>
            <a:off x="432000" y="3873474"/>
            <a:ext cx="2664460" cy="73850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1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 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717" title=""/>
          <p:cNvSpPr txBox="1"/>
          <p:nvPr/>
        </p:nvSpPr>
        <p:spPr>
          <a:xfrm>
            <a:off x="1415480" y="4569439"/>
            <a:ext cx="1663917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18718" title=""/>
          <p:cNvSpPr txBox="1"/>
          <p:nvPr/>
        </p:nvSpPr>
        <p:spPr>
          <a:xfrm>
            <a:off x="1415480" y="5270405"/>
            <a:ext cx="248786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an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" name="yt_image_18719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575720" y="4350266"/>
            <a:ext cx="845185" cy="142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20" name="yt_shape_18720" title=""/>
          <p:cNvSpPr txBox="1"/>
          <p:nvPr/>
        </p:nvSpPr>
        <p:spPr>
          <a:xfrm>
            <a:off x="432000" y="1080000"/>
            <a:ext cx="2664460" cy="73850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2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 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all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21" name="yt_shape_18721" title=""/>
          <p:cNvSpPr txBox="1"/>
          <p:nvPr/>
        </p:nvSpPr>
        <p:spPr>
          <a:xfrm>
            <a:off x="1415480" y="1775965"/>
            <a:ext cx="1663917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all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22" name="yt_shape_18722" title=""/>
          <p:cNvSpPr txBox="1"/>
          <p:nvPr/>
        </p:nvSpPr>
        <p:spPr>
          <a:xfrm>
            <a:off x="1415480" y="2476931"/>
            <a:ext cx="248786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all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723" name="yt_image_18723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431704" y="1398644"/>
            <a:ext cx="1560449" cy="142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yt_shape_18724" title=""/>
          <p:cNvSpPr txBox="1"/>
          <p:nvPr/>
        </p:nvSpPr>
        <p:spPr>
          <a:xfrm>
            <a:off x="432000" y="3331108"/>
            <a:ext cx="2867660" cy="73850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 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uck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725" title=""/>
          <p:cNvSpPr txBox="1"/>
          <p:nvPr/>
        </p:nvSpPr>
        <p:spPr>
          <a:xfrm>
            <a:off x="1458739" y="4027073"/>
            <a:ext cx="1869101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uck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18726" title=""/>
          <p:cNvSpPr txBox="1"/>
          <p:nvPr/>
        </p:nvSpPr>
        <p:spPr>
          <a:xfrm>
            <a:off x="1458739" y="4728039"/>
            <a:ext cx="269304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uck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" name="yt_image_18727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295800" y="3920581"/>
            <a:ext cx="1279652" cy="79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728" name="yt_shape_18728" title=""/>
          <p:cNvSpPr txBox="1"/>
          <p:nvPr/>
        </p:nvSpPr>
        <p:spPr>
          <a:xfrm>
            <a:off x="432000" y="1080000"/>
            <a:ext cx="2844800" cy="73850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4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 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ake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29" name="yt_shape_18729" title=""/>
          <p:cNvSpPr txBox="1"/>
          <p:nvPr/>
        </p:nvSpPr>
        <p:spPr>
          <a:xfrm>
            <a:off x="1415480" y="1775965"/>
            <a:ext cx="1846659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ake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730" name="yt_shape_18730" title=""/>
          <p:cNvSpPr txBox="1"/>
          <p:nvPr/>
        </p:nvSpPr>
        <p:spPr>
          <a:xfrm>
            <a:off x="1415480" y="2476931"/>
            <a:ext cx="267060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ake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731" name="yt_image_18731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935760" y="1725177"/>
            <a:ext cx="1582801" cy="79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yt_shape_18732" title=""/>
          <p:cNvSpPr txBox="1"/>
          <p:nvPr/>
        </p:nvSpPr>
        <p:spPr>
          <a:xfrm>
            <a:off x="432000" y="3284984"/>
            <a:ext cx="2844800" cy="738505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5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  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ack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733" title=""/>
          <p:cNvSpPr txBox="1"/>
          <p:nvPr/>
        </p:nvSpPr>
        <p:spPr>
          <a:xfrm>
            <a:off x="1444545" y="3980949"/>
            <a:ext cx="1846659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ack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18734" title=""/>
          <p:cNvSpPr txBox="1"/>
          <p:nvPr/>
        </p:nvSpPr>
        <p:spPr>
          <a:xfrm>
            <a:off x="1444545" y="4681915"/>
            <a:ext cx="267060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 defTabSz="406400">
              <a:lnSpc>
                <a:spcPct val="150000"/>
              </a:lnSpc>
            </a:pP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			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ack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32"/>
                <a:ea typeface="宋体" panose="02010600030101010101" pitchFamily="2" charset="-122"/>
                <a:cs typeface="宋体" panose="02010600030101010101" pitchFamily="2" charset="-122"/>
              </a:rPr>
              <a:t>　　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3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5" name="yt_image_18735" title="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079776" y="3689768"/>
            <a:ext cx="1010031" cy="142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https://d.book118.com/725323341103011041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2024-09-01T19:16:30.035</cp:lastPrinted>
  <dcterms:created xsi:type="dcterms:W3CDTF">2024-09-01T11:16:30Z</dcterms:created>
  <dcterms:modified xsi:type="dcterms:W3CDTF">2024-09-01T11:16:31Z</dcterms:modified>
</cp:coreProperties>
</file>