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4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3148F-5066-4131-9F24-61861D164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5D7CD-7831-432E-AFE2-5F36EA625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3FA90-741D-40F6-9976-2FCDDA6A0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D3B0B-DB9E-4A21-AE51-6CB06AD89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26597A-C848-4849-8AA2-40C80F966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429436-3505-45A6-8640-92A6DF84D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CA5913-32C9-4564-ABE0-977D00BFD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195A3-33E7-4B7D-B5EB-BE891E05B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CBAE6-E080-4716-BC1C-5DD7A0826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77025-9039-4B3F-AEF2-0D92FDB82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3135C-6741-4EA6-95DD-0D406ADFB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09842E5B-1A15-4696-8872-7813223FBBDE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78453725-6013-4E1F-88E2-9B40C16641AB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7634F794-146E-4B7F-8253-ECFAD3402F76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83C538B6-8FA7-4531-94A5-B3AE5C72411A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01D84730-B039-4C45-A79D-BCBF5917CAFA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A5A1CA2A-270A-4E6B-AA85-5990E41AF957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B757957D-0EC5-487A-B427-732D19D16981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379E6253-8D53-41D3-869F-4157FC76E947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92DE026-3242-49CE-AB41-9E3B72D0C232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4C5CFD30-2728-417F-82CB-2828A3D8B126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4480DD18-5FD3-4649-883B-612B4BC8C87B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1B68E777-DE20-40F3-B305-60B21C6D7715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F82F0810-A7C4-4F8D-870E-E9EBCE11BFA1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3F26E4E9-5E76-4DA9-8C24-415773575395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867F7FF4-646E-460C-AA09-E23675CE0893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339E7AA9-3D3D-403F-ABAB-5622F0FE1BEB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896C9862-1171-40FE-A814-1D54C013D703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B0450150-B688-4E8B-8D33-D936234C7E00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6EFF4361-D6AB-4A2A-BCAC-DF835753CB38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30981906-D184-40EA-AA15-AB681333001D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99F84BB2-516D-465C-8F3C-42A436A741B3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BB3831B3-BEDB-4DA7-A318-3696E721AC54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18CDCBC4-FFA5-4406-BF7D-EB592B835724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DD59C659-082B-4BB7-88E9-A7F5D981419E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F6CA86CC-39FA-481D-9E37-DEF23A943037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9564ED26-196C-46A7-845C-87E97F768A97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FDB35161-189D-4AF8-B0F8-922F3B62A7F3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F4D07A82-78FB-4939-95C5-8C3801970D97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605585C2-0276-4A3E-94B5-88E039BFE0D4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804F3C66-5AE7-4BEA-981A-50C7D383546C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0DA5A582-68BA-4120-8544-F467323F279A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7250AA5D-B9DF-422B-AD7E-6B623F1635D7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95997C41-8879-4EE4-A265-A5321BF1CC16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B99D4F0A-9EB4-4E49-B9B6-C98DCF04EEB7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A227EEB5-0B27-4805-A61C-3FE77147AE74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F6057FE1-5ED3-42D4-8491-C1EDC25682E2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AEA9B496-5CD6-48C3-8DC1-EDFA3E49F95C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118AA5DB-4668-40E5-ACA6-61CFD4DBBD13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78B4E902-07ED-42E1-AFFC-EBAF71044359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8A4A3FB-68A2-45B6-99F1-B2835B3732AD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4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2AB5C91-BD17-4502-9312-EBD60FAA17A0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4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69F6E9D8-83AE-4A68-B740-09BBCE619026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4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465E7BCA-5D64-4BF5-8529-B269E29D5DBF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4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F0F1ABA0-75DE-49F8-A24C-24949E5D8828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4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/>
              <a:t>2017/8/30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99F0251-61FF-473D-AB33-ABEEB0E4FA3C}" type="slidenum">
              <a:rPr lang="zh-CN" alt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slideLayout" Target="../slideLayouts/slideLayout46.xml" /><Relationship Id="rId36" Type="http://schemas.openxmlformats.org/officeDocument/2006/relationships/slideLayout" Target="../slideLayouts/slideLayout47.xml" /><Relationship Id="rId37" Type="http://schemas.openxmlformats.org/officeDocument/2006/relationships/slideLayout" Target="../slideLayouts/slideLayout48.xml" /><Relationship Id="rId38" Type="http://schemas.openxmlformats.org/officeDocument/2006/relationships/slideLayout" Target="../slideLayouts/slideLayout49.xml" /><Relationship Id="rId39" Type="http://schemas.openxmlformats.org/officeDocument/2006/relationships/slideLayout" Target="../slideLayouts/slideLayout50.xml" /><Relationship Id="rId4" Type="http://schemas.openxmlformats.org/officeDocument/2006/relationships/slideLayout" Target="../slideLayouts/slideLayout15.xml" /><Relationship Id="rId40" Type="http://schemas.openxmlformats.org/officeDocument/2006/relationships/slideLayout" Target="../slideLayouts/slideLayout51.xml" /><Relationship Id="rId41" Type="http://schemas.openxmlformats.org/officeDocument/2006/relationships/slideLayout" Target="../slideLayouts/slideLayout52.xml" /><Relationship Id="rId42" Type="http://schemas.openxmlformats.org/officeDocument/2006/relationships/slideLayout" Target="../slideLayouts/slideLayout53.xml" /><Relationship Id="rId43" Type="http://schemas.openxmlformats.org/officeDocument/2006/relationships/slideLayout" Target="../slideLayouts/slideLayout54.xml" /><Relationship Id="rId44" Type="http://schemas.openxmlformats.org/officeDocument/2006/relationships/slideLayout" Target="../slideLayouts/slideLayout55.xml" /><Relationship Id="rId45" Type="http://schemas.openxmlformats.org/officeDocument/2006/relationships/slideLayout" Target="../slideLayouts/slideLayout56.xml" /><Relationship Id="rId46" Type="http://schemas.openxmlformats.org/officeDocument/2006/relationships/slideLayout" Target="../slideLayouts/slideLayout57.xml" /><Relationship Id="rId47" Type="http://schemas.openxmlformats.org/officeDocument/2006/relationships/image" Target="../media/image1.png" /><Relationship Id="rId48" Type="http://schemas.openxmlformats.org/officeDocument/2006/relationships/theme" Target="../theme/theme2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图片 2051" descr="校标红"/>
          <p:cNvPicPr>
            <a:picLocks noChangeAspect="1" noChangeArrowheads="1"/>
          </p:cNvPicPr>
          <p:nvPr/>
        </p:nvPicPr>
        <p:blipFill>
          <a:blip r:embed="rId47"/>
          <a:stretch>
            <a:fillRect/>
          </a:stretch>
        </p:blipFill>
        <p:spPr bwMode="auto">
          <a:xfrm>
            <a:off x="0" y="44450"/>
            <a:ext cx="2663825" cy="4318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027" name="直接连接符 2052"/>
          <p:cNvSpPr>
            <a:spLocks noChangeShapeType="1"/>
          </p:cNvSpPr>
          <p:nvPr/>
        </p:nvSpPr>
        <p:spPr bwMode="auto">
          <a:xfrm>
            <a:off x="0" y="476250"/>
            <a:ext cx="9144000" cy="0"/>
          </a:xfrm>
          <a:prstGeom prst="line">
            <a:avLst/>
          </a:prstGeom>
          <a:noFill/>
          <a:ln w="25400">
            <a:solidFill>
              <a:srgbClr val="FFCC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8" name="文本框 2054"/>
          <p:cNvSpPr txBox="1">
            <a:spLocks noChangeArrowheads="1"/>
          </p:cNvSpPr>
          <p:nvPr/>
        </p:nvSpPr>
        <p:spPr bwMode="auto">
          <a:xfrm>
            <a:off x="5580063" y="6365875"/>
            <a:ext cx="3529012" cy="519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ea typeface="华文行楷" pitchFamily="2" charset="-122"/>
              </a:rPr>
              <a:t>以人为本   人人发展</a:t>
            </a:r>
          </a:p>
        </p:txBody>
      </p:sp>
      <p:sp>
        <p:nvSpPr>
          <p:cNvPr id="1029" name="直接连接符 2055"/>
          <p:cNvSpPr>
            <a:spLocks noChangeShapeType="1"/>
          </p:cNvSpPr>
          <p:nvPr/>
        </p:nvSpPr>
        <p:spPr bwMode="auto">
          <a:xfrm>
            <a:off x="0" y="6381750"/>
            <a:ext cx="9144000" cy="0"/>
          </a:xfrm>
          <a:prstGeom prst="line">
            <a:avLst/>
          </a:prstGeom>
          <a:noFill/>
          <a:ln w="25400">
            <a:solidFill>
              <a:srgbClr val="FFCC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  <p:sldLayoutId id="2147483711" r:id="rId17"/>
    <p:sldLayoutId id="2147483712" r:id="rId18"/>
    <p:sldLayoutId id="2147483713" r:id="rId19"/>
    <p:sldLayoutId id="2147483714" r:id="rId20"/>
    <p:sldLayoutId id="2147483715" r:id="rId21"/>
    <p:sldLayoutId id="2147483716" r:id="rId22"/>
    <p:sldLayoutId id="2147483717" r:id="rId23"/>
    <p:sldLayoutId id="2147483718" r:id="rId24"/>
    <p:sldLayoutId id="2147483719" r:id="rId25"/>
    <p:sldLayoutId id="2147483720" r:id="rId26"/>
    <p:sldLayoutId id="2147483721" r:id="rId27"/>
    <p:sldLayoutId id="2147483722" r:id="rId28"/>
    <p:sldLayoutId id="2147483723" r:id="rId29"/>
    <p:sldLayoutId id="2147483724" r:id="rId30"/>
    <p:sldLayoutId id="2147483725" r:id="rId31"/>
    <p:sldLayoutId id="2147483726" r:id="rId32"/>
    <p:sldLayoutId id="2147483727" r:id="rId33"/>
    <p:sldLayoutId id="2147483728" r:id="rId34"/>
    <p:sldLayoutId id="2147483729" r:id="rId35"/>
    <p:sldLayoutId id="2147483730" r:id="rId36"/>
    <p:sldLayoutId id="2147483731" r:id="rId37"/>
    <p:sldLayoutId id="2147483732" r:id="rId38"/>
    <p:sldLayoutId id="2147483733" r:id="rId39"/>
    <p:sldLayoutId id="2147483734" r:id="rId40"/>
    <p:sldLayoutId id="2147483735" r:id="rId41"/>
    <p:sldLayoutId id="2147483736" r:id="rId42"/>
    <p:sldLayoutId id="2147483737" r:id="rId43"/>
    <p:sldLayoutId id="2147483738" r:id="rId44"/>
    <p:sldLayoutId id="2147483739" r:id="rId45"/>
    <p:sldLayoutId id="2147483740" r:id="rId46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gif" /><Relationship Id="rId3" Type="http://schemas.openxmlformats.org/officeDocument/2006/relationships/image" Target="../media/image4.gif" /><Relationship Id="rId4" Type="http://schemas.openxmlformats.org/officeDocument/2006/relationships/image" Target="../media/image5.jpeg" /><Relationship Id="rId5" Type="http://schemas.openxmlformats.org/officeDocument/2006/relationships/image" Target="../media/image6.gif" /><Relationship Id="rId6" Type="http://schemas.openxmlformats.org/officeDocument/2006/relationships/image" Target="../media/image7.jpeg" /><Relationship Id="rId7" Type="http://schemas.openxmlformats.org/officeDocument/2006/relationships/image" Target="../media/image8.gif" /><Relationship Id="rId8" Type="http://schemas.openxmlformats.org/officeDocument/2006/relationships/hyperlink" Target="http://image.baidu.com/i?ct=503316480&amp;z=0&amp;tn=baiduimagedetail&amp;word=%B6%AF%CC%AC%CD%BC%C6%AC+%C0%AF%D6%F2&amp;in=22697&amp;cl=2&amp;lm=-1&amp;pn=216&amp;rn=1&amp;di=24435269295&amp;ln=1&amp;fr=ala0&amp;ic=0&amp;s=0&amp;se=1&amp;sme=0&amp;tab=&amp;width=&amp;height=&amp;face=0&amp;fb=0" TargetMode="Ex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0.png" /><Relationship Id="rId3" Type="http://schemas.openxmlformats.org/officeDocument/2006/relationships/image" Target="../media/image6.gi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1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1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image" Target="../media/image3.gif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3.gi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3.gi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11.png" /><Relationship Id="rId3" Type="http://schemas.openxmlformats.org/officeDocument/2006/relationships/image" Target="../media/image3.gif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32421014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29" name="矩形 59393"/>
          <p:cNvSpPr>
            <a:spLocks noChangeArrowheads="1" noChangeShapeType="1" noTextEdit="1"/>
          </p:cNvSpPr>
          <p:nvPr/>
        </p:nvSpPr>
        <p:spPr bwMode="auto">
          <a:xfrm>
            <a:off x="1371600" y="2514600"/>
            <a:ext cx="5715000" cy="1981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6000" b="1" kern="10">
                <a:ln w="9525">
                  <a:solidFill>
                    <a:srgbClr val="FF0000"/>
                  </a:solidFill>
                  <a:rou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/>
                  </a:outerShdw>
                </a:effectLst>
                <a:latin typeface="宋体" charset="-122"/>
                <a:ea typeface="宋体" charset="-122"/>
              </a:rPr>
              <a:t>高考文言文翻译</a:t>
            </a:r>
          </a:p>
        </p:txBody>
      </p:sp>
      <p:pic>
        <p:nvPicPr>
          <p:cNvPr id="48130" name="图片 59394" descr="20051122200312833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003800" y="0"/>
            <a:ext cx="4140200" cy="1052513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48131" name="图片 59396" descr="20051122200312833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5805488"/>
            <a:ext cx="4140200" cy="1052512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691" name="AutoShape 3" descr="ok-g[1]"/>
          <p:cNvSpPr>
            <a:spLocks noChangeArrowheads="1"/>
          </p:cNvSpPr>
          <p:nvPr/>
        </p:nvSpPr>
        <p:spPr bwMode="auto">
          <a:xfrm rot="-1537176">
            <a:off x="6294438" y="2768600"/>
            <a:ext cx="2044700" cy="1497013"/>
          </a:xfrm>
          <a:prstGeom prst="horizontalScroll">
            <a:avLst>
              <a:gd name="adj" fmla="val 16458"/>
            </a:avLst>
          </a:prstGeom>
          <a:blipFill dpi="0" rotWithShape="0">
            <a:blip r:embed="rId2"/>
            <a:stretch>
              <a:fillRect/>
            </a:stretch>
          </a:blipFill>
          <a:ln w="9525">
            <a:solidFill>
              <a:srgbClr val="0000FF"/>
            </a:solidFill>
            <a:round/>
          </a:ln>
          <a:effectLst>
            <a:prstShdw prst="shdw11">
              <a:srgbClr val="008000"/>
            </a:prst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ea typeface="华文行楷" pitchFamily="2" charset="-122"/>
              </a:rPr>
              <a:t>文言翻译</a:t>
            </a:r>
          </a:p>
          <a:p>
            <a:pPr algn="ctr"/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ea typeface="华文行楷" pitchFamily="2" charset="-122"/>
              </a:rPr>
              <a:t>的方法</a:t>
            </a:r>
          </a:p>
        </p:txBody>
      </p:sp>
      <p:sp>
        <p:nvSpPr>
          <p:cNvPr id="49154" name="Oval 4" descr="ok-t"/>
          <p:cNvSpPr>
            <a:spLocks noChangeArrowheads="1"/>
          </p:cNvSpPr>
          <p:nvPr/>
        </p:nvSpPr>
        <p:spPr bwMode="auto">
          <a:xfrm>
            <a:off x="3276600" y="304800"/>
            <a:ext cx="2514600" cy="1524000"/>
          </a:xfrm>
          <a:prstGeom prst="ellipse">
            <a:avLst/>
          </a:prstGeom>
          <a:blipFill dpi="0" rotWithShape="0">
            <a:blip r:embed="rId3"/>
            <a:stretch>
              <a:fillRect/>
            </a:stretch>
          </a:blipFill>
          <a:ln w="9525">
            <a:solidFill>
              <a:schemeClr val="tx2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翻译</a:t>
            </a:r>
          </a:p>
          <a:p>
            <a:pPr algn="ctr"/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指导</a:t>
            </a:r>
          </a:p>
        </p:txBody>
      </p:sp>
      <p:sp>
        <p:nvSpPr>
          <p:cNvPr id="114694" name="AutoShape 6" descr="天涯海角"/>
          <p:cNvSpPr>
            <a:spLocks noChangeArrowheads="1"/>
          </p:cNvSpPr>
          <p:nvPr/>
        </p:nvSpPr>
        <p:spPr bwMode="auto">
          <a:xfrm>
            <a:off x="4495800" y="4343400"/>
            <a:ext cx="2043113" cy="1495425"/>
          </a:xfrm>
          <a:prstGeom prst="horizontalScroll">
            <a:avLst>
              <a:gd name="adj" fmla="val 16458"/>
            </a:avLst>
          </a:prstGeom>
          <a:blipFill dpi="0" rotWithShape="0">
            <a:blip r:embed="rId4"/>
            <a:stretch>
              <a:fillRect/>
            </a:stretch>
          </a:blipFill>
          <a:ln w="9525">
            <a:solidFill>
              <a:srgbClr val="0000FF"/>
            </a:solidFill>
            <a:round/>
          </a:ln>
          <a:effectLst>
            <a:prstShdw prst="shdw11">
              <a:srgbClr val="008000"/>
            </a:prst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ea typeface="华文行楷" pitchFamily="2" charset="-122"/>
              </a:rPr>
              <a:t>文言翻译</a:t>
            </a:r>
          </a:p>
          <a:p>
            <a:pPr algn="ctr"/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ea typeface="华文行楷" pitchFamily="2" charset="-122"/>
              </a:rPr>
              <a:t>的种类</a:t>
            </a:r>
          </a:p>
        </p:txBody>
      </p:sp>
      <p:sp>
        <p:nvSpPr>
          <p:cNvPr id="114693" name="AutoShape 5" descr="诚"/>
          <p:cNvSpPr>
            <a:spLocks noChangeArrowheads="1"/>
          </p:cNvSpPr>
          <p:nvPr/>
        </p:nvSpPr>
        <p:spPr bwMode="auto">
          <a:xfrm rot="1890403">
            <a:off x="2144713" y="4310063"/>
            <a:ext cx="2044700" cy="1497012"/>
          </a:xfrm>
          <a:prstGeom prst="horizontalScroll">
            <a:avLst>
              <a:gd name="adj" fmla="val 16458"/>
            </a:avLst>
          </a:prstGeom>
          <a:blipFill dpi="0" rotWithShape="0">
            <a:blip r:embed="rId5"/>
            <a:stretch>
              <a:fillRect/>
            </a:stretch>
          </a:blipFill>
          <a:ln w="9525">
            <a:solidFill>
              <a:srgbClr val="0000FF"/>
            </a:solidFill>
            <a:round/>
          </a:ln>
          <a:effectLst>
            <a:outerShdw dist="107763" dir="13500000" sx="75000" sy="75000" algn="tl" rotWithShape="0">
              <a:srgbClr val="008000"/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ea typeface="华文行楷" pitchFamily="2" charset="-122"/>
              </a:rPr>
              <a:t>文言翻译</a:t>
            </a:r>
          </a:p>
          <a:p>
            <a:pPr algn="ctr">
              <a:defRPr/>
            </a:pP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ea typeface="华文行楷" pitchFamily="2" charset="-122"/>
              </a:rPr>
              <a:t>的原那么</a:t>
            </a:r>
          </a:p>
        </p:txBody>
      </p:sp>
      <p:sp>
        <p:nvSpPr>
          <p:cNvPr id="114695" name="Line 7"/>
          <p:cNvSpPr>
            <a:spLocks noChangeShapeType="1"/>
          </p:cNvSpPr>
          <p:nvPr/>
        </p:nvSpPr>
        <p:spPr bwMode="auto">
          <a:xfrm flipH="1">
            <a:off x="2590800" y="1752600"/>
            <a:ext cx="1981200" cy="1295400"/>
          </a:xfrm>
          <a:prstGeom prst="line">
            <a:avLst/>
          </a:prstGeom>
          <a:noFill/>
          <a:ln w="28575">
            <a:solidFill>
              <a:srgbClr val="0000FF"/>
            </a:solidFill>
            <a:round/>
            <a:tailEnd type="triangl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4696" name="Line 8"/>
          <p:cNvSpPr>
            <a:spLocks noChangeShapeType="1"/>
          </p:cNvSpPr>
          <p:nvPr/>
        </p:nvSpPr>
        <p:spPr bwMode="auto">
          <a:xfrm flipH="1">
            <a:off x="3657600" y="1752600"/>
            <a:ext cx="914400" cy="2514600"/>
          </a:xfrm>
          <a:prstGeom prst="line">
            <a:avLst/>
          </a:prstGeom>
          <a:noFill/>
          <a:ln w="28575">
            <a:solidFill>
              <a:srgbClr val="0000FF"/>
            </a:solidFill>
            <a:round/>
            <a:tailEnd type="triangl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4697" name="Line 9"/>
          <p:cNvSpPr>
            <a:spLocks noChangeShapeType="1"/>
          </p:cNvSpPr>
          <p:nvPr/>
        </p:nvSpPr>
        <p:spPr bwMode="auto">
          <a:xfrm>
            <a:off x="4572000" y="1752600"/>
            <a:ext cx="990600" cy="2514600"/>
          </a:xfrm>
          <a:prstGeom prst="line">
            <a:avLst/>
          </a:prstGeom>
          <a:noFill/>
          <a:ln w="28575">
            <a:solidFill>
              <a:srgbClr val="0000FF"/>
            </a:solidFill>
            <a:round/>
            <a:tailEnd type="triangl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4698" name="Line 10"/>
          <p:cNvSpPr>
            <a:spLocks noChangeShapeType="1"/>
          </p:cNvSpPr>
          <p:nvPr/>
        </p:nvSpPr>
        <p:spPr bwMode="auto">
          <a:xfrm>
            <a:off x="4572000" y="1752600"/>
            <a:ext cx="1905000" cy="1219200"/>
          </a:xfrm>
          <a:prstGeom prst="line">
            <a:avLst/>
          </a:prstGeom>
          <a:noFill/>
          <a:ln w="28575">
            <a:solidFill>
              <a:srgbClr val="0000FF"/>
            </a:solidFill>
            <a:round/>
            <a:tailEnd type="triangl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2956" name="AutoShape 3" descr="白色大理石"/>
          <p:cNvSpPr>
            <a:spLocks noChangeArrowheads="1"/>
          </p:cNvSpPr>
          <p:nvPr/>
        </p:nvSpPr>
        <p:spPr bwMode="auto">
          <a:xfrm rot="1035016">
            <a:off x="533400" y="3048000"/>
            <a:ext cx="1936750" cy="1357313"/>
          </a:xfrm>
          <a:prstGeom prst="horizontalScroll">
            <a:avLst>
              <a:gd name="adj" fmla="val 13139"/>
            </a:avLst>
          </a:prstGeom>
          <a:blipFill dpi="0" rotWithShape="0">
            <a:blip r:embed="rId6"/>
            <a:tile tx="0" ty="0" sx="100000" sy="100000" flip="none" algn="tl"/>
          </a:blipFill>
          <a:ln w="9525">
            <a:solidFill>
              <a:srgbClr val="0000FF"/>
            </a:solidFill>
            <a:round/>
          </a:ln>
          <a:effectLst>
            <a:prstShdw prst="shdw11">
              <a:srgbClr val="008000"/>
            </a:prst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ea typeface="华文行楷" pitchFamily="2" charset="-122"/>
              </a:rPr>
              <a:t>文言翻译</a:t>
            </a:r>
          </a:p>
          <a:p>
            <a:pPr algn="ctr"/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ea typeface="华文行楷" pitchFamily="2" charset="-122"/>
              </a:rPr>
              <a:t>根底知识</a:t>
            </a:r>
          </a:p>
        </p:txBody>
      </p:sp>
      <p:grpSp>
        <p:nvGrpSpPr>
          <p:cNvPr id="49162" name="组合 82961"/>
          <p:cNvGrpSpPr/>
          <p:nvPr/>
        </p:nvGrpSpPr>
        <p:grpSpPr>
          <a:xfrm>
            <a:off x="6767513" y="4800600"/>
            <a:ext cx="2376487" cy="1800225"/>
            <a:chOff x="4263" y="3024"/>
            <a:chExt cx="1497" cy="1134"/>
          </a:xfrm>
        </p:grpSpPr>
        <p:pic>
          <p:nvPicPr>
            <p:cNvPr id="49163" name="图片 82958" descr="u=1226513840,1627686957&amp;fm=15&amp;gp=0">
              <a:hlinkClick r:id="rId8"/>
            </p:cNvPr>
            <p:cNvPicPr>
              <a:picLocks noChangeAspect="1" noChangeArrowheads="1"/>
            </p:cNvPicPr>
            <p:nvPr/>
          </p:nvPicPr>
          <p:blipFill>
            <a:blip r:embed="rId7"/>
            <a:stretch>
              <a:fillRect/>
            </a:stretch>
          </p:blipFill>
          <p:spPr bwMode="auto">
            <a:xfrm>
              <a:off x="4263" y="3024"/>
              <a:ext cx="1497" cy="1134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sp>
          <p:nvSpPr>
            <p:cNvPr id="49164" name="文本框 82959"/>
            <p:cNvSpPr txBox="1">
              <a:spLocks noChangeArrowheads="1"/>
            </p:cNvSpPr>
            <p:nvPr/>
          </p:nvSpPr>
          <p:spPr bwMode="auto">
            <a:xfrm>
              <a:off x="4800" y="3360"/>
              <a:ext cx="212" cy="61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vert="eaVert"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000" b="1">
                  <a:solidFill>
                    <a:srgbClr val="FF3300"/>
                  </a:solidFill>
                </a:rPr>
                <a:t>长风破浪会有时</a:t>
              </a:r>
            </a:p>
          </p:txBody>
        </p:sp>
        <p:sp>
          <p:nvSpPr>
            <p:cNvPr id="49165" name="文本框 82960"/>
            <p:cNvSpPr txBox="1">
              <a:spLocks noChangeArrowheads="1"/>
            </p:cNvSpPr>
            <p:nvPr/>
          </p:nvSpPr>
          <p:spPr bwMode="auto">
            <a:xfrm>
              <a:off x="5088" y="3312"/>
              <a:ext cx="231" cy="72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vert="eaVert"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200" b="1">
                  <a:solidFill>
                    <a:srgbClr val="FF3300"/>
                  </a:solidFill>
                </a:rPr>
                <a:t>直挂云帆济沧海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146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" fill="hold"/>
                                        <p:tgtEl>
                                          <p:spTgt spid="8295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4" presetID="18" presetClass="entr" presetSubtype="12" dur="500" fill="hold" grpId="4" nodeType="afterEffect">
                                  <p:stCondLst>
                                    <p:cond delay="1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1146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2"/>
                            </p:stCondLst>
                            <p:childTnLst>
                              <p:par>
                                <p:cTn id="18" presetID="23" presetClass="entr" presetSubtype="16" dur="500" fill="hold" grpId="2" nodeType="afterEffect">
                                  <p:stCondLst>
                                    <p:cond delay="501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46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46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3"/>
                            </p:stCondLst>
                            <p:childTnLst>
                              <p:par>
                                <p:cTn id="23" presetID="18" presetClass="entr" presetSubtype="6" dur="500" fill="hold" grpId="5" nodeType="afterEffect">
                                  <p:stCondLst>
                                    <p:cond delay="2001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5" dur="500"/>
                                        <p:tgtEl>
                                          <p:spTgt spid="114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4004"/>
                            </p:stCondLst>
                            <p:childTnLst>
                              <p:par>
                                <p:cTn id="27" presetID="23" presetClass="entr" presetSubtype="16" dur="500" fill="hold" grpId="1" nodeType="afterEffect">
                                  <p:stCondLst>
                                    <p:cond delay="2501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46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46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7005"/>
                            </p:stCondLst>
                            <p:childTnLst>
                              <p:par>
                                <p:cTn id="32" presetID="18" presetClass="entr" presetSubtype="6" dur="500" fill="hold" grpId="6" nodeType="afterEffect">
                                  <p:stCondLst>
                                    <p:cond delay="4001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4" dur="500"/>
                                        <p:tgtEl>
                                          <p:spTgt spid="114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11506"/>
                            </p:stCondLst>
                            <p:childTnLst>
                              <p:par>
                                <p:cTn id="36" presetID="23" presetClass="entr" presetSubtype="16" dur="500" fill="hold" grpId="0" nodeType="afterEffect">
                                  <p:stCondLst>
                                    <p:cond delay="4501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46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46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691" grpId="0"/>
      <p:bldP spid="114694" grpId="1"/>
      <p:bldP spid="114693" grpId="2"/>
      <p:bldP spid="114695" grpId="3"/>
      <p:bldP spid="114696" grpId="4"/>
      <p:bldP spid="114697" grpId="5"/>
      <p:bldP spid="114698" grpId="6"/>
      <p:bldP spid="82956" grpId="7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7" name="AutoShape 3" descr="20"/>
          <p:cNvSpPr>
            <a:spLocks noChangeArrowheads="1"/>
          </p:cNvSpPr>
          <p:nvPr/>
        </p:nvSpPr>
        <p:spPr bwMode="auto">
          <a:xfrm rot="-35056">
            <a:off x="1752600" y="-228600"/>
            <a:ext cx="4495800" cy="1752600"/>
          </a:xfrm>
          <a:prstGeom prst="horizontalScroll">
            <a:avLst>
              <a:gd name="adj" fmla="val 16458"/>
            </a:avLst>
          </a:prstGeom>
          <a:blipFill dpi="0" rotWithShape="0">
            <a:blip r:embed="rId2"/>
            <a:stretch>
              <a:fillRect/>
            </a:stretch>
          </a:blipFill>
          <a:ln w="9525">
            <a:solidFill>
              <a:srgbClr val="0000FF"/>
            </a:solidFill>
            <a:round/>
          </a:ln>
          <a:effectLst>
            <a:prstShdw prst="shdw11">
              <a:srgbClr val="008000"/>
            </a:prst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文言翻译</a:t>
            </a:r>
          </a:p>
          <a:p>
            <a:pPr algn="ctr"/>
            <a:r>
              <a:rPr lang="zh-CN" altLang="en-US" sz="44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根底知识</a:t>
            </a:r>
          </a:p>
        </p:txBody>
      </p:sp>
      <p:sp>
        <p:nvSpPr>
          <p:cNvPr id="134148" name="Text Box 4"/>
          <p:cNvSpPr txBox="1">
            <a:spLocks noChangeArrowheads="1"/>
          </p:cNvSpPr>
          <p:nvPr/>
        </p:nvSpPr>
        <p:spPr bwMode="auto">
          <a:xfrm>
            <a:off x="1066800" y="1524000"/>
            <a:ext cx="4481513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00FF"/>
                </a:solidFill>
                <a:latin typeface="华文新魏" pitchFamily="2" charset="-122"/>
                <a:ea typeface="华文新魏" pitchFamily="2" charset="-122"/>
              </a:rPr>
              <a:t>1</a:t>
            </a:r>
            <a:r>
              <a:rPr lang="zh-CN" altLang="en-US" sz="3600" b="1">
                <a:solidFill>
                  <a:srgbClr val="0000FF"/>
                </a:solidFill>
                <a:latin typeface="华文新魏" pitchFamily="2" charset="-122"/>
                <a:ea typeface="华文新魏" pitchFamily="2" charset="-122"/>
              </a:rPr>
              <a:t>、注意词的古今意义</a:t>
            </a:r>
          </a:p>
        </p:txBody>
      </p:sp>
      <p:sp>
        <p:nvSpPr>
          <p:cNvPr id="135172" name="Text Box 4"/>
          <p:cNvSpPr txBox="1">
            <a:spLocks noChangeArrowheads="1"/>
          </p:cNvSpPr>
          <p:nvPr/>
        </p:nvSpPr>
        <p:spPr bwMode="auto">
          <a:xfrm>
            <a:off x="1066800" y="2133600"/>
            <a:ext cx="364490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00FF"/>
                </a:solidFill>
                <a:latin typeface="华文新魏" pitchFamily="2" charset="-122"/>
                <a:ea typeface="华文新魏" pitchFamily="2" charset="-122"/>
              </a:rPr>
              <a:t>2</a:t>
            </a:r>
            <a:r>
              <a:rPr lang="zh-CN" altLang="en-US" sz="3600" b="1">
                <a:solidFill>
                  <a:srgbClr val="0000FF"/>
                </a:solidFill>
                <a:latin typeface="华文新魏" pitchFamily="2" charset="-122"/>
                <a:ea typeface="华文新魏" pitchFamily="2" charset="-122"/>
              </a:rPr>
              <a:t>、注意一词多义</a:t>
            </a:r>
          </a:p>
        </p:txBody>
      </p:sp>
      <p:sp>
        <p:nvSpPr>
          <p:cNvPr id="136196" name="Text Box 4"/>
          <p:cNvSpPr txBox="1">
            <a:spLocks noChangeArrowheads="1"/>
          </p:cNvSpPr>
          <p:nvPr/>
        </p:nvSpPr>
        <p:spPr bwMode="auto">
          <a:xfrm>
            <a:off x="1066800" y="2743200"/>
            <a:ext cx="364490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00FF"/>
                </a:solidFill>
                <a:latin typeface="华文新魏" pitchFamily="2" charset="-122"/>
                <a:ea typeface="华文新魏" pitchFamily="2" charset="-122"/>
              </a:rPr>
              <a:t>3</a:t>
            </a:r>
            <a:r>
              <a:rPr lang="zh-CN" altLang="en-US" sz="3600" b="1">
                <a:solidFill>
                  <a:srgbClr val="0000FF"/>
                </a:solidFill>
                <a:latin typeface="华文新魏" pitchFamily="2" charset="-122"/>
                <a:ea typeface="华文新魏" pitchFamily="2" charset="-122"/>
              </a:rPr>
              <a:t>、注意词类活用</a:t>
            </a:r>
          </a:p>
        </p:txBody>
      </p:sp>
      <p:sp>
        <p:nvSpPr>
          <p:cNvPr id="136197" name="Text Box 5"/>
          <p:cNvSpPr txBox="1">
            <a:spLocks noChangeArrowheads="1"/>
          </p:cNvSpPr>
          <p:nvPr/>
        </p:nvSpPr>
        <p:spPr bwMode="auto">
          <a:xfrm>
            <a:off x="1066800" y="3429000"/>
            <a:ext cx="3627438" cy="6445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00FF"/>
                </a:solidFill>
                <a:latin typeface="华文新魏" pitchFamily="2" charset="-122"/>
                <a:ea typeface="华文新魏" pitchFamily="2" charset="-122"/>
              </a:rPr>
              <a:t>4</a:t>
            </a:r>
            <a:r>
              <a:rPr lang="zh-CN" altLang="en-US" sz="3600" b="1">
                <a:solidFill>
                  <a:srgbClr val="0000FF"/>
                </a:solidFill>
                <a:latin typeface="华文新魏" pitchFamily="2" charset="-122"/>
                <a:ea typeface="华文新魏" pitchFamily="2" charset="-122"/>
              </a:rPr>
              <a:t>、注意文化常识</a:t>
            </a:r>
          </a:p>
        </p:txBody>
      </p:sp>
      <p:sp>
        <p:nvSpPr>
          <p:cNvPr id="137220" name="Text Box 4"/>
          <p:cNvSpPr txBox="1">
            <a:spLocks noChangeArrowheads="1"/>
          </p:cNvSpPr>
          <p:nvPr/>
        </p:nvSpPr>
        <p:spPr bwMode="auto">
          <a:xfrm>
            <a:off x="1143000" y="4114800"/>
            <a:ext cx="364490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00FF"/>
                </a:solidFill>
                <a:latin typeface="华文新魏" pitchFamily="2" charset="-122"/>
                <a:ea typeface="华文新魏" pitchFamily="2" charset="-122"/>
              </a:rPr>
              <a:t>5</a:t>
            </a:r>
            <a:r>
              <a:rPr lang="zh-CN" altLang="en-US" sz="3600" b="1">
                <a:solidFill>
                  <a:srgbClr val="0000FF"/>
                </a:solidFill>
                <a:latin typeface="华文新魏" pitchFamily="2" charset="-122"/>
                <a:ea typeface="华文新魏" pitchFamily="2" charset="-122"/>
              </a:rPr>
              <a:t>、注意通假现象</a:t>
            </a:r>
          </a:p>
        </p:txBody>
      </p:sp>
      <p:sp>
        <p:nvSpPr>
          <p:cNvPr id="137221" name="Text Box 5"/>
          <p:cNvSpPr txBox="1">
            <a:spLocks noChangeArrowheads="1"/>
          </p:cNvSpPr>
          <p:nvPr/>
        </p:nvSpPr>
        <p:spPr bwMode="auto">
          <a:xfrm>
            <a:off x="1143000" y="4800600"/>
            <a:ext cx="455930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00FF"/>
                </a:solidFill>
                <a:latin typeface="华文新魏" pitchFamily="2" charset="-122"/>
                <a:ea typeface="华文新魏" pitchFamily="2" charset="-122"/>
              </a:rPr>
              <a:t>6</a:t>
            </a:r>
            <a:r>
              <a:rPr lang="zh-CN" altLang="en-US" sz="3600" b="1">
                <a:solidFill>
                  <a:srgbClr val="0000FF"/>
                </a:solidFill>
                <a:latin typeface="华文新魏" pitchFamily="2" charset="-122"/>
                <a:ea typeface="华文新魏" pitchFamily="2" charset="-122"/>
              </a:rPr>
              <a:t>、注意偏义复词现象</a:t>
            </a:r>
          </a:p>
        </p:txBody>
      </p:sp>
      <p:sp>
        <p:nvSpPr>
          <p:cNvPr id="83982" name="矩形 83981"/>
          <p:cNvSpPr>
            <a:spLocks noChangeArrowheads="1"/>
          </p:cNvSpPr>
          <p:nvPr/>
        </p:nvSpPr>
        <p:spPr bwMode="auto">
          <a:xfrm>
            <a:off x="1143000" y="5486400"/>
            <a:ext cx="350520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00FF"/>
                </a:solidFill>
                <a:latin typeface="华文新魏" pitchFamily="2" charset="-122"/>
                <a:ea typeface="华文新魏" pitchFamily="2" charset="-122"/>
              </a:rPr>
              <a:t>7</a:t>
            </a:r>
            <a:r>
              <a:rPr lang="zh-CN" altLang="en-US" sz="3600" b="1">
                <a:solidFill>
                  <a:srgbClr val="0000FF"/>
                </a:solidFill>
                <a:latin typeface="华文新魏" pitchFamily="2" charset="-122"/>
                <a:ea typeface="华文新魏" pitchFamily="2" charset="-122"/>
              </a:rPr>
              <a:t>、文言句式</a:t>
            </a:r>
          </a:p>
        </p:txBody>
      </p:sp>
      <p:sp>
        <p:nvSpPr>
          <p:cNvPr id="83983" name="矩形 83982"/>
          <p:cNvSpPr>
            <a:spLocks noChangeArrowheads="1"/>
          </p:cNvSpPr>
          <p:nvPr/>
        </p:nvSpPr>
        <p:spPr bwMode="auto">
          <a:xfrm>
            <a:off x="1143000" y="6000750"/>
            <a:ext cx="318770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00FF"/>
                </a:solidFill>
                <a:latin typeface="华文新魏" pitchFamily="2" charset="-122"/>
                <a:ea typeface="华文新魏" pitchFamily="2" charset="-122"/>
              </a:rPr>
              <a:t>8</a:t>
            </a:r>
            <a:r>
              <a:rPr lang="zh-CN" altLang="en-US" sz="3600" b="1">
                <a:solidFill>
                  <a:srgbClr val="0000FF"/>
                </a:solidFill>
                <a:latin typeface="华文新魏" pitchFamily="2" charset="-122"/>
                <a:ea typeface="华文新魏" pitchFamily="2" charset="-122"/>
              </a:rPr>
              <a:t>、句子的语气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134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135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136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6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2" dur="500"/>
                                        <p:tgtEl>
                                          <p:spTgt spid="136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6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500"/>
                                        <p:tgtEl>
                                          <p:spTgt spid="137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6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2" dur="500"/>
                                        <p:tgtEl>
                                          <p:spTgt spid="137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" fill="hold"/>
                                        <p:tgtEl>
                                          <p:spTgt spid="8398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1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" fill="hold"/>
                                        <p:tgtEl>
                                          <p:spTgt spid="8398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8" grpId="0"/>
      <p:bldP spid="135172" grpId="1"/>
      <p:bldP spid="136196" grpId="2"/>
      <p:bldP spid="136197" grpId="3"/>
      <p:bldP spid="137220" grpId="4"/>
      <p:bldP spid="137221" grpId="5"/>
      <p:bldP spid="83982" grpId="6"/>
      <p:bldP spid="83983" grpId="7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01" name="图片 61441" descr="竹叶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914400" y="5486400"/>
            <a:ext cx="7715250" cy="122872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61443" name="矩形 61442"/>
          <p:cNvSpPr>
            <a:spLocks noChangeArrowheads="1"/>
          </p:cNvSpPr>
          <p:nvPr/>
        </p:nvSpPr>
        <p:spPr bwMode="auto">
          <a:xfrm>
            <a:off x="304800" y="1524000"/>
            <a:ext cx="8077200" cy="14652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华文行楷" pitchFamily="2" charset="-122"/>
                <a:ea typeface="华文行楷" pitchFamily="2" charset="-122"/>
              </a:rPr>
              <a:t>翻译文言文的标准是：</a:t>
            </a:r>
            <a:endParaRPr lang="zh-CN" altLang="en-US" sz="3600" b="1">
              <a:solidFill>
                <a:srgbClr val="FF0000"/>
              </a:solidFill>
              <a:latin typeface="华文行楷" pitchFamily="2" charset="-122"/>
              <a:ea typeface="华文行楷" pitchFamily="2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600" b="1">
                <a:latin typeface="华文行楷" pitchFamily="2" charset="-122"/>
                <a:ea typeface="华文行楷" pitchFamily="2" charset="-122"/>
              </a:rPr>
              <a:t>                            </a:t>
            </a:r>
            <a:endParaRPr lang="zh-CN" altLang="en-US" sz="3600" b="1">
              <a:solidFill>
                <a:srgbClr val="FF0000"/>
              </a:solidFill>
              <a:latin typeface="华文行楷" pitchFamily="2" charset="-122"/>
              <a:ea typeface="华文行楷" pitchFamily="2" charset="-122"/>
            </a:endParaRPr>
          </a:p>
        </p:txBody>
      </p:sp>
      <p:sp>
        <p:nvSpPr>
          <p:cNvPr id="61444" name="矩形 61443"/>
          <p:cNvSpPr>
            <a:spLocks noChangeArrowheads="1"/>
          </p:cNvSpPr>
          <p:nvPr/>
        </p:nvSpPr>
        <p:spPr bwMode="auto">
          <a:xfrm>
            <a:off x="304800" y="2362200"/>
            <a:ext cx="8610600" cy="1066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latin typeface="Times New Roman" pitchFamily="18" charset="0"/>
                <a:ea typeface="华文行楷" pitchFamily="2" charset="-122"/>
              </a:rPr>
              <a:t>“</a:t>
            </a:r>
            <a:r>
              <a:rPr lang="zh-CN" altLang="en-US" sz="3200" b="1">
                <a:solidFill>
                  <a:srgbClr val="FF0000"/>
                </a:solidFill>
                <a:latin typeface="华文行楷" pitchFamily="2" charset="-122"/>
                <a:ea typeface="华文行楷" pitchFamily="2" charset="-122"/>
              </a:rPr>
              <a:t>信</a:t>
            </a:r>
            <a:r>
              <a:rPr lang="zh-CN" altLang="en-US" sz="3200" b="1">
                <a:latin typeface="Times New Roman" pitchFamily="18" charset="0"/>
                <a:ea typeface="华文行楷" pitchFamily="2" charset="-122"/>
              </a:rPr>
              <a:t>”</a:t>
            </a:r>
            <a:r>
              <a:rPr lang="zh-CN" altLang="en-US" sz="3200" b="1">
                <a:latin typeface="华文行楷" pitchFamily="2" charset="-122"/>
                <a:ea typeface="华文行楷" pitchFamily="2" charset="-122"/>
              </a:rPr>
              <a:t>：</a:t>
            </a:r>
            <a:r>
              <a:rPr lang="zh-CN" altLang="en-US" sz="3200" b="1">
                <a:solidFill>
                  <a:srgbClr val="FF3300"/>
                </a:solidFill>
                <a:latin typeface="华文行楷" pitchFamily="2" charset="-122"/>
                <a:ea typeface="华文行楷" pitchFamily="2" charset="-122"/>
              </a:rPr>
              <a:t>真实，准确</a:t>
            </a:r>
            <a:r>
              <a:rPr lang="zh-CN" altLang="en-US" sz="3200" b="1">
                <a:latin typeface="华文行楷" pitchFamily="2" charset="-122"/>
                <a:ea typeface="华文行楷" pitchFamily="2" charset="-122"/>
              </a:rPr>
              <a:t>。实词虚词做到</a:t>
            </a:r>
            <a:r>
              <a:rPr lang="zh-CN" altLang="en-US" sz="3200" b="1">
                <a:solidFill>
                  <a:srgbClr val="FF3300"/>
                </a:solidFill>
                <a:latin typeface="华文行楷" pitchFamily="2" charset="-122"/>
                <a:ea typeface="华文行楷" pitchFamily="2" charset="-122"/>
              </a:rPr>
              <a:t>字字落实</a:t>
            </a:r>
            <a:r>
              <a:rPr lang="zh-CN" altLang="en-US" sz="2400" b="1">
                <a:latin typeface="Times New Roman" pitchFamily="18" charset="0"/>
              </a:rPr>
              <a:t>，</a:t>
            </a:r>
            <a:r>
              <a:rPr lang="zh-CN" altLang="en-US" sz="3200" b="1">
                <a:latin typeface="华文行楷" pitchFamily="2" charset="-122"/>
                <a:ea typeface="华文行楷" pitchFamily="2" charset="-122"/>
              </a:rPr>
              <a:t>不可以随意增减内容。</a:t>
            </a:r>
          </a:p>
        </p:txBody>
      </p:sp>
      <p:sp>
        <p:nvSpPr>
          <p:cNvPr id="61445" name="矩形 61444"/>
          <p:cNvSpPr>
            <a:spLocks noChangeArrowheads="1"/>
          </p:cNvSpPr>
          <p:nvPr/>
        </p:nvSpPr>
        <p:spPr bwMode="auto">
          <a:xfrm>
            <a:off x="393700" y="4129088"/>
            <a:ext cx="184150" cy="5794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 sz="3200" b="1">
              <a:solidFill>
                <a:schemeClr val="accent2"/>
              </a:solidFill>
              <a:latin typeface="华文行楷" pitchFamily="2" charset="-122"/>
              <a:ea typeface="华文行楷" pitchFamily="2" charset="-122"/>
            </a:endParaRPr>
          </a:p>
        </p:txBody>
      </p:sp>
      <p:sp>
        <p:nvSpPr>
          <p:cNvPr id="61446" name="矩形 61445"/>
          <p:cNvSpPr>
            <a:spLocks noChangeArrowheads="1"/>
          </p:cNvSpPr>
          <p:nvPr/>
        </p:nvSpPr>
        <p:spPr bwMode="auto">
          <a:xfrm>
            <a:off x="0" y="5486400"/>
            <a:ext cx="8610600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 sz="3200" b="1">
              <a:solidFill>
                <a:schemeClr val="accent2"/>
              </a:solidFill>
              <a:latin typeface="华文行楷" pitchFamily="2" charset="-122"/>
              <a:ea typeface="华文行楷" pitchFamily="2" charset="-122"/>
            </a:endParaRPr>
          </a:p>
        </p:txBody>
      </p:sp>
      <p:sp>
        <p:nvSpPr>
          <p:cNvPr id="61447" name="文本框 61446"/>
          <p:cNvSpPr txBox="1">
            <a:spLocks noChangeArrowheads="1"/>
          </p:cNvSpPr>
          <p:nvPr/>
        </p:nvSpPr>
        <p:spPr bwMode="auto">
          <a:xfrm>
            <a:off x="425450" y="3581400"/>
            <a:ext cx="8718550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accent2"/>
                </a:solidFill>
                <a:latin typeface="Times New Roman" pitchFamily="18" charset="0"/>
                <a:ea typeface="华文新魏" pitchFamily="2" charset="-122"/>
              </a:rPr>
              <a:t>例：六国破灭，非兵不利，战不善，弊在赂秦。</a:t>
            </a:r>
          </a:p>
        </p:txBody>
      </p:sp>
      <p:sp>
        <p:nvSpPr>
          <p:cNvPr id="61448" name="文本框 61447"/>
          <p:cNvSpPr txBox="1">
            <a:spLocks noChangeArrowheads="1"/>
          </p:cNvSpPr>
          <p:nvPr/>
        </p:nvSpPr>
        <p:spPr bwMode="auto">
          <a:xfrm>
            <a:off x="990600" y="4572000"/>
            <a:ext cx="184150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 sz="3200" b="1">
              <a:solidFill>
                <a:schemeClr val="accent2"/>
              </a:solidFill>
              <a:latin typeface="Times New Roman" pitchFamily="18" charset="0"/>
              <a:ea typeface="华文行楷" pitchFamily="2" charset="-122"/>
            </a:endParaRPr>
          </a:p>
        </p:txBody>
      </p:sp>
      <p:sp>
        <p:nvSpPr>
          <p:cNvPr id="61449" name="矩形 61448"/>
          <p:cNvSpPr>
            <a:spLocks noChangeArrowheads="1"/>
          </p:cNvSpPr>
          <p:nvPr/>
        </p:nvSpPr>
        <p:spPr bwMode="auto">
          <a:xfrm>
            <a:off x="1600200" y="5715000"/>
            <a:ext cx="5943600" cy="762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folHlink"/>
              </a:buClr>
              <a:buSzPct val="60000"/>
              <a:buFont typeface="Wingdings" pitchFamily="2" charset="2"/>
              <a:buNone/>
            </a:pPr>
            <a:endParaRPr lang="zh-CN" altLang="en-US" sz="4400" b="1">
              <a:latin typeface="Tahoma" pitchFamily="34" charset="0"/>
            </a:endParaRPr>
          </a:p>
        </p:txBody>
      </p:sp>
      <p:sp>
        <p:nvSpPr>
          <p:cNvPr id="61450" name="文本框 61449"/>
          <p:cNvSpPr txBox="1">
            <a:spLocks noChangeArrowheads="1"/>
          </p:cNvSpPr>
          <p:nvPr/>
        </p:nvSpPr>
        <p:spPr bwMode="auto">
          <a:xfrm>
            <a:off x="400050" y="4267200"/>
            <a:ext cx="8743950" cy="1066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3300"/>
                </a:solidFill>
                <a:latin typeface="Times New Roman" pitchFamily="18" charset="0"/>
                <a:ea typeface="华文新魏" pitchFamily="2" charset="-122"/>
              </a:rPr>
              <a:t>六国被攻破灭亡，不是武器不锋利，战术不恰当，弊病在于贿赂秦国。</a:t>
            </a:r>
          </a:p>
        </p:txBody>
      </p:sp>
      <p:sp>
        <p:nvSpPr>
          <p:cNvPr id="61451" name="文本框 61450"/>
          <p:cNvSpPr txBox="1">
            <a:spLocks noChangeArrowheads="1"/>
          </p:cNvSpPr>
          <p:nvPr/>
        </p:nvSpPr>
        <p:spPr bwMode="auto">
          <a:xfrm>
            <a:off x="1752600" y="5181600"/>
            <a:ext cx="184150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 sz="3200" b="1">
              <a:solidFill>
                <a:srgbClr val="FF0000"/>
              </a:solidFill>
              <a:latin typeface="Times New Roman" pitchFamily="18" charset="0"/>
              <a:ea typeface="华文行楷" pitchFamily="2" charset="-122"/>
            </a:endParaRPr>
          </a:p>
        </p:txBody>
      </p:sp>
      <p:sp>
        <p:nvSpPr>
          <p:cNvPr id="61452" name="文本框 61451"/>
          <p:cNvSpPr txBox="1">
            <a:spLocks noChangeArrowheads="1"/>
          </p:cNvSpPr>
          <p:nvPr/>
        </p:nvSpPr>
        <p:spPr bwMode="auto">
          <a:xfrm>
            <a:off x="4724400" y="1524000"/>
            <a:ext cx="3810000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华文行楷" pitchFamily="2" charset="-122"/>
                <a:ea typeface="华文行楷" pitchFamily="2" charset="-122"/>
              </a:rPr>
              <a:t>信    达    雅   </a:t>
            </a:r>
          </a:p>
        </p:txBody>
      </p:sp>
      <p:sp>
        <p:nvSpPr>
          <p:cNvPr id="51212" name="AutoShape 3" descr="诚"/>
          <p:cNvSpPr>
            <a:spLocks noChangeArrowheads="1"/>
          </p:cNvSpPr>
          <p:nvPr/>
        </p:nvSpPr>
        <p:spPr bwMode="auto">
          <a:xfrm rot="-2555">
            <a:off x="2514600" y="-152400"/>
            <a:ext cx="4495800" cy="1752600"/>
          </a:xfrm>
          <a:prstGeom prst="horizontalScroll">
            <a:avLst>
              <a:gd name="adj" fmla="val 16458"/>
            </a:avLst>
          </a:prstGeom>
          <a:blipFill dpi="0" rotWithShape="0">
            <a:blip r:embed="rId3"/>
            <a:stretch>
              <a:fillRect/>
            </a:stretch>
          </a:blipFill>
          <a:ln w="9525">
            <a:solidFill>
              <a:srgbClr val="0000FF"/>
            </a:solidFill>
            <a:round/>
          </a:ln>
          <a:effectLst>
            <a:prstShdw prst="shdw11">
              <a:srgbClr val="008000"/>
            </a:prst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FF0000"/>
                </a:solidFill>
                <a:latin typeface="Times New Roman" pitchFamily="18" charset="0"/>
                <a:ea typeface="华文行楷" pitchFamily="2" charset="-122"/>
              </a:rPr>
              <a:t>文言翻译的原那么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1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1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1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1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61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61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61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61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61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/>
      <p:bldP spid="61444" grpId="1"/>
      <p:bldP spid="61445" grpId="2"/>
      <p:bldP spid="61446" grpId="3"/>
      <p:bldP spid="61447" grpId="4"/>
      <p:bldP spid="61448" grpId="5"/>
      <p:bldP spid="61449" grpId="6"/>
      <p:bldP spid="61450" grpId="7"/>
      <p:bldP spid="61451" grpId="8"/>
      <p:bldP spid="61452" grpId="9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66" name="矩形 62465"/>
          <p:cNvSpPr>
            <a:spLocks noChangeArrowheads="1"/>
          </p:cNvSpPr>
          <p:nvPr/>
        </p:nvSpPr>
        <p:spPr bwMode="auto">
          <a:xfrm>
            <a:off x="0" y="3200400"/>
            <a:ext cx="9345613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3300"/>
                </a:solidFill>
                <a:latin typeface="Times New Roman" pitchFamily="18" charset="0"/>
                <a:ea typeface="华文行楷" pitchFamily="2" charset="-122"/>
              </a:rPr>
              <a:t>“</a:t>
            </a:r>
            <a:r>
              <a:rPr lang="zh-CN" altLang="en-US" sz="3200" b="1">
                <a:solidFill>
                  <a:srgbClr val="FF3300"/>
                </a:solidFill>
                <a:latin typeface="华文行楷" pitchFamily="2" charset="-122"/>
                <a:ea typeface="华文行楷" pitchFamily="2" charset="-122"/>
              </a:rPr>
              <a:t>雅</a:t>
            </a:r>
            <a:r>
              <a:rPr lang="zh-CN" altLang="en-US" sz="3200" b="1">
                <a:solidFill>
                  <a:srgbClr val="FF3300"/>
                </a:solidFill>
                <a:latin typeface="Times New Roman" pitchFamily="18" charset="0"/>
                <a:ea typeface="华文行楷" pitchFamily="2" charset="-122"/>
              </a:rPr>
              <a:t>”</a:t>
            </a:r>
            <a:r>
              <a:rPr lang="zh-CN" altLang="en-US" sz="3200" b="1">
                <a:solidFill>
                  <a:srgbClr val="FF3300"/>
                </a:solidFill>
                <a:latin typeface="华文行楷" pitchFamily="2" charset="-122"/>
                <a:ea typeface="华文行楷" pitchFamily="2" charset="-122"/>
              </a:rPr>
              <a:t>：生动、优美、有文采。</a:t>
            </a:r>
            <a:r>
              <a:rPr lang="zh-CN" altLang="en-US" sz="3200" b="1">
                <a:solidFill>
                  <a:schemeClr val="accent2"/>
                </a:solidFill>
                <a:latin typeface="华文行楷" pitchFamily="2" charset="-122"/>
                <a:ea typeface="华文行楷" pitchFamily="2" charset="-122"/>
              </a:rPr>
              <a:t>努力译出原文的风格。</a:t>
            </a:r>
          </a:p>
        </p:txBody>
      </p:sp>
      <p:sp>
        <p:nvSpPr>
          <p:cNvPr id="62467" name="文本框 62466"/>
          <p:cNvSpPr txBox="1">
            <a:spLocks noChangeArrowheads="1"/>
          </p:cNvSpPr>
          <p:nvPr/>
        </p:nvSpPr>
        <p:spPr bwMode="auto">
          <a:xfrm>
            <a:off x="1116013" y="4005263"/>
            <a:ext cx="3841750" cy="5794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Times New Roman" pitchFamily="18" charset="0"/>
                <a:ea typeface="华文新魏" pitchFamily="2" charset="-122"/>
              </a:rPr>
              <a:t>例：曹公，豺虎也。</a:t>
            </a:r>
          </a:p>
        </p:txBody>
      </p:sp>
      <p:sp>
        <p:nvSpPr>
          <p:cNvPr id="62468" name="文本框 62467"/>
          <p:cNvSpPr txBox="1">
            <a:spLocks noChangeArrowheads="1"/>
          </p:cNvSpPr>
          <p:nvPr/>
        </p:nvSpPr>
        <p:spPr bwMode="auto">
          <a:xfrm>
            <a:off x="1692275" y="4724400"/>
            <a:ext cx="3435350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  <a:ea typeface="华文新魏" pitchFamily="2" charset="-122"/>
              </a:rPr>
              <a:t>曹操是豺狼猛虎。</a:t>
            </a:r>
          </a:p>
        </p:txBody>
      </p:sp>
      <p:sp>
        <p:nvSpPr>
          <p:cNvPr id="62469" name="文本框 62468"/>
          <p:cNvSpPr txBox="1">
            <a:spLocks noChangeArrowheads="1"/>
          </p:cNvSpPr>
          <p:nvPr/>
        </p:nvSpPr>
        <p:spPr bwMode="auto">
          <a:xfrm>
            <a:off x="539750" y="5445125"/>
            <a:ext cx="7505578" cy="5796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  <a:ea typeface="华文新魏" pitchFamily="2" charset="-122"/>
              </a:rPr>
              <a:t>曹操是像豺狼猛虎一样〔凶狠残暴〕的人。</a:t>
            </a:r>
          </a:p>
        </p:txBody>
      </p:sp>
      <p:sp>
        <p:nvSpPr>
          <p:cNvPr id="62470" name="矩形 62469"/>
          <p:cNvSpPr>
            <a:spLocks noChangeArrowheads="1"/>
          </p:cNvSpPr>
          <p:nvPr/>
        </p:nvSpPr>
        <p:spPr bwMode="auto">
          <a:xfrm>
            <a:off x="2124075" y="2708275"/>
            <a:ext cx="6400800" cy="15843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folHlink"/>
              </a:buClr>
              <a:buSzPct val="60000"/>
              <a:buFont typeface="Wingdings" pitchFamily="2" charset="2"/>
              <a:buNone/>
            </a:pPr>
            <a:r>
              <a:rPr lang="zh-CN" altLang="en-US" sz="3200" b="1">
                <a:solidFill>
                  <a:srgbClr val="0000FF"/>
                </a:solidFill>
                <a:latin typeface="华文新魏" pitchFamily="2" charset="-122"/>
                <a:ea typeface="华文新魏" pitchFamily="2" charset="-122"/>
              </a:rPr>
              <a:t>凭借勇气</a:t>
            </a:r>
            <a:r>
              <a:rPr lang="zh-CN" altLang="en-US" sz="3200" b="1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在诸侯中间闻名</a:t>
            </a:r>
            <a:endParaRPr lang="zh-CN" altLang="en-US" sz="3200" b="1">
              <a:solidFill>
                <a:schemeClr val="accent2"/>
              </a:solidFill>
              <a:latin typeface="华文新魏" pitchFamily="2" charset="-122"/>
              <a:ea typeface="华文新魏" pitchFamily="2" charset="-122"/>
            </a:endParaRPr>
          </a:p>
          <a:p>
            <a:pPr>
              <a:spcBef>
                <a:spcPct val="50000"/>
              </a:spcBef>
              <a:buClr>
                <a:schemeClr val="folHlink"/>
              </a:buClr>
              <a:buSzPct val="60000"/>
              <a:buFont typeface="Wingdings" pitchFamily="2" charset="2"/>
              <a:buNone/>
            </a:pPr>
            <a:r>
              <a:rPr lang="zh-CN" altLang="en-US" sz="4400" b="1">
                <a:latin typeface="华文新魏" pitchFamily="2" charset="-122"/>
                <a:ea typeface="华文新魏" pitchFamily="2" charset="-122"/>
              </a:rPr>
              <a:t>        </a:t>
            </a:r>
          </a:p>
        </p:txBody>
      </p:sp>
      <p:sp>
        <p:nvSpPr>
          <p:cNvPr id="62471" name="矩形 62470"/>
          <p:cNvSpPr>
            <a:spLocks noChangeArrowheads="1"/>
          </p:cNvSpPr>
          <p:nvPr/>
        </p:nvSpPr>
        <p:spPr bwMode="auto">
          <a:xfrm>
            <a:off x="2268538" y="2185988"/>
            <a:ext cx="4248150" cy="5794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  <a:ea typeface="华文新魏" pitchFamily="2" charset="-122"/>
              </a:rPr>
              <a:t>凭借勇气闻名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ea typeface="华文新魏" pitchFamily="2" charset="-122"/>
              </a:rPr>
              <a:t>在诸侯国</a:t>
            </a:r>
          </a:p>
        </p:txBody>
      </p:sp>
      <p:sp>
        <p:nvSpPr>
          <p:cNvPr id="62472" name="矩形 62471"/>
          <p:cNvSpPr>
            <a:spLocks noChangeArrowheads="1"/>
          </p:cNvSpPr>
          <p:nvPr/>
        </p:nvSpPr>
        <p:spPr bwMode="auto">
          <a:xfrm>
            <a:off x="1258888" y="1538288"/>
            <a:ext cx="4248150" cy="5794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Times New Roman" pitchFamily="18" charset="0"/>
                <a:ea typeface="华文新魏" pitchFamily="2" charset="-122"/>
              </a:rPr>
              <a:t>例：以勇气闻于诸侯。</a:t>
            </a:r>
          </a:p>
        </p:txBody>
      </p:sp>
      <p:sp>
        <p:nvSpPr>
          <p:cNvPr id="62473" name="矩形 62472"/>
          <p:cNvSpPr>
            <a:spLocks noChangeArrowheads="1"/>
          </p:cNvSpPr>
          <p:nvPr/>
        </p:nvSpPr>
        <p:spPr bwMode="auto">
          <a:xfrm>
            <a:off x="179388" y="260350"/>
            <a:ext cx="8353831" cy="106786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accent2"/>
                </a:solidFill>
                <a:latin typeface="Times New Roman" pitchFamily="18" charset="0"/>
                <a:ea typeface="华文行楷" pitchFamily="2" charset="-122"/>
              </a:rPr>
              <a:t>“达”：通顺，流畅。符合现代汉语语法标准及语言表达习惯，没有语病，努力做到文从句顺。</a:t>
            </a:r>
          </a:p>
        </p:txBody>
      </p:sp>
      <p:pic>
        <p:nvPicPr>
          <p:cNvPr id="52233" name="图片 62473" descr="sf_1241_200552314396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524750" y="1557338"/>
            <a:ext cx="1371600" cy="1285875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24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24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24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2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24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24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24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24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6" grpId="0"/>
      <p:bldP spid="62467" grpId="1"/>
      <p:bldP spid="62468" grpId="2"/>
      <p:bldP spid="62469" grpId="3"/>
      <p:bldP spid="62470" grpId="4"/>
      <p:bldP spid="62471" grpId="5"/>
      <p:bldP spid="62472" grpId="6"/>
      <p:bldP spid="62473" grpId="7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49" name="AutoShape 3" descr="天涯海角"/>
          <p:cNvSpPr>
            <a:spLocks noChangeArrowheads="1"/>
          </p:cNvSpPr>
          <p:nvPr/>
        </p:nvSpPr>
        <p:spPr bwMode="auto">
          <a:xfrm>
            <a:off x="914400" y="228600"/>
            <a:ext cx="2286000" cy="1752600"/>
          </a:xfrm>
          <a:prstGeom prst="horizontalScroll">
            <a:avLst>
              <a:gd name="adj" fmla="val 16458"/>
            </a:avLst>
          </a:prstGeom>
          <a:blipFill dpi="0" rotWithShape="0">
            <a:blip r:embed="rId2"/>
            <a:stretch>
              <a:fillRect/>
            </a:stretch>
          </a:blipFill>
          <a:ln w="9525">
            <a:solidFill>
              <a:srgbClr val="0000FF"/>
            </a:solidFill>
            <a:round/>
          </a:ln>
          <a:effectLst>
            <a:prstShdw prst="shdw11">
              <a:srgbClr val="008000"/>
            </a:prst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  <a:ea typeface="华文行楷" pitchFamily="2" charset="-122"/>
              </a:rPr>
              <a:t>文言翻译</a:t>
            </a:r>
          </a:p>
          <a:p>
            <a:pPr algn="ctr"/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  <a:ea typeface="华文行楷" pitchFamily="2" charset="-122"/>
              </a:rPr>
              <a:t>的种类</a:t>
            </a:r>
          </a:p>
        </p:txBody>
      </p:sp>
      <p:sp>
        <p:nvSpPr>
          <p:cNvPr id="116740" name="Text Box 4"/>
          <p:cNvSpPr txBox="1">
            <a:spLocks noChangeArrowheads="1"/>
          </p:cNvSpPr>
          <p:nvPr/>
        </p:nvSpPr>
        <p:spPr bwMode="auto">
          <a:xfrm>
            <a:off x="3962400" y="447675"/>
            <a:ext cx="4752975" cy="1076325"/>
          </a:xfrm>
          <a:prstGeom prst="rect">
            <a:avLst/>
          </a:prstGeom>
          <a:noFill/>
          <a:ln w="9525">
            <a:solidFill>
              <a:srgbClr val="660066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660066"/>
                </a:solidFill>
                <a:latin typeface="Times New Roman" pitchFamily="18" charset="0"/>
                <a:ea typeface="华文行楷" pitchFamily="2" charset="-122"/>
              </a:rPr>
              <a:t>        </a:t>
            </a:r>
            <a:r>
              <a:rPr lang="zh-CN" altLang="en-US" sz="3200" b="1">
                <a:solidFill>
                  <a:srgbClr val="660066"/>
                </a:solidFill>
                <a:latin typeface="Times New Roman" pitchFamily="18" charset="0"/>
                <a:ea typeface="华文行楷" pitchFamily="2" charset="-122"/>
              </a:rPr>
              <a:t>文言文的翻译有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ea typeface="华文行楷" pitchFamily="2" charset="-122"/>
              </a:rPr>
              <a:t>直译</a:t>
            </a:r>
          </a:p>
          <a:p>
            <a:r>
              <a:rPr lang="zh-CN" altLang="en-US" sz="3200" b="1">
                <a:solidFill>
                  <a:srgbClr val="660066"/>
                </a:solidFill>
                <a:latin typeface="Times New Roman" pitchFamily="18" charset="0"/>
                <a:ea typeface="华文行楷" pitchFamily="2" charset="-122"/>
              </a:rPr>
              <a:t>和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ea typeface="华文行楷" pitchFamily="2" charset="-122"/>
              </a:rPr>
              <a:t>意译</a:t>
            </a:r>
            <a:r>
              <a:rPr lang="zh-CN" altLang="en-US" sz="3200" b="1">
                <a:solidFill>
                  <a:srgbClr val="660066"/>
                </a:solidFill>
                <a:latin typeface="Times New Roman" pitchFamily="18" charset="0"/>
                <a:ea typeface="华文行楷" pitchFamily="2" charset="-122"/>
              </a:rPr>
              <a:t>两种。</a:t>
            </a:r>
          </a:p>
        </p:txBody>
      </p:sp>
      <p:sp>
        <p:nvSpPr>
          <p:cNvPr id="116741" name="Text Box 5"/>
          <p:cNvSpPr txBox="1">
            <a:spLocks noChangeArrowheads="1"/>
          </p:cNvSpPr>
          <p:nvPr/>
        </p:nvSpPr>
        <p:spPr bwMode="auto">
          <a:xfrm>
            <a:off x="1295400" y="2125663"/>
            <a:ext cx="7848600" cy="1190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99"/>
                </a:solidFill>
              </a:rPr>
              <a:t>直译为主     </a:t>
            </a:r>
            <a:r>
              <a:rPr lang="zh-CN" altLang="en-US" sz="3600" b="1">
                <a:solidFill>
                  <a:srgbClr val="FF3300"/>
                </a:solidFill>
              </a:rPr>
              <a:t>字字落实</a:t>
            </a:r>
            <a:r>
              <a:rPr lang="zh-CN" altLang="en-US" sz="3600" b="1">
                <a:solidFill>
                  <a:srgbClr val="000099"/>
                </a:solidFill>
              </a:rPr>
              <a:t>：忠实于原文意思，不遗漏，也不能多余。</a:t>
            </a:r>
          </a:p>
        </p:txBody>
      </p:sp>
      <p:sp>
        <p:nvSpPr>
          <p:cNvPr id="116742" name="Rectangle 6"/>
          <p:cNvSpPr>
            <a:spLocks noChangeArrowheads="1"/>
          </p:cNvSpPr>
          <p:nvPr/>
        </p:nvSpPr>
        <p:spPr bwMode="auto">
          <a:xfrm>
            <a:off x="0" y="2133600"/>
            <a:ext cx="1403350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ea typeface="华文行楷" pitchFamily="2" charset="-122"/>
              </a:rPr>
              <a:t>直译：</a:t>
            </a:r>
          </a:p>
        </p:txBody>
      </p:sp>
      <p:sp>
        <p:nvSpPr>
          <p:cNvPr id="116743" name="Rectangle 7"/>
          <p:cNvSpPr>
            <a:spLocks noChangeArrowheads="1"/>
          </p:cNvSpPr>
          <p:nvPr/>
        </p:nvSpPr>
        <p:spPr bwMode="auto">
          <a:xfrm>
            <a:off x="0" y="4267200"/>
            <a:ext cx="1403350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ea typeface="华文行楷" pitchFamily="2" charset="-122"/>
              </a:rPr>
              <a:t>意译：</a:t>
            </a:r>
          </a:p>
        </p:txBody>
      </p:sp>
      <p:sp>
        <p:nvSpPr>
          <p:cNvPr id="116744" name="Text Box 8"/>
          <p:cNvSpPr txBox="1">
            <a:spLocks noChangeArrowheads="1"/>
          </p:cNvSpPr>
          <p:nvPr/>
        </p:nvSpPr>
        <p:spPr bwMode="auto">
          <a:xfrm>
            <a:off x="1143000" y="4346575"/>
            <a:ext cx="7780172" cy="118990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99"/>
                </a:solidFill>
              </a:rPr>
              <a:t>意译为辅    文从句顺：明白通顺，符合现代汉语的表达习惯，没有语病。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67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67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5" presetClass="entr" presetSubtype="10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167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167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5" presetClass="entr" presetSubtype="10" dur="500" fill="hold" grpId="4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167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740" grpId="0"/>
      <p:bldP spid="116741" grpId="1"/>
      <p:bldP spid="116742" grpId="2"/>
      <p:bldP spid="116743" grpId="3"/>
      <p:bldP spid="116744" grpId="4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3" name="AutoShape 3" descr="天涯海角"/>
          <p:cNvSpPr>
            <a:spLocks noChangeArrowheads="1"/>
          </p:cNvSpPr>
          <p:nvPr/>
        </p:nvSpPr>
        <p:spPr bwMode="auto">
          <a:xfrm>
            <a:off x="914400" y="76200"/>
            <a:ext cx="2286000" cy="1752600"/>
          </a:xfrm>
          <a:prstGeom prst="horizontalScroll">
            <a:avLst>
              <a:gd name="adj" fmla="val 16458"/>
            </a:avLst>
          </a:prstGeom>
          <a:blipFill dpi="0" rotWithShape="0">
            <a:blip r:embed="rId2"/>
            <a:stretch>
              <a:fillRect/>
            </a:stretch>
          </a:blipFill>
          <a:ln w="9525">
            <a:solidFill>
              <a:srgbClr val="0000FF"/>
            </a:solidFill>
            <a:round/>
          </a:ln>
          <a:effectLst>
            <a:prstShdw prst="shdw11">
              <a:srgbClr val="008000"/>
            </a:prst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  <a:ea typeface="华文行楷" pitchFamily="2" charset="-122"/>
              </a:rPr>
              <a:t>文言翻译</a:t>
            </a:r>
          </a:p>
          <a:p>
            <a:pPr algn="ctr"/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  <a:ea typeface="华文行楷" pitchFamily="2" charset="-122"/>
              </a:rPr>
              <a:t>的种类</a:t>
            </a:r>
          </a:p>
        </p:txBody>
      </p:sp>
      <p:sp>
        <p:nvSpPr>
          <p:cNvPr id="117765" name="Text Box 5"/>
          <p:cNvSpPr txBox="1">
            <a:spLocks noChangeArrowheads="1"/>
          </p:cNvSpPr>
          <p:nvPr/>
        </p:nvSpPr>
        <p:spPr bwMode="auto">
          <a:xfrm>
            <a:off x="0" y="5287963"/>
            <a:ext cx="9153144" cy="1067867"/>
          </a:xfrm>
          <a:prstGeom prst="rect">
            <a:avLst/>
          </a:prstGeom>
          <a:solidFill>
            <a:srgbClr val="FFFF00"/>
          </a:solidFill>
          <a:ln w="9525">
            <a:solidFill>
              <a:srgbClr val="FF00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从高考的特点与考查要到达的目的看，文言文翻译：直译为主，意译为辅。</a:t>
            </a:r>
          </a:p>
        </p:txBody>
      </p:sp>
      <p:sp>
        <p:nvSpPr>
          <p:cNvPr id="117766" name="Text Box 6"/>
          <p:cNvSpPr txBox="1">
            <a:spLocks noChangeArrowheads="1"/>
          </p:cNvSpPr>
          <p:nvPr/>
        </p:nvSpPr>
        <p:spPr bwMode="auto">
          <a:xfrm>
            <a:off x="0" y="1981200"/>
            <a:ext cx="9144000" cy="9540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原文：</a:t>
            </a:r>
            <a:r>
              <a:rPr lang="zh-CN" altLang="en-US" sz="2800" b="1">
                <a:latin typeface="Times New Roman" pitchFamily="18" charset="0"/>
              </a:rPr>
              <a:t>项王、项伯东向坐；亚父南向坐，</a:t>
            </a:r>
            <a:r>
              <a:rPr lang="en-US" altLang="zh-CN" sz="2800" b="1">
                <a:latin typeface="Times New Roman" pitchFamily="18" charset="0"/>
              </a:rPr>
              <a:t>——</a:t>
            </a:r>
            <a:r>
              <a:rPr lang="zh-CN" altLang="en-US" sz="2800" b="1">
                <a:latin typeface="Times New Roman" pitchFamily="18" charset="0"/>
              </a:rPr>
              <a:t>亚父者，范增也；沛公北向坐；张良西向侍。 </a:t>
            </a:r>
          </a:p>
        </p:txBody>
      </p:sp>
      <p:sp>
        <p:nvSpPr>
          <p:cNvPr id="117767" name="Text Box 7"/>
          <p:cNvSpPr txBox="1">
            <a:spLocks noChangeArrowheads="1"/>
          </p:cNvSpPr>
          <p:nvPr/>
        </p:nvSpPr>
        <p:spPr bwMode="auto">
          <a:xfrm>
            <a:off x="0" y="2971800"/>
            <a:ext cx="9144000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直译</a:t>
            </a:r>
            <a:r>
              <a:rPr lang="zh-CN" altLang="en-US" sz="3200" b="1">
                <a:solidFill>
                  <a:srgbClr val="660066"/>
                </a:solidFill>
                <a:latin typeface="Times New Roman" pitchFamily="18" charset="0"/>
              </a:rPr>
              <a:t> </a:t>
            </a:r>
            <a:r>
              <a:rPr lang="zh-CN" altLang="en-US" sz="3600" b="1">
                <a:solidFill>
                  <a:srgbClr val="660066"/>
                </a:solidFill>
                <a:latin typeface="Times New Roman" pitchFamily="18" charset="0"/>
              </a:rPr>
              <a:t>  </a:t>
            </a:r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项王、项伯</a:t>
            </a:r>
            <a:r>
              <a:rPr lang="zh-CN" altLang="en-US" sz="2400" b="1">
                <a:solidFill>
                  <a:srgbClr val="A50021"/>
                </a:solidFill>
                <a:latin typeface="Times New Roman" pitchFamily="18" charset="0"/>
              </a:rPr>
              <a:t>面向东坐着</a:t>
            </a:r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；亚父</a:t>
            </a:r>
            <a:r>
              <a:rPr lang="zh-CN" altLang="en-US" sz="2400" b="1">
                <a:solidFill>
                  <a:srgbClr val="A50021"/>
                </a:solidFill>
                <a:latin typeface="Times New Roman" pitchFamily="18" charset="0"/>
              </a:rPr>
              <a:t>面向南坐着</a:t>
            </a:r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，</a:t>
            </a:r>
            <a:r>
              <a:rPr lang="en-US" altLang="zh-CN" sz="2400" b="1">
                <a:solidFill>
                  <a:srgbClr val="0000FF"/>
                </a:solidFill>
                <a:latin typeface="Times New Roman" pitchFamily="18" charset="0"/>
              </a:rPr>
              <a:t>——</a:t>
            </a:r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亚父是范增；沛公</a:t>
            </a:r>
            <a:r>
              <a:rPr lang="zh-CN" altLang="en-US" sz="2400" b="1">
                <a:solidFill>
                  <a:srgbClr val="A50021"/>
                </a:solidFill>
                <a:latin typeface="Times New Roman" pitchFamily="18" charset="0"/>
              </a:rPr>
              <a:t>面向北坐着</a:t>
            </a:r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；张良</a:t>
            </a:r>
            <a:r>
              <a:rPr lang="zh-CN" altLang="en-US" sz="2400" b="1">
                <a:solidFill>
                  <a:srgbClr val="A50021"/>
                </a:solidFill>
                <a:latin typeface="Times New Roman" pitchFamily="18" charset="0"/>
              </a:rPr>
              <a:t>面向西侍坐</a:t>
            </a:r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。 </a:t>
            </a:r>
          </a:p>
        </p:txBody>
      </p:sp>
      <p:sp>
        <p:nvSpPr>
          <p:cNvPr id="117768" name="Text Box 8"/>
          <p:cNvSpPr txBox="1">
            <a:spLocks noChangeArrowheads="1"/>
          </p:cNvSpPr>
          <p:nvPr/>
        </p:nvSpPr>
        <p:spPr bwMode="auto">
          <a:xfrm>
            <a:off x="0" y="4038600"/>
            <a:ext cx="9144000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意译  </a:t>
            </a:r>
            <a:r>
              <a:rPr lang="zh-CN" altLang="en-US" sz="3600" b="1">
                <a:solidFill>
                  <a:srgbClr val="660066"/>
                </a:solidFill>
                <a:latin typeface="Times New Roman" pitchFamily="18" charset="0"/>
              </a:rPr>
              <a:t> </a:t>
            </a:r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项王、项伯</a:t>
            </a:r>
            <a:r>
              <a:rPr lang="zh-CN" altLang="en-US" sz="2400" b="1">
                <a:solidFill>
                  <a:srgbClr val="FF00FF"/>
                </a:solidFill>
                <a:latin typeface="Times New Roman" pitchFamily="18" charset="0"/>
              </a:rPr>
              <a:t>坐在西面</a:t>
            </a:r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；亚父</a:t>
            </a:r>
            <a:r>
              <a:rPr lang="zh-CN" altLang="en-US" sz="2400" b="1">
                <a:solidFill>
                  <a:srgbClr val="FF00FF"/>
                </a:solidFill>
                <a:latin typeface="Times New Roman" pitchFamily="18" charset="0"/>
              </a:rPr>
              <a:t>坐在北面</a:t>
            </a:r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，</a:t>
            </a:r>
            <a:r>
              <a:rPr lang="en-US" altLang="zh-CN" sz="2400" b="1">
                <a:solidFill>
                  <a:srgbClr val="0000FF"/>
                </a:solidFill>
                <a:latin typeface="Times New Roman" pitchFamily="18" charset="0"/>
              </a:rPr>
              <a:t>——</a:t>
            </a:r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亚父就是范增；沛公</a:t>
            </a:r>
            <a:r>
              <a:rPr lang="zh-CN" altLang="en-US" sz="2400" b="1">
                <a:solidFill>
                  <a:srgbClr val="FF00FF"/>
                </a:solidFill>
                <a:latin typeface="Times New Roman" pitchFamily="18" charset="0"/>
              </a:rPr>
              <a:t>坐在南面</a:t>
            </a:r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；张良</a:t>
            </a:r>
            <a:r>
              <a:rPr lang="zh-CN" altLang="en-US" sz="2400" b="1">
                <a:solidFill>
                  <a:srgbClr val="FF00FF"/>
                </a:solidFill>
                <a:latin typeface="Times New Roman" pitchFamily="18" charset="0"/>
              </a:rPr>
              <a:t>陪同坐在东面</a:t>
            </a:r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。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" fill="hold"/>
                                        <p:tgtEl>
                                          <p:spTgt spid="11776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" fill="hold"/>
                                        <p:tgtEl>
                                          <p:spTgt spid="11776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" fill="hold"/>
                                        <p:tgtEl>
                                          <p:spTgt spid="11776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" fill="hold"/>
                                        <p:tgtEl>
                                          <p:spTgt spid="11776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765" grpId="0"/>
      <p:bldP spid="117766" grpId="1"/>
      <p:bldP spid="117767" grpId="2"/>
      <p:bldP spid="117768" grpId="3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7" name="AutoShape 3" descr="ok-g[1]"/>
          <p:cNvSpPr>
            <a:spLocks noChangeArrowheads="1"/>
          </p:cNvSpPr>
          <p:nvPr/>
        </p:nvSpPr>
        <p:spPr bwMode="auto">
          <a:xfrm rot="-17062">
            <a:off x="838200" y="-152400"/>
            <a:ext cx="4724400" cy="1752600"/>
          </a:xfrm>
          <a:prstGeom prst="horizontalScroll">
            <a:avLst>
              <a:gd name="adj" fmla="val 16458"/>
            </a:avLst>
          </a:prstGeom>
          <a:blipFill dpi="0" rotWithShape="0">
            <a:blip r:embed="rId2"/>
            <a:stretch>
              <a:fillRect/>
            </a:stretch>
          </a:blipFill>
          <a:ln w="9525">
            <a:solidFill>
              <a:srgbClr val="0000FF"/>
            </a:solidFill>
            <a:round/>
          </a:ln>
          <a:effectLst>
            <a:prstShdw prst="shdw11">
              <a:srgbClr val="008000"/>
            </a:prst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文言翻译的方法</a:t>
            </a:r>
          </a:p>
        </p:txBody>
      </p:sp>
      <p:sp>
        <p:nvSpPr>
          <p:cNvPr id="55298" name="文本框 92164"/>
          <p:cNvSpPr txBox="1">
            <a:spLocks noChangeArrowheads="1"/>
          </p:cNvSpPr>
          <p:nvPr/>
        </p:nvSpPr>
        <p:spPr bwMode="auto">
          <a:xfrm>
            <a:off x="609600" y="685800"/>
            <a:ext cx="64008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 sz="2400">
              <a:latin typeface="Times New Roman" pitchFamily="18" charset="0"/>
            </a:endParaRPr>
          </a:p>
        </p:txBody>
      </p:sp>
      <p:grpSp>
        <p:nvGrpSpPr>
          <p:cNvPr id="2" name="组合 92166"/>
          <p:cNvGrpSpPr/>
          <p:nvPr/>
        </p:nvGrpSpPr>
        <p:grpSpPr>
          <a:xfrm>
            <a:off x="609600" y="1447800"/>
            <a:ext cx="1371600" cy="1066800"/>
            <a:chOff x="336" y="720"/>
            <a:chExt cx="864" cy="672"/>
          </a:xfrm>
        </p:grpSpPr>
        <p:sp>
          <p:nvSpPr>
            <p:cNvPr id="55300" name="椭圆 92167"/>
            <p:cNvSpPr>
              <a:spLocks noChangeArrowheads="1"/>
            </p:cNvSpPr>
            <p:nvPr/>
          </p:nvSpPr>
          <p:spPr bwMode="auto">
            <a:xfrm>
              <a:off x="336" y="720"/>
              <a:ext cx="864" cy="67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5301" name="文本框 92168"/>
            <p:cNvSpPr txBox="1">
              <a:spLocks noChangeArrowheads="1"/>
            </p:cNvSpPr>
            <p:nvPr/>
          </p:nvSpPr>
          <p:spPr bwMode="auto">
            <a:xfrm>
              <a:off x="532" y="768"/>
              <a:ext cx="511" cy="51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4800" b="1">
                  <a:solidFill>
                    <a:srgbClr val="FF3300"/>
                  </a:solidFill>
                  <a:latin typeface="Times New Roman" pitchFamily="18" charset="0"/>
                </a:rPr>
                <a:t>留</a:t>
              </a:r>
            </a:p>
          </p:txBody>
        </p:sp>
      </p:grpSp>
      <p:grpSp>
        <p:nvGrpSpPr>
          <p:cNvPr id="3" name="组合 92169"/>
          <p:cNvGrpSpPr/>
          <p:nvPr/>
        </p:nvGrpSpPr>
        <p:grpSpPr>
          <a:xfrm>
            <a:off x="4724400" y="3733800"/>
            <a:ext cx="1371600" cy="1066800"/>
            <a:chOff x="336" y="720"/>
            <a:chExt cx="864" cy="672"/>
          </a:xfrm>
        </p:grpSpPr>
        <p:sp>
          <p:nvSpPr>
            <p:cNvPr id="55303" name="椭圆 92170"/>
            <p:cNvSpPr>
              <a:spLocks noChangeArrowheads="1"/>
            </p:cNvSpPr>
            <p:nvPr/>
          </p:nvSpPr>
          <p:spPr bwMode="auto">
            <a:xfrm>
              <a:off x="336" y="720"/>
              <a:ext cx="864" cy="67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5304" name="文本框 92171"/>
            <p:cNvSpPr txBox="1">
              <a:spLocks noChangeArrowheads="1"/>
            </p:cNvSpPr>
            <p:nvPr/>
          </p:nvSpPr>
          <p:spPr bwMode="auto">
            <a:xfrm>
              <a:off x="532" y="768"/>
              <a:ext cx="511" cy="51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4800" b="1">
                  <a:solidFill>
                    <a:schemeClr val="accent2"/>
                  </a:solidFill>
                  <a:latin typeface="Times New Roman" pitchFamily="18" charset="0"/>
                </a:rPr>
                <a:t>调</a:t>
              </a:r>
            </a:p>
          </p:txBody>
        </p:sp>
      </p:grpSp>
      <p:grpSp>
        <p:nvGrpSpPr>
          <p:cNvPr id="4" name="组合 92172"/>
          <p:cNvGrpSpPr/>
          <p:nvPr/>
        </p:nvGrpSpPr>
        <p:grpSpPr>
          <a:xfrm>
            <a:off x="6019800" y="4495800"/>
            <a:ext cx="1371600" cy="1066800"/>
            <a:chOff x="336" y="720"/>
            <a:chExt cx="864" cy="672"/>
          </a:xfrm>
        </p:grpSpPr>
        <p:sp>
          <p:nvSpPr>
            <p:cNvPr id="55306" name="椭圆 92173"/>
            <p:cNvSpPr>
              <a:spLocks noChangeArrowheads="1"/>
            </p:cNvSpPr>
            <p:nvPr/>
          </p:nvSpPr>
          <p:spPr bwMode="auto">
            <a:xfrm>
              <a:off x="336" y="720"/>
              <a:ext cx="864" cy="67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5307" name="文本框 92174"/>
            <p:cNvSpPr txBox="1">
              <a:spLocks noChangeArrowheads="1"/>
            </p:cNvSpPr>
            <p:nvPr/>
          </p:nvSpPr>
          <p:spPr bwMode="auto">
            <a:xfrm>
              <a:off x="532" y="768"/>
              <a:ext cx="511" cy="51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4800" b="1">
                  <a:solidFill>
                    <a:schemeClr val="accent2"/>
                  </a:solidFill>
                  <a:latin typeface="Times New Roman" pitchFamily="18" charset="0"/>
                </a:rPr>
                <a:t>补</a:t>
              </a:r>
            </a:p>
          </p:txBody>
        </p:sp>
      </p:grpSp>
      <p:grpSp>
        <p:nvGrpSpPr>
          <p:cNvPr id="5" name="组合 92175"/>
          <p:cNvGrpSpPr/>
          <p:nvPr/>
        </p:nvGrpSpPr>
        <p:grpSpPr>
          <a:xfrm>
            <a:off x="7239000" y="5334000"/>
            <a:ext cx="1371600" cy="1066800"/>
            <a:chOff x="336" y="720"/>
            <a:chExt cx="864" cy="672"/>
          </a:xfrm>
        </p:grpSpPr>
        <p:sp>
          <p:nvSpPr>
            <p:cNvPr id="55309" name="椭圆 92176"/>
            <p:cNvSpPr>
              <a:spLocks noChangeArrowheads="1"/>
            </p:cNvSpPr>
            <p:nvPr/>
          </p:nvSpPr>
          <p:spPr bwMode="auto">
            <a:xfrm>
              <a:off x="336" y="720"/>
              <a:ext cx="864" cy="67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5310" name="文本框 92177"/>
            <p:cNvSpPr txBox="1">
              <a:spLocks noChangeArrowheads="1"/>
            </p:cNvSpPr>
            <p:nvPr/>
          </p:nvSpPr>
          <p:spPr bwMode="auto">
            <a:xfrm>
              <a:off x="532" y="768"/>
              <a:ext cx="511" cy="51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4800" b="1">
                  <a:solidFill>
                    <a:schemeClr val="accent2"/>
                  </a:solidFill>
                  <a:latin typeface="Times New Roman" pitchFamily="18" charset="0"/>
                </a:rPr>
                <a:t>贯</a:t>
              </a:r>
            </a:p>
          </p:txBody>
        </p:sp>
      </p:grpSp>
      <p:grpSp>
        <p:nvGrpSpPr>
          <p:cNvPr id="6" name="组合 92178"/>
          <p:cNvGrpSpPr/>
          <p:nvPr/>
        </p:nvGrpSpPr>
        <p:grpSpPr>
          <a:xfrm>
            <a:off x="1905000" y="2209800"/>
            <a:ext cx="1371600" cy="1066800"/>
            <a:chOff x="336" y="720"/>
            <a:chExt cx="864" cy="672"/>
          </a:xfrm>
        </p:grpSpPr>
        <p:sp>
          <p:nvSpPr>
            <p:cNvPr id="55312" name="椭圆 92179"/>
            <p:cNvSpPr>
              <a:spLocks noChangeArrowheads="1"/>
            </p:cNvSpPr>
            <p:nvPr/>
          </p:nvSpPr>
          <p:spPr bwMode="auto">
            <a:xfrm>
              <a:off x="336" y="720"/>
              <a:ext cx="864" cy="67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5313" name="文本框 92180"/>
            <p:cNvSpPr txBox="1">
              <a:spLocks noChangeArrowheads="1"/>
            </p:cNvSpPr>
            <p:nvPr/>
          </p:nvSpPr>
          <p:spPr bwMode="auto">
            <a:xfrm>
              <a:off x="532" y="768"/>
              <a:ext cx="511" cy="51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4800" b="1">
                  <a:solidFill>
                    <a:srgbClr val="FF3300"/>
                  </a:solidFill>
                  <a:latin typeface="Times New Roman" pitchFamily="18" charset="0"/>
                </a:rPr>
                <a:t>删</a:t>
              </a:r>
            </a:p>
          </p:txBody>
        </p:sp>
      </p:grpSp>
      <p:grpSp>
        <p:nvGrpSpPr>
          <p:cNvPr id="7" name="组合 92181"/>
          <p:cNvGrpSpPr/>
          <p:nvPr/>
        </p:nvGrpSpPr>
        <p:grpSpPr>
          <a:xfrm>
            <a:off x="3276600" y="2971800"/>
            <a:ext cx="1371600" cy="1066800"/>
            <a:chOff x="336" y="720"/>
            <a:chExt cx="864" cy="672"/>
          </a:xfrm>
        </p:grpSpPr>
        <p:sp>
          <p:nvSpPr>
            <p:cNvPr id="55315" name="椭圆 92182"/>
            <p:cNvSpPr>
              <a:spLocks noChangeArrowheads="1"/>
            </p:cNvSpPr>
            <p:nvPr/>
          </p:nvSpPr>
          <p:spPr bwMode="auto">
            <a:xfrm>
              <a:off x="336" y="720"/>
              <a:ext cx="864" cy="67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5316" name="文本框 92183"/>
            <p:cNvSpPr txBox="1">
              <a:spLocks noChangeArrowheads="1"/>
            </p:cNvSpPr>
            <p:nvPr/>
          </p:nvSpPr>
          <p:spPr bwMode="auto">
            <a:xfrm>
              <a:off x="532" y="768"/>
              <a:ext cx="511" cy="51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4800" b="1">
                  <a:solidFill>
                    <a:srgbClr val="FF3300"/>
                  </a:solidFill>
                  <a:latin typeface="Times New Roman" pitchFamily="18" charset="0"/>
                </a:rPr>
                <a:t>换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dur="5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dur="5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20" presetID="2" presetClass="entr" presetSubtype="4" dur="50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25" presetID="2" presetClass="entr" presetSubtype="4" dur="50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5500"/>
                            </p:stCondLst>
                            <p:childTnLst>
                              <p:par>
                                <p:cTn id="30" presetID="2" presetClass="entr" presetSubtype="4" dur="500" fill="hold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文本框 32769"/>
          <p:cNvSpPr txBox="1">
            <a:spLocks noChangeArrowheads="1"/>
          </p:cNvSpPr>
          <p:nvPr/>
        </p:nvSpPr>
        <p:spPr bwMode="auto">
          <a:xfrm>
            <a:off x="0" y="1371600"/>
            <a:ext cx="8924316" cy="479014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en-US" altLang="zh-CN" sz="4400" b="1">
              <a:solidFill>
                <a:srgbClr val="FF3300"/>
              </a:solidFill>
              <a:latin typeface="华文隶书" pitchFamily="2" charset="-122"/>
              <a:ea typeface="华文隶书" pitchFamily="2" charset="-122"/>
            </a:endParaRPr>
          </a:p>
          <a:p>
            <a:endParaRPr lang="en-US" altLang="zh-CN" sz="4400" b="1">
              <a:solidFill>
                <a:srgbClr val="FF3300"/>
              </a:solidFill>
              <a:latin typeface="华文隶书" pitchFamily="2" charset="-122"/>
              <a:ea typeface="华文隶书" pitchFamily="2" charset="-122"/>
            </a:endParaRPr>
          </a:p>
          <a:p>
            <a:endParaRPr lang="en-US" altLang="zh-CN" sz="4400" b="1">
              <a:solidFill>
                <a:srgbClr val="FF3300"/>
              </a:solidFill>
              <a:latin typeface="华文隶书" pitchFamily="2" charset="-122"/>
              <a:ea typeface="华文隶书" pitchFamily="2" charset="-122"/>
            </a:endParaRPr>
          </a:p>
          <a:p>
            <a:r>
              <a:rPr lang="en-US" altLang="zh-CN" sz="4400" b="1">
                <a:solidFill>
                  <a:srgbClr val="FF3300"/>
                </a:solidFill>
                <a:latin typeface="华文隶书" pitchFamily="2" charset="-122"/>
                <a:ea typeface="华文隶书" pitchFamily="2" charset="-122"/>
              </a:rPr>
              <a:t>㈠人名〔名、字、号等〕、地名、官职名、年号、国号等专门称谓。</a:t>
            </a:r>
          </a:p>
          <a:p>
            <a:r>
              <a:rPr lang="en-US" altLang="zh-CN" sz="4400" b="1">
                <a:solidFill>
                  <a:srgbClr val="FF3300"/>
                </a:solidFill>
                <a:latin typeface="华文隶书" pitchFamily="2" charset="-122"/>
                <a:ea typeface="华文隶书" pitchFamily="2" charset="-122"/>
              </a:rPr>
              <a:t>㈡度量衡单位、数量词、器物名称。</a:t>
            </a:r>
          </a:p>
          <a:p>
            <a:r>
              <a:rPr lang="en-US" altLang="zh-CN" sz="4400" b="1">
                <a:solidFill>
                  <a:srgbClr val="FF3300"/>
                </a:solidFill>
                <a:latin typeface="华文隶书" pitchFamily="2" charset="-122"/>
                <a:ea typeface="华文隶书" pitchFamily="2" charset="-122"/>
              </a:rPr>
              <a:t>㈢古今意义相同的词。</a:t>
            </a:r>
          </a:p>
        </p:txBody>
      </p:sp>
      <p:sp>
        <p:nvSpPr>
          <p:cNvPr id="11267" name="矩形 32770"/>
          <p:cNvSpPr>
            <a:spLocks noChangeArrowheads="1" noChangeShapeType="1" noTextEdit="1"/>
          </p:cNvSpPr>
          <p:nvPr/>
        </p:nvSpPr>
        <p:spPr bwMode="auto">
          <a:xfrm>
            <a:off x="6477000" y="685800"/>
            <a:ext cx="2667000" cy="1981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32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 kern="10">
                <a:ln w="12700">
                  <a:solidFill>
                    <a:srgbClr val="EAEAEA"/>
                  </a:solidFill>
                  <a:miter lim="800000"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/>
                  </a:outerShdw>
                </a:effectLst>
                <a:latin typeface="宋体" charset="-122"/>
                <a:ea typeface="宋体" charset="-122"/>
              </a:rPr>
              <a:t>留</a:t>
            </a:r>
          </a:p>
        </p:txBody>
      </p:sp>
      <p:sp>
        <p:nvSpPr>
          <p:cNvPr id="56323" name="AutoShape 3" descr="ok-g[1]"/>
          <p:cNvSpPr>
            <a:spLocks noChangeArrowheads="1"/>
          </p:cNvSpPr>
          <p:nvPr/>
        </p:nvSpPr>
        <p:spPr bwMode="auto">
          <a:xfrm rot="-17062">
            <a:off x="838200" y="-152400"/>
            <a:ext cx="4953000" cy="1752600"/>
          </a:xfrm>
          <a:prstGeom prst="horizontalScroll">
            <a:avLst>
              <a:gd name="adj" fmla="val 16458"/>
            </a:avLst>
          </a:prstGeom>
          <a:blipFill dpi="0" rotWithShape="0">
            <a:blip r:embed="rId2"/>
            <a:stretch>
              <a:fillRect/>
            </a:stretch>
          </a:blipFill>
          <a:ln w="9525">
            <a:solidFill>
              <a:srgbClr val="0000FF"/>
            </a:solidFill>
            <a:round/>
          </a:ln>
          <a:effectLst>
            <a:prstShdw prst="shdw11">
              <a:srgbClr val="008000"/>
            </a:prst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文言翻译的方法一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" fill="hold"/>
                                        <p:tgtEl>
                                          <p:spTgt spid="3277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  <p:bldP spid="11267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345" name="文本框 16385"/>
          <p:cNvSpPr txBox="1">
            <a:spLocks noChangeArrowheads="1"/>
          </p:cNvSpPr>
          <p:nvPr/>
        </p:nvSpPr>
        <p:spPr bwMode="auto">
          <a:xfrm>
            <a:off x="0" y="0"/>
            <a:ext cx="3604051" cy="6407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FF"/>
                </a:solidFill>
                <a:latin typeface="Times New Roman" pitchFamily="18" charset="0"/>
              </a:rPr>
              <a:t>翻译以下句子:</a:t>
            </a:r>
          </a:p>
        </p:txBody>
      </p:sp>
      <p:sp>
        <p:nvSpPr>
          <p:cNvPr id="57346" name="文本框 16386"/>
          <p:cNvSpPr txBox="1">
            <a:spLocks noChangeArrowheads="1"/>
          </p:cNvSpPr>
          <p:nvPr/>
        </p:nvSpPr>
        <p:spPr bwMode="auto">
          <a:xfrm>
            <a:off x="0" y="1412875"/>
            <a:ext cx="9144000" cy="11287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sz="3200" b="1">
                <a:latin typeface="Times New Roman" pitchFamily="18" charset="0"/>
              </a:rPr>
              <a:t>1.</a:t>
            </a:r>
            <a:r>
              <a:rPr lang="zh-CN" altLang="en-US" sz="3200" b="1"/>
              <a:t>赵惠文王十六年，廉颇为赵将伐齐，大破之，取阳晋，拜为上卿，以勇气闻于诸侯。</a:t>
            </a:r>
            <a:r>
              <a:rPr lang="zh-CN" altLang="en-US" sz="3600"/>
              <a:t> </a:t>
            </a:r>
          </a:p>
        </p:txBody>
      </p:sp>
      <p:sp>
        <p:nvSpPr>
          <p:cNvPr id="16388" name="文本框 16387"/>
          <p:cNvSpPr txBox="1">
            <a:spLocks noChangeArrowheads="1"/>
          </p:cNvSpPr>
          <p:nvPr/>
        </p:nvSpPr>
        <p:spPr bwMode="auto">
          <a:xfrm>
            <a:off x="0" y="3500438"/>
            <a:ext cx="8964613" cy="15541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b="1"/>
              <a:t>    </a:t>
            </a:r>
            <a:r>
              <a:rPr lang="zh-CN" altLang="en-US" sz="3200">
                <a:solidFill>
                  <a:srgbClr val="441CD6"/>
                </a:solidFill>
              </a:rPr>
              <a:t>译：</a:t>
            </a:r>
            <a:r>
              <a:rPr lang="zh-CN" altLang="en-US" sz="3200" b="1"/>
              <a:t> </a:t>
            </a:r>
            <a:r>
              <a:rPr lang="zh-CN" altLang="en-US" sz="3200" b="1">
                <a:solidFill>
                  <a:srgbClr val="FF3300"/>
                </a:solidFill>
              </a:rPr>
              <a:t>赵惠文王十六年</a:t>
            </a:r>
            <a:r>
              <a:rPr lang="zh-CN" altLang="en-US" sz="3200" b="1"/>
              <a:t>，</a:t>
            </a:r>
            <a:r>
              <a:rPr lang="zh-CN" altLang="en-US" sz="3200" b="1">
                <a:solidFill>
                  <a:srgbClr val="FF3300"/>
                </a:solidFill>
              </a:rPr>
              <a:t>廉颇</a:t>
            </a:r>
            <a:r>
              <a:rPr lang="zh-CN" altLang="en-US" sz="3200" b="1"/>
              <a:t>作为赵国的将领征讨齐国，大败齐军，夺取了</a:t>
            </a:r>
            <a:r>
              <a:rPr lang="zh-CN" altLang="en-US" sz="3200" b="1">
                <a:solidFill>
                  <a:srgbClr val="FF3300"/>
                </a:solidFill>
              </a:rPr>
              <a:t>阳晋</a:t>
            </a:r>
            <a:r>
              <a:rPr lang="zh-CN" altLang="en-US" sz="3200" b="1"/>
              <a:t>，被封为</a:t>
            </a:r>
            <a:r>
              <a:rPr lang="zh-CN" altLang="en-US" sz="3200" b="1">
                <a:solidFill>
                  <a:srgbClr val="FF3300"/>
                </a:solidFill>
              </a:rPr>
              <a:t>上卿</a:t>
            </a:r>
            <a:r>
              <a:rPr lang="zh-CN" altLang="en-US" sz="3200" b="1"/>
              <a:t>，他凭借</a:t>
            </a:r>
            <a:r>
              <a:rPr lang="zh-CN" altLang="en-US" sz="3200" b="1">
                <a:solidFill>
                  <a:srgbClr val="FF3300"/>
                </a:solidFill>
              </a:rPr>
              <a:t>勇气</a:t>
            </a:r>
            <a:r>
              <a:rPr lang="zh-CN" altLang="en-US" sz="3200" b="1"/>
              <a:t>在各国诸侯间闻名。</a:t>
            </a:r>
            <a:r>
              <a:rPr lang="zh-CN" altLang="en-US"/>
              <a:t> </a:t>
            </a:r>
          </a:p>
        </p:txBody>
      </p:sp>
      <p:sp>
        <p:nvSpPr>
          <p:cNvPr id="57348" name="文本框 16388"/>
          <p:cNvSpPr txBox="1">
            <a:spLocks noChangeArrowheads="1"/>
          </p:cNvSpPr>
          <p:nvPr/>
        </p:nvSpPr>
        <p:spPr bwMode="auto">
          <a:xfrm>
            <a:off x="179388" y="5157788"/>
            <a:ext cx="8964612" cy="5794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sz="3200" b="1"/>
              <a:t>2.</a:t>
            </a:r>
            <a:r>
              <a:rPr lang="zh-CN" altLang="en-US" sz="3200" b="1"/>
              <a:t>得楚和氏璧</a:t>
            </a:r>
            <a:r>
              <a:rPr lang="zh-CN" altLang="en-US" sz="3200"/>
              <a:t> </a:t>
            </a:r>
            <a:r>
              <a:rPr lang="zh-CN" altLang="en-US" sz="3200" b="1"/>
              <a:t>。</a:t>
            </a:r>
            <a:r>
              <a:rPr lang="zh-CN" altLang="en-US"/>
              <a:t> </a:t>
            </a:r>
          </a:p>
        </p:txBody>
      </p:sp>
      <p:sp>
        <p:nvSpPr>
          <p:cNvPr id="16390" name="文本框 16389"/>
          <p:cNvSpPr txBox="1">
            <a:spLocks noChangeArrowheads="1"/>
          </p:cNvSpPr>
          <p:nvPr/>
        </p:nvSpPr>
        <p:spPr bwMode="auto">
          <a:xfrm>
            <a:off x="0" y="5949950"/>
            <a:ext cx="5832475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zh-CN" altLang="en-US" sz="3200">
                <a:solidFill>
                  <a:srgbClr val="441CD6"/>
                </a:solidFill>
              </a:rPr>
              <a:t>译：</a:t>
            </a:r>
            <a:r>
              <a:rPr lang="zh-CN" altLang="en-US" sz="3200" b="1"/>
              <a:t>得到了楚国的</a:t>
            </a:r>
            <a:r>
              <a:rPr lang="zh-CN" altLang="en-US" sz="3200" b="1">
                <a:solidFill>
                  <a:srgbClr val="FF3300"/>
                </a:solidFill>
              </a:rPr>
              <a:t>和氏璧</a:t>
            </a:r>
            <a:r>
              <a:rPr lang="zh-CN" altLang="en-US" sz="3200" b="1"/>
              <a:t>。</a:t>
            </a:r>
            <a:r>
              <a:rPr lang="zh-CN" altLang="en-US" sz="3600"/>
              <a:t> </a:t>
            </a:r>
          </a:p>
        </p:txBody>
      </p:sp>
      <p:sp>
        <p:nvSpPr>
          <p:cNvPr id="16392" name="椭圆形标注 16391"/>
          <p:cNvSpPr>
            <a:spLocks noChangeArrowheads="1"/>
          </p:cNvSpPr>
          <p:nvPr/>
        </p:nvSpPr>
        <p:spPr bwMode="auto">
          <a:xfrm>
            <a:off x="3962400" y="609600"/>
            <a:ext cx="1905000" cy="762000"/>
          </a:xfrm>
          <a:prstGeom prst="wedgeEllipseCallout">
            <a:avLst>
              <a:gd name="adj1" fmla="val -38833"/>
              <a:gd name="adj2" fmla="val 67083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FF33CC"/>
                </a:solidFill>
                <a:latin typeface="Times New Roman" pitchFamily="18" charset="0"/>
              </a:rPr>
              <a:t>人名</a:t>
            </a:r>
            <a:endParaRPr lang="zh-CN" altLang="en-US" sz="3200" b="1">
              <a:solidFill>
                <a:srgbClr val="FF33CC"/>
              </a:solidFill>
            </a:endParaRPr>
          </a:p>
        </p:txBody>
      </p:sp>
      <p:sp>
        <p:nvSpPr>
          <p:cNvPr id="16391" name="椭圆形标注 16390"/>
          <p:cNvSpPr>
            <a:spLocks noChangeArrowheads="1"/>
          </p:cNvSpPr>
          <p:nvPr/>
        </p:nvSpPr>
        <p:spPr bwMode="auto">
          <a:xfrm>
            <a:off x="381000" y="533400"/>
            <a:ext cx="3240088" cy="690563"/>
          </a:xfrm>
          <a:prstGeom prst="wedgeEllipseCallout">
            <a:avLst>
              <a:gd name="adj1" fmla="val -16440"/>
              <a:gd name="adj2" fmla="val 94139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FF33CC"/>
                </a:solidFill>
                <a:latin typeface="Times New Roman" pitchFamily="18" charset="0"/>
              </a:rPr>
              <a:t>人名</a:t>
            </a:r>
            <a:r>
              <a:rPr lang="zh-CN" altLang="en-US" sz="3200" b="1">
                <a:solidFill>
                  <a:srgbClr val="FF33CC"/>
                </a:solidFill>
              </a:rPr>
              <a:t>、年号</a:t>
            </a:r>
          </a:p>
        </p:txBody>
      </p:sp>
      <p:sp>
        <p:nvSpPr>
          <p:cNvPr id="16397" name="文本框 16396"/>
          <p:cNvSpPr txBox="1">
            <a:spLocks noChangeArrowheads="1"/>
          </p:cNvSpPr>
          <p:nvPr/>
        </p:nvSpPr>
        <p:spPr bwMode="auto">
          <a:xfrm>
            <a:off x="0" y="1524000"/>
            <a:ext cx="9144000" cy="11287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sz="3200" b="1">
                <a:latin typeface="Times New Roman" pitchFamily="18" charset="0"/>
              </a:rPr>
              <a:t>1.</a:t>
            </a:r>
            <a:r>
              <a:rPr lang="zh-CN" altLang="en-US" sz="3200" b="1">
                <a:solidFill>
                  <a:srgbClr val="FF3300"/>
                </a:solidFill>
              </a:rPr>
              <a:t>赵惠文王十六年</a:t>
            </a:r>
            <a:r>
              <a:rPr lang="zh-CN" altLang="en-US" sz="3200" b="1"/>
              <a:t>，</a:t>
            </a:r>
            <a:r>
              <a:rPr lang="zh-CN" altLang="en-US" sz="3200" b="1">
                <a:solidFill>
                  <a:srgbClr val="FF3300"/>
                </a:solidFill>
              </a:rPr>
              <a:t>廉颇</a:t>
            </a:r>
            <a:r>
              <a:rPr lang="zh-CN" altLang="en-US" sz="3200" b="1"/>
              <a:t>为赵将伐齐，大破之，取</a:t>
            </a:r>
            <a:r>
              <a:rPr lang="zh-CN" altLang="en-US" sz="3200" b="1">
                <a:solidFill>
                  <a:srgbClr val="FF3300"/>
                </a:solidFill>
              </a:rPr>
              <a:t>阳晋</a:t>
            </a:r>
            <a:r>
              <a:rPr lang="zh-CN" altLang="en-US" sz="3200" b="1"/>
              <a:t>，拜为</a:t>
            </a:r>
            <a:r>
              <a:rPr lang="zh-CN" altLang="en-US" sz="3200" b="1">
                <a:solidFill>
                  <a:srgbClr val="FF3300"/>
                </a:solidFill>
              </a:rPr>
              <a:t>上卿</a:t>
            </a:r>
            <a:r>
              <a:rPr lang="zh-CN" altLang="en-US" sz="3200" b="1"/>
              <a:t>，以</a:t>
            </a:r>
            <a:r>
              <a:rPr lang="zh-CN" altLang="en-US" sz="3200" b="1">
                <a:solidFill>
                  <a:srgbClr val="FF3300"/>
                </a:solidFill>
              </a:rPr>
              <a:t>勇气</a:t>
            </a:r>
            <a:r>
              <a:rPr lang="zh-CN" altLang="en-US" sz="3200" b="1"/>
              <a:t>闻于诸侯。</a:t>
            </a:r>
            <a:r>
              <a:rPr lang="zh-CN" altLang="en-US" sz="3600"/>
              <a:t> </a:t>
            </a:r>
          </a:p>
        </p:txBody>
      </p:sp>
      <p:sp>
        <p:nvSpPr>
          <p:cNvPr id="16398" name="文本框 16397"/>
          <p:cNvSpPr txBox="1">
            <a:spLocks noChangeArrowheads="1"/>
          </p:cNvSpPr>
          <p:nvPr/>
        </p:nvSpPr>
        <p:spPr bwMode="auto">
          <a:xfrm>
            <a:off x="179388" y="5105400"/>
            <a:ext cx="8964612" cy="5794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sz="3200" b="1"/>
              <a:t>2.</a:t>
            </a:r>
            <a:r>
              <a:rPr lang="zh-CN" altLang="en-US" sz="3200" b="1"/>
              <a:t>得楚</a:t>
            </a:r>
            <a:r>
              <a:rPr lang="zh-CN" altLang="en-US" sz="3200" b="1">
                <a:solidFill>
                  <a:srgbClr val="FF3300"/>
                </a:solidFill>
              </a:rPr>
              <a:t>和氏璧</a:t>
            </a:r>
            <a:r>
              <a:rPr lang="zh-CN" altLang="en-US" sz="3200"/>
              <a:t> </a:t>
            </a:r>
            <a:r>
              <a:rPr lang="zh-CN" altLang="en-US" sz="3200" b="1"/>
              <a:t>。</a:t>
            </a:r>
            <a:r>
              <a:rPr lang="zh-CN" altLang="en-US"/>
              <a:t> </a:t>
            </a:r>
          </a:p>
        </p:txBody>
      </p:sp>
      <p:sp>
        <p:nvSpPr>
          <p:cNvPr id="16396" name="椭圆形标注 16395"/>
          <p:cNvSpPr>
            <a:spLocks noChangeArrowheads="1"/>
          </p:cNvSpPr>
          <p:nvPr/>
        </p:nvSpPr>
        <p:spPr bwMode="auto">
          <a:xfrm>
            <a:off x="3563938" y="5157788"/>
            <a:ext cx="2303462" cy="719137"/>
          </a:xfrm>
          <a:prstGeom prst="wedgeEllipseCallout">
            <a:avLst>
              <a:gd name="adj1" fmla="val -85977"/>
              <a:gd name="adj2" fmla="val -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FF33CC"/>
                </a:solidFill>
                <a:latin typeface="Times New Roman" pitchFamily="18" charset="0"/>
              </a:rPr>
              <a:t>器物名</a:t>
            </a:r>
            <a:endParaRPr lang="zh-CN" altLang="en-US" sz="3200" b="1">
              <a:solidFill>
                <a:srgbClr val="FF33CC"/>
              </a:solidFill>
            </a:endParaRPr>
          </a:p>
        </p:txBody>
      </p:sp>
      <p:sp>
        <p:nvSpPr>
          <p:cNvPr id="16393" name="椭圆形标注 16392"/>
          <p:cNvSpPr>
            <a:spLocks noChangeArrowheads="1"/>
          </p:cNvSpPr>
          <p:nvPr/>
        </p:nvSpPr>
        <p:spPr bwMode="auto">
          <a:xfrm>
            <a:off x="250825" y="2565400"/>
            <a:ext cx="1655763" cy="635000"/>
          </a:xfrm>
          <a:prstGeom prst="wedgeEllipseCallout">
            <a:avLst>
              <a:gd name="adj1" fmla="val -34278"/>
              <a:gd name="adj2" fmla="val -6875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FF33CC"/>
                </a:solidFill>
                <a:latin typeface="Times New Roman" pitchFamily="18" charset="0"/>
              </a:rPr>
              <a:t>地名</a:t>
            </a:r>
            <a:endParaRPr lang="zh-CN" altLang="en-US" sz="3200" b="1">
              <a:solidFill>
                <a:srgbClr val="FF33CC"/>
              </a:solidFill>
            </a:endParaRPr>
          </a:p>
        </p:txBody>
      </p:sp>
      <p:sp>
        <p:nvSpPr>
          <p:cNvPr id="16394" name="椭圆形标注 16393"/>
          <p:cNvSpPr>
            <a:spLocks noChangeArrowheads="1"/>
          </p:cNvSpPr>
          <p:nvPr/>
        </p:nvSpPr>
        <p:spPr bwMode="auto">
          <a:xfrm>
            <a:off x="2339975" y="2636838"/>
            <a:ext cx="1584325" cy="720725"/>
          </a:xfrm>
          <a:prstGeom prst="wedgeEllipseCallout">
            <a:avLst>
              <a:gd name="adj1" fmla="val -34769"/>
              <a:gd name="adj2" fmla="val -79954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FF33CC"/>
                </a:solidFill>
                <a:latin typeface="Times New Roman" pitchFamily="18" charset="0"/>
              </a:rPr>
              <a:t>官名</a:t>
            </a:r>
            <a:endParaRPr lang="zh-CN" altLang="en-US" sz="3200" b="1">
              <a:solidFill>
                <a:srgbClr val="FF33CC"/>
              </a:solidFill>
            </a:endParaRPr>
          </a:p>
        </p:txBody>
      </p:sp>
      <p:sp>
        <p:nvSpPr>
          <p:cNvPr id="16395" name="椭圆形标注 16394"/>
          <p:cNvSpPr>
            <a:spLocks noChangeArrowheads="1"/>
          </p:cNvSpPr>
          <p:nvPr/>
        </p:nvSpPr>
        <p:spPr bwMode="auto">
          <a:xfrm>
            <a:off x="4427538" y="2565400"/>
            <a:ext cx="4321175" cy="690563"/>
          </a:xfrm>
          <a:prstGeom prst="wedgeEllipseCallout">
            <a:avLst>
              <a:gd name="adj1" fmla="val -52167"/>
              <a:gd name="adj2" fmla="val -7459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FF33CC"/>
                </a:solidFill>
                <a:latin typeface="Times New Roman" pitchFamily="18" charset="0"/>
              </a:rPr>
              <a:t>与现代汉语义同</a:t>
            </a:r>
            <a:endParaRPr lang="zh-CN" altLang="en-US" sz="3200" b="1">
              <a:solidFill>
                <a:srgbClr val="FF33CC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" fill="hold"/>
                                        <p:tgtEl>
                                          <p:spTgt spid="1639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6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1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" fill="hold"/>
                                        <p:tgtEl>
                                          <p:spTgt spid="1639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6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8" grpId="0"/>
      <p:bldP spid="16390" grpId="1"/>
      <p:bldP spid="16392" grpId="2"/>
      <p:bldP spid="16391" grpId="3"/>
      <p:bldP spid="16397" grpId="4"/>
      <p:bldP spid="16398" grpId="5"/>
      <p:bldP spid="16396" grpId="6"/>
      <p:bldP spid="16393" grpId="7"/>
      <p:bldP spid="16394" grpId="8"/>
      <p:bldP spid="16395" grpId="9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538" name="文本框 65537"/>
          <p:cNvSpPr txBox="1">
            <a:spLocks noChangeArrowheads="1"/>
          </p:cNvSpPr>
          <p:nvPr/>
        </p:nvSpPr>
        <p:spPr bwMode="auto">
          <a:xfrm>
            <a:off x="0" y="2438400"/>
            <a:ext cx="8991600" cy="42513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ctr">
              <a:spcBef>
                <a:spcPct val="50000"/>
              </a:spcBef>
            </a:pPr>
            <a:r>
              <a:rPr lang="zh-CN" altLang="en-US" sz="4200" b="1">
                <a:solidFill>
                  <a:srgbClr val="0000FF"/>
                </a:solidFill>
                <a:latin typeface="Times New Roman" pitchFamily="18" charset="0"/>
              </a:rPr>
              <a:t>删除没有实在意义也无须译出的文言词语。具体</a:t>
            </a:r>
            <a:r>
              <a:rPr lang="zh-CN" altLang="en-US" sz="4200" b="1">
                <a:solidFill>
                  <a:srgbClr val="FF3300"/>
                </a:solidFill>
                <a:latin typeface="Times New Roman" pitchFamily="18" charset="0"/>
              </a:rPr>
              <a:t>情况：</a:t>
            </a:r>
            <a:r>
              <a:rPr lang="en-US" altLang="zh-CN" sz="4200" b="1">
                <a:solidFill>
                  <a:srgbClr val="0000FF"/>
                </a:solidFill>
                <a:latin typeface="Times New Roman" pitchFamily="18" charset="0"/>
              </a:rPr>
              <a:t>①</a:t>
            </a:r>
            <a:r>
              <a:rPr lang="zh-CN" altLang="en-US" sz="4200" b="1">
                <a:solidFill>
                  <a:srgbClr val="0000FF"/>
                </a:solidFill>
                <a:latin typeface="Times New Roman" pitchFamily="18" charset="0"/>
              </a:rPr>
              <a:t>句首发语词。</a:t>
            </a:r>
            <a:r>
              <a:rPr lang="en-US" altLang="zh-CN" sz="4200" b="1">
                <a:solidFill>
                  <a:schemeClr val="hlink"/>
                </a:solidFill>
                <a:latin typeface="Times New Roman" pitchFamily="18" charset="0"/>
              </a:rPr>
              <a:t>②</a:t>
            </a:r>
            <a:r>
              <a:rPr lang="zh-CN" altLang="en-US" sz="4200" b="1">
                <a:solidFill>
                  <a:schemeClr val="hlink"/>
                </a:solidFill>
                <a:latin typeface="Times New Roman" pitchFamily="18" charset="0"/>
              </a:rPr>
              <a:t>句中停顿或结构作用的词。</a:t>
            </a:r>
            <a:r>
              <a:rPr lang="en-US" altLang="zh-CN" sz="4200" b="1">
                <a:solidFill>
                  <a:srgbClr val="6600CC"/>
                </a:solidFill>
                <a:latin typeface="Times New Roman" pitchFamily="18" charset="0"/>
              </a:rPr>
              <a:t>③</a:t>
            </a:r>
            <a:r>
              <a:rPr lang="zh-CN" altLang="en-US" sz="4200" b="1">
                <a:solidFill>
                  <a:srgbClr val="6600CC"/>
                </a:solidFill>
                <a:latin typeface="Times New Roman" pitchFamily="18" charset="0"/>
              </a:rPr>
              <a:t>句末调节音节的词或语气词。</a:t>
            </a:r>
            <a:r>
              <a:rPr lang="en-US" altLang="zh-CN" sz="4200" b="1">
                <a:solidFill>
                  <a:srgbClr val="FF3300"/>
                </a:solidFill>
                <a:latin typeface="Times New Roman" pitchFamily="18" charset="0"/>
              </a:rPr>
              <a:t>④</a:t>
            </a:r>
            <a:r>
              <a:rPr lang="zh-CN" altLang="en-US" sz="4200" b="1">
                <a:solidFill>
                  <a:srgbClr val="FF3300"/>
                </a:solidFill>
                <a:latin typeface="Times New Roman" pitchFamily="18" charset="0"/>
              </a:rPr>
              <a:t>偏义复词中的衬字。</a:t>
            </a:r>
          </a:p>
          <a:p>
            <a:pPr>
              <a:spcBef>
                <a:spcPct val="50000"/>
              </a:spcBef>
            </a:pPr>
            <a:endParaRPr lang="zh-CN" altLang="en-US" sz="4200"/>
          </a:p>
        </p:txBody>
      </p:sp>
      <p:sp>
        <p:nvSpPr>
          <p:cNvPr id="13315" name="矩形 65538"/>
          <p:cNvSpPr>
            <a:spLocks noChangeArrowheads="1" noChangeShapeType="1" noTextEdit="1"/>
          </p:cNvSpPr>
          <p:nvPr/>
        </p:nvSpPr>
        <p:spPr bwMode="auto">
          <a:xfrm>
            <a:off x="6477000" y="0"/>
            <a:ext cx="2133600" cy="2286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32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 kern="10">
                <a:ln w="12700">
                  <a:solidFill>
                    <a:srgbClr val="EAEAEA"/>
                  </a:solidFill>
                  <a:miter lim="800000"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/>
                  </a:outerShdw>
                </a:effectLst>
                <a:latin typeface="宋体" charset="-122"/>
                <a:ea typeface="宋体" charset="-122"/>
              </a:rPr>
              <a:t>删</a:t>
            </a:r>
          </a:p>
        </p:txBody>
      </p:sp>
      <p:sp>
        <p:nvSpPr>
          <p:cNvPr id="58371" name="AutoShape 3" descr="ok-g[1]"/>
          <p:cNvSpPr>
            <a:spLocks noChangeArrowheads="1"/>
          </p:cNvSpPr>
          <p:nvPr/>
        </p:nvSpPr>
        <p:spPr bwMode="auto">
          <a:xfrm rot="-17062">
            <a:off x="838200" y="-152400"/>
            <a:ext cx="4953000" cy="1752600"/>
          </a:xfrm>
          <a:prstGeom prst="horizontalScroll">
            <a:avLst>
              <a:gd name="adj" fmla="val 16458"/>
            </a:avLst>
          </a:prstGeom>
          <a:blipFill dpi="0" rotWithShape="0">
            <a:blip r:embed="rId2"/>
            <a:stretch>
              <a:fillRect/>
            </a:stretch>
          </a:blipFill>
          <a:ln w="9525">
            <a:solidFill>
              <a:srgbClr val="0000FF"/>
            </a:solidFill>
            <a:round/>
          </a:ln>
          <a:effectLst>
            <a:prstShdw prst="shdw11">
              <a:srgbClr val="008000"/>
            </a:prst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文言翻译的方法二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" fill="hold"/>
                                        <p:tgtEl>
                                          <p:spTgt spid="1331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" fill="hold"/>
                                        <p:tgtEl>
                                          <p:spTgt spid="6553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8" grpId="0"/>
      <p:bldP spid="13315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393" name="标题 1"/>
          <p:cNvSpPr>
            <a:spLocks noGrp="1" noChangeArrowheads="1"/>
          </p:cNvSpPr>
          <p:nvPr>
            <p:ph type="title"/>
          </p:nvPr>
        </p:nvSpPr>
        <p:spPr bwMode="auto"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9394" name="文本框 18433"/>
          <p:cNvSpPr txBox="1">
            <a:spLocks noChangeArrowheads="1"/>
          </p:cNvSpPr>
          <p:nvPr/>
        </p:nvSpPr>
        <p:spPr bwMode="auto">
          <a:xfrm>
            <a:off x="0" y="0"/>
            <a:ext cx="3604051" cy="6407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FF"/>
                </a:solidFill>
                <a:latin typeface="Times New Roman" pitchFamily="18" charset="0"/>
              </a:rPr>
              <a:t>翻译以下句子:</a:t>
            </a:r>
          </a:p>
        </p:txBody>
      </p:sp>
      <p:sp>
        <p:nvSpPr>
          <p:cNvPr id="59395" name="文本框 18434"/>
          <p:cNvSpPr txBox="1">
            <a:spLocks noChangeArrowheads="1"/>
          </p:cNvSpPr>
          <p:nvPr/>
        </p:nvSpPr>
        <p:spPr bwMode="auto">
          <a:xfrm>
            <a:off x="0" y="908050"/>
            <a:ext cx="9144000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sz="3200" b="1">
                <a:latin typeface="Times New Roman" pitchFamily="18" charset="0"/>
              </a:rPr>
              <a:t>1.</a:t>
            </a:r>
            <a:r>
              <a:rPr lang="zh-CN" altLang="en-US" sz="3200" b="1"/>
              <a:t>师道之不传也久矣</a:t>
            </a:r>
          </a:p>
        </p:txBody>
      </p:sp>
      <p:sp>
        <p:nvSpPr>
          <p:cNvPr id="18436" name="文本框 18435"/>
          <p:cNvSpPr txBox="1">
            <a:spLocks noChangeArrowheads="1"/>
          </p:cNvSpPr>
          <p:nvPr/>
        </p:nvSpPr>
        <p:spPr bwMode="auto">
          <a:xfrm>
            <a:off x="-3978" y="2743200"/>
            <a:ext cx="7964507" cy="36612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b="1"/>
              <a:t> 译：从师的风气不流传已经很久了 。</a:t>
            </a:r>
          </a:p>
        </p:txBody>
      </p:sp>
      <p:sp>
        <p:nvSpPr>
          <p:cNvPr id="18437" name="文本框 18436"/>
          <p:cNvSpPr txBox="1">
            <a:spLocks noChangeArrowheads="1"/>
          </p:cNvSpPr>
          <p:nvPr/>
        </p:nvSpPr>
        <p:spPr bwMode="auto">
          <a:xfrm>
            <a:off x="0" y="4292600"/>
            <a:ext cx="8964613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sz="3200" b="1"/>
              <a:t>2.</a:t>
            </a:r>
            <a:r>
              <a:rPr lang="zh-CN" altLang="en-US" sz="3200" b="1"/>
              <a:t>夫圣人者，不凝滞于物，而能与世推移。</a:t>
            </a:r>
            <a:r>
              <a:rPr lang="zh-CN" altLang="en-US"/>
              <a:t> </a:t>
            </a:r>
          </a:p>
        </p:txBody>
      </p:sp>
      <p:sp>
        <p:nvSpPr>
          <p:cNvPr id="18438" name="文本框 18437"/>
          <p:cNvSpPr txBox="1">
            <a:spLocks noChangeArrowheads="1"/>
          </p:cNvSpPr>
          <p:nvPr/>
        </p:nvSpPr>
        <p:spPr bwMode="auto">
          <a:xfrm>
            <a:off x="-4447" y="5516563"/>
            <a:ext cx="8902068" cy="106786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zh-CN" altLang="en-US" sz="3200">
                <a:solidFill>
                  <a:srgbClr val="441CD6"/>
                </a:solidFill>
              </a:rPr>
              <a:t>译：道德修养到达最高境界的人，不为事物所拘束，而能够随世事的变化转变 〔自己的想法〕。 </a:t>
            </a:r>
          </a:p>
        </p:txBody>
      </p:sp>
      <p:sp>
        <p:nvSpPr>
          <p:cNvPr id="18440" name="椭圆形标注 18439"/>
          <p:cNvSpPr>
            <a:spLocks noChangeArrowheads="1"/>
          </p:cNvSpPr>
          <p:nvPr/>
        </p:nvSpPr>
        <p:spPr bwMode="auto">
          <a:xfrm>
            <a:off x="1042988" y="3357563"/>
            <a:ext cx="4140200" cy="719137"/>
          </a:xfrm>
          <a:prstGeom prst="wedgeEllipseCallout">
            <a:avLst>
              <a:gd name="adj1" fmla="val -59588"/>
              <a:gd name="adj2" fmla="val 97903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FF33CC"/>
                </a:solidFill>
                <a:latin typeface="Times New Roman" pitchFamily="18" charset="0"/>
              </a:rPr>
              <a:t>发语词，删去</a:t>
            </a:r>
            <a:endParaRPr lang="zh-CN" altLang="en-US" sz="3200" b="1">
              <a:solidFill>
                <a:srgbClr val="FF33CC"/>
              </a:solidFill>
            </a:endParaRPr>
          </a:p>
        </p:txBody>
      </p:sp>
      <p:sp>
        <p:nvSpPr>
          <p:cNvPr id="18443" name="文本框 18442"/>
          <p:cNvSpPr txBox="1">
            <a:spLocks noChangeArrowheads="1"/>
          </p:cNvSpPr>
          <p:nvPr/>
        </p:nvSpPr>
        <p:spPr bwMode="auto">
          <a:xfrm>
            <a:off x="76200" y="990600"/>
            <a:ext cx="9144000" cy="5794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sz="3200" b="1">
                <a:latin typeface="Times New Roman" pitchFamily="18" charset="0"/>
              </a:rPr>
              <a:t>1.</a:t>
            </a:r>
            <a:r>
              <a:rPr lang="zh-CN" altLang="en-US" sz="3200" b="1"/>
              <a:t>师道</a:t>
            </a:r>
            <a:r>
              <a:rPr lang="zh-CN" altLang="en-US" sz="3200" b="1">
                <a:solidFill>
                  <a:srgbClr val="FF3300"/>
                </a:solidFill>
              </a:rPr>
              <a:t>之</a:t>
            </a:r>
            <a:r>
              <a:rPr lang="zh-CN" altLang="en-US" sz="3200" b="1"/>
              <a:t>不传</a:t>
            </a:r>
            <a:r>
              <a:rPr lang="zh-CN" altLang="en-US" sz="3200" b="1">
                <a:solidFill>
                  <a:srgbClr val="FF3300"/>
                </a:solidFill>
              </a:rPr>
              <a:t>也</a:t>
            </a:r>
            <a:r>
              <a:rPr lang="zh-CN" altLang="en-US" sz="3200" b="1"/>
              <a:t>久矣</a:t>
            </a:r>
          </a:p>
        </p:txBody>
      </p:sp>
      <p:sp>
        <p:nvSpPr>
          <p:cNvPr id="18439" name="椭圆形标注 18438"/>
          <p:cNvSpPr>
            <a:spLocks noChangeArrowheads="1"/>
          </p:cNvSpPr>
          <p:nvPr/>
        </p:nvSpPr>
        <p:spPr bwMode="auto">
          <a:xfrm>
            <a:off x="2700338" y="188913"/>
            <a:ext cx="6443662" cy="1152525"/>
          </a:xfrm>
          <a:prstGeom prst="wedgeEllipseCallout">
            <a:avLst>
              <a:gd name="adj1" fmla="val -68722"/>
              <a:gd name="adj2" fmla="val 33333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FF33CC"/>
                </a:solidFill>
              </a:rPr>
              <a:t>结构助词</a:t>
            </a:r>
            <a:r>
              <a:rPr lang="en-US" altLang="zh-CN" sz="3200" b="1">
                <a:solidFill>
                  <a:srgbClr val="FF33CC"/>
                </a:solidFill>
              </a:rPr>
              <a:t>,</a:t>
            </a:r>
            <a:r>
              <a:rPr lang="zh-CN" altLang="en-US" sz="3200" b="1">
                <a:solidFill>
                  <a:srgbClr val="FF33CC"/>
                </a:solidFill>
              </a:rPr>
              <a:t>主谓之间取消句子独立性，删去</a:t>
            </a:r>
          </a:p>
        </p:txBody>
      </p:sp>
      <p:sp>
        <p:nvSpPr>
          <p:cNvPr id="18442" name="椭圆形标注 18441"/>
          <p:cNvSpPr>
            <a:spLocks noChangeArrowheads="1"/>
          </p:cNvSpPr>
          <p:nvPr/>
        </p:nvSpPr>
        <p:spPr bwMode="auto">
          <a:xfrm>
            <a:off x="1476375" y="1600200"/>
            <a:ext cx="7667625" cy="1036638"/>
          </a:xfrm>
          <a:prstGeom prst="wedgeEllipseCallout">
            <a:avLst>
              <a:gd name="adj1" fmla="val -34532"/>
              <a:gd name="adj2" fmla="val -6225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 lIns="36000" tIns="10800" rIns="36000" bIns="1080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33CC"/>
                </a:solidFill>
              </a:rPr>
              <a:t>语助，句中表停顿，以舒缓语气，删去</a:t>
            </a:r>
          </a:p>
        </p:txBody>
      </p:sp>
      <p:sp>
        <p:nvSpPr>
          <p:cNvPr id="18444" name="文本框 18443"/>
          <p:cNvSpPr txBox="1">
            <a:spLocks noChangeArrowheads="1"/>
          </p:cNvSpPr>
          <p:nvPr/>
        </p:nvSpPr>
        <p:spPr bwMode="auto">
          <a:xfrm>
            <a:off x="0" y="4343400"/>
            <a:ext cx="8964613" cy="5794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sz="3200" b="1"/>
              <a:t>2.</a:t>
            </a:r>
            <a:r>
              <a:rPr lang="zh-CN" altLang="en-US" sz="3200" b="1">
                <a:solidFill>
                  <a:srgbClr val="FF3300"/>
                </a:solidFill>
              </a:rPr>
              <a:t>夫</a:t>
            </a:r>
            <a:r>
              <a:rPr lang="zh-CN" altLang="en-US" sz="3200" b="1"/>
              <a:t>圣人</a:t>
            </a:r>
            <a:r>
              <a:rPr lang="zh-CN" altLang="en-US" sz="3200" b="1">
                <a:solidFill>
                  <a:srgbClr val="FF3300"/>
                </a:solidFill>
              </a:rPr>
              <a:t>者</a:t>
            </a:r>
            <a:r>
              <a:rPr lang="zh-CN" altLang="en-US" sz="3200" b="1"/>
              <a:t>，不凝滞于物，而能与世推移。</a:t>
            </a:r>
            <a:r>
              <a:rPr lang="zh-CN" altLang="en-US"/>
              <a:t> </a:t>
            </a:r>
          </a:p>
        </p:txBody>
      </p:sp>
      <p:sp>
        <p:nvSpPr>
          <p:cNvPr id="18441" name="椭圆形标注 18440"/>
          <p:cNvSpPr>
            <a:spLocks noChangeArrowheads="1"/>
          </p:cNvSpPr>
          <p:nvPr/>
        </p:nvSpPr>
        <p:spPr bwMode="auto">
          <a:xfrm>
            <a:off x="1547813" y="4941888"/>
            <a:ext cx="6408737" cy="647700"/>
          </a:xfrm>
          <a:prstGeom prst="wedgeEllipseCallout">
            <a:avLst>
              <a:gd name="adj1" fmla="val -43907"/>
              <a:gd name="adj2" fmla="val -85296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FF33CC"/>
                </a:solidFill>
                <a:latin typeface="Times New Roman" pitchFamily="18" charset="0"/>
              </a:rPr>
              <a:t>助词，表停顿，删去</a:t>
            </a:r>
            <a:endParaRPr lang="zh-CN" altLang="en-US" sz="3200" b="1">
              <a:solidFill>
                <a:srgbClr val="FF33CC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" fill="hold"/>
                                        <p:tgtEl>
                                          <p:spTgt spid="1844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8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8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" fill="hold"/>
                                        <p:tgtEl>
                                          <p:spTgt spid="1844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8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6" grpId="0"/>
      <p:bldP spid="18438" grpId="1"/>
      <p:bldP spid="18440" grpId="2"/>
      <p:bldP spid="18443" grpId="3"/>
      <p:bldP spid="18439" grpId="4"/>
      <p:bldP spid="18442" grpId="5"/>
      <p:bldP spid="18444" grpId="6"/>
      <p:bldP spid="18441" grpId="7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7" name="标题 1"/>
          <p:cNvSpPr>
            <a:spLocks noGrp="1" noChangeArrowheads="1"/>
          </p:cNvSpPr>
          <p:nvPr>
            <p:ph type="title"/>
          </p:nvPr>
        </p:nvSpPr>
        <p:spPr bwMode="auto"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60418" name="文本框 19457"/>
          <p:cNvSpPr txBox="1">
            <a:spLocks noChangeArrowheads="1"/>
          </p:cNvSpPr>
          <p:nvPr/>
        </p:nvSpPr>
        <p:spPr bwMode="auto">
          <a:xfrm>
            <a:off x="0" y="981075"/>
            <a:ext cx="9144000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sz="3200" b="1">
                <a:latin typeface="Times New Roman" pitchFamily="18" charset="0"/>
              </a:rPr>
              <a:t>3.</a:t>
            </a:r>
            <a:r>
              <a:rPr lang="zh-CN" altLang="en-US" sz="3200" b="1"/>
              <a:t>盖忠臣执义，无有二心。</a:t>
            </a:r>
            <a:r>
              <a:rPr lang="zh-CN" altLang="en-US"/>
              <a:t> </a:t>
            </a:r>
            <a:endParaRPr lang="zh-CN" altLang="en-US" sz="2400"/>
          </a:p>
        </p:txBody>
      </p:sp>
      <p:sp>
        <p:nvSpPr>
          <p:cNvPr id="19459" name="文本框 19458"/>
          <p:cNvSpPr txBox="1">
            <a:spLocks noChangeArrowheads="1"/>
          </p:cNvSpPr>
          <p:nvPr/>
        </p:nvSpPr>
        <p:spPr bwMode="auto">
          <a:xfrm>
            <a:off x="0" y="1700213"/>
            <a:ext cx="8388350" cy="5794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b="1"/>
              <a:t> </a:t>
            </a:r>
            <a:r>
              <a:rPr lang="zh-CN" altLang="en-US" sz="3200">
                <a:solidFill>
                  <a:srgbClr val="441CD6"/>
                </a:solidFill>
              </a:rPr>
              <a:t>译：</a:t>
            </a:r>
            <a:r>
              <a:rPr lang="zh-CN" altLang="en-US" sz="3200" b="1">
                <a:solidFill>
                  <a:srgbClr val="0000FF"/>
                </a:solidFill>
              </a:rPr>
              <a:t>忠心的臣子坚持道义，没有二心。</a:t>
            </a:r>
            <a:r>
              <a:rPr lang="zh-CN" altLang="en-US" sz="3200">
                <a:solidFill>
                  <a:srgbClr val="0000FF"/>
                </a:solidFill>
              </a:rPr>
              <a:t> </a:t>
            </a:r>
          </a:p>
        </p:txBody>
      </p:sp>
      <p:sp>
        <p:nvSpPr>
          <p:cNvPr id="19461" name="文本框 19460"/>
          <p:cNvSpPr txBox="1">
            <a:spLocks noChangeArrowheads="1"/>
          </p:cNvSpPr>
          <p:nvPr/>
        </p:nvSpPr>
        <p:spPr bwMode="auto">
          <a:xfrm>
            <a:off x="0" y="3429000"/>
            <a:ext cx="8893175" cy="17986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zh-CN" altLang="en-US" sz="3200">
                <a:solidFill>
                  <a:srgbClr val="441CD6"/>
                </a:solidFill>
              </a:rPr>
              <a:t>译：</a:t>
            </a:r>
            <a:r>
              <a:rPr lang="zh-CN" altLang="en-US" sz="3200" b="1">
                <a:solidFill>
                  <a:srgbClr val="0000FF"/>
                </a:solidFill>
              </a:rPr>
              <a:t>原来山下都是石头的洞穴和裂缝，不知道它的</a:t>
            </a:r>
            <a:r>
              <a:rPr lang="zh-CN" altLang="en-US" sz="3200" b="1">
                <a:solidFill>
                  <a:schemeClr val="hlink"/>
                </a:solidFill>
              </a:rPr>
              <a:t>深度</a:t>
            </a:r>
            <a:r>
              <a:rPr lang="zh-CN" altLang="en-US" sz="3200" b="1"/>
              <a:t>。</a:t>
            </a:r>
          </a:p>
          <a:p>
            <a:pPr algn="just">
              <a:spcBef>
                <a:spcPct val="50000"/>
              </a:spcBef>
            </a:pPr>
            <a:endParaRPr lang="zh-CN" altLang="en-US" sz="3200"/>
          </a:p>
        </p:txBody>
      </p:sp>
      <p:sp>
        <p:nvSpPr>
          <p:cNvPr id="19464" name="文本框 19463"/>
          <p:cNvSpPr txBox="1">
            <a:spLocks noChangeArrowheads="1"/>
          </p:cNvSpPr>
          <p:nvPr/>
        </p:nvSpPr>
        <p:spPr bwMode="auto">
          <a:xfrm>
            <a:off x="0" y="4437063"/>
            <a:ext cx="6084888" cy="641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zh-CN" altLang="en-US" sz="3600" b="1">
                <a:solidFill>
                  <a:srgbClr val="FF3300"/>
                </a:solidFill>
                <a:latin typeface="黑体" pitchFamily="49" charset="-122"/>
                <a:ea typeface="黑体" pitchFamily="49" charset="-122"/>
              </a:rPr>
              <a:t>字字落实第二式</a:t>
            </a:r>
            <a:r>
              <a:rPr lang="en-US" altLang="zh-CN" sz="3600" b="1">
                <a:solidFill>
                  <a:srgbClr val="FF3300"/>
                </a:solidFill>
                <a:latin typeface="黑体" pitchFamily="49" charset="-122"/>
                <a:ea typeface="黑体" pitchFamily="49" charset="-122"/>
              </a:rPr>
              <a:t>:</a:t>
            </a:r>
          </a:p>
        </p:txBody>
      </p:sp>
      <p:sp>
        <p:nvSpPr>
          <p:cNvPr id="15366" name="矩形 19464"/>
          <p:cNvSpPr>
            <a:spLocks noChangeArrowheads="1" noChangeShapeType="1" noTextEdit="1"/>
          </p:cNvSpPr>
          <p:nvPr/>
        </p:nvSpPr>
        <p:spPr bwMode="auto">
          <a:xfrm>
            <a:off x="6588125" y="4984750"/>
            <a:ext cx="2376488" cy="18732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32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 kern="10">
                <a:ln w="12700">
                  <a:solidFill>
                    <a:srgbClr val="EAEAEA"/>
                  </a:solidFill>
                  <a:miter lim="800000"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/>
                  </a:outerShdw>
                </a:effectLst>
                <a:latin typeface="宋体" charset="-122"/>
                <a:ea typeface="宋体" charset="-122"/>
              </a:rPr>
              <a:t>删</a:t>
            </a:r>
          </a:p>
        </p:txBody>
      </p:sp>
      <p:sp>
        <p:nvSpPr>
          <p:cNvPr id="19466" name="文本框 19465"/>
          <p:cNvSpPr txBox="1">
            <a:spLocks noChangeArrowheads="1"/>
          </p:cNvSpPr>
          <p:nvPr/>
        </p:nvSpPr>
        <p:spPr bwMode="auto">
          <a:xfrm>
            <a:off x="304800" y="4419600"/>
            <a:ext cx="7669213" cy="1190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sz="3600" b="1">
                <a:solidFill>
                  <a:srgbClr val="3366FF"/>
                </a:solidFill>
                <a:latin typeface="Times New Roman" pitchFamily="18" charset="0"/>
              </a:rPr>
              <a:t>                            </a:t>
            </a:r>
            <a:r>
              <a:rPr lang="zh-CN" altLang="en-US" sz="3600" b="1">
                <a:solidFill>
                  <a:srgbClr val="6600CC"/>
                </a:solidFill>
                <a:latin typeface="Times New Roman" pitchFamily="18" charset="0"/>
              </a:rPr>
              <a:t>把无意义或没必要译出的虚词删去。</a:t>
            </a:r>
          </a:p>
        </p:txBody>
      </p:sp>
      <p:sp>
        <p:nvSpPr>
          <p:cNvPr id="19467" name="文本框 19466"/>
          <p:cNvSpPr txBox="1">
            <a:spLocks noChangeArrowheads="1"/>
          </p:cNvSpPr>
          <p:nvPr/>
        </p:nvSpPr>
        <p:spPr bwMode="auto">
          <a:xfrm>
            <a:off x="0" y="1066800"/>
            <a:ext cx="9144000" cy="5794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sz="3200" b="1">
                <a:latin typeface="Times New Roman" pitchFamily="18" charset="0"/>
              </a:rPr>
              <a:t>3.</a:t>
            </a:r>
            <a:r>
              <a:rPr lang="zh-CN" altLang="en-US" sz="3200" b="1">
                <a:solidFill>
                  <a:srgbClr val="FF3300"/>
                </a:solidFill>
              </a:rPr>
              <a:t>盖</a:t>
            </a:r>
            <a:r>
              <a:rPr lang="zh-CN" altLang="en-US" sz="3200" b="1"/>
              <a:t>忠臣执义，无有二心。</a:t>
            </a:r>
            <a:r>
              <a:rPr lang="zh-CN" altLang="en-US"/>
              <a:t> </a:t>
            </a:r>
            <a:endParaRPr lang="zh-CN" altLang="en-US" sz="2400"/>
          </a:p>
        </p:txBody>
      </p:sp>
      <p:sp>
        <p:nvSpPr>
          <p:cNvPr id="19462" name="椭圆形标注 19461"/>
          <p:cNvSpPr>
            <a:spLocks noChangeArrowheads="1"/>
          </p:cNvSpPr>
          <p:nvPr/>
        </p:nvSpPr>
        <p:spPr bwMode="auto">
          <a:xfrm>
            <a:off x="827088" y="188913"/>
            <a:ext cx="8316912" cy="576262"/>
          </a:xfrm>
          <a:prstGeom prst="wedgeEllipseCallout">
            <a:avLst>
              <a:gd name="adj1" fmla="val -52255"/>
              <a:gd name="adj2" fmla="val 113912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 lIns="36000" tIns="36000" rIns="36000" bIns="3600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33CC"/>
                </a:solidFill>
              </a:rPr>
              <a:t>助词</a:t>
            </a:r>
            <a:r>
              <a:rPr lang="en-US" altLang="zh-CN" sz="2800" b="1">
                <a:solidFill>
                  <a:srgbClr val="FF33CC"/>
                </a:solidFill>
              </a:rPr>
              <a:t>,</a:t>
            </a:r>
            <a:r>
              <a:rPr lang="zh-CN" altLang="en-US" sz="2800" b="1">
                <a:solidFill>
                  <a:srgbClr val="FF33CC"/>
                </a:solidFill>
              </a:rPr>
              <a:t>用于句首，表示要发议论，删去</a:t>
            </a:r>
          </a:p>
        </p:txBody>
      </p:sp>
      <p:sp>
        <p:nvSpPr>
          <p:cNvPr id="19468" name="文本框 19467"/>
          <p:cNvSpPr txBox="1">
            <a:spLocks noChangeArrowheads="1"/>
          </p:cNvSpPr>
          <p:nvPr/>
        </p:nvSpPr>
        <p:spPr bwMode="auto">
          <a:xfrm>
            <a:off x="0" y="2819400"/>
            <a:ext cx="9144000" cy="5334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/>
              <a:t>4.  而山下皆石穴罅，不知其深浅。〔《石钟山记》〕 </a:t>
            </a:r>
          </a:p>
        </p:txBody>
      </p:sp>
      <p:sp>
        <p:nvSpPr>
          <p:cNvPr id="19463" name="椭圆形标注 19462"/>
          <p:cNvSpPr>
            <a:spLocks noChangeArrowheads="1"/>
          </p:cNvSpPr>
          <p:nvPr/>
        </p:nvSpPr>
        <p:spPr bwMode="auto">
          <a:xfrm>
            <a:off x="3429000" y="2133600"/>
            <a:ext cx="5194300" cy="457200"/>
          </a:xfrm>
          <a:prstGeom prst="wedgeEllipseCallout">
            <a:avLst>
              <a:gd name="adj1" fmla="val -10329"/>
              <a:gd name="adj2" fmla="val 113889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33CC"/>
                </a:solidFill>
                <a:latin typeface="Times New Roman" pitchFamily="18" charset="0"/>
              </a:rPr>
              <a:t>偏义复词，删去浅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" fill="hold"/>
                                        <p:tgtEl>
                                          <p:spTgt spid="1946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" fill="hold"/>
                                        <p:tgtEl>
                                          <p:spTgt spid="1946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9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9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/>
      <p:bldP spid="19461" grpId="1"/>
      <p:bldP spid="19464" grpId="2"/>
      <p:bldP spid="15366" grpId="3"/>
      <p:bldP spid="19466" grpId="4"/>
      <p:bldP spid="19467" grpId="5"/>
      <p:bldP spid="19462" grpId="6"/>
      <p:bldP spid="19468" grpId="7"/>
      <p:bldP spid="19463" grpId="8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文本框 37889"/>
          <p:cNvSpPr txBox="1">
            <a:spLocks noChangeArrowheads="1"/>
          </p:cNvSpPr>
          <p:nvPr/>
        </p:nvSpPr>
        <p:spPr bwMode="auto">
          <a:xfrm>
            <a:off x="-4572" y="1295400"/>
            <a:ext cx="9153144" cy="33866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endParaRPr lang="en-US" altLang="zh-CN" sz="3600" b="1">
              <a:solidFill>
                <a:srgbClr val="FF3300"/>
              </a:solidFill>
              <a:latin typeface="华文新魏" pitchFamily="2" charset="-122"/>
              <a:ea typeface="华文新魏" pitchFamily="2" charset="-122"/>
            </a:endParaRPr>
          </a:p>
          <a:p>
            <a:pPr algn="just">
              <a:spcBef>
                <a:spcPct val="50000"/>
              </a:spcBef>
            </a:pPr>
            <a:endParaRPr lang="en-US" altLang="zh-CN" sz="3600" b="1">
              <a:solidFill>
                <a:srgbClr val="FF3300"/>
              </a:solidFill>
              <a:latin typeface="华文新魏" pitchFamily="2" charset="-122"/>
              <a:ea typeface="华文新魏" pitchFamily="2" charset="-122"/>
            </a:endParaRPr>
          </a:p>
          <a:p>
            <a:pPr algn="just">
              <a:spcBef>
                <a:spcPct val="50000"/>
              </a:spcBef>
            </a:pPr>
            <a:r>
              <a:rPr lang="en-US" altLang="zh-CN" sz="3600" b="1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</a:rPr>
              <a:t>词类活用词换成活用后的词，通假字换本钱字，将单音词换成双音词，将古词换作现代词。</a:t>
            </a:r>
          </a:p>
        </p:txBody>
      </p:sp>
      <p:sp>
        <p:nvSpPr>
          <p:cNvPr id="16387" name="矩形 37890"/>
          <p:cNvSpPr>
            <a:spLocks noChangeArrowheads="1" noChangeShapeType="1" noTextEdit="1"/>
          </p:cNvSpPr>
          <p:nvPr/>
        </p:nvSpPr>
        <p:spPr bwMode="auto">
          <a:xfrm>
            <a:off x="5943600" y="228600"/>
            <a:ext cx="2819400" cy="1981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32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 kern="10">
                <a:ln w="12700">
                  <a:solidFill>
                    <a:srgbClr val="EAEAEA"/>
                  </a:solidFill>
                  <a:miter lim="800000"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/>
                  </a:outerShdw>
                </a:effectLst>
                <a:latin typeface="宋体" charset="-122"/>
                <a:ea typeface="宋体" charset="-122"/>
              </a:rPr>
              <a:t>换</a:t>
            </a:r>
          </a:p>
        </p:txBody>
      </p:sp>
      <p:pic>
        <p:nvPicPr>
          <p:cNvPr id="61443" name="图片 37892" descr="sf_1241_200552314396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62000" y="1143000"/>
            <a:ext cx="1371600" cy="128587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61444" name="AutoShape 3" descr="ok-g[1]"/>
          <p:cNvSpPr>
            <a:spLocks noChangeArrowheads="1"/>
          </p:cNvSpPr>
          <p:nvPr/>
        </p:nvSpPr>
        <p:spPr bwMode="auto">
          <a:xfrm rot="-17062">
            <a:off x="838200" y="-152400"/>
            <a:ext cx="4975225" cy="1739900"/>
          </a:xfrm>
          <a:prstGeom prst="horizontalScroll">
            <a:avLst>
              <a:gd name="adj" fmla="val 16458"/>
            </a:avLst>
          </a:prstGeom>
          <a:blipFill dpi="0" rotWithShape="0">
            <a:blip r:embed="rId3"/>
            <a:stretch>
              <a:fillRect/>
            </a:stretch>
          </a:blipFill>
          <a:ln w="9525">
            <a:solidFill>
              <a:srgbClr val="0000FF"/>
            </a:solidFill>
            <a:round/>
          </a:ln>
          <a:effectLst>
            <a:prstShdw prst="shdw11">
              <a:srgbClr val="008000"/>
            </a:prst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文言翻译的方法三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" fill="hold"/>
                                        <p:tgtEl>
                                          <p:spTgt spid="3789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0" grpId="0"/>
      <p:bldP spid="16387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65" name="标题 1"/>
          <p:cNvSpPr>
            <a:spLocks noGrp="1" noChangeArrowheads="1"/>
          </p:cNvSpPr>
          <p:nvPr>
            <p:ph type="title"/>
          </p:nvPr>
        </p:nvSpPr>
        <p:spPr bwMode="auto"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62466" name="文本框 20481"/>
          <p:cNvSpPr txBox="1">
            <a:spLocks noChangeArrowheads="1"/>
          </p:cNvSpPr>
          <p:nvPr/>
        </p:nvSpPr>
        <p:spPr bwMode="auto">
          <a:xfrm>
            <a:off x="0" y="0"/>
            <a:ext cx="3604051" cy="6407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Times New Roman" pitchFamily="18" charset="0"/>
              </a:rPr>
              <a:t>翻译以下句子:</a:t>
            </a:r>
          </a:p>
        </p:txBody>
      </p:sp>
      <p:sp>
        <p:nvSpPr>
          <p:cNvPr id="62467" name="文本框 20482"/>
          <p:cNvSpPr txBox="1">
            <a:spLocks noChangeArrowheads="1"/>
          </p:cNvSpPr>
          <p:nvPr/>
        </p:nvSpPr>
        <p:spPr bwMode="auto">
          <a:xfrm>
            <a:off x="0" y="990600"/>
            <a:ext cx="9144000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sz="3200" b="1"/>
              <a:t>1.</a:t>
            </a:r>
            <a:r>
              <a:rPr lang="zh-CN" altLang="en-US" sz="3200" b="1"/>
              <a:t>非能水也，而绝江河 。 </a:t>
            </a:r>
          </a:p>
        </p:txBody>
      </p:sp>
      <p:sp>
        <p:nvSpPr>
          <p:cNvPr id="20484" name="文本框 20483"/>
          <p:cNvSpPr txBox="1">
            <a:spLocks noChangeArrowheads="1"/>
          </p:cNvSpPr>
          <p:nvPr/>
        </p:nvSpPr>
        <p:spPr bwMode="auto">
          <a:xfrm>
            <a:off x="-152400" y="1600200"/>
            <a:ext cx="8964613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b="1"/>
              <a:t>    </a:t>
            </a:r>
            <a:r>
              <a:rPr lang="zh-CN" altLang="en-US" sz="3200">
                <a:solidFill>
                  <a:srgbClr val="441CD6"/>
                </a:solidFill>
              </a:rPr>
              <a:t>译：</a:t>
            </a:r>
            <a:r>
              <a:rPr lang="zh-CN" altLang="en-US" sz="3200" b="1">
                <a:solidFill>
                  <a:srgbClr val="0000FF"/>
                </a:solidFill>
              </a:rPr>
              <a:t>最终让上官大夫在顷襄王前</a:t>
            </a:r>
            <a:r>
              <a:rPr lang="zh-CN" altLang="en-US" sz="3200" b="1">
                <a:solidFill>
                  <a:srgbClr val="FF3300"/>
                </a:solidFill>
              </a:rPr>
              <a:t>诋毁</a:t>
            </a:r>
            <a:r>
              <a:rPr lang="zh-CN" altLang="en-US" sz="3200" b="1">
                <a:solidFill>
                  <a:srgbClr val="0000FF"/>
                </a:solidFill>
              </a:rPr>
              <a:t>屈原</a:t>
            </a:r>
            <a:r>
              <a:rPr lang="zh-CN" altLang="en-US">
                <a:solidFill>
                  <a:srgbClr val="0000FF"/>
                </a:solidFill>
              </a:rPr>
              <a:t> </a:t>
            </a:r>
          </a:p>
        </p:txBody>
      </p:sp>
      <p:sp>
        <p:nvSpPr>
          <p:cNvPr id="62469" name="文本框 20484"/>
          <p:cNvSpPr txBox="1">
            <a:spLocks noChangeArrowheads="1"/>
          </p:cNvSpPr>
          <p:nvPr/>
        </p:nvSpPr>
        <p:spPr bwMode="auto">
          <a:xfrm>
            <a:off x="0" y="2636838"/>
            <a:ext cx="8713788" cy="5794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sz="3200" b="1"/>
              <a:t>2.</a:t>
            </a:r>
            <a:r>
              <a:rPr lang="zh-CN" altLang="en-US" sz="3200" b="1"/>
              <a:t>其次剔毛发、婴金铁受辱</a:t>
            </a:r>
          </a:p>
        </p:txBody>
      </p:sp>
      <p:sp>
        <p:nvSpPr>
          <p:cNvPr id="20486" name="文本框 20485"/>
          <p:cNvSpPr txBox="1">
            <a:spLocks noChangeArrowheads="1"/>
          </p:cNvSpPr>
          <p:nvPr/>
        </p:nvSpPr>
        <p:spPr bwMode="auto">
          <a:xfrm>
            <a:off x="0" y="3276600"/>
            <a:ext cx="8532813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zh-CN" altLang="en-US" sz="3200">
                <a:solidFill>
                  <a:srgbClr val="441CD6"/>
                </a:solidFill>
              </a:rPr>
              <a:t>译：</a:t>
            </a:r>
            <a:r>
              <a:rPr lang="zh-CN" altLang="en-US" sz="3200" b="1">
                <a:solidFill>
                  <a:srgbClr val="0000FF"/>
                </a:solidFill>
              </a:rPr>
              <a:t>其次被</a:t>
            </a:r>
            <a:r>
              <a:rPr lang="zh-CN" altLang="en-US" sz="3200" b="1">
                <a:solidFill>
                  <a:srgbClr val="FF3300"/>
                </a:solidFill>
              </a:rPr>
              <a:t>剃</a:t>
            </a:r>
            <a:r>
              <a:rPr lang="zh-CN" altLang="en-US" sz="3200" b="1">
                <a:solidFill>
                  <a:srgbClr val="0000FF"/>
                </a:solidFill>
              </a:rPr>
              <a:t>去头发、</a:t>
            </a:r>
            <a:r>
              <a:rPr lang="zh-CN" altLang="en-US" sz="3200" b="1">
                <a:solidFill>
                  <a:srgbClr val="FF3300"/>
                </a:solidFill>
              </a:rPr>
              <a:t>用铁圈束颈</a:t>
            </a:r>
            <a:r>
              <a:rPr lang="zh-CN" altLang="en-US" sz="3200" b="1">
                <a:solidFill>
                  <a:srgbClr val="0000FF"/>
                </a:solidFill>
              </a:rPr>
              <a:t>而受辱</a:t>
            </a:r>
            <a:r>
              <a:rPr lang="zh-CN" altLang="en-US" sz="3200">
                <a:solidFill>
                  <a:srgbClr val="0000FF"/>
                </a:solidFill>
              </a:rPr>
              <a:t> </a:t>
            </a:r>
            <a:r>
              <a:rPr lang="zh-CN" altLang="en-US" sz="3200" b="1">
                <a:solidFill>
                  <a:srgbClr val="0000FF"/>
                </a:solidFill>
              </a:rPr>
              <a:t>。</a:t>
            </a:r>
            <a:r>
              <a:rPr lang="zh-CN" altLang="en-US">
                <a:solidFill>
                  <a:srgbClr val="0000FF"/>
                </a:solidFill>
              </a:rPr>
              <a:t> </a:t>
            </a:r>
          </a:p>
        </p:txBody>
      </p:sp>
      <p:sp>
        <p:nvSpPr>
          <p:cNvPr id="20492" name="文本框 20491"/>
          <p:cNvSpPr txBox="1">
            <a:spLocks noChangeArrowheads="1"/>
          </p:cNvSpPr>
          <p:nvPr/>
        </p:nvSpPr>
        <p:spPr bwMode="auto">
          <a:xfrm>
            <a:off x="0" y="990600"/>
            <a:ext cx="9144000" cy="13112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sz="3200" b="1">
                <a:latin typeface="Times New Roman" pitchFamily="18" charset="0"/>
              </a:rPr>
              <a:t>1.</a:t>
            </a:r>
            <a:r>
              <a:rPr lang="zh-CN" altLang="en-US" sz="3200" b="1"/>
              <a:t>非能</a:t>
            </a:r>
            <a:r>
              <a:rPr lang="zh-CN" altLang="en-US" sz="3200" b="1">
                <a:solidFill>
                  <a:srgbClr val="FF3300"/>
                </a:solidFill>
              </a:rPr>
              <a:t>水</a:t>
            </a:r>
            <a:r>
              <a:rPr lang="zh-CN" altLang="en-US" sz="3200" b="1"/>
              <a:t>也，而绝江河 。 </a:t>
            </a:r>
          </a:p>
          <a:p>
            <a:pPr algn="just">
              <a:spcBef>
                <a:spcPct val="50000"/>
              </a:spcBef>
            </a:pPr>
            <a:endParaRPr lang="zh-CN" altLang="en-US" sz="3200" b="1"/>
          </a:p>
        </p:txBody>
      </p:sp>
      <p:sp>
        <p:nvSpPr>
          <p:cNvPr id="20488" name="椭圆形标注 20487"/>
          <p:cNvSpPr>
            <a:spLocks noChangeArrowheads="1"/>
          </p:cNvSpPr>
          <p:nvPr/>
        </p:nvSpPr>
        <p:spPr bwMode="auto">
          <a:xfrm>
            <a:off x="3048000" y="0"/>
            <a:ext cx="5545138" cy="647700"/>
          </a:xfrm>
          <a:prstGeom prst="wedgeEllipseCallout">
            <a:avLst>
              <a:gd name="adj1" fmla="val -76708"/>
              <a:gd name="adj2" fmla="val 118139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FF3300"/>
                </a:solidFill>
                <a:latin typeface="Times New Roman" pitchFamily="18" charset="0"/>
              </a:rPr>
              <a:t>词类活用，名作动</a:t>
            </a:r>
          </a:p>
        </p:txBody>
      </p:sp>
      <p:sp>
        <p:nvSpPr>
          <p:cNvPr id="20493" name="文本框 20492"/>
          <p:cNvSpPr txBox="1">
            <a:spLocks noChangeArrowheads="1"/>
          </p:cNvSpPr>
          <p:nvPr/>
        </p:nvSpPr>
        <p:spPr bwMode="auto">
          <a:xfrm>
            <a:off x="0" y="2667000"/>
            <a:ext cx="8713788" cy="5794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sz="3200" b="1"/>
              <a:t>2.</a:t>
            </a:r>
            <a:r>
              <a:rPr lang="zh-CN" altLang="en-US" sz="3200" b="1"/>
              <a:t>其次</a:t>
            </a:r>
            <a:r>
              <a:rPr lang="zh-CN" altLang="en-US" sz="3200" b="1">
                <a:solidFill>
                  <a:srgbClr val="FF3300"/>
                </a:solidFill>
              </a:rPr>
              <a:t>剔</a:t>
            </a:r>
            <a:r>
              <a:rPr lang="zh-CN" altLang="en-US" sz="3200" b="1"/>
              <a:t>毛发、</a:t>
            </a:r>
            <a:r>
              <a:rPr lang="zh-CN" altLang="en-US" sz="3200" b="1">
                <a:solidFill>
                  <a:srgbClr val="FF3300"/>
                </a:solidFill>
              </a:rPr>
              <a:t>婴</a:t>
            </a:r>
            <a:r>
              <a:rPr lang="zh-CN" altLang="en-US" sz="3200" b="1"/>
              <a:t>金铁受辱</a:t>
            </a:r>
          </a:p>
        </p:txBody>
      </p:sp>
      <p:sp>
        <p:nvSpPr>
          <p:cNvPr id="20487" name="椭圆形标注 20486"/>
          <p:cNvSpPr>
            <a:spLocks noChangeArrowheads="1"/>
          </p:cNvSpPr>
          <p:nvPr/>
        </p:nvSpPr>
        <p:spPr bwMode="auto">
          <a:xfrm>
            <a:off x="5600700" y="1752600"/>
            <a:ext cx="2241550" cy="1281113"/>
          </a:xfrm>
          <a:prstGeom prst="wedgeEllipseCallout">
            <a:avLst>
              <a:gd name="adj1" fmla="val -236866"/>
              <a:gd name="adj2" fmla="val 35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FF3300"/>
                </a:solidFill>
                <a:latin typeface="Times New Roman" pitchFamily="18" charset="0"/>
              </a:rPr>
              <a:t>通“剃”</a:t>
            </a:r>
          </a:p>
        </p:txBody>
      </p:sp>
      <p:sp>
        <p:nvSpPr>
          <p:cNvPr id="20491" name="椭圆形标注 20490"/>
          <p:cNvSpPr>
            <a:spLocks noChangeArrowheads="1"/>
          </p:cNvSpPr>
          <p:nvPr/>
        </p:nvSpPr>
        <p:spPr bwMode="auto">
          <a:xfrm>
            <a:off x="6477000" y="2514600"/>
            <a:ext cx="2362200" cy="762000"/>
          </a:xfrm>
          <a:prstGeom prst="wedgeEllipseCallout">
            <a:avLst>
              <a:gd name="adj1" fmla="val -197444"/>
              <a:gd name="adj2" fmla="val 20208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3300"/>
                </a:solidFill>
                <a:latin typeface="Times New Roman" pitchFamily="18" charset="0"/>
              </a:rPr>
              <a:t>束</a:t>
            </a:r>
            <a:r>
              <a:rPr lang="zh-CN" altLang="en-US" sz="2800" b="1">
                <a:solidFill>
                  <a:srgbClr val="FF3300"/>
                </a:solidFill>
              </a:rPr>
              <a:t>在颈上</a:t>
            </a:r>
          </a:p>
        </p:txBody>
      </p:sp>
      <p:sp>
        <p:nvSpPr>
          <p:cNvPr id="20496" name="文本框 20495"/>
          <p:cNvSpPr txBox="1">
            <a:spLocks noChangeArrowheads="1"/>
          </p:cNvSpPr>
          <p:nvPr/>
        </p:nvSpPr>
        <p:spPr bwMode="auto">
          <a:xfrm>
            <a:off x="0" y="3962400"/>
            <a:ext cx="9144000" cy="5794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sz="3200" b="1">
                <a:latin typeface="Times New Roman" pitchFamily="18" charset="0"/>
              </a:rPr>
              <a:t>3.</a:t>
            </a:r>
            <a:r>
              <a:rPr lang="zh-CN" altLang="en-US" sz="3200" b="1"/>
              <a:t>余</a:t>
            </a:r>
            <a:r>
              <a:rPr lang="zh-CN" altLang="en-US" sz="3200" b="1">
                <a:solidFill>
                  <a:srgbClr val="FF3300"/>
                </a:solidFill>
              </a:rPr>
              <a:t>意</a:t>
            </a:r>
            <a:r>
              <a:rPr lang="zh-CN" altLang="en-US" sz="3200" b="1"/>
              <a:t>其</a:t>
            </a:r>
            <a:r>
              <a:rPr lang="zh-CN" altLang="en-US" sz="3200" b="1">
                <a:solidFill>
                  <a:srgbClr val="FF3300"/>
                </a:solidFill>
              </a:rPr>
              <a:t>怨</a:t>
            </a:r>
            <a:r>
              <a:rPr lang="zh-CN" altLang="en-US" sz="3200" b="1"/>
              <a:t>我</a:t>
            </a:r>
            <a:r>
              <a:rPr lang="zh-CN" altLang="en-US" sz="3200" b="1">
                <a:solidFill>
                  <a:srgbClr val="FF3300"/>
                </a:solidFill>
              </a:rPr>
              <a:t>甚</a:t>
            </a:r>
            <a:r>
              <a:rPr lang="zh-CN" altLang="en-US" sz="3200" b="1"/>
              <a:t>，不敢以</a:t>
            </a:r>
            <a:r>
              <a:rPr lang="zh-CN" altLang="en-US" sz="3200" b="1">
                <a:solidFill>
                  <a:srgbClr val="FF3300"/>
                </a:solidFill>
              </a:rPr>
              <a:t>书</a:t>
            </a:r>
            <a:r>
              <a:rPr lang="zh-CN" altLang="en-US" sz="3200" b="1"/>
              <a:t>相闻。</a:t>
            </a:r>
            <a:r>
              <a:rPr lang="zh-CN" altLang="en-US"/>
              <a:t> </a:t>
            </a:r>
            <a:endParaRPr lang="zh-CN" altLang="en-US" sz="2800"/>
          </a:p>
        </p:txBody>
      </p:sp>
      <p:sp>
        <p:nvSpPr>
          <p:cNvPr id="20497" name="文本框 20496"/>
          <p:cNvSpPr txBox="1">
            <a:spLocks noChangeArrowheads="1"/>
          </p:cNvSpPr>
          <p:nvPr/>
        </p:nvSpPr>
        <p:spPr bwMode="auto">
          <a:xfrm>
            <a:off x="-309120" y="4572000"/>
            <a:ext cx="8649404" cy="36612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b="1"/>
              <a:t>    译：我猜测他非常怨恨我，不敢写信给他。  </a:t>
            </a:r>
          </a:p>
        </p:txBody>
      </p:sp>
      <p:sp>
        <p:nvSpPr>
          <p:cNvPr id="20498" name="文本框 20497"/>
          <p:cNvSpPr txBox="1">
            <a:spLocks noChangeArrowheads="1"/>
          </p:cNvSpPr>
          <p:nvPr/>
        </p:nvSpPr>
        <p:spPr bwMode="auto">
          <a:xfrm>
            <a:off x="-4410" y="5121275"/>
            <a:ext cx="8828970" cy="17390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sz="3600" b="1">
                <a:solidFill>
                  <a:srgbClr val="3366FF"/>
                </a:solidFill>
                <a:latin typeface="Times New Roman" pitchFamily="18" charset="0"/>
              </a:rPr>
              <a:t>                            词类活用词换成活用后的词，通假字换本钱字，将单音词换成双音词，将古词换作现代词。</a:t>
            </a:r>
          </a:p>
        </p:txBody>
      </p:sp>
      <p:sp>
        <p:nvSpPr>
          <p:cNvPr id="20499" name="矩形 20498"/>
          <p:cNvSpPr>
            <a:spLocks noChangeArrowheads="1"/>
          </p:cNvSpPr>
          <p:nvPr/>
        </p:nvSpPr>
        <p:spPr bwMode="auto">
          <a:xfrm>
            <a:off x="0" y="5181600"/>
            <a:ext cx="3041650" cy="519113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3300"/>
                </a:solidFill>
                <a:ea typeface="黑体" pitchFamily="49" charset="-122"/>
              </a:rPr>
              <a:t>文言翻译的方法三</a:t>
            </a:r>
          </a:p>
        </p:txBody>
      </p:sp>
      <p:sp>
        <p:nvSpPr>
          <p:cNvPr id="17424" name="矩形 20499"/>
          <p:cNvSpPr>
            <a:spLocks noChangeArrowheads="1" noChangeShapeType="1" noTextEdit="1"/>
          </p:cNvSpPr>
          <p:nvPr/>
        </p:nvSpPr>
        <p:spPr bwMode="auto">
          <a:xfrm>
            <a:off x="7772400" y="4038600"/>
            <a:ext cx="1219200" cy="10668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32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 kern="10">
                <a:ln w="12700">
                  <a:solidFill>
                    <a:srgbClr val="EAEAEA"/>
                  </a:solidFill>
                  <a:miter lim="800000"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/>
                  </a:outerShdw>
                </a:effectLst>
                <a:latin typeface="宋体" charset="-122"/>
                <a:ea typeface="宋体" charset="-122"/>
              </a:rPr>
              <a:t>换</a:t>
            </a:r>
          </a:p>
        </p:txBody>
      </p:sp>
      <p:sp>
        <p:nvSpPr>
          <p:cNvPr id="20501" name="文本框 20500"/>
          <p:cNvSpPr txBox="1">
            <a:spLocks noChangeArrowheads="1"/>
          </p:cNvSpPr>
          <p:nvPr/>
        </p:nvSpPr>
        <p:spPr bwMode="auto">
          <a:xfrm>
            <a:off x="0" y="1752600"/>
            <a:ext cx="6303963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</a:rPr>
              <a:t>译：不是会</a:t>
            </a:r>
            <a:r>
              <a:rPr lang="zh-CN" altLang="en-US" sz="3200" b="1">
                <a:solidFill>
                  <a:srgbClr val="FF0000"/>
                </a:solidFill>
              </a:rPr>
              <a:t>游水</a:t>
            </a:r>
            <a:r>
              <a:rPr lang="zh-CN" altLang="en-US" sz="3200" b="1">
                <a:solidFill>
                  <a:srgbClr val="0000FF"/>
                </a:solidFill>
              </a:rPr>
              <a:t>，却渡过了江河。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" fill="hold"/>
                                        <p:tgtEl>
                                          <p:spTgt spid="2049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1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" fill="hold"/>
                                        <p:tgtEl>
                                          <p:spTgt spid="2050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" fill="hold"/>
                                        <p:tgtEl>
                                          <p:spTgt spid="2049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0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dur="1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" fill="hold"/>
                                        <p:tgtEl>
                                          <p:spTgt spid="2049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dur="1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" fill="hold"/>
                                        <p:tgtEl>
                                          <p:spTgt spid="2049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dur="50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4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74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ntr" presetSubtype="0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20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4" grpId="0"/>
      <p:bldP spid="20486" grpId="1"/>
      <p:bldP spid="20492" grpId="2"/>
      <p:bldP spid="20488" grpId="3"/>
      <p:bldP spid="20493" grpId="4"/>
      <p:bldP spid="20487" grpId="5"/>
      <p:bldP spid="20491" grpId="6"/>
      <p:bldP spid="20496" grpId="7"/>
      <p:bldP spid="20497" grpId="8"/>
      <p:bldP spid="20498" grpId="9"/>
      <p:bldP spid="20499" grpId="10"/>
      <p:bldP spid="17424" grpId="11"/>
      <p:bldP spid="20501" grpId="12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https://d.book118.com/725324210142011122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1母版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 charset="-122"/>
        <a:cs typeface="Arial"/>
      </a:majorFont>
      <a:minorFont>
        <a:latin typeface="Arial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宋体</vt:lpstr>
      <vt:lpstr>华文行楷</vt:lpstr>
      <vt:lpstr>Times New Roman</vt:lpstr>
      <vt:lpstr>黑体</vt:lpstr>
      <vt:lpstr>华文新魏</vt:lpstr>
      <vt:lpstr>Wingdings</vt:lpstr>
      <vt:lpstr>Tahoma</vt:lpstr>
      <vt:lpstr>华文隶书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2024-09-25T22:57:28.796</cp:lastPrinted>
  <dcterms:created xsi:type="dcterms:W3CDTF">2024-09-25T14:57:28Z</dcterms:created>
  <dcterms:modified xsi:type="dcterms:W3CDTF">2024-09-25T14:57:30Z</dcterms:modified>
</cp:coreProperties>
</file>