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9144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3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410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fontAlgn="base"/>
            <a:endParaRPr lang="zh-CN" altLang="en-US" sz="1200" strike="noStrike" noProof="1"/>
          </a:p>
        </p:txBody>
      </p:sp>
      <p:sp>
        <p:nvSpPr>
          <p:cNvPr id="17411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algn="r" fontAlgn="base"/>
            <a:fld id="{BB962C8B-B14F-4D97-AF65-F5344CB8AC3E}" type="datetime1">
              <a:rPr lang="zh-CN" altLang="en-US" sz="1200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z="1200" strike="noStrike" noProof="1"/>
          </a:p>
        </p:txBody>
      </p:sp>
      <p:sp>
        <p:nvSpPr>
          <p:cNvPr id="17412" name="幻灯片图像占位符 3"/>
          <p:cNvSpPr>
            <a:spLocks noGrp="1" noRo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17413" name="备注占位符 4"/>
          <p:cNvSpPr>
            <a:spLocks noGrp="1" noRot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457200"/>
            <a:r>
              <a:rPr lang="zh-CN" altLang="en-US"/>
              <a:t>第二级</a:t>
            </a:r>
            <a:endParaRPr lang="zh-CN" altLang="en-US"/>
          </a:p>
          <a:p>
            <a:pPr lvl="2" indent="914400"/>
            <a:r>
              <a:rPr lang="zh-CN" altLang="en-US"/>
              <a:t>第三级</a:t>
            </a:r>
            <a:endParaRPr lang="zh-CN" altLang="en-US"/>
          </a:p>
          <a:p>
            <a:pPr lvl="3" indent="1371600"/>
            <a:r>
              <a:rPr lang="zh-CN" altLang="en-US"/>
              <a:t>第四级</a:t>
            </a:r>
            <a:endParaRPr lang="zh-CN" altLang="en-US"/>
          </a:p>
          <a:p>
            <a:pPr lvl="4" indent="18288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7414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fontAlgn="base"/>
            <a:endParaRPr lang="zh-CN" altLang="en-US" sz="1200" strike="noStrike" noProof="1"/>
          </a:p>
        </p:txBody>
      </p:sp>
      <p:sp>
        <p:nvSpPr>
          <p:cNvPr id="17415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fontAlgn="base"/>
            <a:fld id="{9A0DB2DC-4C9A-4742-B13C-FB6460FD3503}" type="slidenum">
              <a:rPr lang="zh-CN" altLang="en-US" sz="1200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ctr" latinLnBrk="1" hangingPunct="0">
      <a:lnSpc>
        <a:spcPct val="100000"/>
      </a:lnSpc>
      <a:spcBef>
        <a:spcPct val="0"/>
      </a:spcBef>
      <a:spcAft>
        <a:spcPct val="0"/>
      </a:spcAft>
      <a:buNone/>
      <a:defRPr sz="1200" b="1" i="1" u="none" kern="1200"/>
    </a:lvl1pPr>
    <a:lvl2pPr marL="0" lvl="1" indent="0" algn="l" defTabSz="914400" eaLnBrk="0" fontAlgn="base" latinLnBrk="1" hangingPunct="0">
      <a:lnSpc>
        <a:spcPct val="100000"/>
      </a:lnSpc>
      <a:spcBef>
        <a:spcPct val="0"/>
      </a:spcBef>
      <a:spcAft>
        <a:spcPct val="0"/>
      </a:spcAft>
      <a:buNone/>
      <a:defRPr sz="1200" b="1" i="1" u="none" kern="1200"/>
    </a:lvl2pPr>
    <a:lvl3pPr marL="0" lvl="2" indent="0" algn="l" defTabSz="914400" eaLnBrk="0" fontAlgn="base" latinLnBrk="1" hangingPunct="0">
      <a:lnSpc>
        <a:spcPct val="100000"/>
      </a:lnSpc>
      <a:spcBef>
        <a:spcPct val="0"/>
      </a:spcBef>
      <a:spcAft>
        <a:spcPct val="0"/>
      </a:spcAft>
      <a:buNone/>
      <a:defRPr sz="1200" b="1" i="1" u="none" kern="1200"/>
    </a:lvl3pPr>
    <a:lvl4pPr marL="0" lvl="3" indent="0" algn="l" defTabSz="914400" eaLnBrk="0" fontAlgn="base" latinLnBrk="1" hangingPunct="0">
      <a:lnSpc>
        <a:spcPct val="100000"/>
      </a:lnSpc>
      <a:spcBef>
        <a:spcPct val="0"/>
      </a:spcBef>
      <a:spcAft>
        <a:spcPct val="0"/>
      </a:spcAft>
      <a:buNone/>
      <a:defRPr sz="1200" b="1" i="1" u="none" kern="1200"/>
    </a:lvl4pPr>
    <a:lvl5pPr marL="0" lvl="4" indent="0" algn="l" defTabSz="914400" eaLnBrk="0" fontAlgn="base" latinLnBrk="1" hangingPunct="0">
      <a:lnSpc>
        <a:spcPct val="100000"/>
      </a:lnSpc>
      <a:spcBef>
        <a:spcPct val="0"/>
      </a:spcBef>
      <a:spcAft>
        <a:spcPct val="0"/>
      </a:spcAft>
      <a:buNone/>
      <a:defRPr sz="1200" b="1" i="1" u="none" kern="1200"/>
    </a:lvl5pPr>
    <a:lvl6pPr marL="2286000" lvl="5" indent="0" algn="l" defTabSz="914400" eaLnBrk="0" fontAlgn="base" latinLnBrk="1" hangingPunct="0">
      <a:lnSpc>
        <a:spcPct val="100000"/>
      </a:lnSpc>
      <a:spcBef>
        <a:spcPct val="0"/>
      </a:spcBef>
      <a:spcAft>
        <a:spcPct val="0"/>
      </a:spcAft>
      <a:buNone/>
      <a:defRPr sz="1200" b="1" i="1" u="none" kern="1200"/>
    </a:lvl6pPr>
    <a:lvl7pPr marL="2743200" lvl="6" indent="0" algn="l" defTabSz="914400" eaLnBrk="0" fontAlgn="base" latinLnBrk="1" hangingPunct="0">
      <a:lnSpc>
        <a:spcPct val="100000"/>
      </a:lnSpc>
      <a:spcBef>
        <a:spcPct val="0"/>
      </a:spcBef>
      <a:spcAft>
        <a:spcPct val="0"/>
      </a:spcAft>
      <a:buNone/>
      <a:defRPr sz="1200" b="1" i="1" u="none" kern="1200"/>
    </a:lvl7pPr>
    <a:lvl8pPr marL="3200400" lvl="7" indent="0" algn="l" defTabSz="914400" eaLnBrk="0" fontAlgn="base" latinLnBrk="1" hangingPunct="0">
      <a:lnSpc>
        <a:spcPct val="100000"/>
      </a:lnSpc>
      <a:spcBef>
        <a:spcPct val="0"/>
      </a:spcBef>
      <a:spcAft>
        <a:spcPct val="0"/>
      </a:spcAft>
      <a:buNone/>
      <a:defRPr sz="1200" b="1" i="1" u="none" kern="1200"/>
    </a:lvl8pPr>
    <a:lvl9pPr marL="3657600" lvl="8" indent="0" algn="l" defTabSz="914400" eaLnBrk="0" fontAlgn="base" latinLnBrk="1" hangingPunct="0">
      <a:lnSpc>
        <a:spcPct val="100000"/>
      </a:lnSpc>
      <a:spcBef>
        <a:spcPct val="0"/>
      </a:spcBef>
      <a:spcAft>
        <a:spcPct val="0"/>
      </a:spcAft>
      <a:buNone/>
      <a:defRPr sz="1200" b="1" i="1" u="none" kern="1200"/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3EB30E-6049-47FD-B1CD-A20FB4C20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6639FF-AD1D-4161-948B-46F8E95B34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CC4560-3159-4B8B-B22D-706CFE4A9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6BBD5A-3649-46CF-BEDE-1D61D42F3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909E35-926F-49D6-BAFD-106A5DA67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57441E-2FD1-4361-BCD3-4EA7F888C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8FAABE-D74D-4BB2-8C56-EDA68FC00F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3EE28C-5AEE-4D93-9C0F-22F34AAC86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01C209-8E67-4C3C-8D85-5B32E802C2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29CF74-E9BE-4F31-B0F6-0E5503BBB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96799B-CC11-4A52-8F69-C3C6765A34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ctr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ctr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ctr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ctr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ctr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ctr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ctr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ctr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ctr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1650" y="952500"/>
            <a:ext cx="3988943" cy="5389563"/>
          </a:xfrm>
        </p:spPr>
        <p:txBody>
          <a:bodyPr/>
          <a:lstStyle/>
          <a:p>
            <a:pPr lvl="0" fontAlgn="ctr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ctr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ctr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3407" y="952500"/>
            <a:ext cx="3988943" cy="5389563"/>
          </a:xfrm>
        </p:spPr>
        <p:txBody>
          <a:bodyPr/>
          <a:lstStyle/>
          <a:p>
            <a:pPr lvl="0" fontAlgn="ctr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ctr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ctr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ctr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ctr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ctr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ctr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ctr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ctr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ctr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ctr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ctr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ctr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ctr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ctr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ctr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ctr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ctr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ctr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ctr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ctr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ctr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ctr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ctr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ctr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7175" y="442913"/>
            <a:ext cx="2035175" cy="5899150"/>
          </a:xfrm>
        </p:spPr>
        <p:txBody>
          <a:bodyPr vert="eaVert"/>
          <a:lstStyle/>
          <a:p>
            <a:pPr fontAlgn="ctr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1650" y="442913"/>
            <a:ext cx="5987544" cy="5899150"/>
          </a:xfrm>
        </p:spPr>
        <p:txBody>
          <a:bodyPr vert="eaVert"/>
          <a:lstStyle/>
          <a:p>
            <a:pPr lvl="0" fontAlgn="ctr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ctr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ctr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6386" name="标题占位符 1"/>
          <p:cNvSpPr>
            <a:spLocks noGrp="1"/>
          </p:cNvSpPr>
          <p:nvPr>
            <p:ph type="title"/>
          </p:nvPr>
        </p:nvSpPr>
        <p:spPr>
          <a:xfrm>
            <a:off x="501650" y="442913"/>
            <a:ext cx="8140700" cy="44291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t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6387" name="文本占位符 2"/>
          <p:cNvSpPr>
            <a:spLocks noGrp="1"/>
          </p:cNvSpPr>
          <p:nvPr>
            <p:ph type="body" idx="1"/>
          </p:nvPr>
        </p:nvSpPr>
        <p:spPr>
          <a:xfrm>
            <a:off x="501650" y="952500"/>
            <a:ext cx="8140700" cy="538956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228600"/>
            <a:r>
              <a:rPr lang="zh-CN" altLang="en-US"/>
              <a:t>第二级</a:t>
            </a:r>
            <a:endParaRPr lang="zh-CN" altLang="en-US"/>
          </a:p>
          <a:p>
            <a:pPr lvl="2" indent="685800"/>
            <a:r>
              <a:rPr lang="zh-CN" altLang="en-US"/>
              <a:t>第三级</a:t>
            </a:r>
            <a:endParaRPr lang="zh-CN" altLang="en-US"/>
          </a:p>
          <a:p>
            <a:pPr lvl="3" indent="1143000"/>
            <a:r>
              <a:rPr lang="zh-CN" altLang="en-US"/>
              <a:t>第四级</a:t>
            </a:r>
            <a:endParaRPr lang="zh-CN" altLang="en-US"/>
          </a:p>
          <a:p>
            <a:pPr lvl="4" indent="16002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6388" name="日期占位符 3"/>
          <p:cNvSpPr>
            <a:spLocks noGrp="1"/>
          </p:cNvSpPr>
          <p:nvPr>
            <p:ph type="dt" sz="half" idx="2"/>
          </p:nvPr>
        </p:nvSpPr>
        <p:spPr>
          <a:xfrm>
            <a:off x="660400" y="6350000"/>
            <a:ext cx="2024063" cy="3159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rgbClr val="898989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fld id="{BB962C8B-B14F-4D97-AF65-F5344CB8AC3E}" type="datetime1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1638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87688" y="6350000"/>
            <a:ext cx="2968625" cy="3159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rgbClr val="898989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639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0000"/>
            <a:ext cx="2025650" cy="3159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200" b="0" i="0" u="none" kern="1200" baseline="0">
                <a:solidFill>
                  <a:srgbClr val="898989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  <p:sp>
        <p:nvSpPr>
          <p:cNvPr id="16391" name="KSO_TEMPLATE" hidden="1"/>
          <p:cNvSpPr/>
          <p:nvPr/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BA8E06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/>
            <a:endParaRPr lang="zh-CN" altLang="en-US" sz="1300">
              <a:solidFill>
                <a:srgbClr val="FFFFFF"/>
              </a:solidFill>
              <a:latin typeface="Arial" pitchFamily="34" charset="0"/>
              <a:ea typeface="微软雅黑" panose="020b0503020204020204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marL="0" lvl="0" indent="0" algn="l" defTabSz="914400" eaLnBrk="0" fontAlgn="ctr" latinLnBrk="1" hangingPunct="0">
        <a:lnSpc>
          <a:spcPct val="120000"/>
        </a:lnSpc>
        <a:spcBef>
          <a:spcPct val="0"/>
        </a:spcBef>
        <a:spcAft>
          <a:spcPct val="0"/>
        </a:spcAft>
        <a:buNone/>
        <a:defRPr kern="1200"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0" fontAlgn="ctr" latinLnBrk="1" hangingPunct="0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3200" b="0" i="0" u="none" kern="1200">
          <a:latin typeface="+mn-lt"/>
          <a:ea typeface="+mn-ea"/>
          <a:cs typeface="+mn-cs"/>
        </a:defRPr>
      </a:lvl1pPr>
      <a:lvl2pPr marL="228600" lvl="1" indent="457200" algn="l" defTabSz="914400" eaLnBrk="0" fontAlgn="ctr" latinLnBrk="1" hangingPunct="0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3200" b="0" i="0" u="none" kern="1200">
          <a:latin typeface="+mn-lt"/>
          <a:ea typeface="+mn-ea"/>
          <a:cs typeface="+mn-cs"/>
        </a:defRPr>
      </a:lvl2pPr>
      <a:lvl3pPr marL="228600" lvl="2" indent="914400" algn="l" defTabSz="914400" eaLnBrk="0" fontAlgn="ctr" latinLnBrk="1" hangingPunct="0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3200" b="0" i="0" u="none" kern="1200">
          <a:latin typeface="+mn-lt"/>
          <a:ea typeface="+mn-ea"/>
          <a:cs typeface="+mn-cs"/>
        </a:defRPr>
      </a:lvl3pPr>
      <a:lvl4pPr marL="228600" lvl="3" indent="1371600" algn="l" defTabSz="914400" eaLnBrk="0" fontAlgn="base" latinLnBrk="1" hangingPunct="0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3200" b="0" i="0" u="none" kern="1200">
          <a:latin typeface="+mn-lt"/>
          <a:ea typeface="+mn-ea"/>
          <a:cs typeface="+mn-cs"/>
        </a:defRPr>
      </a:lvl4pPr>
      <a:lvl5pPr marL="228600" lvl="4" indent="1828800" algn="l" defTabSz="914400" eaLnBrk="0" fontAlgn="base" latinLnBrk="1" hangingPunct="0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3200" b="0" i="0" u="none" kern="1200">
          <a:latin typeface="+mn-lt"/>
          <a:ea typeface="Arial" pitchFamily="34" charset="0"/>
          <a:cs typeface="+mn-cs"/>
          <a:sym typeface="Arial" pitchFamily="34" charset="0"/>
        </a:defRPr>
      </a:lvl5pPr>
      <a:lvl6pPr marL="2514600" lvl="5" indent="-228600" algn="l" defTabSz="914400" eaLnBrk="0" fontAlgn="base" latinLnBrk="1" hangingPunct="0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3200" b="0" i="0" u="none" kern="1200">
          <a:latin typeface="+mn-lt"/>
          <a:ea typeface="Arial" pitchFamily="34" charset="0"/>
          <a:cs typeface="+mn-cs"/>
          <a:sym typeface="Arial" pitchFamily="34" charset="0"/>
        </a:defRPr>
      </a:lvl6pPr>
      <a:lvl7pPr marL="2971800" lvl="6" indent="-228600" algn="l" defTabSz="914400" eaLnBrk="0" fontAlgn="base" latinLnBrk="1" hangingPunct="0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3200" b="0" i="0" u="none" kern="1200">
          <a:latin typeface="+mn-lt"/>
          <a:ea typeface="Arial" pitchFamily="34" charset="0"/>
          <a:cs typeface="+mn-cs"/>
          <a:sym typeface="Arial" pitchFamily="34" charset="0"/>
        </a:defRPr>
      </a:lvl7pPr>
      <a:lvl8pPr marL="3429000" lvl="7" indent="-228600" algn="l" defTabSz="914400" eaLnBrk="0" fontAlgn="base" latinLnBrk="1" hangingPunct="0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3200" b="0" i="0" u="none" kern="1200">
          <a:latin typeface="+mn-lt"/>
          <a:ea typeface="Arial" pitchFamily="34" charset="0"/>
          <a:cs typeface="+mn-cs"/>
          <a:sym typeface="Arial" pitchFamily="34" charset="0"/>
        </a:defRPr>
      </a:lvl8pPr>
      <a:lvl9pPr marL="3886200" lvl="8" indent="-228600" algn="l" defTabSz="914400" eaLnBrk="0" fontAlgn="base" latinLnBrk="1" hangingPunct="0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3200" b="0" i="0" u="none" kern="1200">
          <a:latin typeface="+mn-lt"/>
          <a:ea typeface="Arial" pitchFamily="34" charset="0"/>
          <a:cs typeface="+mn-cs"/>
          <a:sym typeface="Arial" pitchFamily="34" charset="0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wmf" /><Relationship Id="rId3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png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png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png" /><Relationship Id="rId3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ags" Target="../tags/tag1.xml" /><Relationship Id="rId3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7.png" /><Relationship Id="rId4" Type="http://schemas.openxmlformats.org/officeDocument/2006/relationships/image" Target="../media/image18.png" /><Relationship Id="rId5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.xml" /><Relationship Id="rId3" Type="http://schemas.openxmlformats.org/officeDocument/2006/relationships/image" Target="../media/image19.png" /><Relationship Id="rId4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333022103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3" name="标题 3073"/>
          <p:cNvSpPr>
            <a:spLocks noGrp="1"/>
          </p:cNvSpPr>
          <p:nvPr>
            <p:ph type="ctrTitle" idx="4294967295"/>
          </p:nvPr>
        </p:nvSpPr>
        <p:spPr>
          <a:xfrm>
            <a:off x="1116013" y="4724400"/>
            <a:ext cx="7772400" cy="1470025"/>
          </a:xfrm>
        </p:spPr>
        <p:txBody>
          <a:bodyPr vert="horz" wrap="square" anchor="ctr"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>
              <a:buSzTx/>
            </a:pPr>
            <a:r>
              <a:rPr lang="en-US" altLang="zh-CN" sz="8000">
                <a:latin typeface="微软雅黑" panose="020b0503020204020204" pitchFamily="2" charset="-122"/>
                <a:ea typeface="微软雅黑" panose="020b0503020204020204" pitchFamily="2" charset="-122"/>
              </a:rPr>
              <a:t> </a:t>
            </a:r>
            <a:endParaRPr lang="zh-CN" altLang="en-US" sz="8000"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18435" name="文本框 1"/>
          <p:cNvSpPr txBox="1"/>
          <p:nvPr/>
        </p:nvSpPr>
        <p:spPr>
          <a:xfrm>
            <a:off x="1266825" y="2120900"/>
            <a:ext cx="6610350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800" b="1" noProof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创伤关节骨科护理查房</a:t>
            </a:r>
            <a:endParaRPr lang="zh-CN" altLang="en-US" sz="2800" b="1" noProof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algn="ctr"/>
            <a:endParaRPr lang="zh-CN" altLang="en-US" sz="2800" b="1" noProof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algn="ctr"/>
            <a:r>
              <a:rPr lang="zh-CN" altLang="en-US" sz="2800" b="1" noProof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右踝关节骨折的护理</a:t>
            </a:r>
            <a:endParaRPr lang="zh-CN" altLang="en-US" sz="2800" b="1" noProof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457" name="组合 5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325" y="2076450"/>
            <a:ext cx="625475" cy="600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58" name="组合 6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725" y="4160838"/>
            <a:ext cx="625475" cy="600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59" name="组合 7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200" y="3149600"/>
            <a:ext cx="625475" cy="601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0" name="组合 23"/>
          <p:cNvPicPr>
            <a:picLocks noGrp="1"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900" y="5235575"/>
            <a:ext cx="625475" cy="600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1" name="WordArt 293"/>
          <p:cNvSpPr>
            <a:spLocks noTextEdit="1"/>
          </p:cNvSpPr>
          <p:nvPr/>
        </p:nvSpPr>
        <p:spPr>
          <a:xfrm>
            <a:off x="1003300" y="2025650"/>
            <a:ext cx="1008063" cy="555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4400" b="1">
                <a:solidFill>
                  <a:schemeClr val="tx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目录</a:t>
            </a:r>
            <a:endParaRPr lang="zh-CN" altLang="en-US" sz="4400" b="1">
              <a:solidFill>
                <a:schemeClr val="tx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19462" name="WordArt 294"/>
          <p:cNvSpPr>
            <a:spLocks noTextEdit="1"/>
          </p:cNvSpPr>
          <p:nvPr/>
        </p:nvSpPr>
        <p:spPr>
          <a:xfrm>
            <a:off x="1115378" y="2911158"/>
            <a:ext cx="1000125" cy="238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4400" b="1">
                <a:solidFill>
                  <a:schemeClr val="tx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CONTENTS</a:t>
            </a:r>
            <a:endParaRPr lang="zh-CN" altLang="en-US" sz="4400" b="1">
              <a:solidFill>
                <a:schemeClr val="tx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19463" name="文本框 37"/>
          <p:cNvSpPr txBox="1"/>
          <p:nvPr/>
        </p:nvSpPr>
        <p:spPr>
          <a:xfrm>
            <a:off x="3536950" y="4208463"/>
            <a:ext cx="4537075" cy="5191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2800" b="1">
                <a:solidFill>
                  <a:srgbClr val="3494BA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护理评估</a:t>
            </a:r>
            <a:endParaRPr lang="zh-CN" altLang="en-US" sz="2800" b="1">
              <a:solidFill>
                <a:srgbClr val="3494BA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19464" name="文本框 38"/>
          <p:cNvSpPr txBox="1"/>
          <p:nvPr/>
        </p:nvSpPr>
        <p:spPr>
          <a:xfrm>
            <a:off x="3536950" y="5281613"/>
            <a:ext cx="4537075" cy="5222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28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护理诊断及护理措施</a:t>
            </a:r>
            <a:endParaRPr lang="zh-CN" altLang="en-US" sz="2800" b="1">
              <a:solidFill>
                <a:srgbClr val="58B6C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pic>
        <p:nvPicPr>
          <p:cNvPr id="19465" name="组合 9"/>
          <p:cNvPicPr>
            <a:picLocks noGrp="1"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0325" y="1065213"/>
            <a:ext cx="623888" cy="600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6" name="文本框 4"/>
          <p:cNvSpPr txBox="1"/>
          <p:nvPr/>
        </p:nvSpPr>
        <p:spPr>
          <a:xfrm>
            <a:off x="3563303" y="2122488"/>
            <a:ext cx="4537075" cy="5222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2800" b="1">
                <a:solidFill>
                  <a:srgbClr val="3494BA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简要病情</a:t>
            </a:r>
            <a:endParaRPr lang="zh-CN" altLang="en-US" sz="2800" b="1">
              <a:solidFill>
                <a:srgbClr val="3494BA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19467" name="文本框 36"/>
          <p:cNvSpPr txBox="1"/>
          <p:nvPr/>
        </p:nvSpPr>
        <p:spPr>
          <a:xfrm>
            <a:off x="3536633" y="3167063"/>
            <a:ext cx="4537075" cy="5191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28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辅助检查</a:t>
            </a:r>
            <a:endParaRPr lang="zh-CN" altLang="en-US" sz="2800" b="1">
              <a:solidFill>
                <a:srgbClr val="58B6C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19468" name="文本框 4"/>
          <p:cNvSpPr txBox="1"/>
          <p:nvPr/>
        </p:nvSpPr>
        <p:spPr>
          <a:xfrm>
            <a:off x="3535363" y="1143000"/>
            <a:ext cx="4525962" cy="5222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28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概述、临床表现、治疗原则</a:t>
            </a:r>
            <a:endParaRPr lang="zh-CN" altLang="en-US" sz="2800" b="1">
              <a:solidFill>
                <a:srgbClr val="58B6C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481" name="组合 5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325" y="2076450"/>
            <a:ext cx="625475" cy="600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2" name="组合 6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725" y="4160838"/>
            <a:ext cx="625475" cy="600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3" name="组合 7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200" y="3149600"/>
            <a:ext cx="625475" cy="601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4" name="WordArt 293"/>
          <p:cNvSpPr>
            <a:spLocks noTextEdit="1"/>
          </p:cNvSpPr>
          <p:nvPr/>
        </p:nvSpPr>
        <p:spPr>
          <a:xfrm>
            <a:off x="1003300" y="2025650"/>
            <a:ext cx="1008063" cy="555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4400" b="1">
                <a:solidFill>
                  <a:schemeClr val="tx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目录</a:t>
            </a:r>
            <a:endParaRPr lang="zh-CN" altLang="en-US" sz="4400" b="1">
              <a:solidFill>
                <a:schemeClr val="tx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20485" name="WordArt 294"/>
          <p:cNvSpPr>
            <a:spLocks noTextEdit="1"/>
          </p:cNvSpPr>
          <p:nvPr/>
        </p:nvSpPr>
        <p:spPr>
          <a:xfrm>
            <a:off x="1066800" y="2903855"/>
            <a:ext cx="944880" cy="3035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30000"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sz="4400" b="1">
                <a:solidFill>
                  <a:schemeClr val="tx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CONTENTS</a:t>
            </a:r>
            <a:endParaRPr lang="zh-CN" altLang="en-US" sz="4400" b="1">
              <a:solidFill>
                <a:schemeClr val="tx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20486" name="文本框 37"/>
          <p:cNvSpPr txBox="1"/>
          <p:nvPr/>
        </p:nvSpPr>
        <p:spPr>
          <a:xfrm>
            <a:off x="3536950" y="4200525"/>
            <a:ext cx="4537075" cy="5222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2800" b="1">
                <a:solidFill>
                  <a:srgbClr val="3494BA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护士长总结</a:t>
            </a:r>
            <a:endParaRPr lang="zh-CN" altLang="en-US" sz="2800" b="1">
              <a:solidFill>
                <a:srgbClr val="3494BA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pic>
        <p:nvPicPr>
          <p:cNvPr id="20487" name="组合 9"/>
          <p:cNvPicPr>
            <a:picLocks noGrp="1"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625" y="1103313"/>
            <a:ext cx="623888" cy="600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8" name="文本框 4"/>
          <p:cNvSpPr txBox="1"/>
          <p:nvPr/>
        </p:nvSpPr>
        <p:spPr>
          <a:xfrm>
            <a:off x="3548063" y="2114550"/>
            <a:ext cx="4537075" cy="5222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2800" b="1">
                <a:solidFill>
                  <a:srgbClr val="3494BA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补充护理诊断</a:t>
            </a:r>
            <a:endParaRPr lang="zh-CN" altLang="en-US" sz="2800" b="1">
              <a:solidFill>
                <a:srgbClr val="3494BA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20489" name="文本框 36"/>
          <p:cNvSpPr txBox="1"/>
          <p:nvPr/>
        </p:nvSpPr>
        <p:spPr>
          <a:xfrm>
            <a:off x="3536950" y="3167063"/>
            <a:ext cx="4537075" cy="5222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28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护士长提问</a:t>
            </a:r>
            <a:endParaRPr lang="zh-CN" altLang="en-US" sz="2800" b="1">
              <a:solidFill>
                <a:srgbClr val="58B6C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20490" name="文本框 4"/>
          <p:cNvSpPr txBox="1"/>
          <p:nvPr/>
        </p:nvSpPr>
        <p:spPr>
          <a:xfrm>
            <a:off x="3559175" y="1143000"/>
            <a:ext cx="4525963" cy="5222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28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康复训练</a:t>
            </a:r>
            <a:endParaRPr lang="zh-CN" altLang="en-US" sz="2800" b="1">
              <a:solidFill>
                <a:srgbClr val="58B6C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任意多边形: 形状 10"/>
          <p:cNvSpPr>
            <a:spLocks noChangeAspect="1"/>
          </p:cNvSpPr>
          <p:nvPr/>
        </p:nvSpPr>
        <p:spPr>
          <a:xfrm>
            <a:off x="1527175" y="2259013"/>
            <a:ext cx="5651500" cy="1754187"/>
          </a:xfrm>
          <a:custGeom>
            <a:cxnLst>
              <a:cxn ang="0">
                <a:pos x="0" y="0"/>
              </a:cxn>
              <a:cxn ang="0">
                <a:pos x="2264260" y="0"/>
              </a:cxn>
              <a:cxn ang="0">
                <a:pos x="2266355" y="6750"/>
              </a:cxn>
              <a:cxn ang="0">
                <a:pos x="2296590" y="62461"/>
              </a:cxn>
              <a:cxn ang="0">
                <a:pos x="92317" y="62461"/>
              </a:cxn>
              <a:cxn ang="0">
                <a:pos x="92317" y="1691726"/>
              </a:cxn>
              <a:cxn ang="0">
                <a:pos x="5559182" y="1691726"/>
              </a:cxn>
              <a:cxn ang="0">
                <a:pos x="5559182" y="62461"/>
              </a:cxn>
              <a:cxn ang="0">
                <a:pos x="3337828" y="62461"/>
              </a:cxn>
              <a:cxn ang="0">
                <a:pos x="3368062" y="6750"/>
              </a:cxn>
              <a:cxn ang="0">
                <a:pos x="3370158" y="0"/>
              </a:cxn>
              <a:cxn ang="0">
                <a:pos x="5651500" y="0"/>
              </a:cxn>
              <a:cxn ang="0">
                <a:pos x="5651500" y="1754187"/>
              </a:cxn>
              <a:cxn ang="0">
                <a:pos x="0" y="1754187"/>
              </a:cxn>
            </a:cxnLst>
            <a:rect l="l" t="t" r="r" b="b"/>
            <a:pathLst>
              <a:path w="9717088" h="3015668">
                <a:moveTo>
                  <a:pt x="0" y="0"/>
                </a:moveTo>
                <a:lnTo>
                  <a:pt x="3893129" y="0"/>
                </a:lnTo>
                <a:lnTo>
                  <a:pt x="3896731" y="11605"/>
                </a:lnTo>
                <a:lnTo>
                  <a:pt x="3948716" y="107379"/>
                </a:lnTo>
                <a:lnTo>
                  <a:pt x="158729" y="107379"/>
                </a:lnTo>
                <a:lnTo>
                  <a:pt x="158729" y="2908289"/>
                </a:lnTo>
                <a:lnTo>
                  <a:pt x="9558359" y="2908289"/>
                </a:lnTo>
                <a:lnTo>
                  <a:pt x="9558359" y="107379"/>
                </a:lnTo>
                <a:lnTo>
                  <a:pt x="5739003" y="107379"/>
                </a:lnTo>
                <a:lnTo>
                  <a:pt x="5790987" y="11605"/>
                </a:lnTo>
                <a:lnTo>
                  <a:pt x="5794590" y="0"/>
                </a:lnTo>
                <a:lnTo>
                  <a:pt x="9717088" y="0"/>
                </a:lnTo>
                <a:lnTo>
                  <a:pt x="9717088" y="3015668"/>
                </a:lnTo>
                <a:lnTo>
                  <a:pt x="0" y="3015668"/>
                </a:lnTo>
                <a:close/>
              </a:path>
            </a:pathLst>
          </a:custGeom>
          <a:solidFill>
            <a:srgbClr val="58B6C0"/>
          </a:solidFill>
          <a:ln w="9525">
            <a:noFill/>
          </a:ln>
          <a:effectLst>
            <a:outerShdw dist="38100" dir="2699999" algn="ctr" rotWithShape="0">
              <a:srgbClr val="000000">
                <a:alpha val="37999"/>
              </a:srgbClr>
            </a:outerShdw>
          </a:effectLst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1507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713" y="2576513"/>
            <a:ext cx="598487" cy="674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8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25" y="2697163"/>
            <a:ext cx="347663" cy="554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9" name="文本框 25"/>
          <p:cNvSpPr txBox="1">
            <a:spLocks noChangeAspect="1"/>
          </p:cNvSpPr>
          <p:nvPr/>
        </p:nvSpPr>
        <p:spPr>
          <a:xfrm>
            <a:off x="4033838" y="1643063"/>
            <a:ext cx="808038" cy="1198563"/>
          </a:xfrm>
          <a:prstGeom prst="rect">
            <a:avLst/>
          </a:prstGeom>
          <a:noFill/>
          <a:ln w="9525">
            <a:noFill/>
          </a:ln>
          <a:effectLst>
            <a:outerShdw dist="38100" dir="18900000" algn="ctr" rotWithShape="0">
              <a:srgbClr val="000000">
                <a:alpha val="37999"/>
              </a:srgbClr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7200" noProof="1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pitchFamily="2" charset="-122"/>
                <a:ea typeface="微软雅黑" panose="020b0503020204020204" pitchFamily="2" charset="-122"/>
                <a:cs typeface="+mn-cs"/>
                <a:sym typeface="Arial" pitchFamily="34" charset="0"/>
              </a:rPr>
              <a:t>1</a:t>
            </a:r>
            <a:endParaRPr lang="en-US" altLang="zh-CN" sz="7200" noProof="1">
              <a:solidFill>
                <a:schemeClr val="tx1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pitchFamily="2" charset="-122"/>
              <a:ea typeface="微软雅黑" panose="020b0503020204020204" pitchFamily="2" charset="-122"/>
              <a:cs typeface="+mn-cs"/>
              <a:sym typeface="Arial" pitchFamily="34" charset="0"/>
            </a:endParaRPr>
          </a:p>
        </p:txBody>
      </p:sp>
      <p:pic>
        <p:nvPicPr>
          <p:cNvPr id="21510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67599">
            <a:off x="7013575" y="3241675"/>
            <a:ext cx="412750" cy="644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28"/>
          <p:cNvSpPr txBox="1"/>
          <p:nvPr/>
        </p:nvSpPr>
        <p:spPr>
          <a:xfrm>
            <a:off x="2235200" y="2576513"/>
            <a:ext cx="4405313" cy="14462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44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概述、临床表现、治疗原则</a:t>
            </a:r>
            <a:endParaRPr lang="zh-CN" altLang="en-US" sz="4400" b="1">
              <a:solidFill>
                <a:srgbClr val="58B6C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8370" name="组合 58369"/>
          <p:cNvGrpSpPr/>
          <p:nvPr/>
        </p:nvGrpSpPr>
        <p:grpSpPr>
          <a:xfrm flipV="1">
            <a:off x="1782763" y="3514725"/>
            <a:ext cx="533400" cy="2506663"/>
            <a:chExt cx="533846" cy="2506606"/>
          </a:xfrm>
        </p:grpSpPr>
        <p:grpSp>
          <p:nvGrpSpPr>
            <p:cNvPr id="22530" name="组合 58370"/>
            <p:cNvGrpSpPr/>
            <p:nvPr/>
          </p:nvGrpSpPr>
          <p:grpSpPr>
            <a:xfrm>
              <a:off x="0" y="0"/>
              <a:ext cx="533846" cy="533846"/>
              <a:chExt cx="593558" cy="593558"/>
            </a:xfrm>
          </p:grpSpPr>
          <p:sp>
            <p:nvSpPr>
              <p:cNvPr id="22531" name="菱形 8"/>
              <p:cNvSpPr/>
              <p:nvPr/>
            </p:nvSpPr>
            <p:spPr>
              <a:xfrm>
                <a:off x="0" y="0"/>
                <a:ext cx="593558" cy="593558"/>
              </a:xfrm>
              <a:prstGeom prst="diamond">
                <a:avLst/>
              </a:prstGeom>
              <a:solidFill>
                <a:srgbClr val="58B6C0"/>
              </a:solidFill>
              <a:ln w="9525"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FFFFFF"/>
                  </a:solidFill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  <p:sp>
            <p:nvSpPr>
              <p:cNvPr id="22532" name="菱形 9"/>
              <p:cNvSpPr/>
              <p:nvPr/>
            </p:nvSpPr>
            <p:spPr>
              <a:xfrm>
                <a:off x="101101" y="101101"/>
                <a:ext cx="391356" cy="391356"/>
              </a:xfrm>
              <a:prstGeom prst="diamond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FFFFFF"/>
                  </a:solidFill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</p:grpSp>
        <p:cxnSp>
          <p:nvCxnSpPr>
            <p:cNvPr id="22533" name="直接连接符 5"/>
            <p:cNvCxnSpPr>
              <a:stCxn id="22531" idx="2"/>
            </p:cNvCxnSpPr>
            <p:nvPr/>
          </p:nvCxnSpPr>
          <p:spPr>
            <a:xfrm flipH="1">
              <a:off x="266923" y="533846"/>
              <a:ext cx="0" cy="558827"/>
            </a:xfrm>
            <a:prstGeom prst="line">
              <a:avLst/>
            </a:prstGeom>
            <a:ln w="6350" cap="flat" cmpd="sng">
              <a:solidFill>
                <a:srgbClr val="58B6C0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grpSp>
          <p:nvGrpSpPr>
            <p:cNvPr id="22534" name="组合 58374"/>
            <p:cNvGrpSpPr/>
            <p:nvPr/>
          </p:nvGrpSpPr>
          <p:grpSpPr>
            <a:xfrm>
              <a:off x="0" y="1092673"/>
              <a:ext cx="533846" cy="533846"/>
              <a:chExt cx="593558" cy="593558"/>
            </a:xfrm>
          </p:grpSpPr>
          <p:sp>
            <p:nvSpPr>
              <p:cNvPr id="22535" name="菱形 7"/>
              <p:cNvSpPr/>
              <p:nvPr/>
            </p:nvSpPr>
            <p:spPr>
              <a:xfrm>
                <a:off x="0" y="0"/>
                <a:ext cx="593558" cy="593558"/>
              </a:xfrm>
              <a:prstGeom prst="diamond">
                <a:avLst/>
              </a:prstGeom>
              <a:solidFill>
                <a:srgbClr val="58B6C0"/>
              </a:solidFill>
              <a:ln w="9525"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FFFFFF"/>
                  </a:solidFill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  <p:sp>
            <p:nvSpPr>
              <p:cNvPr id="22536" name="菱形 10"/>
              <p:cNvSpPr/>
              <p:nvPr/>
            </p:nvSpPr>
            <p:spPr>
              <a:xfrm>
                <a:off x="101101" y="101101"/>
                <a:ext cx="391356" cy="391356"/>
              </a:xfrm>
              <a:prstGeom prst="diamond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FFFFFF"/>
                  </a:solidFill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endParaRPr>
              </a:p>
            </p:txBody>
          </p:sp>
        </p:grpSp>
        <p:cxnSp>
          <p:nvCxnSpPr>
            <p:cNvPr id="22537" name="直接连接符 11"/>
            <p:cNvCxnSpPr>
              <a:stCxn id="22531" idx="2"/>
            </p:cNvCxnSpPr>
            <p:nvPr/>
          </p:nvCxnSpPr>
          <p:spPr>
            <a:xfrm flipH="1">
              <a:off x="266923" y="1626519"/>
              <a:ext cx="0" cy="880087"/>
            </a:xfrm>
            <a:prstGeom prst="line">
              <a:avLst/>
            </a:prstGeom>
            <a:ln w="6350" cap="flat" cmpd="sng">
              <a:solidFill>
                <a:srgbClr val="58B6C0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sp>
        <p:nvSpPr>
          <p:cNvPr id="58381" name="矩形 14"/>
          <p:cNvSpPr/>
          <p:nvPr/>
        </p:nvSpPr>
        <p:spPr>
          <a:xfrm>
            <a:off x="4192588" y="1341438"/>
            <a:ext cx="4414837" cy="733425"/>
          </a:xfrm>
          <a:prstGeom prst="rect">
            <a:avLst/>
          </a:prstGeom>
          <a:solidFill>
            <a:srgbClr val="276F8B"/>
          </a:solidFill>
          <a:ln w="12700" cap="flat" cmpd="sng">
            <a:solidFill>
              <a:srgbClr val="276F8B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58382" name="矩形 15"/>
          <p:cNvSpPr/>
          <p:nvPr/>
        </p:nvSpPr>
        <p:spPr>
          <a:xfrm>
            <a:off x="4254500" y="1152525"/>
            <a:ext cx="4291013" cy="8223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概 述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58383" name="矩形 16"/>
          <p:cNvSpPr/>
          <p:nvPr/>
        </p:nvSpPr>
        <p:spPr>
          <a:xfrm>
            <a:off x="3911600" y="2216150"/>
            <a:ext cx="5080000" cy="23069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 </a:t>
            </a: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踝关节由胫、腓骨远端关节面和距骨构成，外周有关节囊和韧带等软组织保护。骨折包括单踝关节、双踝关节、三踝关节、踝上骨折和胫骨下关节面前缘骨折等，除踝上骨折外，均为关节内骨折。踝关节是负重关节，若对位不好，将形成创伤性踝关节炎，伤踝僵硬疼痛、行走困难。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pic>
        <p:nvPicPr>
          <p:cNvPr id="5838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3" y="1341438"/>
            <a:ext cx="2833687" cy="18557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385" name="Shape 14344"/>
          <p:cNvSpPr/>
          <p:nvPr/>
        </p:nvSpPr>
        <p:spPr>
          <a:xfrm flipH="1">
            <a:off x="2627313" y="4652963"/>
            <a:ext cx="1358900" cy="0"/>
          </a:xfrm>
          <a:prstGeom prst="line">
            <a:avLst/>
          </a:prstGeom>
          <a:ln w="6350" cap="flat" cmpd="sng">
            <a:solidFill>
              <a:srgbClr val="404040"/>
            </a:solidFill>
            <a:prstDash val="dash"/>
            <a:round/>
            <a:headEnd type="oval" w="med" len="med"/>
            <a:tailEnd type="none" w="med" len="med"/>
          </a:ln>
        </p:spPr>
        <p:txBody>
          <a:bodyPr lIns="0" tIns="0" rIns="0" bIns="0" anchor="t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600">
              <a:solidFill>
                <a:srgbClr val="404040"/>
              </a:solidFill>
              <a:latin typeface="Arial" pitchFamily="34" charset="0"/>
              <a:ea typeface="宋体" panose="02010600030101010101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43" name="文本框 58385"/>
          <p:cNvSpPr txBox="1"/>
          <p:nvPr/>
        </p:nvSpPr>
        <p:spPr>
          <a:xfrm>
            <a:off x="4192905" y="4485640"/>
            <a:ext cx="25209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3494BA"/>
                </a:solidFill>
                <a:latin typeface="Arial" pitchFamily="34" charset="0"/>
                <a:ea typeface="宋体" panose="02010600030101010101" pitchFamily="2" charset="-122"/>
                <a:sym typeface="微软雅黑" panose="020b0503020204020204" pitchFamily="2" charset="-122"/>
              </a:rPr>
              <a:t>临床表现</a:t>
            </a:r>
            <a:endParaRPr lang="zh-CN" altLang="en-US" sz="2400" b="1">
              <a:solidFill>
                <a:srgbClr val="3494BA"/>
              </a:solidFill>
              <a:latin typeface="Arial" pitchFamily="34" charset="0"/>
              <a:ea typeface="宋体" panose="02010600030101010101" pitchFamily="2" charset="-122"/>
              <a:sym typeface="微软雅黑" panose="020b0503020204020204" pitchFamily="2" charset="-122"/>
            </a:endParaRPr>
          </a:p>
        </p:txBody>
      </p:sp>
      <p:sp>
        <p:nvSpPr>
          <p:cNvPr id="22544" name="文本框 58386"/>
          <p:cNvSpPr txBox="1"/>
          <p:nvPr/>
        </p:nvSpPr>
        <p:spPr>
          <a:xfrm>
            <a:off x="4551363" y="5162550"/>
            <a:ext cx="2541587" cy="3667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2545" name="矩形 58387"/>
          <p:cNvSpPr/>
          <p:nvPr/>
        </p:nvSpPr>
        <p:spPr>
          <a:xfrm>
            <a:off x="3995738" y="4837748"/>
            <a:ext cx="4392612" cy="7372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00"/>
              </a:spcBef>
            </a:pPr>
            <a:r>
              <a:rPr lang="zh-CN" altLang="en-US" sz="1400">
                <a:solidFill>
                  <a:srgbClr val="3494BA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 </a:t>
            </a:r>
            <a:r>
              <a:rPr lang="zh-CN" altLang="en-US" sz="1400" b="1"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</a:rPr>
              <a:t>踝部剧烈疼痛、畸形，继而出现肿胀和皮下淤血，踝部活动障碍，可有触痛及骨檫音。</a:t>
            </a:r>
            <a:endParaRPr lang="zh-CN" altLang="en-US" sz="1400" b="1"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" presetClass="entr" presetSubtype="5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8" presetClass="entr" presetSubtype="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81" grpId="0"/>
      <p:bldP spid="58382" grpId="0"/>
      <p:bldP spid="583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63" name="矩形 12"/>
          <p:cNvSpPr/>
          <p:nvPr/>
        </p:nvSpPr>
        <p:spPr>
          <a:xfrm>
            <a:off x="48260" y="3573145"/>
            <a:ext cx="539877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2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.  </a:t>
            </a: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手术治疗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 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    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若手法整复失败或为开放性骨折脱位、陈旧性骨折脱位，应采用手术治疗。</a:t>
            </a:r>
            <a:endParaRPr lang="zh-CN" altLang="en-US" sz="1400">
              <a:solidFill>
                <a:srgbClr val="000000"/>
              </a:solidFill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  <a:sym typeface="微软雅黑" panose="020b0503020204020204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                       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手术方式：踝关节切开复位内固定术。</a:t>
            </a:r>
            <a:endParaRPr lang="zh-CN" altLang="en-US" sz="1400">
              <a:solidFill>
                <a:srgbClr val="000000"/>
              </a:solidFill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3565" name="矩形 14"/>
          <p:cNvSpPr/>
          <p:nvPr/>
        </p:nvSpPr>
        <p:spPr>
          <a:xfrm>
            <a:off x="539750" y="1125538"/>
            <a:ext cx="4414838" cy="733425"/>
          </a:xfrm>
          <a:prstGeom prst="rect">
            <a:avLst/>
          </a:prstGeom>
          <a:solidFill>
            <a:srgbClr val="276F8B"/>
          </a:solidFill>
          <a:ln w="12700" cap="flat" cmpd="sng">
            <a:solidFill>
              <a:srgbClr val="276F8B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3566" name="矩形 15"/>
          <p:cNvSpPr/>
          <p:nvPr/>
        </p:nvSpPr>
        <p:spPr>
          <a:xfrm>
            <a:off x="323850" y="981075"/>
            <a:ext cx="4291013" cy="8223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治疗原则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3567" name="矩形 16"/>
          <p:cNvSpPr/>
          <p:nvPr/>
        </p:nvSpPr>
        <p:spPr>
          <a:xfrm>
            <a:off x="179388" y="1989138"/>
            <a:ext cx="5080000" cy="15684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1.  </a:t>
            </a: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非手术治疗</a:t>
            </a:r>
            <a:r>
              <a:rPr lang="zh-CN" altLang="en-US" sz="1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2" charset="-122"/>
              </a:rPr>
              <a:t> </a:t>
            </a:r>
            <a:r>
              <a:rPr lang="en-US" altLang="zh-CN" sz="1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2" charset="-122"/>
              </a:rPr>
              <a:t> 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无移位的骨折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  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可采用石膏或支具固定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    </a:t>
            </a:r>
            <a:endParaRPr lang="en-US" altLang="zh-CN" sz="1600">
              <a:solidFill>
                <a:srgbClr val="000000"/>
              </a:solidFill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  <a:sym typeface="微软雅黑" panose="020b0503020204020204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6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     4-6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周。</a:t>
            </a:r>
            <a:endParaRPr lang="zh-CN" altLang="en-US" sz="1600">
              <a:solidFill>
                <a:srgbClr val="000000"/>
              </a:solidFill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  <a:sym typeface="微软雅黑" panose="020b0503020204020204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2" charset="-122"/>
              </a:rPr>
              <a:t>             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有移位的骨折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   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需手法整复后固定。</a:t>
            </a:r>
            <a:endParaRPr lang="zh-CN" altLang="en-US" sz="1600">
              <a:solidFill>
                <a:srgbClr val="000000"/>
              </a:solidFill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pic>
        <p:nvPicPr>
          <p:cNvPr id="23558" name="图片 1"/>
          <p:cNvPicPr>
            <a:picLocks noChangeAspect="1"/>
          </p:cNvPicPr>
          <p:nvPr/>
        </p:nvPicPr>
        <p:blipFill>
          <a:blip r:embed="rId2"/>
          <a:srcRect b="5190"/>
          <a:stretch>
            <a:fillRect/>
          </a:stretch>
        </p:blipFill>
        <p:spPr>
          <a:xfrm>
            <a:off x="5578475" y="981075"/>
            <a:ext cx="3321050" cy="4003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3" grpId="0"/>
      <p:bldP spid="23565" grpId="0"/>
      <p:bldP spid="23566" grpId="0"/>
      <p:bldP spid="2356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任意多边形: 形状 10"/>
          <p:cNvSpPr>
            <a:spLocks noChangeAspect="1"/>
          </p:cNvSpPr>
          <p:nvPr/>
        </p:nvSpPr>
        <p:spPr>
          <a:xfrm>
            <a:off x="1527175" y="2259013"/>
            <a:ext cx="5651500" cy="1754187"/>
          </a:xfrm>
          <a:custGeom>
            <a:cxnLst>
              <a:cxn ang="0">
                <a:pos x="0" y="0"/>
              </a:cxn>
              <a:cxn ang="0">
                <a:pos x="2264260" y="0"/>
              </a:cxn>
              <a:cxn ang="0">
                <a:pos x="2266355" y="6750"/>
              </a:cxn>
              <a:cxn ang="0">
                <a:pos x="2296590" y="62461"/>
              </a:cxn>
              <a:cxn ang="0">
                <a:pos x="92317" y="62461"/>
              </a:cxn>
              <a:cxn ang="0">
                <a:pos x="92317" y="1691726"/>
              </a:cxn>
              <a:cxn ang="0">
                <a:pos x="5559182" y="1691726"/>
              </a:cxn>
              <a:cxn ang="0">
                <a:pos x="5559182" y="62461"/>
              </a:cxn>
              <a:cxn ang="0">
                <a:pos x="3337828" y="62461"/>
              </a:cxn>
              <a:cxn ang="0">
                <a:pos x="3368062" y="6750"/>
              </a:cxn>
              <a:cxn ang="0">
                <a:pos x="3370158" y="0"/>
              </a:cxn>
              <a:cxn ang="0">
                <a:pos x="5651500" y="0"/>
              </a:cxn>
              <a:cxn ang="0">
                <a:pos x="5651500" y="1754187"/>
              </a:cxn>
              <a:cxn ang="0">
                <a:pos x="0" y="1754187"/>
              </a:cxn>
            </a:cxnLst>
            <a:rect l="l" t="t" r="r" b="b"/>
            <a:pathLst>
              <a:path w="9717088" h="3015668">
                <a:moveTo>
                  <a:pt x="0" y="0"/>
                </a:moveTo>
                <a:lnTo>
                  <a:pt x="3893129" y="0"/>
                </a:lnTo>
                <a:lnTo>
                  <a:pt x="3896731" y="11605"/>
                </a:lnTo>
                <a:lnTo>
                  <a:pt x="3948716" y="107379"/>
                </a:lnTo>
                <a:lnTo>
                  <a:pt x="158729" y="107379"/>
                </a:lnTo>
                <a:lnTo>
                  <a:pt x="158729" y="2908289"/>
                </a:lnTo>
                <a:lnTo>
                  <a:pt x="9558359" y="2908289"/>
                </a:lnTo>
                <a:lnTo>
                  <a:pt x="9558359" y="107379"/>
                </a:lnTo>
                <a:lnTo>
                  <a:pt x="5739003" y="107379"/>
                </a:lnTo>
                <a:lnTo>
                  <a:pt x="5790987" y="11605"/>
                </a:lnTo>
                <a:lnTo>
                  <a:pt x="5794590" y="0"/>
                </a:lnTo>
                <a:lnTo>
                  <a:pt x="9717088" y="0"/>
                </a:lnTo>
                <a:lnTo>
                  <a:pt x="9717088" y="3015668"/>
                </a:lnTo>
                <a:lnTo>
                  <a:pt x="0" y="3015668"/>
                </a:lnTo>
                <a:close/>
              </a:path>
            </a:pathLst>
          </a:custGeom>
          <a:solidFill>
            <a:srgbClr val="58B6C0"/>
          </a:solidFill>
          <a:ln w="9525">
            <a:noFill/>
          </a:ln>
          <a:effectLst>
            <a:outerShdw dist="38100" dir="2699999" algn="ctr" rotWithShape="0">
              <a:srgbClr val="000000">
                <a:alpha val="37999"/>
              </a:srgbClr>
            </a:outerShdw>
          </a:effectLst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4579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713" y="2576513"/>
            <a:ext cx="598487" cy="674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0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25" y="2697163"/>
            <a:ext cx="347663" cy="554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1" name="文本框 25"/>
          <p:cNvSpPr txBox="1">
            <a:spLocks noChangeAspect="1"/>
          </p:cNvSpPr>
          <p:nvPr/>
        </p:nvSpPr>
        <p:spPr>
          <a:xfrm>
            <a:off x="4033838" y="1643063"/>
            <a:ext cx="808038" cy="1198563"/>
          </a:xfrm>
          <a:prstGeom prst="rect">
            <a:avLst/>
          </a:prstGeom>
          <a:noFill/>
          <a:ln w="9525">
            <a:noFill/>
          </a:ln>
          <a:effectLst>
            <a:outerShdw dist="38100" dir="18900000" algn="ctr" rotWithShape="0">
              <a:srgbClr val="000000">
                <a:alpha val="37999"/>
              </a:srgbClr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7200" noProof="1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pitchFamily="2" charset="-122"/>
                <a:ea typeface="微软雅黑" panose="020b0503020204020204" pitchFamily="2" charset="-122"/>
                <a:cs typeface="+mn-cs"/>
                <a:sym typeface="Arial" pitchFamily="34" charset="0"/>
              </a:rPr>
              <a:t>2</a:t>
            </a:r>
            <a:endParaRPr lang="en-US" altLang="zh-CN" sz="7200" noProof="1">
              <a:solidFill>
                <a:schemeClr val="tx1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pitchFamily="2" charset="-122"/>
              <a:ea typeface="微软雅黑" panose="020b0503020204020204" pitchFamily="2" charset="-122"/>
              <a:cs typeface="+mn-cs"/>
              <a:sym typeface="Arial" pitchFamily="34" charset="0"/>
            </a:endParaRPr>
          </a:p>
        </p:txBody>
      </p:sp>
      <p:pic>
        <p:nvPicPr>
          <p:cNvPr id="24582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67599">
            <a:off x="7013575" y="3241675"/>
            <a:ext cx="412750" cy="644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28"/>
          <p:cNvSpPr txBox="1"/>
          <p:nvPr/>
        </p:nvSpPr>
        <p:spPr>
          <a:xfrm>
            <a:off x="2235200" y="2752725"/>
            <a:ext cx="4405313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44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简要病情</a:t>
            </a:r>
            <a:endParaRPr lang="zh-CN" altLang="en-US" sz="4400" b="1">
              <a:solidFill>
                <a:srgbClr val="58B6C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5538" name="组合 65537"/>
          <p:cNvGrpSpPr/>
          <p:nvPr/>
        </p:nvGrpSpPr>
        <p:grpSpPr>
          <a:xfrm>
            <a:off x="-323850" y="1196975"/>
            <a:ext cx="5453063" cy="3682048"/>
            <a:chExt cx="5380577" cy="3424356"/>
          </a:xfrm>
        </p:grpSpPr>
        <p:sp>
          <p:nvSpPr>
            <p:cNvPr id="25602" name="PA-矩形 4"/>
            <p:cNvSpPr/>
            <p:nvPr/>
          </p:nvSpPr>
          <p:spPr>
            <a:xfrm>
              <a:off x="0" y="0"/>
              <a:ext cx="5380577" cy="42520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rgbClr val="58B6C0"/>
                  </a:solidFill>
                  <a:latin typeface="微软雅黑" panose="020b0503020204020204" pitchFamily="2" charset="-122"/>
                  <a:ea typeface="微软雅黑" panose="020b0503020204020204" pitchFamily="2" charset="-122"/>
                  <a:sym typeface="微软雅黑" panose="020b0503020204020204" pitchFamily="2" charset="-122"/>
                </a:rPr>
                <a:t>主诉</a:t>
              </a:r>
              <a:endParaRPr lang="zh-CN" altLang="en-US" sz="24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endParaRPr>
            </a:p>
          </p:txBody>
        </p:sp>
        <p:sp>
          <p:nvSpPr>
            <p:cNvPr id="25603" name="PA-矩形 5"/>
            <p:cNvSpPr/>
            <p:nvPr/>
          </p:nvSpPr>
          <p:spPr>
            <a:xfrm>
              <a:off x="496235" y="559555"/>
              <a:ext cx="4656901" cy="286480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400">
                  <a:solidFill>
                    <a:srgbClr val="000000"/>
                  </a:solidFill>
                  <a:latin typeface="Arial" pitchFamily="34" charset="0"/>
                  <a:sym typeface="微软雅黑" panose="020b0503020204020204" pitchFamily="2" charset="-122"/>
                </a:rPr>
                <a:t>      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2" charset="-122"/>
                  <a:ea typeface="微软雅黑" panose="020b0503020204020204" pitchFamily="2" charset="-122"/>
                  <a:cs typeface="微软雅黑" panose="020b0503020204020204" pitchFamily="2" charset="-122"/>
                  <a:sym typeface="微软雅黑" panose="020b0503020204020204" pitchFamily="2" charset="-122"/>
                </a:rPr>
                <a:t> </a:t>
              </a:r>
              <a:r>
                <a:rPr lang="zh-CN" altLang="en-US" b="1">
                  <a:solidFill>
                    <a:srgbClr val="000000"/>
                  </a:solidFill>
                  <a:latin typeface="微软雅黑" panose="020b0503020204020204" pitchFamily="2" charset="-122"/>
                  <a:ea typeface="微软雅黑" panose="020b0503020204020204" pitchFamily="2" charset="-122"/>
                  <a:cs typeface="微软雅黑" panose="020b0503020204020204" pitchFamily="2" charset="-122"/>
                  <a:sym typeface="微软雅黑" panose="020b0503020204020204" pitchFamily="2" charset="-122"/>
                </a:rPr>
                <a:t>患者</a:t>
              </a:r>
              <a:r>
                <a:rPr lang="zh-CN" altLang="en-US" b="1">
                  <a:latin typeface="微软雅黑" panose="020b0503020204020204" pitchFamily="2" charset="-122"/>
                  <a:ea typeface="微软雅黑" panose="020b0503020204020204" pitchFamily="2" charset="-122"/>
                  <a:cs typeface="微软雅黑" panose="020b0503020204020204" pitchFamily="2" charset="-122"/>
                  <a:sym typeface="微软雅黑" panose="020b0503020204020204" pitchFamily="2" charset="-122"/>
                </a:rPr>
                <a:t>男，</a:t>
              </a:r>
              <a:r>
                <a:rPr lang="en-US" altLang="zh-CN" b="1">
                  <a:latin typeface="微软雅黑" panose="020b0503020204020204" pitchFamily="2" charset="-122"/>
                  <a:ea typeface="微软雅黑" panose="020b0503020204020204" pitchFamily="2" charset="-122"/>
                  <a:cs typeface="微软雅黑" panose="020b0503020204020204" pitchFamily="2" charset="-122"/>
                  <a:sym typeface="微软雅黑" panose="020b0503020204020204" pitchFamily="2" charset="-122"/>
                </a:rPr>
                <a:t>43</a:t>
              </a:r>
              <a:r>
                <a:rPr lang="zh-CN" altLang="en-US" b="1">
                  <a:latin typeface="微软雅黑" panose="020b0503020204020204" pitchFamily="2" charset="-122"/>
                  <a:ea typeface="微软雅黑" panose="020b0503020204020204" pitchFamily="2" charset="-122"/>
                  <a:cs typeface="微软雅黑" panose="020b0503020204020204" pitchFamily="2" charset="-122"/>
                  <a:sym typeface="微软雅黑" panose="020b0503020204020204" pitchFamily="2" charset="-122"/>
                </a:rPr>
                <a:t>岁，初中文化</a:t>
              </a:r>
              <a:endPara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b="1">
                  <a:solidFill>
                    <a:srgbClr val="000000"/>
                  </a:solidFill>
                  <a:latin typeface="微软雅黑" panose="020b0503020204020204" pitchFamily="2" charset="-122"/>
                  <a:ea typeface="微软雅黑" panose="020b0503020204020204" pitchFamily="2" charset="-122"/>
                  <a:cs typeface="微软雅黑" panose="020b0503020204020204" pitchFamily="2" charset="-122"/>
                  <a:sym typeface="微软雅黑" panose="020b0503020204020204" pitchFamily="2" charset="-122"/>
                </a:rPr>
                <a:t>   因</a:t>
              </a:r>
              <a:r>
                <a:rPr b="1">
                  <a:solidFill>
                    <a:srgbClr val="000000"/>
                  </a:solidFill>
                  <a:latin typeface="微软雅黑" panose="020b0503020204020204" pitchFamily="2" charset="-122"/>
                  <a:ea typeface="微软雅黑" panose="020b0503020204020204" pitchFamily="2" charset="-122"/>
                  <a:cs typeface="微软雅黑" panose="020b0503020204020204" pitchFamily="2" charset="-122"/>
                  <a:sym typeface="微软雅黑" panose="020b0503020204020204" pitchFamily="2" charset="-122"/>
                </a:rPr>
                <a:t>摔伤致右踝部肿痛伴活动受限3小时余</a:t>
              </a:r>
              <a:r>
                <a:rPr b="1">
                  <a:latin typeface="微软雅黑" panose="020b0503020204020204" pitchFamily="2" charset="-122"/>
                  <a:ea typeface="微软雅黑" panose="020b0503020204020204" pitchFamily="2" charset="-122"/>
                  <a:cs typeface="微软雅黑" panose="020b0503020204020204" pitchFamily="2" charset="-122"/>
                  <a:sym typeface="微软雅黑" panose="020b0503020204020204" pitchFamily="2" charset="-122"/>
                </a:rPr>
                <a:t>患者自述：于2022年10月17日下午约14:40分左右在自家装修时从1米多高架子上摔下致右侧踝部疼痛，右踝关节肿胀，伴活动障碍</a:t>
              </a:r>
              <a:r>
                <a:rPr lang="zh-CN" altLang="en-US" b="1">
                  <a:latin typeface="微软雅黑" panose="020b0503020204020204" pitchFamily="2" charset="-122"/>
                  <a:ea typeface="微软雅黑" panose="020b0503020204020204" pitchFamily="2" charset="-122"/>
                  <a:cs typeface="微软雅黑" panose="020b0503020204020204" pitchFamily="2" charset="-122"/>
                  <a:sym typeface="微软雅黑" panose="020b0503020204020204" pitchFamily="2" charset="-122"/>
                </a:rPr>
                <a:t>，否认当时有昏迷史，无恶心、呕吐症状。否认有胸闷、胸痛，无腹部疼痛。遂来我院急诊就诊。行DR及CT检查提示：右胫腓骨远端骨折。建议患者手术治疗，收住我科。</a:t>
              </a:r>
              <a:endParaRPr lang="zh-CN" altLang="en-US" b="1"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endParaRPr>
            </a:p>
          </p:txBody>
        </p:sp>
      </p:grpSp>
      <p:sp>
        <p:nvSpPr>
          <p:cNvPr id="65547" name="PA-verified-document-interface-symbol_36216"/>
          <p:cNvSpPr>
            <a:spLocks noChangeAspect="1"/>
          </p:cNvSpPr>
          <p:nvPr/>
        </p:nvSpPr>
        <p:spPr>
          <a:xfrm>
            <a:off x="6011863" y="4868863"/>
            <a:ext cx="646112" cy="744537"/>
          </a:xfrm>
          <a:custGeom>
            <a:cxnLst>
              <a:cxn ang="0">
                <a:pos x="412880" y="242977"/>
              </a:cxn>
              <a:cxn ang="0">
                <a:pos x="453786" y="271483"/>
              </a:cxn>
              <a:cxn ang="0">
                <a:pos x="276527" y="525556"/>
              </a:cxn>
              <a:cxn ang="0">
                <a:pos x="160007" y="407816"/>
              </a:cxn>
              <a:cxn ang="0">
                <a:pos x="194715" y="373112"/>
              </a:cxn>
              <a:cxn ang="0">
                <a:pos x="270329" y="448715"/>
              </a:cxn>
              <a:cxn ang="0">
                <a:pos x="49592" y="49574"/>
              </a:cxn>
              <a:cxn ang="0">
                <a:pos x="49592" y="695280"/>
              </a:cxn>
              <a:cxn ang="0">
                <a:pos x="524447" y="695280"/>
              </a:cxn>
              <a:cxn ang="0">
                <a:pos x="524447" y="127653"/>
              </a:cxn>
              <a:cxn ang="0">
                <a:pos x="441378" y="127653"/>
              </a:cxn>
              <a:cxn ang="0">
                <a:pos x="441378" y="49574"/>
              </a:cxn>
              <a:cxn ang="0">
                <a:pos x="0" y="0"/>
              </a:cxn>
              <a:cxn ang="0">
                <a:pos x="467415" y="0"/>
              </a:cxn>
              <a:cxn ang="0">
                <a:pos x="574040" y="102867"/>
              </a:cxn>
              <a:cxn ang="0">
                <a:pos x="574040" y="744855"/>
              </a:cxn>
              <a:cxn ang="0">
                <a:pos x="0" y="744855"/>
              </a:cxn>
            </a:cxnLst>
            <a:rect l="l" t="t" r="r" b="b"/>
            <a:pathLst>
              <a:path w="459971" h="596147">
                <a:moveTo>
                  <a:pt x="330836" y="194468"/>
                </a:moveTo>
                <a:lnTo>
                  <a:pt x="363613" y="217283"/>
                </a:lnTo>
                <a:lnTo>
                  <a:pt x="221578" y="420631"/>
                </a:lnTo>
                <a:lnTo>
                  <a:pt x="128212" y="326397"/>
                </a:lnTo>
                <a:lnTo>
                  <a:pt x="156023" y="298622"/>
                </a:lnTo>
                <a:lnTo>
                  <a:pt x="216612" y="359131"/>
                </a:lnTo>
                <a:close/>
                <a:moveTo>
                  <a:pt x="39738" y="39677"/>
                </a:moveTo>
                <a:lnTo>
                  <a:pt x="39738" y="556470"/>
                </a:lnTo>
                <a:lnTo>
                  <a:pt x="420233" y="556470"/>
                </a:lnTo>
                <a:lnTo>
                  <a:pt x="420233" y="102168"/>
                </a:lnTo>
                <a:lnTo>
                  <a:pt x="353671" y="102168"/>
                </a:lnTo>
                <a:lnTo>
                  <a:pt x="353671" y="39677"/>
                </a:lnTo>
                <a:close/>
                <a:moveTo>
                  <a:pt x="0" y="0"/>
                </a:moveTo>
                <a:lnTo>
                  <a:pt x="374534" y="0"/>
                </a:lnTo>
                <a:lnTo>
                  <a:pt x="459971" y="82330"/>
                </a:lnTo>
                <a:lnTo>
                  <a:pt x="459971" y="596147"/>
                </a:lnTo>
                <a:lnTo>
                  <a:pt x="0" y="596147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05" name="文本框 65550"/>
          <p:cNvSpPr txBox="1"/>
          <p:nvPr/>
        </p:nvSpPr>
        <p:spPr>
          <a:xfrm>
            <a:off x="6588125" y="1341438"/>
            <a:ext cx="158432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75BDA7"/>
                </a:solidFill>
                <a:latin typeface="Arial" pitchFamily="34" charset="0"/>
                <a:ea typeface="宋体" panose="02010600030101010101" pitchFamily="2" charset="-122"/>
              </a:rPr>
              <a:t>入院诊断</a:t>
            </a:r>
            <a:endParaRPr lang="zh-CN" altLang="en-US" sz="2400" b="1">
              <a:solidFill>
                <a:srgbClr val="75BDA7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5606" name="文本框 65551"/>
          <p:cNvSpPr txBox="1"/>
          <p:nvPr/>
        </p:nvSpPr>
        <p:spPr>
          <a:xfrm>
            <a:off x="5939790" y="2276793"/>
            <a:ext cx="2881313" cy="11988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b="1"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</a:rPr>
              <a:t>1.</a:t>
            </a:r>
            <a:r>
              <a:rPr lang="zh-CN" altLang="en-US" b="1"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</a:rPr>
              <a:t>(右侧)踝关节骨折(右侧胫腓骨远端粉碎性骨折)</a:t>
            </a:r>
            <a:endParaRPr lang="zh-CN" altLang="en-US" b="1"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</a:endParaRPr>
          </a:p>
          <a:p>
            <a:r>
              <a:rPr lang="en-US" altLang="zh-CN" b="1"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</a:rPr>
              <a:t>2.(右侧)踝关节损伤</a:t>
            </a:r>
            <a:endParaRPr lang="en-US" altLang="zh-CN" b="1"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</a:endParaRPr>
          </a:p>
          <a:p>
            <a:r>
              <a:rPr lang="en-US" altLang="zh-CN" b="1"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</a:rPr>
              <a:t>3.皮肤挫伤(右侧踝关节)</a:t>
            </a:r>
            <a:endParaRPr lang="en-US" altLang="zh-CN" b="1"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4514" name="图片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4652963"/>
            <a:ext cx="2519363" cy="180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15" name="文本框 1"/>
          <p:cNvSpPr txBox="1"/>
          <p:nvPr/>
        </p:nvSpPr>
        <p:spPr>
          <a:xfrm>
            <a:off x="2843530" y="800100"/>
            <a:ext cx="279717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338455" algn="ctr"/>
            <a:r>
              <a:rPr lang="zh-CN" altLang="en-US" sz="2400" b="1">
                <a:solidFill>
                  <a:srgbClr val="3494BA"/>
                </a:solidFill>
                <a:latin typeface="Arial" pitchFamily="34" charset="0"/>
                <a:ea typeface="宋体" panose="02010600030101010101" pitchFamily="2" charset="-122"/>
                <a:sym typeface="微软雅黑" panose="020b0503020204020204" pitchFamily="2" charset="-122"/>
              </a:rPr>
              <a:t>现 病 史</a:t>
            </a:r>
            <a:endParaRPr lang="zh-CN" altLang="en-US" sz="2400" b="1">
              <a:solidFill>
                <a:srgbClr val="3494BA"/>
              </a:solidFill>
              <a:latin typeface="Arial" pitchFamily="34" charset="0"/>
              <a:ea typeface="宋体" panose="02010600030101010101" pitchFamily="2" charset="-122"/>
              <a:sym typeface="微软雅黑" panose="020b0503020204020204" pitchFamily="2" charset="-122"/>
            </a:endParaRPr>
          </a:p>
          <a:p>
            <a:pPr indent="338455"/>
            <a:endParaRPr lang="zh-CN" altLang="en-US" sz="2400" b="1">
              <a:solidFill>
                <a:srgbClr val="3494BA"/>
              </a:solidFill>
              <a:latin typeface="Arial" pitchFamily="34" charset="0"/>
              <a:ea typeface="宋体" panose="02010600030101010101" pitchFamily="2" charset="-122"/>
              <a:sym typeface="微软雅黑" panose="020b0503020204020204" pitchFamily="2" charset="-122"/>
            </a:endParaRPr>
          </a:p>
        </p:txBody>
      </p:sp>
      <p:sp>
        <p:nvSpPr>
          <p:cNvPr id="26627" name="文本框 64518"/>
          <p:cNvSpPr txBox="1"/>
          <p:nvPr/>
        </p:nvSpPr>
        <p:spPr>
          <a:xfrm>
            <a:off x="1979613" y="1773238"/>
            <a:ext cx="5041900" cy="23069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微软雅黑" panose="020b0503020204020204" pitchFamily="2" charset="-122"/>
              </a:rPr>
              <a:t>  </a:t>
            </a:r>
            <a:r>
              <a:rPr lang="zh-CN" altLang="en-US" b="1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微软雅黑" panose="020b0503020204020204" pitchFamily="2" charset="-122"/>
              </a:rPr>
              <a:t> 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患者于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2022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年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10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月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17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日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17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：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42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平车入院。入院时测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T:36.6℃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，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P:74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次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/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分，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R:20 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次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/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分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BP:136/82mmHg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，神志清楚，生活部分自理，巴塞尔评分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50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分，遵医嘱按创伤关节骨科常规护理二级护理，普食，完善检查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,DR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及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CT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提示右胫腓骨远端骨折。给予骨骼牵引术，重量为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6kg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，患者无发热、咳嗽，饮食睡眠正常，大、小便通畅。择期手术治疗。</a:t>
            </a:r>
            <a:endParaRPr lang="zh-CN" altLang="en-US" b="1">
              <a:solidFill>
                <a:srgbClr val="000000"/>
              </a:solidFill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  <a:sym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6" name="图片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4508500"/>
            <a:ext cx="2246313" cy="1593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7" name="文本框 1"/>
          <p:cNvSpPr txBox="1"/>
          <p:nvPr/>
        </p:nvSpPr>
        <p:spPr>
          <a:xfrm>
            <a:off x="611188" y="1700213"/>
            <a:ext cx="3240087" cy="244538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338455">
              <a:lnSpc>
                <a:spcPct val="150000"/>
              </a:lnSpc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</a:rPr>
              <a:t>既往体健,否认以往有糖尿病等慢性疾病史,否认有病毒性肝炎、肺结核、伤寒等传染性疾病史,无药物及食物过敏史，无输血史,预防接种史不详。</a:t>
            </a:r>
            <a:endParaRPr lang="zh-CN" altLang="en-US" b="1">
              <a:solidFill>
                <a:srgbClr val="000000"/>
              </a:solidFill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</a:endParaRPr>
          </a:p>
          <a:p>
            <a:pPr indent="338455"/>
            <a:endParaRPr lang="zh-CN" altLang="en-US">
              <a:solidFill>
                <a:srgbClr val="000000"/>
              </a:solidFill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</a:endParaRPr>
          </a:p>
        </p:txBody>
      </p:sp>
      <p:sp>
        <p:nvSpPr>
          <p:cNvPr id="26628" name="PA-矩形 39"/>
          <p:cNvSpPr/>
          <p:nvPr/>
        </p:nvSpPr>
        <p:spPr>
          <a:xfrm>
            <a:off x="3924300" y="981075"/>
            <a:ext cx="4751388" cy="8223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400" b="1">
                <a:solidFill>
                  <a:srgbClr val="3494BA"/>
                </a:solidFill>
                <a:latin typeface="Arial" pitchFamily="34" charset="0"/>
                <a:ea typeface="宋体" panose="02010600030101010101" pitchFamily="2" charset="-122"/>
                <a:sym typeface="微软雅黑" panose="020b0503020204020204" pitchFamily="2" charset="-122"/>
              </a:rPr>
              <a:t>专科检查</a:t>
            </a:r>
            <a:endParaRPr lang="zh-CN" altLang="en-US" sz="2400" b="1">
              <a:solidFill>
                <a:srgbClr val="3494BA"/>
              </a:solidFill>
              <a:latin typeface="Arial" pitchFamily="34" charset="0"/>
              <a:ea typeface="宋体" panose="02010600030101010101" pitchFamily="2" charset="-122"/>
              <a:sym typeface="微软雅黑" panose="020b0503020204020204" pitchFamily="2" charset="-122"/>
            </a:endParaRPr>
          </a:p>
          <a:p>
            <a:pPr algn="ctr"/>
            <a:endParaRPr lang="zh-CN" altLang="en-US" sz="24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微软雅黑" panose="020b0503020204020204" pitchFamily="2" charset="-122"/>
            </a:endParaRPr>
          </a:p>
        </p:txBody>
      </p:sp>
      <p:sp>
        <p:nvSpPr>
          <p:cNvPr id="26629" name="PA-矩形 38"/>
          <p:cNvSpPr/>
          <p:nvPr/>
        </p:nvSpPr>
        <p:spPr>
          <a:xfrm>
            <a:off x="1428750" y="1062038"/>
            <a:ext cx="1998663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400" b="1">
                <a:solidFill>
                  <a:srgbClr val="3494BA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既往病史</a:t>
            </a:r>
            <a:endParaRPr lang="zh-CN" altLang="en-US" sz="2400" b="1">
              <a:solidFill>
                <a:srgbClr val="3494BA"/>
              </a:solidFill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7653" name="文本框 26630"/>
          <p:cNvSpPr txBox="1"/>
          <p:nvPr/>
        </p:nvSpPr>
        <p:spPr>
          <a:xfrm>
            <a:off x="4572000" y="1803400"/>
            <a:ext cx="3707765" cy="2030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338455"/>
            <a:r>
              <a:rPr lang="zh-CN" altLang="en-US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微软雅黑" panose="020b0503020204020204" pitchFamily="2" charset="-122"/>
              </a:rPr>
              <a:t> 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患者右侧踝关节肿胀，外翻畸形，尤以内侧明显，局部皮色呈青紫色样改变，内踝、后踝及外踝处压痛、叩击痛明显，右踝关节活动受限，局部可扪及骨擦感。右下肢肢远端血运可，右侧足背动脉搏动可触及。</a:t>
            </a:r>
            <a:endParaRPr lang="zh-CN" altLang="en-US" b="1">
              <a:solidFill>
                <a:srgbClr val="000000"/>
              </a:solidFill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/>
      <p:bldP spid="266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3730" name="图片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638" y="4581525"/>
            <a:ext cx="2519362" cy="180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3731" name="文本框 1"/>
          <p:cNvSpPr txBox="1"/>
          <p:nvPr/>
        </p:nvSpPr>
        <p:spPr>
          <a:xfrm>
            <a:off x="827088" y="908050"/>
            <a:ext cx="2376487" cy="8223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338455" algn="ctr"/>
            <a:endParaRPr lang="zh-CN" altLang="en-US" sz="2400" b="1">
              <a:solidFill>
                <a:srgbClr val="3494BA"/>
              </a:solidFill>
              <a:latin typeface="Arial" pitchFamily="34" charset="0"/>
              <a:ea typeface="宋体" panose="02010600030101010101" pitchFamily="2" charset="-122"/>
              <a:sym typeface="微软雅黑" panose="020b0503020204020204" pitchFamily="2" charset="-122"/>
            </a:endParaRPr>
          </a:p>
          <a:p>
            <a:pPr indent="338455"/>
            <a:endParaRPr lang="zh-CN" altLang="en-US" sz="2400">
              <a:solidFill>
                <a:srgbClr val="00000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73732" name="PA-矩形 39"/>
          <p:cNvSpPr/>
          <p:nvPr/>
        </p:nvSpPr>
        <p:spPr>
          <a:xfrm>
            <a:off x="900113" y="1052513"/>
            <a:ext cx="6265862" cy="49999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微软雅黑" panose="020b0503020204020204" pitchFamily="2" charset="-122"/>
              </a:rPr>
              <a:t>    </a:t>
            </a:r>
            <a:endParaRPr lang="zh-CN" altLang="en-US" sz="14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微软雅黑" panose="020b0503020204020204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2" charset="-122"/>
              </a:rPr>
              <a:t>  </a:t>
            </a:r>
            <a:r>
              <a:rPr lang="zh-CN" altLang="en-US" sz="1800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 </a:t>
            </a: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于202</a:t>
            </a:r>
            <a:r>
              <a:rPr lang="en-US" altLang="zh-CN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2</a:t>
            </a: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-</a:t>
            </a:r>
            <a:r>
              <a:rPr lang="en-US" altLang="zh-CN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10</a:t>
            </a: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-</a:t>
            </a:r>
            <a:r>
              <a:rPr lang="en-US" altLang="zh-CN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31</a:t>
            </a: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-</a:t>
            </a:r>
            <a:r>
              <a:rPr lang="en-US" altLang="zh-CN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09</a:t>
            </a: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:</a:t>
            </a:r>
            <a:r>
              <a:rPr lang="en-US" altLang="zh-CN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0</a:t>
            </a: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0接入手术室，</a:t>
            </a:r>
            <a:r>
              <a:rPr sz="1800" b="1"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在腰硬联合麻醉方式下实施右侧胫骨骨折切开复位钢板内固定术+右侧腓骨骨折切开复位钢板内固定术</a:t>
            </a: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。术中顺利，于1</a:t>
            </a:r>
            <a:r>
              <a:rPr lang="en-US" altLang="zh-CN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3</a:t>
            </a: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:</a:t>
            </a:r>
            <a:r>
              <a:rPr lang="en-US" altLang="zh-CN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53</a:t>
            </a: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返回病房，神志清楚，全身受压处皮肤完好，诉切口处稍有不适，切口敷料干燥、固定。遵医嘱按腰硬联合麻醉术后护理、一级护理、禁食六小时后改普食 、心电监护、每小时测血压、脉搏、呼吸、血氧饱和度、持续低流量吸氧2升/分，留置导尿管引流通畅固定在位，给予头孢呋辛钠 、七叶皂苷钠等药物治疗，给予卧床休息，抬高患肢，间断冰敷8小时（每次15分钟），行术后相关知识指导，患者及家属表示理解。</a:t>
            </a:r>
            <a:endParaRPr lang="zh-CN" altLang="en-US" sz="1800" b="1">
              <a:solidFill>
                <a:srgbClr val="000000"/>
              </a:solidFill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  <a:sym typeface="微软雅黑" panose="020b0503020204020204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  于202</a:t>
            </a:r>
            <a:r>
              <a:rPr lang="en-US" altLang="zh-CN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2</a:t>
            </a: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-</a:t>
            </a:r>
            <a:r>
              <a:rPr lang="en-US" altLang="zh-CN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1</a:t>
            </a: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1-</a:t>
            </a:r>
            <a:r>
              <a:rPr lang="en-US" altLang="zh-CN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01</a:t>
            </a: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微软雅黑" panose="020b0503020204020204" pitchFamily="2" charset="-122"/>
                <a:sym typeface="微软雅黑" panose="020b0503020204020204" pitchFamily="2" charset="-122"/>
              </a:rPr>
              <a:t> 遵医嘱停按腰硬联合麻醉术后护理、一级护理、心电监护、每小时测血压、脉搏、呼吸、血氧饱和度、持续低流量吸氧2升/分，留置导尿；改按创伤关节骨科护理二级护理。</a:t>
            </a:r>
            <a:endParaRPr lang="zh-CN" altLang="en-US" sz="1800" b="1">
              <a:solidFill>
                <a:srgbClr val="000000"/>
              </a:solidFill>
              <a:latin typeface="微软雅黑" panose="020b0503020204020204" pitchFamily="2" charset="-122"/>
              <a:ea typeface="微软雅黑" panose="020b0503020204020204" pitchFamily="2" charset="-122"/>
              <a:cs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8676" name="文本框 73732"/>
          <p:cNvSpPr txBox="1"/>
          <p:nvPr/>
        </p:nvSpPr>
        <p:spPr>
          <a:xfrm>
            <a:off x="250825" y="1773238"/>
            <a:ext cx="3457575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sym typeface="微软雅黑" panose="020b0503020204020204" pitchFamily="2" charset="-122"/>
              </a:rPr>
              <a:t>  </a:t>
            </a:r>
            <a:endParaRPr lang="zh-CN" altLang="en-US" b="1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  <a:sym typeface="微软雅黑" panose="020b0503020204020204" pitchFamily="2" charset="-122"/>
            </a:endParaRPr>
          </a:p>
        </p:txBody>
      </p:sp>
      <p:sp>
        <p:nvSpPr>
          <p:cNvPr id="28677" name="文本框 73733"/>
          <p:cNvSpPr txBox="1"/>
          <p:nvPr/>
        </p:nvSpPr>
        <p:spPr>
          <a:xfrm>
            <a:off x="4624388" y="769938"/>
            <a:ext cx="1531937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8678" name="矩形 73734"/>
          <p:cNvSpPr/>
          <p:nvPr/>
        </p:nvSpPr>
        <p:spPr>
          <a:xfrm>
            <a:off x="3059113" y="765175"/>
            <a:ext cx="2663825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800" b="1">
                <a:solidFill>
                  <a:srgbClr val="3494BA"/>
                </a:solidFill>
                <a:latin typeface="Arial" pitchFamily="34" charset="0"/>
                <a:ea typeface="宋体" panose="02010600030101010101" pitchFamily="2" charset="-122"/>
                <a:sym typeface="微软雅黑" panose="020b0503020204020204" pitchFamily="2" charset="-122"/>
              </a:rPr>
              <a:t>治疗经过</a:t>
            </a:r>
            <a:endParaRPr lang="zh-CN" altLang="en-US" sz="2800" b="1">
              <a:solidFill>
                <a:srgbClr val="3494BA"/>
              </a:solidFill>
              <a:latin typeface="Arial" pitchFamily="34" charset="0"/>
              <a:ea typeface="宋体" panose="02010600030101010101" pitchFamily="2" charset="-122"/>
              <a:sym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/>
      <p:bldP spid="737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任意多边形: 形状 10"/>
          <p:cNvSpPr>
            <a:spLocks noChangeAspect="1"/>
          </p:cNvSpPr>
          <p:nvPr/>
        </p:nvSpPr>
        <p:spPr>
          <a:xfrm>
            <a:off x="1527175" y="2259013"/>
            <a:ext cx="5651500" cy="1754187"/>
          </a:xfrm>
          <a:custGeom>
            <a:cxnLst>
              <a:cxn ang="0">
                <a:pos x="0" y="0"/>
              </a:cxn>
              <a:cxn ang="0">
                <a:pos x="2264260" y="0"/>
              </a:cxn>
              <a:cxn ang="0">
                <a:pos x="2266355" y="6750"/>
              </a:cxn>
              <a:cxn ang="0">
                <a:pos x="2296590" y="62461"/>
              </a:cxn>
              <a:cxn ang="0">
                <a:pos x="92317" y="62461"/>
              </a:cxn>
              <a:cxn ang="0">
                <a:pos x="92317" y="1691726"/>
              </a:cxn>
              <a:cxn ang="0">
                <a:pos x="5559182" y="1691726"/>
              </a:cxn>
              <a:cxn ang="0">
                <a:pos x="5559182" y="62461"/>
              </a:cxn>
              <a:cxn ang="0">
                <a:pos x="3337828" y="62461"/>
              </a:cxn>
              <a:cxn ang="0">
                <a:pos x="3368062" y="6750"/>
              </a:cxn>
              <a:cxn ang="0">
                <a:pos x="3370158" y="0"/>
              </a:cxn>
              <a:cxn ang="0">
                <a:pos x="5651500" y="0"/>
              </a:cxn>
              <a:cxn ang="0">
                <a:pos x="5651500" y="1754187"/>
              </a:cxn>
              <a:cxn ang="0">
                <a:pos x="0" y="1754187"/>
              </a:cxn>
            </a:cxnLst>
            <a:rect l="l" t="t" r="r" b="b"/>
            <a:pathLst>
              <a:path w="9717088" h="3015668">
                <a:moveTo>
                  <a:pt x="0" y="0"/>
                </a:moveTo>
                <a:lnTo>
                  <a:pt x="3893129" y="0"/>
                </a:lnTo>
                <a:lnTo>
                  <a:pt x="3896731" y="11605"/>
                </a:lnTo>
                <a:lnTo>
                  <a:pt x="3948716" y="107379"/>
                </a:lnTo>
                <a:lnTo>
                  <a:pt x="158729" y="107379"/>
                </a:lnTo>
                <a:lnTo>
                  <a:pt x="158729" y="2908289"/>
                </a:lnTo>
                <a:lnTo>
                  <a:pt x="9558359" y="2908289"/>
                </a:lnTo>
                <a:lnTo>
                  <a:pt x="9558359" y="107379"/>
                </a:lnTo>
                <a:lnTo>
                  <a:pt x="5739003" y="107379"/>
                </a:lnTo>
                <a:lnTo>
                  <a:pt x="5790987" y="11605"/>
                </a:lnTo>
                <a:lnTo>
                  <a:pt x="5794590" y="0"/>
                </a:lnTo>
                <a:lnTo>
                  <a:pt x="9717088" y="0"/>
                </a:lnTo>
                <a:lnTo>
                  <a:pt x="9717088" y="3015668"/>
                </a:lnTo>
                <a:lnTo>
                  <a:pt x="0" y="3015668"/>
                </a:lnTo>
                <a:close/>
              </a:path>
            </a:pathLst>
          </a:custGeom>
          <a:solidFill>
            <a:srgbClr val="58B6C0"/>
          </a:solidFill>
          <a:ln w="9525">
            <a:noFill/>
          </a:ln>
          <a:effectLst>
            <a:outerShdw dist="38100" dir="2699999" algn="ctr" rotWithShape="0">
              <a:srgbClr val="000000">
                <a:alpha val="37999"/>
              </a:srgbClr>
            </a:outerShdw>
          </a:effectLst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9699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713" y="2576513"/>
            <a:ext cx="598487" cy="674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0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25" y="2697163"/>
            <a:ext cx="347663" cy="554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文本框 25"/>
          <p:cNvSpPr txBox="1">
            <a:spLocks noChangeAspect="1"/>
          </p:cNvSpPr>
          <p:nvPr/>
        </p:nvSpPr>
        <p:spPr>
          <a:xfrm>
            <a:off x="4033838" y="1643063"/>
            <a:ext cx="808038" cy="1189038"/>
          </a:xfrm>
          <a:prstGeom prst="rect">
            <a:avLst/>
          </a:prstGeom>
          <a:noFill/>
          <a:ln w="9525">
            <a:noFill/>
          </a:ln>
          <a:effectLst>
            <a:outerShdw dist="38100" dir="18900000" algn="ctr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7200" noProof="1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pitchFamily="2" charset="-122"/>
                <a:ea typeface="微软雅黑" panose="020b0503020204020204" pitchFamily="2" charset="-122"/>
                <a:cs typeface="+mn-cs"/>
                <a:sym typeface="Arial" pitchFamily="34" charset="0"/>
              </a:rPr>
              <a:t>3</a:t>
            </a:r>
            <a:endParaRPr lang="en-US" altLang="zh-CN" sz="7200" noProof="1">
              <a:solidFill>
                <a:schemeClr val="tx1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pitchFamily="2" charset="-122"/>
              <a:ea typeface="微软雅黑" panose="020b0503020204020204" pitchFamily="2" charset="-122"/>
              <a:cs typeface="+mn-cs"/>
              <a:sym typeface="Arial" pitchFamily="34" charset="0"/>
            </a:endParaRPr>
          </a:p>
        </p:txBody>
      </p:sp>
      <p:pic>
        <p:nvPicPr>
          <p:cNvPr id="29702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67599">
            <a:off x="7013575" y="3241675"/>
            <a:ext cx="412750" cy="644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28"/>
          <p:cNvSpPr txBox="1"/>
          <p:nvPr/>
        </p:nvSpPr>
        <p:spPr>
          <a:xfrm>
            <a:off x="2235200" y="2752725"/>
            <a:ext cx="4405313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44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辅助检查</a:t>
            </a:r>
            <a:endParaRPr lang="zh-CN" altLang="en-US" sz="4400" b="1">
              <a:solidFill>
                <a:srgbClr val="58B6C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1" name="标题 75800"/>
          <p:cNvSpPr>
            <a:spLocks noGrp="1"/>
          </p:cNvSpPr>
          <p:nvPr>
            <p:ph type="title"/>
          </p:nvPr>
        </p:nvSpPr>
        <p:spPr>
          <a:xfrm>
            <a:off x="468313" y="1196975"/>
            <a:ext cx="2376487" cy="647700"/>
          </a:xfrm>
        </p:spPr>
        <p:txBody>
          <a:bodyPr lIns="90000" tIns="46800" rIns="90000" bIns="46800" anchor="t"/>
          <a:lstStyle/>
          <a:p>
            <a:r>
              <a:rPr lang="zh-CN" altLang="en-US" sz="2400" b="1">
                <a:solidFill>
                  <a:srgbClr val="58B6C0"/>
                </a:solidFill>
              </a:rPr>
              <a:t>实验室检查</a:t>
            </a:r>
            <a:endParaRPr lang="zh-CN" altLang="en-US" sz="2400" b="1">
              <a:solidFill>
                <a:srgbClr val="58B6C0"/>
              </a:solidFill>
            </a:endParaRPr>
          </a:p>
        </p:txBody>
      </p:sp>
      <p:graphicFrame>
        <p:nvGraphicFramePr>
          <p:cNvPr id="75780" name="内容占位符 75779"/>
          <p:cNvGraphicFramePr>
            <a:graphicFrameLocks noGrp="1"/>
          </p:cNvGraphicFramePr>
          <p:nvPr>
            <p:ph idx="1"/>
            <p:custDataLst>
              <p:tags r:id="rId2"/>
            </p:custDataLst>
          </p:nvPr>
        </p:nvGraphicFramePr>
        <p:xfrm>
          <a:off x="1476375" y="2420938"/>
          <a:ext cx="6408738" cy="2592388"/>
        </p:xfrm>
        <a:graphic>
          <a:graphicData uri="http://schemas.openxmlformats.org/drawingml/2006/table">
            <a:tbl>
              <a:tblPr/>
              <a:tblGrid>
                <a:gridCol w="3103563"/>
                <a:gridCol w="3305175"/>
              </a:tblGrid>
              <a:tr h="354013"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 err="1">
                          <a:solidFill>
                            <a:srgbClr val="FFFFFF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项目名</a:t>
                      </a:r>
                      <a:endParaRPr lang="en-US" altLang="zh-CN" sz="1400" b="1">
                        <a:solidFill>
                          <a:srgbClr val="FFFFFF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FFFFFF"/>
                      </a:solidFill>
                      <a:prstDash val="dot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B6C0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 err="1">
                          <a:solidFill>
                            <a:srgbClr val="FFFFFF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结果值</a:t>
                      </a:r>
                      <a:endParaRPr lang="en-US" altLang="zh-CN" sz="1400" b="1">
                        <a:solidFill>
                          <a:srgbClr val="FFFFFF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FFFFFF"/>
                      </a:solidFill>
                      <a:prstDash val="dot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B6C0"/>
                    </a:solidFill>
                  </a:tcPr>
                </a:tc>
              </a:tr>
              <a:tr h="560387"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 err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中性粒细胞百分比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81.5%    ↑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558800"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 err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中性粒细胞数目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9.48×10^9/L   ↑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60388"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D</a:t>
                      </a: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二聚体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  <a:sym typeface="+mn-ea"/>
                        </a:rPr>
                        <a:t>3.43mg/L   ↑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 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558800"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总胆红素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24.0umol/L  </a:t>
                      </a: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  <a:sym typeface="+mn-ea"/>
                        </a:rPr>
                        <a:t>↑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endParaRPr lang="en-US" altLang="zh-CN" sz="14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5" name="文本框 18"/>
          <p:cNvSpPr txBox="1"/>
          <p:nvPr/>
        </p:nvSpPr>
        <p:spPr>
          <a:xfrm>
            <a:off x="2195830" y="981075"/>
            <a:ext cx="137223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术前</a:t>
            </a:r>
            <a:r>
              <a:rPr lang="en-US" altLang="zh-CN" sz="24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CT</a:t>
            </a:r>
            <a:endParaRPr lang="en-US" altLang="zh-CN" sz="2400" b="1">
              <a:solidFill>
                <a:srgbClr val="58B6C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30726" name="文本框 19"/>
          <p:cNvSpPr txBox="1"/>
          <p:nvPr/>
        </p:nvSpPr>
        <p:spPr>
          <a:xfrm>
            <a:off x="6019800" y="1015365"/>
            <a:ext cx="19888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   </a:t>
            </a:r>
            <a:r>
              <a:rPr lang="zh-CN" altLang="en-US" sz="24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术后</a:t>
            </a:r>
            <a:r>
              <a:rPr lang="en-US" altLang="zh-CN" sz="24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DR</a:t>
            </a:r>
            <a:endParaRPr lang="en-US" altLang="zh-CN" sz="2400" b="1">
              <a:solidFill>
                <a:srgbClr val="58B6C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31752" name="文本框 30751"/>
          <p:cNvSpPr txBox="1"/>
          <p:nvPr/>
        </p:nvSpPr>
        <p:spPr>
          <a:xfrm>
            <a:off x="5579110" y="5120005"/>
            <a:ext cx="459740" cy="110299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b="1">
                <a:solidFill>
                  <a:schemeClr val="bg1"/>
                </a:solidFill>
                <a:latin typeface="Arial" pitchFamily="34" charset="0"/>
                <a:ea typeface="宋体" panose="02010600030101010101" pitchFamily="2" charset="-122"/>
              </a:rPr>
              <a:t>带袢钢板</a:t>
            </a:r>
            <a:endParaRPr lang="zh-CN" altLang="en-US" b="1">
              <a:solidFill>
                <a:schemeClr val="bg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" name="文本框 20"/>
          <p:cNvSpPr txBox="1"/>
          <p:nvPr/>
        </p:nvSpPr>
        <p:spPr>
          <a:xfrm>
            <a:off x="2277745" y="3373755"/>
            <a:ext cx="17195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术前</a:t>
            </a:r>
            <a:r>
              <a:rPr lang="en-US" altLang="zh-CN" sz="24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MRI</a:t>
            </a:r>
            <a:endParaRPr lang="en-US" altLang="zh-CN" sz="2400" b="1">
              <a:solidFill>
                <a:srgbClr val="58B6C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9088" t="12012" r="66479" b="41311"/>
          <a:stretch>
            <a:fillRect/>
          </a:stretch>
        </p:blipFill>
        <p:spPr>
          <a:xfrm>
            <a:off x="683895" y="1772920"/>
            <a:ext cx="3959860" cy="32194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l="7742" t="11202" r="6329"/>
          <a:stretch>
            <a:fillRect/>
          </a:stretch>
        </p:blipFill>
        <p:spPr>
          <a:xfrm>
            <a:off x="4749165" y="1762125"/>
            <a:ext cx="3570605" cy="32073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  <p:bldP spid="30726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42" name="任意多边形: 形状 10"/>
          <p:cNvSpPr>
            <a:spLocks noChangeAspect="1"/>
          </p:cNvSpPr>
          <p:nvPr/>
        </p:nvSpPr>
        <p:spPr>
          <a:xfrm>
            <a:off x="1527175" y="2259013"/>
            <a:ext cx="5651500" cy="1754187"/>
          </a:xfrm>
          <a:custGeom>
            <a:cxnLst>
              <a:cxn ang="0">
                <a:pos x="0" y="0"/>
              </a:cxn>
              <a:cxn ang="0">
                <a:pos x="2264260" y="0"/>
              </a:cxn>
              <a:cxn ang="0">
                <a:pos x="2266355" y="6750"/>
              </a:cxn>
              <a:cxn ang="0">
                <a:pos x="2296590" y="62461"/>
              </a:cxn>
              <a:cxn ang="0">
                <a:pos x="92317" y="62461"/>
              </a:cxn>
              <a:cxn ang="0">
                <a:pos x="92317" y="1691726"/>
              </a:cxn>
              <a:cxn ang="0">
                <a:pos x="5559182" y="1691726"/>
              </a:cxn>
              <a:cxn ang="0">
                <a:pos x="5559182" y="62461"/>
              </a:cxn>
              <a:cxn ang="0">
                <a:pos x="3337828" y="62461"/>
              </a:cxn>
              <a:cxn ang="0">
                <a:pos x="3368062" y="6750"/>
              </a:cxn>
              <a:cxn ang="0">
                <a:pos x="3370158" y="0"/>
              </a:cxn>
              <a:cxn ang="0">
                <a:pos x="5651500" y="0"/>
              </a:cxn>
              <a:cxn ang="0">
                <a:pos x="5651500" y="1754187"/>
              </a:cxn>
              <a:cxn ang="0">
                <a:pos x="0" y="1754187"/>
              </a:cxn>
            </a:cxnLst>
            <a:rect l="l" t="t" r="r" b="b"/>
            <a:pathLst>
              <a:path w="9717088" h="3015668">
                <a:moveTo>
                  <a:pt x="0" y="0"/>
                </a:moveTo>
                <a:lnTo>
                  <a:pt x="3893129" y="0"/>
                </a:lnTo>
                <a:lnTo>
                  <a:pt x="3896731" y="11605"/>
                </a:lnTo>
                <a:lnTo>
                  <a:pt x="3948716" y="107379"/>
                </a:lnTo>
                <a:lnTo>
                  <a:pt x="158729" y="107379"/>
                </a:lnTo>
                <a:lnTo>
                  <a:pt x="158729" y="2908289"/>
                </a:lnTo>
                <a:lnTo>
                  <a:pt x="9558359" y="2908289"/>
                </a:lnTo>
                <a:lnTo>
                  <a:pt x="9558359" y="107379"/>
                </a:lnTo>
                <a:lnTo>
                  <a:pt x="5739003" y="107379"/>
                </a:lnTo>
                <a:lnTo>
                  <a:pt x="5790987" y="11605"/>
                </a:lnTo>
                <a:lnTo>
                  <a:pt x="5794590" y="0"/>
                </a:lnTo>
                <a:lnTo>
                  <a:pt x="9717088" y="0"/>
                </a:lnTo>
                <a:lnTo>
                  <a:pt x="9717088" y="3015668"/>
                </a:lnTo>
                <a:lnTo>
                  <a:pt x="0" y="3015668"/>
                </a:lnTo>
                <a:close/>
              </a:path>
            </a:pathLst>
          </a:custGeom>
          <a:solidFill>
            <a:srgbClr val="58B6C0"/>
          </a:solidFill>
          <a:ln w="9525">
            <a:noFill/>
          </a:ln>
          <a:effectLst>
            <a:outerShdw dist="38100" dir="2699999" algn="ctr" rotWithShape="0">
              <a:srgbClr val="000000">
                <a:alpha val="37999"/>
              </a:srgbClr>
            </a:outerShdw>
          </a:effectLst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61443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713" y="2576513"/>
            <a:ext cx="598487" cy="674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4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25" y="2697163"/>
            <a:ext cx="347663" cy="554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45" name="文本框 25"/>
          <p:cNvSpPr txBox="1">
            <a:spLocks noChangeAspect="1"/>
          </p:cNvSpPr>
          <p:nvPr/>
        </p:nvSpPr>
        <p:spPr>
          <a:xfrm>
            <a:off x="4033838" y="1643063"/>
            <a:ext cx="808038" cy="1189038"/>
          </a:xfrm>
          <a:prstGeom prst="rect">
            <a:avLst/>
          </a:prstGeom>
          <a:noFill/>
          <a:ln w="9525">
            <a:noFill/>
          </a:ln>
          <a:effectLst>
            <a:outerShdw dist="38100" dir="18900000" algn="ctr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7200" noProof="1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pitchFamily="2" charset="-122"/>
                <a:ea typeface="微软雅黑" panose="020b0503020204020204" pitchFamily="2" charset="-122"/>
                <a:cs typeface="+mn-cs"/>
                <a:sym typeface="Arial" pitchFamily="34" charset="0"/>
              </a:rPr>
              <a:t>4</a:t>
            </a:r>
            <a:endParaRPr lang="en-US" altLang="zh-CN" sz="7200" noProof="1">
              <a:solidFill>
                <a:schemeClr val="tx1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pitchFamily="2" charset="-122"/>
              <a:ea typeface="微软雅黑" panose="020b0503020204020204" pitchFamily="2" charset="-122"/>
              <a:cs typeface="+mn-cs"/>
              <a:sym typeface="Arial" pitchFamily="34" charset="0"/>
            </a:endParaRPr>
          </a:p>
        </p:txBody>
      </p:sp>
      <p:pic>
        <p:nvPicPr>
          <p:cNvPr id="61446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67599">
            <a:off x="7013575" y="3241675"/>
            <a:ext cx="412750" cy="644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4" name="文本框 28"/>
          <p:cNvSpPr txBox="1"/>
          <p:nvPr/>
        </p:nvSpPr>
        <p:spPr>
          <a:xfrm>
            <a:off x="2235200" y="2752725"/>
            <a:ext cx="4405313" cy="768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44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护理评估</a:t>
            </a:r>
            <a:endParaRPr lang="zh-CN" altLang="en-US" sz="4400" b="1">
              <a:solidFill>
                <a:srgbClr val="58B6C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2515" name="表格 6251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424238" y="1563688"/>
          <a:ext cx="5365750" cy="3857625"/>
        </p:xfrm>
        <a:graphic>
          <a:graphicData uri="http://schemas.openxmlformats.org/drawingml/2006/table">
            <a:tbl>
              <a:tblPr/>
              <a:tblGrid>
                <a:gridCol w="1073150"/>
                <a:gridCol w="1073150"/>
                <a:gridCol w="1073150"/>
                <a:gridCol w="1073150"/>
                <a:gridCol w="1073150"/>
              </a:tblGrid>
              <a:tr h="639763"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 err="1">
                          <a:solidFill>
                            <a:srgbClr val="FFFFFF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评定时间</a:t>
                      </a:r>
                      <a:endParaRPr lang="en-US" altLang="zh-CN" sz="1800" b="1">
                        <a:solidFill>
                          <a:srgbClr val="FFFFFF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FFFFFF"/>
                      </a:solidFill>
                      <a:prstDash val="dot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B6C0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 err="1">
                          <a:solidFill>
                            <a:srgbClr val="FFFFFF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入院当天</a:t>
                      </a:r>
                      <a:endParaRPr lang="en-US" altLang="zh-CN" sz="1800" b="1">
                        <a:solidFill>
                          <a:srgbClr val="FFFFFF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FFFFFF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FFFFFF"/>
                      </a:solidFill>
                      <a:prstDash val="dot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B6C0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 err="1">
                          <a:solidFill>
                            <a:srgbClr val="FFFFFF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手术当天 </a:t>
                      </a:r>
                      <a:endParaRPr lang="en-US" altLang="zh-CN" sz="1800" b="1">
                        <a:solidFill>
                          <a:srgbClr val="FFFFFF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FFFFFF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FFFFFF"/>
                      </a:solidFill>
                      <a:prstDash val="dot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B6C0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 err="1">
                          <a:solidFill>
                            <a:srgbClr val="FFFFFF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术后第一天  </a:t>
                      </a:r>
                      <a:endParaRPr lang="en-US" altLang="zh-CN" sz="1800" b="1">
                        <a:solidFill>
                          <a:srgbClr val="FFFFFF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FFFFFF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FFFFFF"/>
                      </a:solidFill>
                      <a:prstDash val="dot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B6C0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 err="1">
                          <a:solidFill>
                            <a:srgbClr val="FFFFFF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  <a:sym typeface="微软雅黑" panose="020b0503020204020204" pitchFamily="2" charset="-122"/>
                        </a:rPr>
                        <a:t>术后第三天  </a:t>
                      </a:r>
                      <a:endParaRPr lang="en-US" altLang="zh-CN" sz="1800" b="1">
                        <a:solidFill>
                          <a:srgbClr val="FFFFFF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  <a:sym typeface="微软雅黑" panose="020b0503020204020204" pitchFamily="2" charset="-122"/>
                      </a:endParaRPr>
                    </a:p>
                  </a:txBody>
                  <a:tcPr anchor="ctr">
                    <a:lnL w="3175" cap="flat" cmpd="sng">
                      <a:solidFill>
                        <a:srgbClr val="FFFFFF"/>
                      </a:solidFill>
                      <a:prstDash val="dot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B6C0"/>
                    </a:solidFill>
                  </a:tcPr>
                </a:tc>
              </a:tr>
              <a:tr h="639762"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 err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Barthl指数 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50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30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45           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55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639763"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 err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压疮风险评分 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19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19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19         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  <a:sym typeface="微软雅黑" panose="020b0503020204020204" pitchFamily="2" charset="-122"/>
                      </a:endParaRPr>
                    </a:p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19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12787"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 err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Morse跌倒、坠床 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60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60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60       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  <a:sym typeface="微软雅黑" panose="020b0503020204020204" pitchFamily="2" charset="-122"/>
                        </a:rPr>
                        <a:t>60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  <a:sym typeface="微软雅黑" panose="020b0503020204020204" pitchFamily="2" charset="-122"/>
                      </a:endParaRPr>
                    </a:p>
                  </a:txBody>
                  <a:tcPr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639763"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 err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疼痛评分 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4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4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4           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  <a:sym typeface="微软雅黑" panose="020b0503020204020204" pitchFamily="2" charset="-122"/>
                      </a:endParaRPr>
                    </a:p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4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74662"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VTE评分 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4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4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4       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</a:txBody>
                  <a:tcPr marL="68580" marR="68580" marT="0" marB="0"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800" u="none" kern="1200"/>
                      </a:lvl1pPr>
                      <a:lvl2pPr marL="228600" lvl="1" indent="4572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400" b="0" i="0" u="none" kern="1200"/>
                      </a:lvl2pPr>
                      <a:lvl3pPr marL="228600" lvl="2" indent="914400" algn="l" defTabSz="914400" eaLnBrk="0" fontAlgn="ctr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2000" b="0" i="0" u="none" kern="1200"/>
                      </a:lvl3pPr>
                      <a:lvl4pPr marL="228600" lvl="3" indent="13716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/>
                      </a:lvl4pPr>
                      <a:lvl5pPr marL="228600" lvl="4" indent="1828800" algn="l" defTabSz="91440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itchFamily="34" charset="0"/>
                        <a:buChar char="•"/>
                        <a:defRPr sz="1800" b="0" i="0" u="none" kern="1200">
                          <a:ea typeface="Arial" pitchFamily="34" charset="0"/>
                          <a:sym typeface="Arial" pitchFamily="34" charset="0"/>
                        </a:defRPr>
                      </a:lvl5pPr>
                    </a:lstStyle>
                    <a:p>
                      <a:pPr marL="0" lvl="0" indent="0" algn="ctr" eaLnBrk="1" fontAlgn="base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  <a:sym typeface="微软雅黑" panose="020b0503020204020204" pitchFamily="2" charset="-122"/>
                        </a:rPr>
                        <a:t>4 </a:t>
                      </a:r>
                      <a:endParaRPr lang="en-US" altLang="zh-CN" sz="1800" b="1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  <a:sym typeface="微软雅黑" panose="020b0503020204020204" pitchFamily="2" charset="-122"/>
                      </a:endParaRPr>
                    </a:p>
                  </a:txBody>
                  <a:tcPr anchor="ctr">
                    <a:lnL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03A9F5"/>
                      </a:solidFill>
                      <a:prstDash val="dot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3A9F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62514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3" y="1265238"/>
            <a:ext cx="2925762" cy="3798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2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62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6" name="任意多边形: 形状 10"/>
          <p:cNvSpPr>
            <a:spLocks noChangeAspect="1"/>
          </p:cNvSpPr>
          <p:nvPr/>
        </p:nvSpPr>
        <p:spPr>
          <a:xfrm>
            <a:off x="1527175" y="2259013"/>
            <a:ext cx="5651500" cy="1754187"/>
          </a:xfrm>
          <a:custGeom>
            <a:cxnLst>
              <a:cxn ang="0">
                <a:pos x="0" y="0"/>
              </a:cxn>
              <a:cxn ang="0">
                <a:pos x="2264260" y="0"/>
              </a:cxn>
              <a:cxn ang="0">
                <a:pos x="2266355" y="6750"/>
              </a:cxn>
              <a:cxn ang="0">
                <a:pos x="2296590" y="62461"/>
              </a:cxn>
              <a:cxn ang="0">
                <a:pos x="92317" y="62461"/>
              </a:cxn>
              <a:cxn ang="0">
                <a:pos x="92317" y="1691726"/>
              </a:cxn>
              <a:cxn ang="0">
                <a:pos x="5559182" y="1691726"/>
              </a:cxn>
              <a:cxn ang="0">
                <a:pos x="5559182" y="62461"/>
              </a:cxn>
              <a:cxn ang="0">
                <a:pos x="3337828" y="62461"/>
              </a:cxn>
              <a:cxn ang="0">
                <a:pos x="3368062" y="6750"/>
              </a:cxn>
              <a:cxn ang="0">
                <a:pos x="3370158" y="0"/>
              </a:cxn>
              <a:cxn ang="0">
                <a:pos x="5651500" y="0"/>
              </a:cxn>
              <a:cxn ang="0">
                <a:pos x="5651500" y="1754187"/>
              </a:cxn>
              <a:cxn ang="0">
                <a:pos x="0" y="1754187"/>
              </a:cxn>
            </a:cxnLst>
            <a:rect l="l" t="t" r="r" b="b"/>
            <a:pathLst>
              <a:path w="9717088" h="3015668">
                <a:moveTo>
                  <a:pt x="0" y="0"/>
                </a:moveTo>
                <a:lnTo>
                  <a:pt x="3893129" y="0"/>
                </a:lnTo>
                <a:lnTo>
                  <a:pt x="3896731" y="11605"/>
                </a:lnTo>
                <a:lnTo>
                  <a:pt x="3948716" y="107379"/>
                </a:lnTo>
                <a:lnTo>
                  <a:pt x="158729" y="107379"/>
                </a:lnTo>
                <a:lnTo>
                  <a:pt x="158729" y="2908289"/>
                </a:lnTo>
                <a:lnTo>
                  <a:pt x="9558359" y="2908289"/>
                </a:lnTo>
                <a:lnTo>
                  <a:pt x="9558359" y="107379"/>
                </a:lnTo>
                <a:lnTo>
                  <a:pt x="5739003" y="107379"/>
                </a:lnTo>
                <a:lnTo>
                  <a:pt x="5790987" y="11605"/>
                </a:lnTo>
                <a:lnTo>
                  <a:pt x="5794590" y="0"/>
                </a:lnTo>
                <a:lnTo>
                  <a:pt x="9717088" y="0"/>
                </a:lnTo>
                <a:lnTo>
                  <a:pt x="9717088" y="3015668"/>
                </a:lnTo>
                <a:lnTo>
                  <a:pt x="0" y="3015668"/>
                </a:lnTo>
                <a:close/>
              </a:path>
            </a:pathLst>
          </a:custGeom>
          <a:solidFill>
            <a:srgbClr val="58B6C0"/>
          </a:solidFill>
          <a:ln w="9525">
            <a:noFill/>
          </a:ln>
          <a:effectLst>
            <a:outerShdw dist="38100" dir="2699999" algn="ctr" rotWithShape="0">
              <a:srgbClr val="000000">
                <a:alpha val="37999"/>
              </a:srgbClr>
            </a:outerShdw>
          </a:effectLst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1747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713" y="2576513"/>
            <a:ext cx="598487" cy="674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8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25" y="2697163"/>
            <a:ext cx="347663" cy="554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9" name="文本框 25"/>
          <p:cNvSpPr txBox="1">
            <a:spLocks noChangeAspect="1"/>
          </p:cNvSpPr>
          <p:nvPr/>
        </p:nvSpPr>
        <p:spPr>
          <a:xfrm>
            <a:off x="4033838" y="1643063"/>
            <a:ext cx="808038" cy="1198563"/>
          </a:xfrm>
          <a:prstGeom prst="rect">
            <a:avLst/>
          </a:prstGeom>
          <a:noFill/>
          <a:ln w="9525">
            <a:noFill/>
          </a:ln>
          <a:effectLst>
            <a:outerShdw dist="38100" dir="18900000" algn="ctr" rotWithShape="0">
              <a:srgbClr val="000000">
                <a:alpha val="37999"/>
              </a:srgbClr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7200" noProof="1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pitchFamily="2" charset="-122"/>
                <a:ea typeface="微软雅黑" panose="020b0503020204020204" pitchFamily="2" charset="-122"/>
                <a:cs typeface="+mn-cs"/>
                <a:sym typeface="Arial" pitchFamily="34" charset="0"/>
              </a:rPr>
              <a:t>5</a:t>
            </a:r>
            <a:endParaRPr lang="en-US" altLang="zh-CN" sz="7200" noProof="1">
              <a:solidFill>
                <a:schemeClr val="tx1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pitchFamily="2" charset="-122"/>
              <a:ea typeface="微软雅黑" panose="020b0503020204020204" pitchFamily="2" charset="-122"/>
              <a:cs typeface="+mn-cs"/>
              <a:sym typeface="Arial" pitchFamily="34" charset="0"/>
            </a:endParaRPr>
          </a:p>
        </p:txBody>
      </p:sp>
      <p:pic>
        <p:nvPicPr>
          <p:cNvPr id="31750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67599">
            <a:off x="7013575" y="3241675"/>
            <a:ext cx="412750" cy="644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22" name="文本框 28"/>
          <p:cNvSpPr txBox="1"/>
          <p:nvPr/>
        </p:nvSpPr>
        <p:spPr>
          <a:xfrm>
            <a:off x="2235200" y="2576513"/>
            <a:ext cx="4405313" cy="14462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4400" b="1">
                <a:solidFill>
                  <a:srgbClr val="58B6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护理诊断及护理措施</a:t>
            </a:r>
            <a:endParaRPr lang="zh-CN" altLang="en-US" sz="4400" b="1">
              <a:solidFill>
                <a:srgbClr val="58B6C0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2770" name="组合 32769"/>
          <p:cNvGrpSpPr/>
          <p:nvPr/>
        </p:nvGrpSpPr>
        <p:grpSpPr>
          <a:xfrm>
            <a:off x="3994150" y="1296988"/>
            <a:ext cx="1296988" cy="4581525"/>
            <a:chExt cx="2043" cy="7214"/>
          </a:xfrm>
        </p:grpSpPr>
        <p:sp>
          <p:nvSpPr>
            <p:cNvPr id="35842" name="Freeform 118"/>
            <p:cNvSpPr/>
            <p:nvPr/>
          </p:nvSpPr>
          <p:spPr>
            <a:xfrm>
              <a:off x="11" y="1072"/>
              <a:ext cx="465" cy="642"/>
            </a:xfrm>
            <a:custGeom>
              <a:cxnLst>
                <a:cxn ang="0">
                  <a:pos x="0" y="388"/>
                </a:cxn>
                <a:cxn ang="0">
                  <a:pos x="129" y="388"/>
                </a:cxn>
                <a:cxn ang="0">
                  <a:pos x="129" y="0"/>
                </a:cxn>
                <a:cxn ang="0">
                  <a:pos x="1" y="0"/>
                </a:cxn>
                <a:cxn ang="0">
                  <a:pos x="0" y="388"/>
                </a:cxn>
              </a:cxnLst>
              <a:rect l="l" t="t" r="r" b="b"/>
              <a:pathLst>
                <a:path w="129" h="388">
                  <a:moveTo>
                    <a:pt x="0" y="388"/>
                  </a:moveTo>
                  <a:lnTo>
                    <a:pt x="129" y="388"/>
                  </a:lnTo>
                  <a:lnTo>
                    <a:pt x="129" y="0"/>
                  </a:lnTo>
                  <a:lnTo>
                    <a:pt x="1" y="0"/>
                  </a:lnTo>
                  <a:lnTo>
                    <a:pt x="0" y="388"/>
                  </a:lnTo>
                  <a:close/>
                </a:path>
              </a:pathLst>
            </a:custGeom>
            <a:solidFill>
              <a:srgbClr val="7A8C8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843" name="Rectangle 119"/>
            <p:cNvSpPr/>
            <p:nvPr/>
          </p:nvSpPr>
          <p:spPr>
            <a:xfrm>
              <a:off x="470" y="1058"/>
              <a:ext cx="1101" cy="642"/>
            </a:xfrm>
            <a:prstGeom prst="rect">
              <a:avLst/>
            </a:prstGeom>
            <a:solidFill>
              <a:srgbClr val="5B696B"/>
            </a:solidFill>
            <a:ln w="9525">
              <a:noFill/>
            </a:ln>
          </p:spPr>
          <p:txBody>
            <a:bodyPr lIns="121920" tIns="60960" rIns="121920" bIns="60960" anchor="t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en-US" altLang="x-none" sz="3200"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44" name="Rectangle 120"/>
            <p:cNvSpPr/>
            <p:nvPr/>
          </p:nvSpPr>
          <p:spPr>
            <a:xfrm>
              <a:off x="1571" y="1058"/>
              <a:ext cx="462" cy="642"/>
            </a:xfrm>
            <a:prstGeom prst="rect">
              <a:avLst/>
            </a:prstGeom>
            <a:solidFill>
              <a:srgbClr val="3D4647"/>
            </a:solidFill>
            <a:ln w="9525">
              <a:noFill/>
            </a:ln>
          </p:spPr>
          <p:txBody>
            <a:bodyPr lIns="121920" tIns="60960" rIns="121920" bIns="60960" anchor="t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en-US" altLang="x-none" sz="3200"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45" name="TextBox 144"/>
            <p:cNvSpPr txBox="1"/>
            <p:nvPr/>
          </p:nvSpPr>
          <p:spPr>
            <a:xfrm>
              <a:off x="476" y="1072"/>
              <a:ext cx="1088" cy="628"/>
            </a:xfrm>
            <a:prstGeom prst="rect">
              <a:avLst/>
            </a:prstGeom>
            <a:solidFill>
              <a:srgbClr val="5B696B"/>
            </a:solidFill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rgbClr val="FFFFFF"/>
                  </a:solidFill>
                  <a:latin typeface="Arial" pitchFamily="34" charset="0"/>
                  <a:sym typeface="微软雅黑" panose="020b0503020204020204" pitchFamily="2" charset="-122"/>
                </a:rPr>
                <a:t>01</a:t>
              </a:r>
              <a:endParaRPr lang="en-US" altLang="zh-CN" sz="2000" b="1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46" name="Freeform 118"/>
            <p:cNvSpPr/>
            <p:nvPr/>
          </p:nvSpPr>
          <p:spPr>
            <a:xfrm>
              <a:off x="11" y="1700"/>
              <a:ext cx="466" cy="642"/>
            </a:xfrm>
            <a:custGeom>
              <a:cxnLst>
                <a:cxn ang="0">
                  <a:pos x="0" y="388"/>
                </a:cxn>
                <a:cxn ang="0">
                  <a:pos x="129" y="388"/>
                </a:cxn>
                <a:cxn ang="0">
                  <a:pos x="129" y="0"/>
                </a:cxn>
                <a:cxn ang="0">
                  <a:pos x="1" y="0"/>
                </a:cxn>
                <a:cxn ang="0">
                  <a:pos x="0" y="388"/>
                </a:cxn>
              </a:cxnLst>
              <a:rect l="l" t="t" r="r" b="b"/>
              <a:pathLst>
                <a:path w="129" h="388">
                  <a:moveTo>
                    <a:pt x="0" y="388"/>
                  </a:moveTo>
                  <a:lnTo>
                    <a:pt x="129" y="388"/>
                  </a:lnTo>
                  <a:lnTo>
                    <a:pt x="129" y="0"/>
                  </a:lnTo>
                  <a:lnTo>
                    <a:pt x="1" y="0"/>
                  </a:lnTo>
                  <a:lnTo>
                    <a:pt x="0" y="388"/>
                  </a:lnTo>
                  <a:close/>
                </a:path>
              </a:pathLst>
            </a:custGeom>
            <a:solidFill>
              <a:srgbClr val="7A8C8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847" name="Rectangle 119"/>
            <p:cNvSpPr/>
            <p:nvPr/>
          </p:nvSpPr>
          <p:spPr>
            <a:xfrm>
              <a:off x="470" y="1700"/>
              <a:ext cx="1101" cy="642"/>
            </a:xfrm>
            <a:prstGeom prst="rect">
              <a:avLst/>
            </a:prstGeom>
            <a:solidFill>
              <a:srgbClr val="5B696B"/>
            </a:solidFill>
            <a:ln w="9525">
              <a:noFill/>
            </a:ln>
          </p:spPr>
          <p:txBody>
            <a:bodyPr lIns="121920" tIns="60960" rIns="121920" bIns="60960" anchor="t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en-US" altLang="x-none" sz="3200"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48" name="Rectangle 120"/>
            <p:cNvSpPr/>
            <p:nvPr/>
          </p:nvSpPr>
          <p:spPr>
            <a:xfrm>
              <a:off x="1571" y="1700"/>
              <a:ext cx="462" cy="642"/>
            </a:xfrm>
            <a:prstGeom prst="rect">
              <a:avLst/>
            </a:prstGeom>
            <a:solidFill>
              <a:srgbClr val="3D4647"/>
            </a:solidFill>
            <a:ln w="9525">
              <a:noFill/>
            </a:ln>
          </p:spPr>
          <p:txBody>
            <a:bodyPr lIns="121920" tIns="60960" rIns="121920" bIns="60960" anchor="t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en-US" altLang="x-none" sz="3200"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49" name="TextBox 144"/>
            <p:cNvSpPr txBox="1"/>
            <p:nvPr/>
          </p:nvSpPr>
          <p:spPr>
            <a:xfrm>
              <a:off x="469" y="1700"/>
              <a:ext cx="1088" cy="628"/>
            </a:xfrm>
            <a:prstGeom prst="rect">
              <a:avLst/>
            </a:prstGeom>
            <a:solidFill>
              <a:srgbClr val="5B696B"/>
            </a:solidFill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rgbClr val="FFFFFF"/>
                  </a:solidFill>
                  <a:latin typeface="Arial" pitchFamily="34" charset="0"/>
                  <a:sym typeface="微软雅黑" panose="020b0503020204020204" pitchFamily="2" charset="-122"/>
                </a:rPr>
                <a:t>02</a:t>
              </a:r>
              <a:endParaRPr lang="en-US" altLang="zh-CN" sz="2000" b="1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50" name="Freeform 118"/>
            <p:cNvSpPr/>
            <p:nvPr/>
          </p:nvSpPr>
          <p:spPr>
            <a:xfrm>
              <a:off x="5" y="2342"/>
              <a:ext cx="465" cy="642"/>
            </a:xfrm>
            <a:custGeom>
              <a:cxnLst>
                <a:cxn ang="0">
                  <a:pos x="0" y="388"/>
                </a:cxn>
                <a:cxn ang="0">
                  <a:pos x="129" y="388"/>
                </a:cxn>
                <a:cxn ang="0">
                  <a:pos x="129" y="0"/>
                </a:cxn>
                <a:cxn ang="0">
                  <a:pos x="1" y="0"/>
                </a:cxn>
                <a:cxn ang="0">
                  <a:pos x="0" y="388"/>
                </a:cxn>
              </a:cxnLst>
              <a:rect l="l" t="t" r="r" b="b"/>
              <a:pathLst>
                <a:path w="129" h="388">
                  <a:moveTo>
                    <a:pt x="0" y="388"/>
                  </a:moveTo>
                  <a:lnTo>
                    <a:pt x="129" y="388"/>
                  </a:lnTo>
                  <a:lnTo>
                    <a:pt x="129" y="0"/>
                  </a:lnTo>
                  <a:lnTo>
                    <a:pt x="1" y="0"/>
                  </a:lnTo>
                  <a:lnTo>
                    <a:pt x="0" y="388"/>
                  </a:lnTo>
                  <a:close/>
                </a:path>
              </a:pathLst>
            </a:custGeom>
            <a:solidFill>
              <a:srgbClr val="75BDA7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851" name="Rectangle 119"/>
            <p:cNvSpPr/>
            <p:nvPr/>
          </p:nvSpPr>
          <p:spPr>
            <a:xfrm>
              <a:off x="470" y="2342"/>
              <a:ext cx="1100" cy="642"/>
            </a:xfrm>
            <a:prstGeom prst="rect">
              <a:avLst/>
            </a:prstGeom>
            <a:solidFill>
              <a:srgbClr val="4A9B83"/>
            </a:solidFill>
            <a:ln w="9525">
              <a:noFill/>
            </a:ln>
          </p:spPr>
          <p:txBody>
            <a:bodyPr lIns="121920" tIns="60960" rIns="121920" bIns="60960" anchor="t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en-US" altLang="x-none" sz="3200"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52" name="Rectangle 120"/>
            <p:cNvSpPr/>
            <p:nvPr/>
          </p:nvSpPr>
          <p:spPr>
            <a:xfrm>
              <a:off x="1570" y="2342"/>
              <a:ext cx="462" cy="642"/>
            </a:xfrm>
            <a:prstGeom prst="rect">
              <a:avLst/>
            </a:prstGeom>
            <a:solidFill>
              <a:srgbClr val="316857"/>
            </a:solidFill>
            <a:ln w="9525">
              <a:noFill/>
            </a:ln>
          </p:spPr>
          <p:txBody>
            <a:bodyPr lIns="121920" tIns="60960" rIns="121920" bIns="60960" anchor="t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en-US" altLang="x-none" sz="3200"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53" name="TextBox 144"/>
            <p:cNvSpPr txBox="1"/>
            <p:nvPr/>
          </p:nvSpPr>
          <p:spPr>
            <a:xfrm>
              <a:off x="476" y="2356"/>
              <a:ext cx="1088" cy="628"/>
            </a:xfrm>
            <a:prstGeom prst="rect">
              <a:avLst/>
            </a:prstGeom>
            <a:solidFill>
              <a:srgbClr val="4A9B83"/>
            </a:solidFill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rgbClr val="FFFFFF"/>
                  </a:solidFill>
                  <a:latin typeface="Arial" pitchFamily="34" charset="0"/>
                  <a:sym typeface="微软雅黑" panose="020b0503020204020204" pitchFamily="2" charset="-122"/>
                </a:rPr>
                <a:t>03</a:t>
              </a:r>
              <a:endParaRPr lang="en-US" altLang="zh-CN" sz="2000" b="1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54" name="Freeform 118"/>
            <p:cNvSpPr/>
            <p:nvPr/>
          </p:nvSpPr>
          <p:spPr>
            <a:xfrm>
              <a:off x="5" y="2970"/>
              <a:ext cx="465" cy="642"/>
            </a:xfrm>
            <a:custGeom>
              <a:cxnLst>
                <a:cxn ang="0">
                  <a:pos x="0" y="388"/>
                </a:cxn>
                <a:cxn ang="0">
                  <a:pos x="129" y="388"/>
                </a:cxn>
                <a:cxn ang="0">
                  <a:pos x="129" y="0"/>
                </a:cxn>
                <a:cxn ang="0">
                  <a:pos x="1" y="0"/>
                </a:cxn>
                <a:cxn ang="0">
                  <a:pos x="0" y="388"/>
                </a:cxn>
              </a:cxnLst>
              <a:rect l="l" t="t" r="r" b="b"/>
              <a:pathLst>
                <a:path w="129" h="388">
                  <a:moveTo>
                    <a:pt x="0" y="388"/>
                  </a:moveTo>
                  <a:lnTo>
                    <a:pt x="129" y="388"/>
                  </a:lnTo>
                  <a:lnTo>
                    <a:pt x="129" y="0"/>
                  </a:lnTo>
                  <a:lnTo>
                    <a:pt x="1" y="0"/>
                  </a:lnTo>
                  <a:lnTo>
                    <a:pt x="0" y="388"/>
                  </a:lnTo>
                  <a:close/>
                </a:path>
              </a:pathLst>
            </a:custGeom>
            <a:solidFill>
              <a:srgbClr val="75BDA7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855" name="Rectangle 119"/>
            <p:cNvSpPr/>
            <p:nvPr/>
          </p:nvSpPr>
          <p:spPr>
            <a:xfrm>
              <a:off x="470" y="2970"/>
              <a:ext cx="1100" cy="642"/>
            </a:xfrm>
            <a:prstGeom prst="rect">
              <a:avLst/>
            </a:prstGeom>
            <a:solidFill>
              <a:srgbClr val="4A9B83"/>
            </a:solidFill>
            <a:ln w="9525">
              <a:noFill/>
            </a:ln>
          </p:spPr>
          <p:txBody>
            <a:bodyPr lIns="121920" tIns="60960" rIns="121920" bIns="60960" anchor="t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en-US" altLang="x-none" sz="3200"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56" name="Rectangle 120"/>
            <p:cNvSpPr/>
            <p:nvPr/>
          </p:nvSpPr>
          <p:spPr>
            <a:xfrm>
              <a:off x="1570" y="2970"/>
              <a:ext cx="462" cy="642"/>
            </a:xfrm>
            <a:prstGeom prst="rect">
              <a:avLst/>
            </a:prstGeom>
            <a:solidFill>
              <a:srgbClr val="316857"/>
            </a:solidFill>
            <a:ln w="9525">
              <a:noFill/>
            </a:ln>
          </p:spPr>
          <p:txBody>
            <a:bodyPr lIns="121920" tIns="60960" rIns="121920" bIns="60960" anchor="t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en-US" altLang="x-none" sz="3200"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57" name="TextBox 144"/>
            <p:cNvSpPr txBox="1"/>
            <p:nvPr/>
          </p:nvSpPr>
          <p:spPr>
            <a:xfrm>
              <a:off x="476" y="2984"/>
              <a:ext cx="1088" cy="628"/>
            </a:xfrm>
            <a:prstGeom prst="rect">
              <a:avLst/>
            </a:prstGeom>
            <a:solidFill>
              <a:srgbClr val="4A9B83"/>
            </a:solidFill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rgbClr val="FFFFFF"/>
                  </a:solidFill>
                  <a:latin typeface="Arial" pitchFamily="34" charset="0"/>
                  <a:sym typeface="微软雅黑" panose="020b0503020204020204" pitchFamily="2" charset="-122"/>
                </a:rPr>
                <a:t>04</a:t>
              </a:r>
              <a:endParaRPr lang="en-US" altLang="zh-CN" sz="2000" b="1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58" name="Freeform 118"/>
            <p:cNvSpPr/>
            <p:nvPr/>
          </p:nvSpPr>
          <p:spPr>
            <a:xfrm>
              <a:off x="4" y="3612"/>
              <a:ext cx="466" cy="642"/>
            </a:xfrm>
            <a:custGeom>
              <a:cxnLst>
                <a:cxn ang="0">
                  <a:pos x="0" y="388"/>
                </a:cxn>
                <a:cxn ang="0">
                  <a:pos x="129" y="388"/>
                </a:cxn>
                <a:cxn ang="0">
                  <a:pos x="129" y="0"/>
                </a:cxn>
                <a:cxn ang="0">
                  <a:pos x="1" y="0"/>
                </a:cxn>
                <a:cxn ang="0">
                  <a:pos x="0" y="388"/>
                </a:cxn>
              </a:cxnLst>
              <a:rect l="l" t="t" r="r" b="b"/>
              <a:pathLst>
                <a:path w="129" h="388">
                  <a:moveTo>
                    <a:pt x="0" y="388"/>
                  </a:moveTo>
                  <a:lnTo>
                    <a:pt x="129" y="388"/>
                  </a:lnTo>
                  <a:lnTo>
                    <a:pt x="129" y="0"/>
                  </a:lnTo>
                  <a:lnTo>
                    <a:pt x="1" y="0"/>
                  </a:lnTo>
                  <a:lnTo>
                    <a:pt x="0" y="388"/>
                  </a:lnTo>
                  <a:close/>
                </a:path>
              </a:pathLst>
            </a:custGeom>
            <a:solidFill>
              <a:srgbClr val="58B6C0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859" name="Rectangle 119"/>
            <p:cNvSpPr/>
            <p:nvPr/>
          </p:nvSpPr>
          <p:spPr>
            <a:xfrm>
              <a:off x="470" y="3612"/>
              <a:ext cx="1101" cy="642"/>
            </a:xfrm>
            <a:prstGeom prst="rect">
              <a:avLst/>
            </a:prstGeom>
            <a:solidFill>
              <a:srgbClr val="3A8F98"/>
            </a:solidFill>
            <a:ln w="9525">
              <a:noFill/>
            </a:ln>
          </p:spPr>
          <p:txBody>
            <a:bodyPr lIns="121920" tIns="60960" rIns="121920" bIns="60960" anchor="t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en-US" altLang="x-none" sz="3200"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60" name="Rectangle 120"/>
            <p:cNvSpPr/>
            <p:nvPr/>
          </p:nvSpPr>
          <p:spPr>
            <a:xfrm>
              <a:off x="1570" y="3612"/>
              <a:ext cx="462" cy="642"/>
            </a:xfrm>
            <a:prstGeom prst="rect">
              <a:avLst/>
            </a:prstGeom>
            <a:solidFill>
              <a:srgbClr val="266066"/>
            </a:solidFill>
            <a:ln w="9525">
              <a:noFill/>
            </a:ln>
          </p:spPr>
          <p:txBody>
            <a:bodyPr lIns="121920" tIns="60960" rIns="121920" bIns="60960" anchor="t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en-US" altLang="x-none" sz="3200"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61" name="TextBox 144"/>
            <p:cNvSpPr txBox="1"/>
            <p:nvPr/>
          </p:nvSpPr>
          <p:spPr>
            <a:xfrm>
              <a:off x="475" y="3626"/>
              <a:ext cx="1088" cy="628"/>
            </a:xfrm>
            <a:prstGeom prst="rect">
              <a:avLst/>
            </a:prstGeom>
            <a:solidFill>
              <a:srgbClr val="3A8F98"/>
            </a:solidFill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rgbClr val="FFFFFF"/>
                  </a:solidFill>
                  <a:latin typeface="Arial" pitchFamily="34" charset="0"/>
                  <a:sym typeface="微软雅黑" panose="020b0503020204020204" pitchFamily="2" charset="-122"/>
                </a:rPr>
                <a:t>05</a:t>
              </a:r>
              <a:endParaRPr lang="en-US" altLang="zh-CN" sz="2000" b="1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62" name="Freeform 118"/>
            <p:cNvSpPr/>
            <p:nvPr/>
          </p:nvSpPr>
          <p:spPr>
            <a:xfrm>
              <a:off x="5" y="4226"/>
              <a:ext cx="465" cy="642"/>
            </a:xfrm>
            <a:custGeom>
              <a:cxnLst>
                <a:cxn ang="0">
                  <a:pos x="0" y="388"/>
                </a:cxn>
                <a:cxn ang="0">
                  <a:pos x="129" y="388"/>
                </a:cxn>
                <a:cxn ang="0">
                  <a:pos x="129" y="0"/>
                </a:cxn>
                <a:cxn ang="0">
                  <a:pos x="1" y="0"/>
                </a:cxn>
                <a:cxn ang="0">
                  <a:pos x="0" y="388"/>
                </a:cxn>
              </a:cxnLst>
              <a:rect l="l" t="t" r="r" b="b"/>
              <a:pathLst>
                <a:path w="129" h="388">
                  <a:moveTo>
                    <a:pt x="0" y="388"/>
                  </a:moveTo>
                  <a:lnTo>
                    <a:pt x="129" y="388"/>
                  </a:lnTo>
                  <a:lnTo>
                    <a:pt x="129" y="0"/>
                  </a:lnTo>
                  <a:lnTo>
                    <a:pt x="1" y="0"/>
                  </a:lnTo>
                  <a:lnTo>
                    <a:pt x="0" y="388"/>
                  </a:lnTo>
                  <a:close/>
                </a:path>
              </a:pathLst>
            </a:custGeom>
            <a:solidFill>
              <a:srgbClr val="58B6C0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863" name="Rectangle 119"/>
            <p:cNvSpPr/>
            <p:nvPr/>
          </p:nvSpPr>
          <p:spPr>
            <a:xfrm>
              <a:off x="470" y="4226"/>
              <a:ext cx="1100" cy="642"/>
            </a:xfrm>
            <a:prstGeom prst="rect">
              <a:avLst/>
            </a:prstGeom>
            <a:solidFill>
              <a:srgbClr val="3A8F98"/>
            </a:solidFill>
            <a:ln w="9525">
              <a:noFill/>
            </a:ln>
          </p:spPr>
          <p:txBody>
            <a:bodyPr lIns="121920" tIns="60960" rIns="121920" bIns="60960" anchor="t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en-US" altLang="x-none" sz="3200"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64" name="Rectangle 120"/>
            <p:cNvSpPr/>
            <p:nvPr/>
          </p:nvSpPr>
          <p:spPr>
            <a:xfrm>
              <a:off x="1570" y="4226"/>
              <a:ext cx="462" cy="642"/>
            </a:xfrm>
            <a:prstGeom prst="rect">
              <a:avLst/>
            </a:prstGeom>
            <a:solidFill>
              <a:srgbClr val="266066"/>
            </a:solidFill>
            <a:ln w="9525">
              <a:noFill/>
            </a:ln>
          </p:spPr>
          <p:txBody>
            <a:bodyPr lIns="121920" tIns="60960" rIns="121920" bIns="60960" anchor="t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en-US" altLang="x-none" sz="3200"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65" name="TextBox 144"/>
            <p:cNvSpPr txBox="1"/>
            <p:nvPr/>
          </p:nvSpPr>
          <p:spPr>
            <a:xfrm>
              <a:off x="476" y="4240"/>
              <a:ext cx="1088" cy="628"/>
            </a:xfrm>
            <a:prstGeom prst="rect">
              <a:avLst/>
            </a:prstGeom>
            <a:solidFill>
              <a:srgbClr val="3A8F98"/>
            </a:solidFill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rgbClr val="FFFFFF"/>
                  </a:solidFill>
                  <a:latin typeface="Arial" pitchFamily="34" charset="0"/>
                  <a:sym typeface="微软雅黑" panose="020b0503020204020204" pitchFamily="2" charset="-122"/>
                </a:rPr>
                <a:t>06</a:t>
              </a:r>
              <a:endParaRPr lang="en-US" altLang="zh-CN" sz="2000" b="1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66" name="Freeform 109"/>
            <p:cNvSpPr/>
            <p:nvPr/>
          </p:nvSpPr>
          <p:spPr>
            <a:xfrm>
              <a:off x="13" y="5377"/>
              <a:ext cx="2030" cy="1834"/>
            </a:xfrm>
            <a:custGeom>
              <a:cxnLst>
                <a:cxn ang="0">
                  <a:pos x="564" y="138"/>
                </a:cxn>
                <a:cxn ang="0">
                  <a:pos x="435" y="0"/>
                </a:cxn>
                <a:cxn ang="0">
                  <a:pos x="435" y="0"/>
                </a:cxn>
                <a:cxn ang="0">
                  <a:pos x="434" y="2"/>
                </a:cxn>
                <a:cxn ang="0">
                  <a:pos x="434" y="0"/>
                </a:cxn>
                <a:cxn ang="0">
                  <a:pos x="282" y="140"/>
                </a:cxn>
                <a:cxn ang="0">
                  <a:pos x="130" y="0"/>
                </a:cxn>
                <a:cxn ang="0">
                  <a:pos x="129" y="2"/>
                </a:cxn>
                <a:cxn ang="0">
                  <a:pos x="129" y="0"/>
                </a:cxn>
                <a:cxn ang="0">
                  <a:pos x="129" y="0"/>
                </a:cxn>
                <a:cxn ang="0">
                  <a:pos x="0" y="138"/>
                </a:cxn>
                <a:cxn ang="0">
                  <a:pos x="282" y="511"/>
                </a:cxn>
                <a:cxn ang="0">
                  <a:pos x="564" y="138"/>
                </a:cxn>
              </a:cxnLst>
              <a:rect l="l" t="t" r="r" b="b"/>
              <a:pathLst>
                <a:path w="564" h="511">
                  <a:moveTo>
                    <a:pt x="564" y="138"/>
                  </a:moveTo>
                  <a:cubicBezTo>
                    <a:pt x="496" y="127"/>
                    <a:pt x="443" y="71"/>
                    <a:pt x="435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435" y="1"/>
                    <a:pt x="434" y="1"/>
                    <a:pt x="434" y="2"/>
                  </a:cubicBezTo>
                  <a:cubicBezTo>
                    <a:pt x="434" y="1"/>
                    <a:pt x="434" y="0"/>
                    <a:pt x="434" y="0"/>
                  </a:cubicBezTo>
                  <a:cubicBezTo>
                    <a:pt x="425" y="79"/>
                    <a:pt x="360" y="140"/>
                    <a:pt x="282" y="140"/>
                  </a:cubicBezTo>
                  <a:cubicBezTo>
                    <a:pt x="204" y="140"/>
                    <a:pt x="139" y="79"/>
                    <a:pt x="130" y="0"/>
                  </a:cubicBezTo>
                  <a:cubicBezTo>
                    <a:pt x="129" y="0"/>
                    <a:pt x="129" y="1"/>
                    <a:pt x="129" y="2"/>
                  </a:cubicBezTo>
                  <a:cubicBezTo>
                    <a:pt x="129" y="1"/>
                    <a:pt x="129" y="1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1" y="71"/>
                    <a:pt x="68" y="127"/>
                    <a:pt x="0" y="138"/>
                  </a:cubicBezTo>
                  <a:cubicBezTo>
                    <a:pt x="282" y="511"/>
                    <a:pt x="282" y="511"/>
                    <a:pt x="282" y="511"/>
                  </a:cubicBezTo>
                  <a:lnTo>
                    <a:pt x="564" y="13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867" name="Freeform 110"/>
            <p:cNvSpPr/>
            <p:nvPr/>
          </p:nvSpPr>
          <p:spPr>
            <a:xfrm>
              <a:off x="503" y="5478"/>
              <a:ext cx="1049" cy="1733"/>
            </a:xfrm>
            <a:custGeom>
              <a:cxnLst>
                <a:cxn ang="0">
                  <a:pos x="145" y="480"/>
                </a:cxn>
                <a:cxn ang="0">
                  <a:pos x="291" y="0"/>
                </a:cxn>
                <a:cxn ang="0">
                  <a:pos x="0" y="2"/>
                </a:cxn>
                <a:cxn ang="0">
                  <a:pos x="145" y="480"/>
                </a:cxn>
              </a:cxnLst>
              <a:rect l="l" t="t" r="r" b="b"/>
              <a:pathLst>
                <a:path w="291" h="480">
                  <a:moveTo>
                    <a:pt x="145" y="480"/>
                  </a:moveTo>
                  <a:lnTo>
                    <a:pt x="291" y="0"/>
                  </a:lnTo>
                  <a:lnTo>
                    <a:pt x="0" y="2"/>
                  </a:lnTo>
                  <a:lnTo>
                    <a:pt x="145" y="48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868" name="Freeform 132"/>
            <p:cNvSpPr/>
            <p:nvPr/>
          </p:nvSpPr>
          <p:spPr>
            <a:xfrm rot="10800000">
              <a:off x="631" y="6684"/>
              <a:ext cx="803" cy="531"/>
            </a:xfrm>
            <a:custGeom>
              <a:cxnLst>
                <a:cxn ang="0">
                  <a:pos x="0" y="531"/>
                </a:cxn>
                <a:cxn ang="0">
                  <a:pos x="401" y="0"/>
                </a:cxn>
                <a:cxn ang="0">
                  <a:pos x="803" y="531"/>
                </a:cxn>
                <a:cxn ang="0">
                  <a:pos x="391" y="530"/>
                </a:cxn>
                <a:cxn ang="0">
                  <a:pos x="0" y="531"/>
                </a:cxn>
              </a:cxnLst>
              <a:rect l="l" t="t" r="r" b="b"/>
              <a:pathLst>
                <a:path w="353568" h="233364">
                  <a:moveTo>
                    <a:pt x="0" y="233366"/>
                  </a:moveTo>
                  <a:lnTo>
                    <a:pt x="176784" y="0"/>
                  </a:lnTo>
                  <a:lnTo>
                    <a:pt x="353568" y="233366"/>
                  </a:lnTo>
                  <a:lnTo>
                    <a:pt x="172589" y="233365"/>
                  </a:lnTo>
                  <a:lnTo>
                    <a:pt x="0" y="233366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869" name="Freeform 111"/>
            <p:cNvSpPr/>
            <p:nvPr/>
          </p:nvSpPr>
          <p:spPr>
            <a:xfrm>
              <a:off x="0" y="4867"/>
              <a:ext cx="462" cy="1005"/>
            </a:xfrm>
            <a:custGeom>
              <a:cxnLst>
                <a:cxn ang="0">
                  <a:pos x="0" y="0"/>
                </a:cxn>
                <a:cxn ang="0">
                  <a:pos x="0" y="411"/>
                </a:cxn>
                <a:cxn ang="0">
                  <a:pos x="128" y="273"/>
                </a:cxn>
                <a:cxn ang="0">
                  <a:pos x="128" y="0"/>
                </a:cxn>
                <a:cxn ang="0">
                  <a:pos x="0" y="0"/>
                </a:cxn>
              </a:cxnLst>
              <a:rect l="l" t="t" r="r" b="b"/>
              <a:pathLst>
                <a:path w="128" h="411">
                  <a:moveTo>
                    <a:pt x="0" y="0"/>
                  </a:moveTo>
                  <a:cubicBezTo>
                    <a:pt x="0" y="411"/>
                    <a:pt x="0" y="411"/>
                    <a:pt x="0" y="411"/>
                  </a:cubicBezTo>
                  <a:cubicBezTo>
                    <a:pt x="67" y="400"/>
                    <a:pt x="120" y="344"/>
                    <a:pt x="128" y="273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494BA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870" name="Freeform 112"/>
            <p:cNvSpPr/>
            <p:nvPr/>
          </p:nvSpPr>
          <p:spPr>
            <a:xfrm>
              <a:off x="462" y="4867"/>
              <a:ext cx="1101" cy="1010"/>
            </a:xfrm>
            <a:custGeom>
              <a:cxnLst>
                <a:cxn ang="0">
                  <a:pos x="306" y="0"/>
                </a:cxn>
                <a:cxn ang="0">
                  <a:pos x="0" y="0"/>
                </a:cxn>
                <a:cxn ang="0">
                  <a:pos x="0" y="273"/>
                </a:cxn>
                <a:cxn ang="0">
                  <a:pos x="0" y="273"/>
                </a:cxn>
                <a:cxn ang="0">
                  <a:pos x="0" y="275"/>
                </a:cxn>
                <a:cxn ang="0">
                  <a:pos x="1" y="273"/>
                </a:cxn>
                <a:cxn ang="0">
                  <a:pos x="153" y="413"/>
                </a:cxn>
                <a:cxn ang="0">
                  <a:pos x="305" y="273"/>
                </a:cxn>
                <a:cxn ang="0">
                  <a:pos x="305" y="275"/>
                </a:cxn>
                <a:cxn ang="0">
                  <a:pos x="306" y="273"/>
                </a:cxn>
                <a:cxn ang="0">
                  <a:pos x="306" y="273"/>
                </a:cxn>
                <a:cxn ang="0">
                  <a:pos x="306" y="0"/>
                </a:cxn>
              </a:cxnLst>
              <a:rect l="l" t="t" r="r" b="b"/>
              <a:pathLst>
                <a:path w="306" h="412">
                  <a:moveTo>
                    <a:pt x="3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74"/>
                    <a:pt x="0" y="274"/>
                    <a:pt x="0" y="275"/>
                  </a:cubicBezTo>
                  <a:cubicBezTo>
                    <a:pt x="0" y="274"/>
                    <a:pt x="0" y="273"/>
                    <a:pt x="1" y="273"/>
                  </a:cubicBezTo>
                  <a:cubicBezTo>
                    <a:pt x="10" y="352"/>
                    <a:pt x="75" y="413"/>
                    <a:pt x="153" y="413"/>
                  </a:cubicBezTo>
                  <a:cubicBezTo>
                    <a:pt x="231" y="413"/>
                    <a:pt x="296" y="352"/>
                    <a:pt x="305" y="273"/>
                  </a:cubicBezTo>
                  <a:cubicBezTo>
                    <a:pt x="305" y="273"/>
                    <a:pt x="305" y="274"/>
                    <a:pt x="305" y="275"/>
                  </a:cubicBezTo>
                  <a:cubicBezTo>
                    <a:pt x="305" y="274"/>
                    <a:pt x="306" y="274"/>
                    <a:pt x="306" y="273"/>
                  </a:cubicBezTo>
                  <a:cubicBezTo>
                    <a:pt x="306" y="273"/>
                    <a:pt x="306" y="273"/>
                    <a:pt x="306" y="273"/>
                  </a:cubicBezTo>
                  <a:lnTo>
                    <a:pt x="306" y="0"/>
                  </a:lnTo>
                  <a:close/>
                </a:path>
              </a:pathLst>
            </a:custGeom>
            <a:solidFill>
              <a:srgbClr val="276F8B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871" name="Freeform 113"/>
            <p:cNvSpPr/>
            <p:nvPr/>
          </p:nvSpPr>
          <p:spPr>
            <a:xfrm>
              <a:off x="1563" y="4867"/>
              <a:ext cx="462" cy="1005"/>
            </a:xfrm>
            <a:custGeom>
              <a:cxnLst>
                <a:cxn ang="0">
                  <a:pos x="0" y="273"/>
                </a:cxn>
                <a:cxn ang="0">
                  <a:pos x="128" y="411"/>
                </a:cxn>
                <a:cxn ang="0">
                  <a:pos x="128" y="0"/>
                </a:cxn>
                <a:cxn ang="0">
                  <a:pos x="0" y="0"/>
                </a:cxn>
                <a:cxn ang="0">
                  <a:pos x="0" y="273"/>
                </a:cxn>
              </a:cxnLst>
              <a:rect l="l" t="t" r="r" b="b"/>
              <a:pathLst>
                <a:path w="128" h="411">
                  <a:moveTo>
                    <a:pt x="0" y="273"/>
                  </a:moveTo>
                  <a:cubicBezTo>
                    <a:pt x="8" y="344"/>
                    <a:pt x="61" y="400"/>
                    <a:pt x="128" y="411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73"/>
                  </a:lnTo>
                  <a:close/>
                </a:path>
              </a:pathLst>
            </a:custGeom>
            <a:solidFill>
              <a:srgbClr val="1A4A5D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872" name="TextBox 142"/>
            <p:cNvSpPr txBox="1"/>
            <p:nvPr/>
          </p:nvSpPr>
          <p:spPr>
            <a:xfrm>
              <a:off x="544" y="4867"/>
              <a:ext cx="951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rgbClr val="FFFFFF"/>
                  </a:solidFill>
                  <a:latin typeface="Arial" pitchFamily="34" charset="0"/>
                  <a:sym typeface="微软雅黑" panose="020b0503020204020204" pitchFamily="2" charset="-122"/>
                </a:rPr>
                <a:t>07</a:t>
              </a:r>
              <a:endParaRPr lang="en-US" altLang="zh-CN" sz="2000" b="1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73" name="Chord 139"/>
            <p:cNvSpPr/>
            <p:nvPr/>
          </p:nvSpPr>
          <p:spPr>
            <a:xfrm>
              <a:off x="22" y="-1"/>
              <a:ext cx="2020" cy="2077"/>
            </a:xfrm>
            <a:custGeom>
              <a:cxnLst>
                <a:cxn ang="10695413">
                  <a:pos x="0" y="1069"/>
                </a:cxn>
                <a:cxn ang="106171">
                  <a:pos x="2019" y="1069"/>
                </a:cxn>
                <a:cxn ang="5400792">
                  <a:pos x="1009" y="1069"/>
                </a:cxn>
              </a:cxnLst>
              <a:rect l="l" t="t" r="r" b="b"/>
              <a:pathLst>
                <a:path w="2020" h="2077">
                  <a:moveTo>
                    <a:pt x="0" y="1069"/>
                  </a:moveTo>
                  <a:cubicBezTo>
                    <a:pt x="0" y="1059"/>
                    <a:pt x="0" y="1048"/>
                    <a:pt x="0" y="1038"/>
                  </a:cubicBezTo>
                  <a:cubicBezTo>
                    <a:pt x="0" y="465"/>
                    <a:pt x="452" y="0"/>
                    <a:pt x="1010" y="0"/>
                  </a:cubicBezTo>
                  <a:cubicBezTo>
                    <a:pt x="1568" y="0"/>
                    <a:pt x="2020" y="465"/>
                    <a:pt x="2020" y="1038"/>
                  </a:cubicBezTo>
                  <a:cubicBezTo>
                    <a:pt x="2020" y="1048"/>
                    <a:pt x="2020" y="1059"/>
                    <a:pt x="2020" y="1069"/>
                  </a:cubicBezTo>
                  <a:close/>
                </a:path>
              </a:pathLst>
            </a:custGeom>
            <a:solidFill>
              <a:srgbClr val="A6A6A6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2803" name="组合 32802"/>
          <p:cNvGrpSpPr/>
          <p:nvPr/>
        </p:nvGrpSpPr>
        <p:grpSpPr>
          <a:xfrm>
            <a:off x="7861300" y="4440238"/>
            <a:ext cx="425450" cy="366712"/>
            <a:chExt cx="685800" cy="609600"/>
          </a:xfrm>
        </p:grpSpPr>
        <p:sp>
          <p:nvSpPr>
            <p:cNvPr id="35875" name="Rectangle 166"/>
            <p:cNvSpPr/>
            <p:nvPr/>
          </p:nvSpPr>
          <p:spPr>
            <a:xfrm flipH="1">
              <a:off x="0" y="0"/>
              <a:ext cx="609600" cy="609600"/>
            </a:xfrm>
            <a:prstGeom prst="rect">
              <a:avLst/>
            </a:prstGeom>
            <a:solidFill>
              <a:srgbClr val="276F8B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76" name="Rectangle 167"/>
            <p:cNvSpPr/>
            <p:nvPr/>
          </p:nvSpPr>
          <p:spPr>
            <a:xfrm flipH="1">
              <a:off x="76200" y="0"/>
              <a:ext cx="609600" cy="609600"/>
            </a:xfrm>
            <a:prstGeom prst="rect">
              <a:avLst/>
            </a:prstGeom>
            <a:solidFill>
              <a:srgbClr val="3494BA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77" name="Freeform 116"/>
            <p:cNvSpPr>
              <a:spLocks noEditPoints="1"/>
            </p:cNvSpPr>
            <p:nvPr/>
          </p:nvSpPr>
          <p:spPr>
            <a:xfrm>
              <a:off x="195136" y="154910"/>
              <a:ext cx="371729" cy="299781"/>
            </a:xfrm>
            <a:custGeom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l" t="t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2807" name="组合 32806"/>
          <p:cNvGrpSpPr/>
          <p:nvPr/>
        </p:nvGrpSpPr>
        <p:grpSpPr>
          <a:xfrm>
            <a:off x="7861300" y="3606800"/>
            <a:ext cx="425450" cy="365125"/>
            <a:chExt cx="685800" cy="609600"/>
          </a:xfrm>
        </p:grpSpPr>
        <p:sp>
          <p:nvSpPr>
            <p:cNvPr id="35879" name="Rectangle 165"/>
            <p:cNvSpPr/>
            <p:nvPr/>
          </p:nvSpPr>
          <p:spPr>
            <a:xfrm>
              <a:off x="76200" y="0"/>
              <a:ext cx="609600" cy="609600"/>
            </a:xfrm>
            <a:prstGeom prst="rect">
              <a:avLst/>
            </a:prstGeom>
            <a:solidFill>
              <a:srgbClr val="3A8F98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80" name="Rectangle 164"/>
            <p:cNvSpPr/>
            <p:nvPr/>
          </p:nvSpPr>
          <p:spPr>
            <a:xfrm>
              <a:off x="0" y="0"/>
              <a:ext cx="609600" cy="609600"/>
            </a:xfrm>
            <a:prstGeom prst="rect">
              <a:avLst/>
            </a:prstGeom>
            <a:solidFill>
              <a:srgbClr val="58B6C0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81" name="Freeform 139"/>
            <p:cNvSpPr>
              <a:spLocks noEditPoints="1"/>
            </p:cNvSpPr>
            <p:nvPr/>
          </p:nvSpPr>
          <p:spPr>
            <a:xfrm>
              <a:off x="124598" y="146051"/>
              <a:ext cx="360405" cy="317499"/>
            </a:xfrm>
            <a:custGeom>
              <a:cxnLst>
                <a:cxn ang="0">
                  <a:pos x="313" y="352"/>
                </a:cxn>
                <a:cxn ang="0">
                  <a:pos x="225" y="265"/>
                </a:cxn>
                <a:cxn ang="0">
                  <a:pos x="313" y="178"/>
                </a:cxn>
                <a:cxn ang="0">
                  <a:pos x="400" y="265"/>
                </a:cxn>
                <a:cxn ang="0">
                  <a:pos x="313" y="352"/>
                </a:cxn>
                <a:cxn ang="0">
                  <a:pos x="325" y="203"/>
                </a:cxn>
                <a:cxn ang="0">
                  <a:pos x="300" y="203"/>
                </a:cxn>
                <a:cxn ang="0">
                  <a:pos x="300" y="228"/>
                </a:cxn>
                <a:cxn ang="0">
                  <a:pos x="325" y="228"/>
                </a:cxn>
                <a:cxn ang="0">
                  <a:pos x="325" y="203"/>
                </a:cxn>
                <a:cxn ang="0">
                  <a:pos x="325" y="253"/>
                </a:cxn>
                <a:cxn ang="0">
                  <a:pos x="300" y="253"/>
                </a:cxn>
                <a:cxn ang="0">
                  <a:pos x="300" y="328"/>
                </a:cxn>
                <a:cxn ang="0">
                  <a:pos x="325" y="328"/>
                </a:cxn>
                <a:cxn ang="0">
                  <a:pos x="325" y="253"/>
                </a:cxn>
                <a:cxn ang="0">
                  <a:pos x="254" y="150"/>
                </a:cxn>
                <a:cxn ang="0">
                  <a:pos x="227" y="190"/>
                </a:cxn>
                <a:cxn ang="0">
                  <a:pos x="226" y="194"/>
                </a:cxn>
                <a:cxn ang="0">
                  <a:pos x="200" y="265"/>
                </a:cxn>
                <a:cxn ang="0">
                  <a:pos x="240" y="351"/>
                </a:cxn>
                <a:cxn ang="0">
                  <a:pos x="1" y="352"/>
                </a:cxn>
                <a:cxn ang="0">
                  <a:pos x="11" y="292"/>
                </a:cxn>
                <a:cxn ang="0">
                  <a:pos x="90" y="254"/>
                </a:cxn>
                <a:cxn ang="0">
                  <a:pos x="151" y="216"/>
                </a:cxn>
                <a:cxn ang="0">
                  <a:pos x="150" y="188"/>
                </a:cxn>
                <a:cxn ang="0">
                  <a:pos x="118" y="150"/>
                </a:cxn>
                <a:cxn ang="0">
                  <a:pos x="100" y="128"/>
                </a:cxn>
                <a:cxn ang="0">
                  <a:pos x="115" y="90"/>
                </a:cxn>
                <a:cxn ang="0">
                  <a:pos x="123" y="81"/>
                </a:cxn>
                <a:cxn ang="0">
                  <a:pos x="124" y="53"/>
                </a:cxn>
                <a:cxn ang="0">
                  <a:pos x="150" y="12"/>
                </a:cxn>
                <a:cxn ang="0">
                  <a:pos x="162" y="9"/>
                </a:cxn>
                <a:cxn ang="0">
                  <a:pos x="170" y="4"/>
                </a:cxn>
                <a:cxn ang="0">
                  <a:pos x="191" y="0"/>
                </a:cxn>
                <a:cxn ang="0">
                  <a:pos x="219" y="19"/>
                </a:cxn>
                <a:cxn ang="0">
                  <a:pos x="236" y="19"/>
                </a:cxn>
                <a:cxn ang="0">
                  <a:pos x="252" y="61"/>
                </a:cxn>
                <a:cxn ang="0">
                  <a:pos x="252" y="83"/>
                </a:cxn>
                <a:cxn ang="0">
                  <a:pos x="267" y="91"/>
                </a:cxn>
                <a:cxn ang="0">
                  <a:pos x="276" y="129"/>
                </a:cxn>
                <a:cxn ang="0">
                  <a:pos x="254" y="150"/>
                </a:cxn>
              </a:cxnLst>
              <a:rect l="l" t="t" r="r" b="b"/>
              <a:pathLst>
                <a:path w="400" h="352">
                  <a:moveTo>
                    <a:pt x="313" y="352"/>
                  </a:moveTo>
                  <a:cubicBezTo>
                    <a:pt x="264" y="352"/>
                    <a:pt x="225" y="313"/>
                    <a:pt x="225" y="265"/>
                  </a:cubicBezTo>
                  <a:cubicBezTo>
                    <a:pt x="225" y="217"/>
                    <a:pt x="264" y="178"/>
                    <a:pt x="313" y="178"/>
                  </a:cubicBezTo>
                  <a:cubicBezTo>
                    <a:pt x="361" y="178"/>
                    <a:pt x="400" y="217"/>
                    <a:pt x="400" y="265"/>
                  </a:cubicBezTo>
                  <a:cubicBezTo>
                    <a:pt x="400" y="313"/>
                    <a:pt x="361" y="352"/>
                    <a:pt x="313" y="352"/>
                  </a:cubicBezTo>
                  <a:close/>
                  <a:moveTo>
                    <a:pt x="325" y="203"/>
                  </a:moveTo>
                  <a:cubicBezTo>
                    <a:pt x="300" y="203"/>
                    <a:pt x="300" y="203"/>
                    <a:pt x="300" y="203"/>
                  </a:cubicBezTo>
                  <a:cubicBezTo>
                    <a:pt x="300" y="228"/>
                    <a:pt x="300" y="228"/>
                    <a:pt x="300" y="228"/>
                  </a:cubicBezTo>
                  <a:cubicBezTo>
                    <a:pt x="325" y="228"/>
                    <a:pt x="325" y="228"/>
                    <a:pt x="325" y="228"/>
                  </a:cubicBezTo>
                  <a:cubicBezTo>
                    <a:pt x="325" y="203"/>
                    <a:pt x="325" y="203"/>
                    <a:pt x="325" y="203"/>
                  </a:cubicBezTo>
                  <a:close/>
                  <a:moveTo>
                    <a:pt x="325" y="253"/>
                  </a:moveTo>
                  <a:cubicBezTo>
                    <a:pt x="300" y="253"/>
                    <a:pt x="300" y="253"/>
                    <a:pt x="300" y="253"/>
                  </a:cubicBezTo>
                  <a:cubicBezTo>
                    <a:pt x="300" y="328"/>
                    <a:pt x="300" y="328"/>
                    <a:pt x="300" y="328"/>
                  </a:cubicBezTo>
                  <a:cubicBezTo>
                    <a:pt x="325" y="328"/>
                    <a:pt x="325" y="328"/>
                    <a:pt x="325" y="328"/>
                  </a:cubicBezTo>
                  <a:cubicBezTo>
                    <a:pt x="325" y="253"/>
                    <a:pt x="325" y="253"/>
                    <a:pt x="325" y="253"/>
                  </a:cubicBezTo>
                  <a:close/>
                  <a:moveTo>
                    <a:pt x="254" y="150"/>
                  </a:moveTo>
                  <a:cubicBezTo>
                    <a:pt x="245" y="175"/>
                    <a:pt x="227" y="190"/>
                    <a:pt x="227" y="190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10" y="213"/>
                    <a:pt x="200" y="238"/>
                    <a:pt x="200" y="265"/>
                  </a:cubicBezTo>
                  <a:cubicBezTo>
                    <a:pt x="200" y="299"/>
                    <a:pt x="216" y="330"/>
                    <a:pt x="240" y="351"/>
                  </a:cubicBezTo>
                  <a:cubicBezTo>
                    <a:pt x="1" y="352"/>
                    <a:pt x="1" y="352"/>
                    <a:pt x="1" y="352"/>
                  </a:cubicBezTo>
                  <a:cubicBezTo>
                    <a:pt x="1" y="352"/>
                    <a:pt x="0" y="302"/>
                    <a:pt x="11" y="292"/>
                  </a:cubicBezTo>
                  <a:cubicBezTo>
                    <a:pt x="21" y="281"/>
                    <a:pt x="32" y="262"/>
                    <a:pt x="90" y="254"/>
                  </a:cubicBezTo>
                  <a:cubicBezTo>
                    <a:pt x="148" y="245"/>
                    <a:pt x="149" y="215"/>
                    <a:pt x="151" y="216"/>
                  </a:cubicBezTo>
                  <a:cubicBezTo>
                    <a:pt x="151" y="204"/>
                    <a:pt x="150" y="188"/>
                    <a:pt x="150" y="188"/>
                  </a:cubicBezTo>
                  <a:cubicBezTo>
                    <a:pt x="150" y="188"/>
                    <a:pt x="127" y="176"/>
                    <a:pt x="118" y="150"/>
                  </a:cubicBezTo>
                  <a:cubicBezTo>
                    <a:pt x="100" y="143"/>
                    <a:pt x="102" y="138"/>
                    <a:pt x="100" y="128"/>
                  </a:cubicBezTo>
                  <a:cubicBezTo>
                    <a:pt x="100" y="128"/>
                    <a:pt x="103" y="89"/>
                    <a:pt x="115" y="90"/>
                  </a:cubicBezTo>
                  <a:cubicBezTo>
                    <a:pt x="115" y="90"/>
                    <a:pt x="125" y="90"/>
                    <a:pt x="123" y="81"/>
                  </a:cubicBezTo>
                  <a:cubicBezTo>
                    <a:pt x="123" y="66"/>
                    <a:pt x="123" y="63"/>
                    <a:pt x="124" y="53"/>
                  </a:cubicBezTo>
                  <a:cubicBezTo>
                    <a:pt x="125" y="43"/>
                    <a:pt x="129" y="16"/>
                    <a:pt x="150" y="12"/>
                  </a:cubicBezTo>
                  <a:cubicBezTo>
                    <a:pt x="171" y="8"/>
                    <a:pt x="155" y="10"/>
                    <a:pt x="162" y="9"/>
                  </a:cubicBezTo>
                  <a:cubicBezTo>
                    <a:pt x="169" y="8"/>
                    <a:pt x="157" y="4"/>
                    <a:pt x="170" y="4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204" y="0"/>
                    <a:pt x="212" y="18"/>
                    <a:pt x="219" y="19"/>
                  </a:cubicBezTo>
                  <a:cubicBezTo>
                    <a:pt x="226" y="20"/>
                    <a:pt x="222" y="16"/>
                    <a:pt x="236" y="19"/>
                  </a:cubicBezTo>
                  <a:cubicBezTo>
                    <a:pt x="257" y="23"/>
                    <a:pt x="251" y="51"/>
                    <a:pt x="252" y="61"/>
                  </a:cubicBezTo>
                  <a:cubicBezTo>
                    <a:pt x="253" y="71"/>
                    <a:pt x="254" y="74"/>
                    <a:pt x="252" y="83"/>
                  </a:cubicBezTo>
                  <a:cubicBezTo>
                    <a:pt x="250" y="92"/>
                    <a:pt x="267" y="91"/>
                    <a:pt x="267" y="91"/>
                  </a:cubicBezTo>
                  <a:cubicBezTo>
                    <a:pt x="282" y="91"/>
                    <a:pt x="276" y="129"/>
                    <a:pt x="276" y="129"/>
                  </a:cubicBezTo>
                  <a:cubicBezTo>
                    <a:pt x="273" y="140"/>
                    <a:pt x="268" y="141"/>
                    <a:pt x="254" y="15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2811" name="组合 32810"/>
          <p:cNvGrpSpPr/>
          <p:nvPr/>
        </p:nvGrpSpPr>
        <p:grpSpPr>
          <a:xfrm>
            <a:off x="771525" y="3201988"/>
            <a:ext cx="425450" cy="365125"/>
            <a:chExt cx="685800" cy="609600"/>
          </a:xfrm>
        </p:grpSpPr>
        <p:sp>
          <p:nvSpPr>
            <p:cNvPr id="35883" name="Rectangle 187"/>
            <p:cNvSpPr/>
            <p:nvPr/>
          </p:nvSpPr>
          <p:spPr>
            <a:xfrm flipH="1">
              <a:off x="0" y="0"/>
              <a:ext cx="609600" cy="609600"/>
            </a:xfrm>
            <a:prstGeom prst="rect">
              <a:avLst/>
            </a:prstGeom>
            <a:solidFill>
              <a:srgbClr val="4A9B83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84" name="Rectangle 188"/>
            <p:cNvSpPr/>
            <p:nvPr/>
          </p:nvSpPr>
          <p:spPr>
            <a:xfrm flipH="1">
              <a:off x="76200" y="0"/>
              <a:ext cx="609600" cy="609600"/>
            </a:xfrm>
            <a:prstGeom prst="rect">
              <a:avLst/>
            </a:prstGeom>
            <a:solidFill>
              <a:srgbClr val="75BDA7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85" name="Freeform 99"/>
            <p:cNvSpPr>
              <a:spLocks noEditPoints="1"/>
            </p:cNvSpPr>
            <p:nvPr/>
          </p:nvSpPr>
          <p:spPr>
            <a:xfrm>
              <a:off x="251734" y="112437"/>
              <a:ext cx="256485" cy="384726"/>
            </a:xfrm>
            <a:custGeom>
              <a:cxnLst>
                <a:cxn ang="0">
                  <a:pos x="139" y="0"/>
                </a:cxn>
                <a:cxn ang="0">
                  <a:pos x="0" y="147"/>
                </a:cxn>
                <a:cxn ang="0">
                  <a:pos x="139" y="418"/>
                </a:cxn>
                <a:cxn ang="0">
                  <a:pos x="279" y="147"/>
                </a:cxn>
                <a:cxn ang="0">
                  <a:pos x="139" y="0"/>
                </a:cxn>
                <a:cxn ang="0">
                  <a:pos x="69" y="139"/>
                </a:cxn>
                <a:cxn ang="0">
                  <a:pos x="139" y="69"/>
                </a:cxn>
                <a:cxn ang="0">
                  <a:pos x="209" y="139"/>
                </a:cxn>
                <a:cxn ang="0">
                  <a:pos x="139" y="209"/>
                </a:cxn>
                <a:cxn ang="0">
                  <a:pos x="69" y="139"/>
                </a:cxn>
              </a:cxnLst>
              <a:rect l="l" t="t" r="r" b="b"/>
              <a:pathLst>
                <a:path w="279" h="418">
                  <a:moveTo>
                    <a:pt x="139" y="0"/>
                  </a:moveTo>
                  <a:cubicBezTo>
                    <a:pt x="62" y="0"/>
                    <a:pt x="0" y="66"/>
                    <a:pt x="0" y="147"/>
                  </a:cubicBezTo>
                  <a:cubicBezTo>
                    <a:pt x="0" y="229"/>
                    <a:pt x="139" y="418"/>
                    <a:pt x="139" y="418"/>
                  </a:cubicBezTo>
                  <a:cubicBezTo>
                    <a:pt x="139" y="418"/>
                    <a:pt x="279" y="229"/>
                    <a:pt x="279" y="147"/>
                  </a:cubicBezTo>
                  <a:cubicBezTo>
                    <a:pt x="279" y="66"/>
                    <a:pt x="216" y="0"/>
                    <a:pt x="139" y="0"/>
                  </a:cubicBezTo>
                  <a:close/>
                  <a:moveTo>
                    <a:pt x="69" y="139"/>
                  </a:moveTo>
                  <a:cubicBezTo>
                    <a:pt x="69" y="101"/>
                    <a:pt x="101" y="69"/>
                    <a:pt x="139" y="69"/>
                  </a:cubicBezTo>
                  <a:cubicBezTo>
                    <a:pt x="178" y="69"/>
                    <a:pt x="209" y="101"/>
                    <a:pt x="209" y="139"/>
                  </a:cubicBezTo>
                  <a:cubicBezTo>
                    <a:pt x="209" y="178"/>
                    <a:pt x="178" y="209"/>
                    <a:pt x="139" y="209"/>
                  </a:cubicBezTo>
                  <a:cubicBezTo>
                    <a:pt x="101" y="209"/>
                    <a:pt x="69" y="178"/>
                    <a:pt x="69" y="13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2815" name="组合 32814"/>
          <p:cNvGrpSpPr/>
          <p:nvPr/>
        </p:nvGrpSpPr>
        <p:grpSpPr>
          <a:xfrm>
            <a:off x="7861300" y="1989138"/>
            <a:ext cx="425450" cy="366712"/>
            <a:chExt cx="685800" cy="609600"/>
          </a:xfrm>
        </p:grpSpPr>
        <p:sp>
          <p:nvSpPr>
            <p:cNvPr id="35887" name="Rectangle 185"/>
            <p:cNvSpPr/>
            <p:nvPr/>
          </p:nvSpPr>
          <p:spPr>
            <a:xfrm>
              <a:off x="76200" y="0"/>
              <a:ext cx="609600" cy="609600"/>
            </a:xfrm>
            <a:prstGeom prst="rect">
              <a:avLst/>
            </a:prstGeom>
            <a:solidFill>
              <a:srgbClr val="5B696B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88" name="Rectangle 186"/>
            <p:cNvSpPr/>
            <p:nvPr/>
          </p:nvSpPr>
          <p:spPr>
            <a:xfrm>
              <a:off x="0" y="0"/>
              <a:ext cx="609600" cy="609600"/>
            </a:xfrm>
            <a:prstGeom prst="rect">
              <a:avLst/>
            </a:prstGeom>
            <a:solidFill>
              <a:srgbClr val="7A8C8E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89" name="Freeform 119"/>
            <p:cNvSpPr/>
            <p:nvPr/>
          </p:nvSpPr>
          <p:spPr>
            <a:xfrm>
              <a:off x="105715" y="116845"/>
              <a:ext cx="398170" cy="375911"/>
            </a:xfrm>
            <a:custGeom>
              <a:cxnLst>
                <a:cxn ang="0">
                  <a:pos x="81" y="0"/>
                </a:cxn>
                <a:cxn ang="0">
                  <a:pos x="106" y="50"/>
                </a:cxn>
                <a:cxn ang="0">
                  <a:pos x="161" y="58"/>
                </a:cxn>
                <a:cxn ang="0">
                  <a:pos x="121" y="97"/>
                </a:cxn>
                <a:cxn ang="0">
                  <a:pos x="130" y="152"/>
                </a:cxn>
                <a:cxn ang="0">
                  <a:pos x="81" y="126"/>
                </a:cxn>
                <a:cxn ang="0">
                  <a:pos x="31" y="152"/>
                </a:cxn>
                <a:cxn ang="0">
                  <a:pos x="40" y="97"/>
                </a:cxn>
                <a:cxn ang="0">
                  <a:pos x="0" y="58"/>
                </a:cxn>
                <a:cxn ang="0">
                  <a:pos x="56" y="50"/>
                </a:cxn>
                <a:cxn ang="0">
                  <a:pos x="81" y="0"/>
                </a:cxn>
              </a:cxnLst>
              <a:rect l="l" t="t" r="r" b="b"/>
              <a:pathLst>
                <a:path w="161" h="152">
                  <a:moveTo>
                    <a:pt x="81" y="0"/>
                  </a:moveTo>
                  <a:lnTo>
                    <a:pt x="106" y="50"/>
                  </a:lnTo>
                  <a:lnTo>
                    <a:pt x="161" y="58"/>
                  </a:lnTo>
                  <a:lnTo>
                    <a:pt x="121" y="97"/>
                  </a:lnTo>
                  <a:lnTo>
                    <a:pt x="130" y="152"/>
                  </a:lnTo>
                  <a:lnTo>
                    <a:pt x="81" y="126"/>
                  </a:lnTo>
                  <a:lnTo>
                    <a:pt x="31" y="152"/>
                  </a:lnTo>
                  <a:lnTo>
                    <a:pt x="40" y="97"/>
                  </a:lnTo>
                  <a:lnTo>
                    <a:pt x="0" y="58"/>
                  </a:lnTo>
                  <a:lnTo>
                    <a:pt x="56" y="5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2819" name="组合 32818"/>
          <p:cNvGrpSpPr/>
          <p:nvPr/>
        </p:nvGrpSpPr>
        <p:grpSpPr>
          <a:xfrm>
            <a:off x="774700" y="2413000"/>
            <a:ext cx="425450" cy="365125"/>
            <a:chExt cx="685800" cy="609600"/>
          </a:xfrm>
        </p:grpSpPr>
        <p:sp>
          <p:nvSpPr>
            <p:cNvPr id="35891" name="Rectangle 185"/>
            <p:cNvSpPr/>
            <p:nvPr/>
          </p:nvSpPr>
          <p:spPr>
            <a:xfrm>
              <a:off x="76200" y="0"/>
              <a:ext cx="609600" cy="609600"/>
            </a:xfrm>
            <a:prstGeom prst="rect">
              <a:avLst/>
            </a:prstGeom>
            <a:solidFill>
              <a:srgbClr val="5B696B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92" name="Rectangle 186"/>
            <p:cNvSpPr/>
            <p:nvPr/>
          </p:nvSpPr>
          <p:spPr>
            <a:xfrm>
              <a:off x="0" y="0"/>
              <a:ext cx="609600" cy="609600"/>
            </a:xfrm>
            <a:prstGeom prst="rect">
              <a:avLst/>
            </a:prstGeom>
            <a:solidFill>
              <a:srgbClr val="7A8C8E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893" name="Freeform 119"/>
            <p:cNvSpPr/>
            <p:nvPr/>
          </p:nvSpPr>
          <p:spPr>
            <a:xfrm>
              <a:off x="105715" y="116845"/>
              <a:ext cx="398170" cy="375911"/>
            </a:xfrm>
            <a:custGeom>
              <a:cxnLst>
                <a:cxn ang="0">
                  <a:pos x="81" y="0"/>
                </a:cxn>
                <a:cxn ang="0">
                  <a:pos x="106" y="50"/>
                </a:cxn>
                <a:cxn ang="0">
                  <a:pos x="161" y="58"/>
                </a:cxn>
                <a:cxn ang="0">
                  <a:pos x="121" y="97"/>
                </a:cxn>
                <a:cxn ang="0">
                  <a:pos x="130" y="152"/>
                </a:cxn>
                <a:cxn ang="0">
                  <a:pos x="81" y="126"/>
                </a:cxn>
                <a:cxn ang="0">
                  <a:pos x="31" y="152"/>
                </a:cxn>
                <a:cxn ang="0">
                  <a:pos x="40" y="97"/>
                </a:cxn>
                <a:cxn ang="0">
                  <a:pos x="0" y="58"/>
                </a:cxn>
                <a:cxn ang="0">
                  <a:pos x="56" y="50"/>
                </a:cxn>
                <a:cxn ang="0">
                  <a:pos x="81" y="0"/>
                </a:cxn>
              </a:cxnLst>
              <a:rect l="l" t="t" r="r" b="b"/>
              <a:pathLst>
                <a:path w="161" h="152">
                  <a:moveTo>
                    <a:pt x="81" y="0"/>
                  </a:moveTo>
                  <a:lnTo>
                    <a:pt x="106" y="50"/>
                  </a:lnTo>
                  <a:lnTo>
                    <a:pt x="161" y="58"/>
                  </a:lnTo>
                  <a:lnTo>
                    <a:pt x="121" y="97"/>
                  </a:lnTo>
                  <a:lnTo>
                    <a:pt x="130" y="152"/>
                  </a:lnTo>
                  <a:lnTo>
                    <a:pt x="81" y="126"/>
                  </a:lnTo>
                  <a:lnTo>
                    <a:pt x="31" y="152"/>
                  </a:lnTo>
                  <a:lnTo>
                    <a:pt x="40" y="97"/>
                  </a:lnTo>
                  <a:lnTo>
                    <a:pt x="0" y="58"/>
                  </a:lnTo>
                  <a:lnTo>
                    <a:pt x="56" y="5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2823" name="文本框 61"/>
          <p:cNvSpPr txBox="1"/>
          <p:nvPr/>
        </p:nvSpPr>
        <p:spPr>
          <a:xfrm>
            <a:off x="1379538" y="2303780"/>
            <a:ext cx="237966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chemeClr val="tx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焦虑：与担心疾病预后有关</a:t>
            </a:r>
            <a:endParaRPr lang="zh-CN" altLang="en-US" sz="1600">
              <a:solidFill>
                <a:schemeClr val="tx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32824" name="文本框 62"/>
          <p:cNvSpPr txBox="1"/>
          <p:nvPr/>
        </p:nvSpPr>
        <p:spPr>
          <a:xfrm>
            <a:off x="5462588" y="2014538"/>
            <a:ext cx="237966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chemeClr val="tx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疼痛：与外伤及手术有关</a:t>
            </a:r>
            <a:endParaRPr lang="zh-CN" altLang="en-US" sz="1600">
              <a:solidFill>
                <a:schemeClr val="tx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32825" name="文本框 63"/>
          <p:cNvSpPr txBox="1"/>
          <p:nvPr/>
        </p:nvSpPr>
        <p:spPr>
          <a:xfrm>
            <a:off x="1379538" y="3124200"/>
            <a:ext cx="237966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chemeClr val="tx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自理能力下降：与肢体移动障碍有关</a:t>
            </a:r>
            <a:endParaRPr lang="zh-CN" altLang="en-US" sz="1600">
              <a:solidFill>
                <a:schemeClr val="tx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32826" name="文本框 64"/>
          <p:cNvSpPr txBox="1"/>
          <p:nvPr/>
        </p:nvSpPr>
        <p:spPr>
          <a:xfrm>
            <a:off x="5462588" y="2717800"/>
            <a:ext cx="237966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chemeClr val="tx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知识缺乏：与缺乏疾病相关知识有关</a:t>
            </a:r>
            <a:endParaRPr lang="zh-CN" altLang="en-US" sz="1600">
              <a:solidFill>
                <a:schemeClr val="tx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32827" name="文本框 65"/>
          <p:cNvSpPr txBox="1"/>
          <p:nvPr/>
        </p:nvSpPr>
        <p:spPr>
          <a:xfrm>
            <a:off x="1379538" y="3959225"/>
            <a:ext cx="237966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chemeClr val="tx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睡眠形态紊乱：与环境不适应、舒适改变有关</a:t>
            </a:r>
            <a:endParaRPr lang="zh-CN" altLang="en-US" sz="1600">
              <a:solidFill>
                <a:schemeClr val="tx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32828" name="文本框 66"/>
          <p:cNvSpPr txBox="1"/>
          <p:nvPr/>
        </p:nvSpPr>
        <p:spPr>
          <a:xfrm>
            <a:off x="5481638" y="3524250"/>
            <a:ext cx="2379662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chemeClr val="tx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功能锻炼主动性差：与病人对疾病的知识缺乏有关</a:t>
            </a:r>
            <a:endParaRPr lang="zh-CN" altLang="en-US" sz="1600">
              <a:solidFill>
                <a:schemeClr val="tx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32829" name="文本框 67"/>
          <p:cNvSpPr txBox="1"/>
          <p:nvPr/>
        </p:nvSpPr>
        <p:spPr>
          <a:xfrm>
            <a:off x="5481638" y="4378325"/>
            <a:ext cx="2379662" cy="10763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>
                <a:solidFill>
                  <a:schemeClr val="tx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潜在并发症：有下肢深静脉血栓发生的可能 与肢体制动、卧床休息有关</a:t>
            </a:r>
            <a:endParaRPr lang="zh-CN" altLang="en-US" sz="1600">
              <a:solidFill>
                <a:schemeClr val="tx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grpSp>
        <p:nvGrpSpPr>
          <p:cNvPr id="32830" name="组合 32829"/>
          <p:cNvGrpSpPr/>
          <p:nvPr/>
        </p:nvGrpSpPr>
        <p:grpSpPr>
          <a:xfrm>
            <a:off x="787400" y="4016375"/>
            <a:ext cx="425450" cy="366713"/>
            <a:chExt cx="685800" cy="609600"/>
          </a:xfrm>
        </p:grpSpPr>
        <p:sp>
          <p:nvSpPr>
            <p:cNvPr id="35902" name="Rectangle 165"/>
            <p:cNvSpPr/>
            <p:nvPr/>
          </p:nvSpPr>
          <p:spPr>
            <a:xfrm>
              <a:off x="76200" y="0"/>
              <a:ext cx="609600" cy="609600"/>
            </a:xfrm>
            <a:prstGeom prst="rect">
              <a:avLst/>
            </a:prstGeom>
            <a:solidFill>
              <a:srgbClr val="3A8F98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903" name="Rectangle 164"/>
            <p:cNvSpPr/>
            <p:nvPr/>
          </p:nvSpPr>
          <p:spPr>
            <a:xfrm>
              <a:off x="0" y="0"/>
              <a:ext cx="609600" cy="609600"/>
            </a:xfrm>
            <a:prstGeom prst="rect">
              <a:avLst/>
            </a:prstGeom>
            <a:solidFill>
              <a:srgbClr val="58B6C0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904" name="Freeform 139"/>
            <p:cNvSpPr>
              <a:spLocks noEditPoints="1"/>
            </p:cNvSpPr>
            <p:nvPr/>
          </p:nvSpPr>
          <p:spPr>
            <a:xfrm>
              <a:off x="124598" y="146051"/>
              <a:ext cx="360405" cy="317499"/>
            </a:xfrm>
            <a:custGeom>
              <a:cxnLst>
                <a:cxn ang="0">
                  <a:pos x="313" y="352"/>
                </a:cxn>
                <a:cxn ang="0">
                  <a:pos x="225" y="265"/>
                </a:cxn>
                <a:cxn ang="0">
                  <a:pos x="313" y="178"/>
                </a:cxn>
                <a:cxn ang="0">
                  <a:pos x="400" y="265"/>
                </a:cxn>
                <a:cxn ang="0">
                  <a:pos x="313" y="352"/>
                </a:cxn>
                <a:cxn ang="0">
                  <a:pos x="325" y="203"/>
                </a:cxn>
                <a:cxn ang="0">
                  <a:pos x="300" y="203"/>
                </a:cxn>
                <a:cxn ang="0">
                  <a:pos x="300" y="228"/>
                </a:cxn>
                <a:cxn ang="0">
                  <a:pos x="325" y="228"/>
                </a:cxn>
                <a:cxn ang="0">
                  <a:pos x="325" y="203"/>
                </a:cxn>
                <a:cxn ang="0">
                  <a:pos x="325" y="253"/>
                </a:cxn>
                <a:cxn ang="0">
                  <a:pos x="300" y="253"/>
                </a:cxn>
                <a:cxn ang="0">
                  <a:pos x="300" y="328"/>
                </a:cxn>
                <a:cxn ang="0">
                  <a:pos x="325" y="328"/>
                </a:cxn>
                <a:cxn ang="0">
                  <a:pos x="325" y="253"/>
                </a:cxn>
                <a:cxn ang="0">
                  <a:pos x="254" y="150"/>
                </a:cxn>
                <a:cxn ang="0">
                  <a:pos x="227" y="190"/>
                </a:cxn>
                <a:cxn ang="0">
                  <a:pos x="226" y="194"/>
                </a:cxn>
                <a:cxn ang="0">
                  <a:pos x="200" y="265"/>
                </a:cxn>
                <a:cxn ang="0">
                  <a:pos x="240" y="351"/>
                </a:cxn>
                <a:cxn ang="0">
                  <a:pos x="1" y="352"/>
                </a:cxn>
                <a:cxn ang="0">
                  <a:pos x="11" y="292"/>
                </a:cxn>
                <a:cxn ang="0">
                  <a:pos x="90" y="254"/>
                </a:cxn>
                <a:cxn ang="0">
                  <a:pos x="151" y="216"/>
                </a:cxn>
                <a:cxn ang="0">
                  <a:pos x="150" y="188"/>
                </a:cxn>
                <a:cxn ang="0">
                  <a:pos x="118" y="150"/>
                </a:cxn>
                <a:cxn ang="0">
                  <a:pos x="100" y="128"/>
                </a:cxn>
                <a:cxn ang="0">
                  <a:pos x="115" y="90"/>
                </a:cxn>
                <a:cxn ang="0">
                  <a:pos x="123" y="81"/>
                </a:cxn>
                <a:cxn ang="0">
                  <a:pos x="124" y="53"/>
                </a:cxn>
                <a:cxn ang="0">
                  <a:pos x="150" y="12"/>
                </a:cxn>
                <a:cxn ang="0">
                  <a:pos x="162" y="9"/>
                </a:cxn>
                <a:cxn ang="0">
                  <a:pos x="170" y="4"/>
                </a:cxn>
                <a:cxn ang="0">
                  <a:pos x="191" y="0"/>
                </a:cxn>
                <a:cxn ang="0">
                  <a:pos x="219" y="19"/>
                </a:cxn>
                <a:cxn ang="0">
                  <a:pos x="236" y="19"/>
                </a:cxn>
                <a:cxn ang="0">
                  <a:pos x="252" y="61"/>
                </a:cxn>
                <a:cxn ang="0">
                  <a:pos x="252" y="83"/>
                </a:cxn>
                <a:cxn ang="0">
                  <a:pos x="267" y="91"/>
                </a:cxn>
                <a:cxn ang="0">
                  <a:pos x="276" y="129"/>
                </a:cxn>
                <a:cxn ang="0">
                  <a:pos x="254" y="150"/>
                </a:cxn>
              </a:cxnLst>
              <a:rect l="l" t="t" r="r" b="b"/>
              <a:pathLst>
                <a:path w="400" h="352">
                  <a:moveTo>
                    <a:pt x="313" y="352"/>
                  </a:moveTo>
                  <a:cubicBezTo>
                    <a:pt x="264" y="352"/>
                    <a:pt x="225" y="313"/>
                    <a:pt x="225" y="265"/>
                  </a:cubicBezTo>
                  <a:cubicBezTo>
                    <a:pt x="225" y="217"/>
                    <a:pt x="264" y="178"/>
                    <a:pt x="313" y="178"/>
                  </a:cubicBezTo>
                  <a:cubicBezTo>
                    <a:pt x="361" y="178"/>
                    <a:pt x="400" y="217"/>
                    <a:pt x="400" y="265"/>
                  </a:cubicBezTo>
                  <a:cubicBezTo>
                    <a:pt x="400" y="313"/>
                    <a:pt x="361" y="352"/>
                    <a:pt x="313" y="352"/>
                  </a:cubicBezTo>
                  <a:close/>
                  <a:moveTo>
                    <a:pt x="325" y="203"/>
                  </a:moveTo>
                  <a:cubicBezTo>
                    <a:pt x="300" y="203"/>
                    <a:pt x="300" y="203"/>
                    <a:pt x="300" y="203"/>
                  </a:cubicBezTo>
                  <a:cubicBezTo>
                    <a:pt x="300" y="228"/>
                    <a:pt x="300" y="228"/>
                    <a:pt x="300" y="228"/>
                  </a:cubicBezTo>
                  <a:cubicBezTo>
                    <a:pt x="325" y="228"/>
                    <a:pt x="325" y="228"/>
                    <a:pt x="325" y="228"/>
                  </a:cubicBezTo>
                  <a:cubicBezTo>
                    <a:pt x="325" y="203"/>
                    <a:pt x="325" y="203"/>
                    <a:pt x="325" y="203"/>
                  </a:cubicBezTo>
                  <a:close/>
                  <a:moveTo>
                    <a:pt x="325" y="253"/>
                  </a:moveTo>
                  <a:cubicBezTo>
                    <a:pt x="300" y="253"/>
                    <a:pt x="300" y="253"/>
                    <a:pt x="300" y="253"/>
                  </a:cubicBezTo>
                  <a:cubicBezTo>
                    <a:pt x="300" y="328"/>
                    <a:pt x="300" y="328"/>
                    <a:pt x="300" y="328"/>
                  </a:cubicBezTo>
                  <a:cubicBezTo>
                    <a:pt x="325" y="328"/>
                    <a:pt x="325" y="328"/>
                    <a:pt x="325" y="328"/>
                  </a:cubicBezTo>
                  <a:cubicBezTo>
                    <a:pt x="325" y="253"/>
                    <a:pt x="325" y="253"/>
                    <a:pt x="325" y="253"/>
                  </a:cubicBezTo>
                  <a:close/>
                  <a:moveTo>
                    <a:pt x="254" y="150"/>
                  </a:moveTo>
                  <a:cubicBezTo>
                    <a:pt x="245" y="175"/>
                    <a:pt x="227" y="190"/>
                    <a:pt x="227" y="190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10" y="213"/>
                    <a:pt x="200" y="238"/>
                    <a:pt x="200" y="265"/>
                  </a:cubicBezTo>
                  <a:cubicBezTo>
                    <a:pt x="200" y="299"/>
                    <a:pt x="216" y="330"/>
                    <a:pt x="240" y="351"/>
                  </a:cubicBezTo>
                  <a:cubicBezTo>
                    <a:pt x="1" y="352"/>
                    <a:pt x="1" y="352"/>
                    <a:pt x="1" y="352"/>
                  </a:cubicBezTo>
                  <a:cubicBezTo>
                    <a:pt x="1" y="352"/>
                    <a:pt x="0" y="302"/>
                    <a:pt x="11" y="292"/>
                  </a:cubicBezTo>
                  <a:cubicBezTo>
                    <a:pt x="21" y="281"/>
                    <a:pt x="32" y="262"/>
                    <a:pt x="90" y="254"/>
                  </a:cubicBezTo>
                  <a:cubicBezTo>
                    <a:pt x="148" y="245"/>
                    <a:pt x="149" y="215"/>
                    <a:pt x="151" y="216"/>
                  </a:cubicBezTo>
                  <a:cubicBezTo>
                    <a:pt x="151" y="204"/>
                    <a:pt x="150" y="188"/>
                    <a:pt x="150" y="188"/>
                  </a:cubicBezTo>
                  <a:cubicBezTo>
                    <a:pt x="150" y="188"/>
                    <a:pt x="127" y="176"/>
                    <a:pt x="118" y="150"/>
                  </a:cubicBezTo>
                  <a:cubicBezTo>
                    <a:pt x="100" y="143"/>
                    <a:pt x="102" y="138"/>
                    <a:pt x="100" y="128"/>
                  </a:cubicBezTo>
                  <a:cubicBezTo>
                    <a:pt x="100" y="128"/>
                    <a:pt x="103" y="89"/>
                    <a:pt x="115" y="90"/>
                  </a:cubicBezTo>
                  <a:cubicBezTo>
                    <a:pt x="115" y="90"/>
                    <a:pt x="125" y="90"/>
                    <a:pt x="123" y="81"/>
                  </a:cubicBezTo>
                  <a:cubicBezTo>
                    <a:pt x="123" y="66"/>
                    <a:pt x="123" y="63"/>
                    <a:pt x="124" y="53"/>
                  </a:cubicBezTo>
                  <a:cubicBezTo>
                    <a:pt x="125" y="43"/>
                    <a:pt x="129" y="16"/>
                    <a:pt x="150" y="12"/>
                  </a:cubicBezTo>
                  <a:cubicBezTo>
                    <a:pt x="171" y="8"/>
                    <a:pt x="155" y="10"/>
                    <a:pt x="162" y="9"/>
                  </a:cubicBezTo>
                  <a:cubicBezTo>
                    <a:pt x="169" y="8"/>
                    <a:pt x="157" y="4"/>
                    <a:pt x="170" y="4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204" y="0"/>
                    <a:pt x="212" y="18"/>
                    <a:pt x="219" y="19"/>
                  </a:cubicBezTo>
                  <a:cubicBezTo>
                    <a:pt x="226" y="20"/>
                    <a:pt x="222" y="16"/>
                    <a:pt x="236" y="19"/>
                  </a:cubicBezTo>
                  <a:cubicBezTo>
                    <a:pt x="257" y="23"/>
                    <a:pt x="251" y="51"/>
                    <a:pt x="252" y="61"/>
                  </a:cubicBezTo>
                  <a:cubicBezTo>
                    <a:pt x="253" y="71"/>
                    <a:pt x="254" y="74"/>
                    <a:pt x="252" y="83"/>
                  </a:cubicBezTo>
                  <a:cubicBezTo>
                    <a:pt x="250" y="92"/>
                    <a:pt x="267" y="91"/>
                    <a:pt x="267" y="91"/>
                  </a:cubicBezTo>
                  <a:cubicBezTo>
                    <a:pt x="282" y="91"/>
                    <a:pt x="276" y="129"/>
                    <a:pt x="276" y="129"/>
                  </a:cubicBezTo>
                  <a:cubicBezTo>
                    <a:pt x="273" y="140"/>
                    <a:pt x="268" y="141"/>
                    <a:pt x="254" y="15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2834" name="组合 32833"/>
          <p:cNvGrpSpPr/>
          <p:nvPr/>
        </p:nvGrpSpPr>
        <p:grpSpPr>
          <a:xfrm>
            <a:off x="7861300" y="2800350"/>
            <a:ext cx="425450" cy="365125"/>
            <a:chExt cx="685800" cy="609600"/>
          </a:xfrm>
        </p:grpSpPr>
        <p:sp>
          <p:nvSpPr>
            <p:cNvPr id="35906" name="Rectangle 187"/>
            <p:cNvSpPr/>
            <p:nvPr/>
          </p:nvSpPr>
          <p:spPr>
            <a:xfrm flipH="1">
              <a:off x="0" y="0"/>
              <a:ext cx="609600" cy="609600"/>
            </a:xfrm>
            <a:prstGeom prst="rect">
              <a:avLst/>
            </a:prstGeom>
            <a:solidFill>
              <a:srgbClr val="4A9B83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907" name="Rectangle 188"/>
            <p:cNvSpPr/>
            <p:nvPr/>
          </p:nvSpPr>
          <p:spPr>
            <a:xfrm flipH="1">
              <a:off x="76200" y="0"/>
              <a:ext cx="609600" cy="609600"/>
            </a:xfrm>
            <a:prstGeom prst="rect">
              <a:avLst/>
            </a:prstGeom>
            <a:solidFill>
              <a:srgbClr val="75BDA7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en-US" altLang="x-none" sz="3200">
                <a:solidFill>
                  <a:srgbClr val="FFFFFF"/>
                </a:solidFill>
                <a:latin typeface="Arial" pitchFamily="34" charset="0"/>
                <a:sym typeface="微软雅黑" panose="020b0503020204020204" pitchFamily="2" charset="-122"/>
              </a:endParaRPr>
            </a:p>
          </p:txBody>
        </p:sp>
        <p:sp>
          <p:nvSpPr>
            <p:cNvPr id="35908" name="Freeform 99"/>
            <p:cNvSpPr>
              <a:spLocks noEditPoints="1"/>
            </p:cNvSpPr>
            <p:nvPr/>
          </p:nvSpPr>
          <p:spPr>
            <a:xfrm>
              <a:off x="251734" y="112437"/>
              <a:ext cx="256485" cy="384726"/>
            </a:xfrm>
            <a:custGeom>
              <a:cxnLst>
                <a:cxn ang="0">
                  <a:pos x="139" y="0"/>
                </a:cxn>
                <a:cxn ang="0">
                  <a:pos x="0" y="147"/>
                </a:cxn>
                <a:cxn ang="0">
                  <a:pos x="139" y="418"/>
                </a:cxn>
                <a:cxn ang="0">
                  <a:pos x="279" y="147"/>
                </a:cxn>
                <a:cxn ang="0">
                  <a:pos x="139" y="0"/>
                </a:cxn>
                <a:cxn ang="0">
                  <a:pos x="69" y="139"/>
                </a:cxn>
                <a:cxn ang="0">
                  <a:pos x="139" y="69"/>
                </a:cxn>
                <a:cxn ang="0">
                  <a:pos x="209" y="139"/>
                </a:cxn>
                <a:cxn ang="0">
                  <a:pos x="139" y="209"/>
                </a:cxn>
                <a:cxn ang="0">
                  <a:pos x="69" y="139"/>
                </a:cxn>
              </a:cxnLst>
              <a:rect l="l" t="t" r="r" b="b"/>
              <a:pathLst>
                <a:path w="279" h="418">
                  <a:moveTo>
                    <a:pt x="139" y="0"/>
                  </a:moveTo>
                  <a:cubicBezTo>
                    <a:pt x="62" y="0"/>
                    <a:pt x="0" y="66"/>
                    <a:pt x="0" y="147"/>
                  </a:cubicBezTo>
                  <a:cubicBezTo>
                    <a:pt x="0" y="229"/>
                    <a:pt x="139" y="418"/>
                    <a:pt x="139" y="418"/>
                  </a:cubicBezTo>
                  <a:cubicBezTo>
                    <a:pt x="139" y="418"/>
                    <a:pt x="279" y="229"/>
                    <a:pt x="279" y="147"/>
                  </a:cubicBezTo>
                  <a:cubicBezTo>
                    <a:pt x="279" y="66"/>
                    <a:pt x="216" y="0"/>
                    <a:pt x="139" y="0"/>
                  </a:cubicBezTo>
                  <a:close/>
                  <a:moveTo>
                    <a:pt x="69" y="139"/>
                  </a:moveTo>
                  <a:cubicBezTo>
                    <a:pt x="69" y="101"/>
                    <a:pt x="101" y="69"/>
                    <a:pt x="139" y="69"/>
                  </a:cubicBezTo>
                  <a:cubicBezTo>
                    <a:pt x="178" y="69"/>
                    <a:pt x="209" y="101"/>
                    <a:pt x="209" y="139"/>
                  </a:cubicBezTo>
                  <a:cubicBezTo>
                    <a:pt x="209" y="178"/>
                    <a:pt x="178" y="209"/>
                    <a:pt x="139" y="209"/>
                  </a:cubicBezTo>
                  <a:cubicBezTo>
                    <a:pt x="101" y="209"/>
                    <a:pt x="69" y="178"/>
                    <a:pt x="69" y="13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2838" name="组合 32837"/>
          <p:cNvGrpSpPr/>
          <p:nvPr/>
        </p:nvGrpSpPr>
        <p:grpSpPr>
          <a:xfrm>
            <a:off x="812800" y="1522413"/>
            <a:ext cx="360363" cy="347662"/>
            <a:chExt cx="1148" cy="1148"/>
          </a:xfrm>
        </p:grpSpPr>
        <p:sp>
          <p:nvSpPr>
            <p:cNvPr id="35910" name="圆角矩形 38"/>
            <p:cNvSpPr/>
            <p:nvPr/>
          </p:nvSpPr>
          <p:spPr>
            <a:xfrm>
              <a:off x="0" y="0"/>
              <a:ext cx="1149" cy="1149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262626"/>
                </a:solidFill>
                <a:latin typeface="Arial" pitchFamily="34" charset="0"/>
                <a:ea typeface="微软雅黑" panose="020b0503020204020204" pitchFamily="2" charset="-122"/>
                <a:sym typeface="Arial" pitchFamily="34" charset="0"/>
              </a:endParaRPr>
            </a:p>
          </p:txBody>
        </p:sp>
        <p:sp>
          <p:nvSpPr>
            <p:cNvPr id="35911" name="灯泡"/>
            <p:cNvSpPr/>
            <p:nvPr/>
          </p:nvSpPr>
          <p:spPr>
            <a:xfrm>
              <a:off x="64" y="154"/>
              <a:ext cx="1020" cy="850"/>
            </a:xfrm>
            <a:custGeom>
              <a:cxnLst>
                <a:cxn ang="0">
                  <a:pos x="68" y="89"/>
                </a:cxn>
                <a:cxn ang="0">
                  <a:pos x="75" y="89"/>
                </a:cxn>
                <a:cxn ang="0">
                  <a:pos x="75" y="119"/>
                </a:cxn>
                <a:cxn ang="0">
                  <a:pos x="68" y="119"/>
                </a:cxn>
                <a:cxn ang="0">
                  <a:pos x="95" y="82"/>
                </a:cxn>
                <a:cxn ang="0">
                  <a:pos x="111" y="108"/>
                </a:cxn>
                <a:cxn ang="0">
                  <a:pos x="104" y="112"/>
                </a:cxn>
                <a:cxn ang="0">
                  <a:pos x="88" y="85"/>
                </a:cxn>
                <a:cxn ang="0">
                  <a:pos x="48" y="82"/>
                </a:cxn>
                <a:cxn ang="0">
                  <a:pos x="55" y="85"/>
                </a:cxn>
                <a:cxn ang="0">
                  <a:pos x="39" y="112"/>
                </a:cxn>
                <a:cxn ang="0">
                  <a:pos x="32" y="108"/>
                </a:cxn>
                <a:cxn ang="0">
                  <a:pos x="108" y="66"/>
                </a:cxn>
                <a:cxn ang="0">
                  <a:pos x="136" y="81"/>
                </a:cxn>
                <a:cxn ang="0">
                  <a:pos x="132" y="88"/>
                </a:cxn>
                <a:cxn ang="0">
                  <a:pos x="104" y="72"/>
                </a:cxn>
                <a:cxn ang="0">
                  <a:pos x="35" y="66"/>
                </a:cxn>
                <a:cxn ang="0">
                  <a:pos x="38" y="72"/>
                </a:cxn>
                <a:cxn ang="0">
                  <a:pos x="11" y="88"/>
                </a:cxn>
                <a:cxn ang="0">
                  <a:pos x="7" y="81"/>
                </a:cxn>
                <a:cxn ang="0">
                  <a:pos x="112" y="46"/>
                </a:cxn>
                <a:cxn ang="0">
                  <a:pos x="143" y="46"/>
                </a:cxn>
                <a:cxn ang="0">
                  <a:pos x="143" y="53"/>
                </a:cxn>
                <a:cxn ang="0">
                  <a:pos x="112" y="53"/>
                </a:cxn>
                <a:cxn ang="0">
                  <a:pos x="0" y="46"/>
                </a:cxn>
                <a:cxn ang="0">
                  <a:pos x="31" y="46"/>
                </a:cxn>
                <a:cxn ang="0">
                  <a:pos x="31" y="53"/>
                </a:cxn>
                <a:cxn ang="0">
                  <a:pos x="0" y="53"/>
                </a:cxn>
                <a:cxn ang="0">
                  <a:pos x="71" y="13"/>
                </a:cxn>
                <a:cxn ang="0">
                  <a:pos x="64" y="13"/>
                </a:cxn>
                <a:cxn ang="0">
                  <a:pos x="64" y="21"/>
                </a:cxn>
                <a:cxn ang="0">
                  <a:pos x="59" y="31"/>
                </a:cxn>
                <a:cxn ang="0">
                  <a:pos x="48" y="49"/>
                </a:cxn>
                <a:cxn ang="0">
                  <a:pos x="71" y="72"/>
                </a:cxn>
                <a:cxn ang="0">
                  <a:pos x="94" y="49"/>
                </a:cxn>
                <a:cxn ang="0">
                  <a:pos x="84" y="31"/>
                </a:cxn>
                <a:cxn ang="0">
                  <a:pos x="78" y="21"/>
                </a:cxn>
                <a:cxn ang="0">
                  <a:pos x="78" y="13"/>
                </a:cxn>
                <a:cxn ang="0">
                  <a:pos x="71" y="13"/>
                </a:cxn>
                <a:cxn ang="0">
                  <a:pos x="71" y="0"/>
                </a:cxn>
                <a:cxn ang="0">
                  <a:pos x="86" y="2"/>
                </a:cxn>
                <a:cxn ang="0">
                  <a:pos x="86" y="21"/>
                </a:cxn>
                <a:cxn ang="0">
                  <a:pos x="88" y="24"/>
                </a:cxn>
                <a:cxn ang="0">
                  <a:pos x="102" y="49"/>
                </a:cxn>
                <a:cxn ang="0">
                  <a:pos x="71" y="79"/>
                </a:cxn>
                <a:cxn ang="0">
                  <a:pos x="41" y="49"/>
                </a:cxn>
                <a:cxn ang="0">
                  <a:pos x="55" y="24"/>
                </a:cxn>
                <a:cxn ang="0">
                  <a:pos x="57" y="21"/>
                </a:cxn>
                <a:cxn ang="0">
                  <a:pos x="57" y="2"/>
                </a:cxn>
                <a:cxn ang="0">
                  <a:pos x="71" y="0"/>
                </a:cxn>
              </a:cxnLst>
              <a:rect l="l" t="t" r="r" b="b"/>
              <a:pathLst>
                <a:path w="12766676" h="10934699">
                  <a:moveTo>
                    <a:pt x="6043613" y="8131174"/>
                  </a:moveTo>
                  <a:lnTo>
                    <a:pt x="6723063" y="8131174"/>
                  </a:lnTo>
                  <a:lnTo>
                    <a:pt x="6723063" y="10934699"/>
                  </a:lnTo>
                  <a:lnTo>
                    <a:pt x="6043613" y="10934699"/>
                  </a:lnTo>
                  <a:lnTo>
                    <a:pt x="6043613" y="8131174"/>
                  </a:lnTo>
                  <a:close/>
                  <a:moveTo>
                    <a:pt x="8464551" y="7481887"/>
                  </a:moveTo>
                  <a:lnTo>
                    <a:pt x="9867901" y="9910762"/>
                  </a:lnTo>
                  <a:lnTo>
                    <a:pt x="9278939" y="10247312"/>
                  </a:lnTo>
                  <a:lnTo>
                    <a:pt x="7875588" y="7820025"/>
                  </a:lnTo>
                  <a:lnTo>
                    <a:pt x="8464551" y="7481887"/>
                  </a:lnTo>
                  <a:close/>
                  <a:moveTo>
                    <a:pt x="4297364" y="7481887"/>
                  </a:moveTo>
                  <a:lnTo>
                    <a:pt x="4887914" y="7820025"/>
                  </a:lnTo>
                  <a:lnTo>
                    <a:pt x="3482976" y="10247312"/>
                  </a:lnTo>
                  <a:lnTo>
                    <a:pt x="2894013" y="9910762"/>
                  </a:lnTo>
                  <a:lnTo>
                    <a:pt x="4297364" y="7481887"/>
                  </a:lnTo>
                  <a:close/>
                  <a:moveTo>
                    <a:pt x="9650413" y="6043612"/>
                  </a:moveTo>
                  <a:lnTo>
                    <a:pt x="12079288" y="7446962"/>
                  </a:lnTo>
                  <a:lnTo>
                    <a:pt x="11741151" y="8037512"/>
                  </a:lnTo>
                  <a:lnTo>
                    <a:pt x="9309100" y="6637337"/>
                  </a:lnTo>
                  <a:lnTo>
                    <a:pt x="9650413" y="6043612"/>
                  </a:lnTo>
                  <a:close/>
                  <a:moveTo>
                    <a:pt x="3111501" y="6043612"/>
                  </a:moveTo>
                  <a:lnTo>
                    <a:pt x="3452813" y="6632575"/>
                  </a:lnTo>
                  <a:lnTo>
                    <a:pt x="1025525" y="8037512"/>
                  </a:lnTo>
                  <a:lnTo>
                    <a:pt x="682625" y="7446962"/>
                  </a:lnTo>
                  <a:lnTo>
                    <a:pt x="3111501" y="6043612"/>
                  </a:lnTo>
                  <a:close/>
                  <a:moveTo>
                    <a:pt x="9958388" y="4211638"/>
                  </a:moveTo>
                  <a:lnTo>
                    <a:pt x="12766676" y="4211638"/>
                  </a:lnTo>
                  <a:lnTo>
                    <a:pt x="12766676" y="4891088"/>
                  </a:lnTo>
                  <a:lnTo>
                    <a:pt x="9958388" y="4891088"/>
                  </a:lnTo>
                  <a:lnTo>
                    <a:pt x="9958388" y="4211638"/>
                  </a:lnTo>
                  <a:close/>
                  <a:moveTo>
                    <a:pt x="0" y="4211637"/>
                  </a:moveTo>
                  <a:lnTo>
                    <a:pt x="2803525" y="4211637"/>
                  </a:lnTo>
                  <a:lnTo>
                    <a:pt x="2803525" y="4891087"/>
                  </a:lnTo>
                  <a:lnTo>
                    <a:pt x="0" y="4891087"/>
                  </a:lnTo>
                  <a:lnTo>
                    <a:pt x="0" y="4211637"/>
                  </a:lnTo>
                  <a:close/>
                  <a:moveTo>
                    <a:pt x="6381460" y="1186307"/>
                  </a:moveTo>
                  <a:cubicBezTo>
                    <a:pt x="6171222" y="1186307"/>
                    <a:pt x="5964738" y="1208832"/>
                    <a:pt x="5765762" y="1246373"/>
                  </a:cubicBezTo>
                  <a:cubicBezTo>
                    <a:pt x="5765762" y="1246373"/>
                    <a:pt x="5765762" y="1832018"/>
                    <a:pt x="5765762" y="1948396"/>
                  </a:cubicBezTo>
                  <a:cubicBezTo>
                    <a:pt x="5765762" y="2481483"/>
                    <a:pt x="5457912" y="2744273"/>
                    <a:pt x="5273953" y="2849389"/>
                  </a:cubicBezTo>
                  <a:cubicBezTo>
                    <a:pt x="4703304" y="3187261"/>
                    <a:pt x="4346649" y="3840480"/>
                    <a:pt x="4346649" y="4557520"/>
                  </a:cubicBezTo>
                  <a:cubicBezTo>
                    <a:pt x="4346649" y="5680005"/>
                    <a:pt x="5262690" y="6592260"/>
                    <a:pt x="6381460" y="6592260"/>
                  </a:cubicBezTo>
                  <a:cubicBezTo>
                    <a:pt x="7503986" y="6592260"/>
                    <a:pt x="8416274" y="5680005"/>
                    <a:pt x="8416274" y="4557520"/>
                  </a:cubicBezTo>
                  <a:cubicBezTo>
                    <a:pt x="8416274" y="3840480"/>
                    <a:pt x="8063372" y="3187261"/>
                    <a:pt x="7492724" y="2849389"/>
                  </a:cubicBezTo>
                  <a:cubicBezTo>
                    <a:pt x="7308765" y="2744273"/>
                    <a:pt x="7000915" y="2481483"/>
                    <a:pt x="7000915" y="1948396"/>
                  </a:cubicBezTo>
                  <a:cubicBezTo>
                    <a:pt x="7000915" y="1749427"/>
                    <a:pt x="7000915" y="1246373"/>
                    <a:pt x="7000915" y="1246373"/>
                  </a:cubicBezTo>
                  <a:cubicBezTo>
                    <a:pt x="6798184" y="1208832"/>
                    <a:pt x="6595454" y="1186307"/>
                    <a:pt x="6381460" y="1186307"/>
                  </a:cubicBezTo>
                  <a:close/>
                  <a:moveTo>
                    <a:pt x="6381460" y="0"/>
                  </a:moveTo>
                  <a:cubicBezTo>
                    <a:pt x="6835727" y="0"/>
                    <a:pt x="7271222" y="63821"/>
                    <a:pt x="7680437" y="187707"/>
                  </a:cubicBezTo>
                  <a:cubicBezTo>
                    <a:pt x="7680437" y="187707"/>
                    <a:pt x="7680437" y="1696869"/>
                    <a:pt x="7680437" y="1948396"/>
                  </a:cubicBezTo>
                  <a:cubicBezTo>
                    <a:pt x="7680437" y="2079791"/>
                    <a:pt x="7714225" y="2192415"/>
                    <a:pt x="7834362" y="2263744"/>
                  </a:cubicBezTo>
                  <a:cubicBezTo>
                    <a:pt x="8611495" y="2717994"/>
                    <a:pt x="9099550" y="3592707"/>
                    <a:pt x="9099550" y="4557520"/>
                  </a:cubicBezTo>
                  <a:cubicBezTo>
                    <a:pt x="9099550" y="6055418"/>
                    <a:pt x="7879413" y="7275512"/>
                    <a:pt x="6381460" y="7275512"/>
                  </a:cubicBezTo>
                  <a:cubicBezTo>
                    <a:pt x="4883509" y="7275512"/>
                    <a:pt x="3667126" y="6055418"/>
                    <a:pt x="3667126" y="4557520"/>
                  </a:cubicBezTo>
                  <a:cubicBezTo>
                    <a:pt x="3667126" y="3592707"/>
                    <a:pt x="4155181" y="2717994"/>
                    <a:pt x="4928560" y="2263744"/>
                  </a:cubicBezTo>
                  <a:cubicBezTo>
                    <a:pt x="5052451" y="2192415"/>
                    <a:pt x="5086240" y="2079791"/>
                    <a:pt x="5086240" y="1948396"/>
                  </a:cubicBezTo>
                  <a:cubicBezTo>
                    <a:pt x="5086240" y="1621787"/>
                    <a:pt x="5086240" y="187707"/>
                    <a:pt x="5086240" y="187707"/>
                  </a:cubicBezTo>
                  <a:cubicBezTo>
                    <a:pt x="5499209" y="63821"/>
                    <a:pt x="5934704" y="0"/>
                    <a:pt x="6381460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2841" name="文本框 79"/>
          <p:cNvSpPr txBox="1"/>
          <p:nvPr/>
        </p:nvSpPr>
        <p:spPr>
          <a:xfrm>
            <a:off x="1301750" y="1438275"/>
            <a:ext cx="2535238" cy="5207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据患者症状、体征、现病史及检查结果提出以下护理诊断</a:t>
            </a:r>
            <a:endParaRPr lang="zh-CN" altLang="en-US" sz="1400" b="1">
              <a:solidFill>
                <a:schemeClr val="tx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  <p:cond evt="onBegin" delay="0">
                          <p:tn val="51"/>
                        </p:cond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2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2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23" grpId="0"/>
      <p:bldP spid="32824" grpId="0"/>
      <p:bldP spid="32825" grpId="0"/>
      <p:bldP spid="32826" grpId="0"/>
      <p:bldP spid="32827" grpId="0"/>
      <p:bldP spid="32828" grpId="0"/>
      <p:bldP spid="32829" grpId="0"/>
      <p:bldP spid="328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https://d.book118.com/725333022103011122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UNIT_TABLE_BEAUTIFY" val="smartTable{aa422ed5-7524-463a-8af2-8c521eeffa73}"/>
</p:tagLst>
</file>

<file path=ppt/tags/tag2.xml><?xml version="1.0" encoding="utf-8"?>
<p:tagLst xmlns:p="http://schemas.openxmlformats.org/presentationml/2006/main">
  <p:tag name="KSO_WM_UNIT_TABLE_BEAUTIFY" val="smartTable{d96d6fc1-4a0a-450b-827c-2665bb271da2}"/>
</p:tagLst>
</file>

<file path=ppt/tags/tag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5_Office 主题​​">
  <a:themeElements>
    <a:clrScheme name="">
      <a:dk1>
        <a:srgbClr val="000000"/>
      </a:dk1>
      <a:lt1>
        <a:srgbClr val="FFFFFF"/>
      </a:lt1>
      <a:dk2>
        <a:srgbClr val="CEDEDD"/>
      </a:dk2>
      <a:lt2>
        <a:srgbClr val="FFFFFF"/>
      </a:lt2>
      <a:accent1>
        <a:srgbClr val="FDC20C"/>
      </a:accent1>
      <a:accent2>
        <a:srgbClr val="B7CB61"/>
      </a:accent2>
      <a:accent3>
        <a:srgbClr val="FFFFFF"/>
      </a:accent3>
      <a:accent4>
        <a:srgbClr val="000000"/>
      </a:accent4>
      <a:accent5>
        <a:srgbClr val="FEDDAA"/>
      </a:accent5>
      <a:accent6>
        <a:srgbClr val="A4B656"/>
      </a:accent6>
      <a:hlink>
        <a:srgbClr val="658BD5"/>
      </a:hlink>
      <a:folHlink>
        <a:srgbClr val="A16AA5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CEDEDD"/>
        </a:dk2>
        <a:lt2>
          <a:srgbClr val="FFFFFF"/>
        </a:lt2>
        <a:accent1>
          <a:srgbClr val="FDC20C"/>
        </a:accent1>
        <a:accent2>
          <a:srgbClr val="B7CB61"/>
        </a:accent2>
        <a:accent3>
          <a:srgbClr val="FFFFFF"/>
        </a:accent3>
        <a:accent4>
          <a:srgbClr val="000000"/>
        </a:accent4>
        <a:accent5>
          <a:srgbClr val="FEDDAA"/>
        </a:accent5>
        <a:accent6>
          <a:srgbClr val="A4B656"/>
        </a:accent6>
        <a:hlink>
          <a:srgbClr val="658BD5"/>
        </a:hlink>
        <a:folHlink>
          <a:srgbClr val="A16A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Cambria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19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6">
      <vt:lpstr>Arial</vt:lpstr>
      <vt:lpstr>Calibri</vt:lpstr>
      <vt:lpstr>宋体</vt:lpstr>
      <vt:lpstr>微软雅黑</vt:lpstr>
      <vt:lpstr>黑体</vt:lpstr>
      <vt:lpstr>Cambria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实验室检查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2024-09-25T16:30:50.268</cp:lastPrinted>
  <dcterms:created xsi:type="dcterms:W3CDTF">2024-09-25T08:30:50Z</dcterms:created>
  <dcterms:modified xsi:type="dcterms:W3CDTF">2024-09-25T08:30:52Z</dcterms:modified>
</cp:coreProperties>
</file>