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21EDA9F-5D29-4D14-936E-AAA918BE38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4914144-B6D7-402E-9170-18B94BCED2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756C982-EEB8-4771-B983-CA6916141F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37EEBC4-B2A1-4645-AC1F-34EEF576A4F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371F1B7-BDE9-49F1-B0D8-8247B62D3C1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A1F1181-DB6E-4668-BC36-7F6F75F9655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258DF23-CBD3-4151-9EB8-9C0F62A5969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472916-54A3-47A3-8354-B7755C3DF2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20C14A5-173E-4150-9927-E7CCEA08B9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FAD498-EB5D-4EA7-8592-48D2BB3139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7E1777B-4078-42BB-AC39-CB84C09C71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2534323100301111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99" y="2075523"/>
            <a:ext cx="6209139"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rgbClr val="000000">
                    <a:alpha val="100000"/>
                  </a:srgbClr>
                </a:solidFill>
                <a:latin typeface="Microsoft Yahei"/>
                <a:ea typeface="Microsoft Yahei"/>
                <a:cs typeface="Microsoft Yahei"/>
              </a:rPr>
              <a:t>现代旅游经济结构与化《旅游经济学》课件</a:t>
            </a:r>
          </a:p>
        </p:txBody>
      </p:sp>
      <p:sp>
        <p:nvSpPr>
          <p:cNvPr id="4" name="AutoShape 4"/>
          <p:cNvSpPr/>
          <p:nvPr/>
        </p:nvSpPr>
        <p:spPr>
          <a:xfrm>
            <a:off x="5560413"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891216" y="4244233"/>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218929" y="948015"/>
            <a:ext cx="4792980" cy="5237962"/>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旅游经济学概述</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现代旅游经济结构分析</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旅游经济发展历程与趋势</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旅游产业融合与创新发展</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旅游经济政策与实践探讨</a:t>
            </a:r>
          </a:p>
          <a:p>
            <a:pPr marL="203200" lvl="0" indent="-203200">
              <a:lnSpc>
                <a:spcPct val="150000"/>
              </a:lnSpc>
              <a:spcBef>
                <a:spcPct val="0"/>
              </a:spcBef>
              <a:buFont typeface="Arial"/>
              <a:buChar char="•"/>
            </a:pPr>
            <a:r>
              <a:rPr lang="en-US" sz="2400">
                <a:solidFill>
                  <a:srgbClr val="000000">
                    <a:alpha val="100000"/>
                  </a:srgbClr>
                </a:solidFill>
                <a:latin typeface="Microsoft Yahei"/>
                <a:ea typeface="Microsoft Yahei"/>
                <a:cs typeface="Microsoft Yahei"/>
              </a:rPr>
              <a:t>总结与展望</a:t>
            </a:r>
          </a:p>
        </p:txBody>
      </p:sp>
      <p:sp>
        <p:nvSpPr>
          <p:cNvPr id="4" name="TextBox 4"/>
          <p:cNvSpPr txBox="1"/>
          <p:nvPr/>
        </p:nvSpPr>
        <p:spPr>
          <a:xfrm>
            <a:off x="7285959" y="2707005"/>
            <a:ext cx="2792730" cy="1443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rgbClr val="000000">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775648"/>
            <a:ext cx="7405389" cy="1138956"/>
            <a:chOff x="2393306" y="1775648"/>
            <a:chExt cx="7405389" cy="1138956"/>
          </a:xfrm>
        </p:grpSpPr>
        <p:sp>
          <p:nvSpPr>
            <p:cNvPr id="3" name="TextBox 3"/>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D3816D">
                      <a:alpha val="100000"/>
                    </a:srgbClr>
                  </a:solidFill>
                  <a:latin typeface="Microsoft Yahei"/>
                  <a:ea typeface="Microsoft Yahei"/>
                  <a:cs typeface="Microsoft Yahei"/>
                </a:rPr>
                <a:t>01</a:t>
              </a:r>
            </a:p>
          </p:txBody>
        </p:sp>
      </p:grpSp>
      <p:sp>
        <p:nvSpPr>
          <p:cNvPr id="4" name="TextBox 4"/>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旅游经济学概述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旅游经济学是研究旅游经济活动及其规律性的科学，是经济学的一个分支。</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特点</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旅游经济学具有综合性、应用性、地域性和产业性的特点。它涉及多个学科领域，如经济学、地理学、社会学、心理学等，同时注重理论与实践的结合，关注旅游产业的发展和地域差异。</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旅游经济学定义与特点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研究对象</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旅游经济学的研究对象是旅游经济活动及其规律性，包括旅游需求与供给、旅游市场、旅游产品、旅游价格、旅游投资与收益等方面。</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研究内容</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旅游经济学的研究内容包括旅游经济的基本理论、旅游经济的运行机制、旅游经济的政策与实践等方面。同时，也关注旅游经济与其他产业的融合发展以及旅游经济对地区经济和社会发展的影响。</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旅游经济学研究对象及内容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4966" r="14966"/>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旅游经济学的研究方法包括实证分析法、规范分析法、比较分析法、案例分析法等。这些方法有助于揭示旅游经济活动的内在规律和本质特征，为旅游产业的发展提供理论支持和实践指导。</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研究方法</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旅游经济学的研究对于促进旅游产业的可持续发展、提高旅游经济效益和竞争力、推动地区经济和社会发展具有重要意义。同时，也有助于完善经济学理论体系，拓展经济学的研究领域和视野。</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研究意义</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旅游经济学研究方法与意义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775648"/>
            <a:ext cx="7405389" cy="1138956"/>
            <a:chOff x="2393306" y="1775648"/>
            <a:chExt cx="7405389" cy="1138956"/>
          </a:xfrm>
        </p:grpSpPr>
        <p:sp>
          <p:nvSpPr>
            <p:cNvPr id="3" name="TextBox 3"/>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D3816D">
                      <a:alpha val="100000"/>
                    </a:srgbClr>
                  </a:solidFill>
                  <a:latin typeface="Microsoft Yahei"/>
                  <a:ea typeface="Microsoft Yahei"/>
                  <a:cs typeface="Microsoft Yahei"/>
                </a:rPr>
                <a:t>02</a:t>
              </a:r>
            </a:p>
          </p:txBody>
        </p:sp>
      </p:grpSp>
      <p:sp>
        <p:nvSpPr>
          <p:cNvPr id="4" name="TextBox 4"/>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现代旅游经济结构分析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旅游产业主要包括旅行社、酒店、餐饮、交通、景区、娱乐等多个行业。这些行业相互依存，共同构成了旅游产业链。</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旅游产业构成</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旅游产业具有综合性、服务性、敏感性、波动性等特点。其中，综合性是指旅游产业涉及多个行业和领域；服务性是指旅游产业以提供旅游服务为主要功能；敏感性是指旅游产业容易受到政治、经济、社会等因素的影响；波动性是指旅游市场需求的季节性波动和不确定性。</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旅游产业特点</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旅游产业构成及特点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根据市场竞争程度的不同，旅游市场结构可分为完全竞争市场、垄断竞争市场、寡头市场和垄断市场四种类型。</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旅游市场具有地域性、季节性、多样性、差异性等特点。其中，地域性是指旅游市场的需求和供给受到地域因素的影响；季节性是指旅游市场需求的季节性波动；多样性是指旅游产品的多样性和旅游消费者需求的多样性；差异性是指不同旅游目的地和旅游产品的差异性。</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旅游市场结构类型</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旅游市场特点</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旅游市场结构类型与特点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旅游产品供给与需求分析</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旅游产品供给受到旅游资源、旅游设施、旅游服务等因素的影响。旅游资源是旅游产品供给的基础，旅游设施是旅游产品供给的保障，旅游服务是旅游产品供给的重要组成部分。</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旅游产品供给分析</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旅游产品需求受到旅游者收入、闲暇时间、旅游偏好等因素的影响。旅游者收入是影响旅游产品需求的重要因素之一，闲暇时间是实现旅游活动的必要条件，旅游偏好则决定了旅游者对不同类型旅游产品的需求。</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旅游产品需求分析</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775648"/>
            <a:ext cx="7405389" cy="1138956"/>
            <a:chOff x="2393306" y="1775648"/>
            <a:chExt cx="7405389" cy="1138956"/>
          </a:xfrm>
        </p:grpSpPr>
        <p:sp>
          <p:nvSpPr>
            <p:cNvPr id="3" name="TextBox 3"/>
            <p:cNvSpPr txBox="1"/>
            <p:nvPr/>
          </p:nvSpPr>
          <p:spPr>
            <a:xfrm>
              <a:off x="2393306" y="1775648"/>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D3816D">
                      <a:alpha val="100000"/>
                    </a:srgbClr>
                  </a:solidFill>
                  <a:latin typeface="Microsoft Yahei"/>
                  <a:ea typeface="Microsoft Yahei"/>
                  <a:cs typeface="Microsoft Yahei"/>
                </a:rPr>
                <a:t>03</a:t>
              </a:r>
            </a:p>
          </p:txBody>
        </p:sp>
      </p:grpSp>
      <p:sp>
        <p:nvSpPr>
          <p:cNvPr id="4" name="TextBox 4"/>
          <p:cNvSpPr txBox="1"/>
          <p:nvPr/>
        </p:nvSpPr>
        <p:spPr>
          <a:xfrm>
            <a:off x="2424378" y="2793581"/>
            <a:ext cx="7343244"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4500" b="1">
                <a:solidFill>
                  <a:srgbClr val="000000">
                    <a:alpha val="100000"/>
                  </a:srgbClr>
                </a:solidFill>
                <a:latin typeface="Microsoft Yahei"/>
                <a:ea typeface="Microsoft Yahei"/>
                <a:cs typeface="Microsoft Yahei"/>
              </a:rPr>
              <a:t>旅游经济发展历程与趋势</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早在古代，人们就有了旅行活动，如古希腊、罗马时期的商务旅行、文化交流和宗教朝圣等。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古代旅行活动</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19世纪中叶以后，随着工业革命的完成和交通运输业的发展，近代旅游业开始兴起，出现了旅行社、导游等职业。</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近代旅游业的兴起</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20世纪60年代以来，世界经济快速发展，人们生活水平提高，旅游业进入了快速发展时期，成为全球最大的产业之一。</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现代旅游业的快速发展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世界旅游经济发展历程回顾</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9057" r="9057"/>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中国旅游业发展迅速，已经成为国民经济的重要支柱产业之一，旅游经济规模持续扩大。</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旅游经济规模持续扩大</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中国旅游资源丰富，旅游产品多样化，包括自然景观、文化遗产、城市风光、乡村风情等。</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旅游产品多样化</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随着旅游市场的开放和竞争的加剧，中国旅游业面临着国内外旅游企业的激烈竞争。</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旅游市场竞争激烈</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虽然中国旅游业发展迅速，但旅游服务质量仍然有待提高，如旅游设施不完善、导游素质参差不齐等问题。</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旅游服务质量有待提高</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中国旅游经济发展现状及挑战</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https://d.book118.com/725343231003011114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2F2F2"/>
      </a:lt1>
      <a:dk2>
        <a:srgbClr val="000000"/>
      </a:dk2>
      <a:lt2>
        <a:srgbClr val="FFFFFF"/>
      </a:lt2>
      <a:accent1>
        <a:srgbClr val="B35F4B"/>
      </a:accent1>
      <a:accent2>
        <a:srgbClr val="CCA37B"/>
      </a:accent2>
      <a:accent3>
        <a:srgbClr val="997262"/>
      </a:accent3>
      <a:accent4>
        <a:srgbClr val="B3A36B"/>
      </a:accent4>
      <a:accent5>
        <a:srgbClr val="564741"/>
      </a:accent5>
      <a:accent6>
        <a:srgbClr val="989993"/>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2024-09-20T23:13:03.168</cp:lastPrinted>
  <dcterms:created xsi:type="dcterms:W3CDTF">2024-09-20T15:13:03Z</dcterms:created>
  <dcterms:modified xsi:type="dcterms:W3CDTF">2024-09-20T15:13:05Z</dcterms:modified>
</cp:coreProperties>
</file>