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FB817-E07C-4A19-ABCC-2487E0A63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52532-B282-44CF-A071-7FCA63736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FAE69-6292-4A94-8B66-32B0BA060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6BFD2-7160-4FEB-AE54-A99C6E290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354EA3-655B-4B99-A0E9-C44DCF1CE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2E5BA2-51E7-4DD6-81EE-6465439F6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C08A44-B0D5-41B1-B6DE-13446FC77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283E09-FD36-4E78-ABED-65D6B7BEF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D79B0-1285-4394-99BA-1AE6F682E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6EBA4-37E6-4DBB-8FBA-ED245C268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4AC0B-C571-4196-9B35-A8FC9EF00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760842" y="1445928"/>
            <a:ext cx="5549900" cy="43827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4.png" /><Relationship Id="rId12" Type="http://schemas.openxmlformats.org/officeDocument/2006/relationships/image" Target="../media/image13.png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9.png" /><Relationship Id="rId9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8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4.png" /><Relationship Id="rId13" Type="http://schemas.openxmlformats.org/officeDocument/2006/relationships/image" Target="../media/image13.png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10.png" /><Relationship Id="rId9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2000202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91074" y="1911452"/>
            <a:ext cx="5683250" cy="1836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4950" spc="-10">
                <a:solidFill>
                  <a:srgbClr val="000000"/>
                </a:solidFill>
              </a:rPr>
              <a:t>消费渠道升级行业报</a:t>
            </a:r>
            <a:r>
              <a:rPr sz="4950" spc="-50">
                <a:solidFill>
                  <a:srgbClr val="000000"/>
                </a:solidFill>
              </a:rPr>
              <a:t>告</a:t>
            </a:r>
            <a:endParaRPr sz="49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957031" y="1390035"/>
            <a:ext cx="3581400" cy="3934460"/>
          </a:xfrm>
          <a:prstGeom prst="rect">
            <a:avLst/>
          </a:prstGeom>
        </p:spPr>
        <p:txBody>
          <a:bodyPr vert="horz" wrap="square" lIns="0" tIns="196215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54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25">
                <a:solidFill>
                  <a:srgbClr val="0A0237"/>
                </a:solidFill>
                <a:latin typeface="微软雅黑"/>
                <a:cs typeface="微软雅黑"/>
              </a:rPr>
              <a:t>引言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0A0237"/>
                </a:solidFill>
                <a:latin typeface="微软雅黑"/>
                <a:cs typeface="微软雅黑"/>
              </a:rPr>
              <a:t>消费渠道升级概述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0A0237"/>
                </a:solidFill>
                <a:latin typeface="微软雅黑"/>
                <a:cs typeface="微软雅黑"/>
              </a:rPr>
              <a:t>行业现状分析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0A0237"/>
                </a:solidFill>
                <a:latin typeface="微软雅黑"/>
                <a:cs typeface="微软雅黑"/>
              </a:rPr>
              <a:t>消费渠道升级驱动因素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0A0237"/>
                </a:solidFill>
                <a:latin typeface="微软雅黑"/>
                <a:cs typeface="微软雅黑"/>
              </a:rPr>
              <a:t>消费渠道升级实践案例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0A0237"/>
                </a:solidFill>
                <a:latin typeface="微软雅黑"/>
                <a:cs typeface="微软雅黑"/>
              </a:rPr>
              <a:t>消费渠道升级挑战与对策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0A0237"/>
                </a:solidFill>
                <a:latin typeface="微软雅黑"/>
                <a:cs typeface="微软雅黑"/>
              </a:rPr>
              <a:t>未来展望与趋势预测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766411" y="2573978"/>
            <a:ext cx="1854200" cy="1459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8525"/>
              </a:lnSpc>
              <a:spcBef>
                <a:spcPts val="100"/>
              </a:spcBef>
            </a:pPr>
            <a:r>
              <a:rPr sz="7200" b="1" spc="-25">
                <a:solidFill>
                  <a:srgbClr val="0084FF"/>
                </a:solidFill>
                <a:latin typeface="微软雅黑"/>
                <a:cs typeface="微软雅黑"/>
              </a:rPr>
              <a:t>目录</a:t>
            </a:r>
            <a:endParaRPr sz="7200">
              <a:latin typeface="微软雅黑"/>
              <a:cs typeface="微软雅黑"/>
            </a:endParaRPr>
          </a:p>
          <a:p>
            <a:pPr marL="71755">
              <a:lnSpc>
                <a:spcPts val="2765"/>
              </a:lnSpc>
            </a:pPr>
            <a:r>
              <a:rPr sz="2400" b="1" spc="-10">
                <a:latin typeface="微软雅黑"/>
                <a:cs typeface="微软雅黑"/>
              </a:rPr>
              <a:t>CONTENTS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076041" y="832990"/>
            <a:ext cx="1682750" cy="2352675"/>
          </a:xfrm>
          <a:prstGeom prst="rect">
            <a:avLst/>
          </a:prstGeom>
        </p:spPr>
        <p:txBody>
          <a:bodyPr vert="horz" wrap="square" lIns="0" tIns="149225" rIns="0" bIns="0" rtlCol="0">
            <a:spAutoFit/>
          </a:bodyPr>
          <a:lstStyle/>
          <a:p>
            <a:pPr marL="354965">
              <a:lnSpc>
                <a:spcPct val="100000"/>
              </a:lnSpc>
              <a:spcBef>
                <a:spcPts val="1175"/>
              </a:spcBef>
            </a:pPr>
            <a:r>
              <a:rPr sz="8400" b="1" spc="-25">
                <a:solidFill>
                  <a:srgbClr val="0084FF"/>
                </a:solidFill>
                <a:latin typeface="微软雅黑"/>
                <a:cs typeface="微软雅黑"/>
              </a:rPr>
              <a:t>01</a:t>
            </a:r>
            <a:endParaRPr sz="8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90"/>
              </a:spcBef>
            </a:pPr>
            <a:r>
              <a:rPr sz="5400" b="1" spc="-25">
                <a:latin typeface="微软雅黑"/>
                <a:cs typeface="微软雅黑"/>
              </a:rPr>
              <a:t>引言</a:t>
            </a:r>
            <a:endParaRPr sz="5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报告背景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312674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84FF"/>
                </a:solidFill>
                <a:latin typeface="微软雅黑"/>
                <a:cs typeface="微软雅黑"/>
              </a:rPr>
              <a:t>消费市场变</a:t>
            </a:r>
            <a:r>
              <a:rPr sz="1700" b="1" spc="-50">
                <a:solidFill>
                  <a:srgbClr val="0084FF"/>
                </a:solidFill>
                <a:latin typeface="微软雅黑"/>
                <a:cs typeface="微软雅黑"/>
              </a:rPr>
              <a:t>革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latin typeface="微软雅黑"/>
                <a:cs typeface="微软雅黑"/>
              </a:rPr>
              <a:t>随着互联网技术的发展和消费者行为的变化，消费渠道不断升级，新的消费模式和业态不断涌现。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863129" y="3920058"/>
            <a:ext cx="312674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84FF"/>
                </a:solidFill>
                <a:latin typeface="微软雅黑"/>
                <a:cs typeface="微软雅黑"/>
              </a:rPr>
              <a:t>行业政策推</a:t>
            </a:r>
            <a:r>
              <a:rPr sz="1700" b="1" spc="-50">
                <a:solidFill>
                  <a:srgbClr val="0084FF"/>
                </a:solidFill>
                <a:latin typeface="微软雅黑"/>
                <a:cs typeface="微软雅黑"/>
              </a:rPr>
              <a:t>动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latin typeface="微软雅黑"/>
                <a:cs typeface="微软雅黑"/>
              </a:rPr>
              <a:t>政府出台一系列政策措施，鼓励消费渠道升级和创新，促进消费市场的繁</a:t>
            </a:r>
            <a:r>
              <a:rPr sz="1500" spc="-10">
                <a:latin typeface="微软雅黑"/>
                <a:cs typeface="微软雅黑"/>
              </a:rPr>
              <a:t>荣和发展。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435702" y="1925287"/>
            <a:ext cx="3295015" cy="1647825"/>
          </a:xfrm>
          <a:custGeom>
            <a:rect l="l" t="t" r="r" b="b"/>
            <a:pathLst>
              <a:path w="3295015" h="1647825">
                <a:moveTo>
                  <a:pt x="0" y="1647207"/>
                </a:moveTo>
                <a:lnTo>
                  <a:pt x="702" y="1598638"/>
                </a:lnTo>
                <a:lnTo>
                  <a:pt x="2796" y="1550419"/>
                </a:lnTo>
                <a:lnTo>
                  <a:pt x="6262" y="1502569"/>
                </a:lnTo>
                <a:lnTo>
                  <a:pt x="11082" y="1455106"/>
                </a:lnTo>
                <a:lnTo>
                  <a:pt x="17235" y="1408050"/>
                </a:lnTo>
                <a:lnTo>
                  <a:pt x="24702" y="1361420"/>
                </a:lnTo>
                <a:lnTo>
                  <a:pt x="33465" y="1315235"/>
                </a:lnTo>
                <a:lnTo>
                  <a:pt x="43504" y="1269515"/>
                </a:lnTo>
                <a:lnTo>
                  <a:pt x="54799" y="1224279"/>
                </a:lnTo>
                <a:lnTo>
                  <a:pt x="67331" y="1179547"/>
                </a:lnTo>
                <a:lnTo>
                  <a:pt x="81081" y="1135337"/>
                </a:lnTo>
                <a:lnTo>
                  <a:pt x="96030" y="1091669"/>
                </a:lnTo>
                <a:lnTo>
                  <a:pt x="112158" y="1048563"/>
                </a:lnTo>
                <a:lnTo>
                  <a:pt x="129446" y="1006037"/>
                </a:lnTo>
                <a:lnTo>
                  <a:pt x="147874" y="964111"/>
                </a:lnTo>
                <a:lnTo>
                  <a:pt x="167424" y="922805"/>
                </a:lnTo>
                <a:lnTo>
                  <a:pt x="188076" y="882136"/>
                </a:lnTo>
                <a:lnTo>
                  <a:pt x="209811" y="842126"/>
                </a:lnTo>
                <a:lnTo>
                  <a:pt x="232609" y="802793"/>
                </a:lnTo>
                <a:lnTo>
                  <a:pt x="256451" y="764156"/>
                </a:lnTo>
                <a:lnTo>
                  <a:pt x="281317" y="726235"/>
                </a:lnTo>
                <a:lnTo>
                  <a:pt x="307190" y="689050"/>
                </a:lnTo>
                <a:lnTo>
                  <a:pt x="334048" y="652618"/>
                </a:lnTo>
                <a:lnTo>
                  <a:pt x="361873" y="616961"/>
                </a:lnTo>
                <a:lnTo>
                  <a:pt x="390646" y="582096"/>
                </a:lnTo>
                <a:lnTo>
                  <a:pt x="420347" y="548044"/>
                </a:lnTo>
                <a:lnTo>
                  <a:pt x="450957" y="514823"/>
                </a:lnTo>
                <a:lnTo>
                  <a:pt x="482456" y="482453"/>
                </a:lnTo>
                <a:lnTo>
                  <a:pt x="514826" y="450954"/>
                </a:lnTo>
                <a:lnTo>
                  <a:pt x="548047" y="420344"/>
                </a:lnTo>
                <a:lnTo>
                  <a:pt x="582099" y="390643"/>
                </a:lnTo>
                <a:lnTo>
                  <a:pt x="616964" y="361871"/>
                </a:lnTo>
                <a:lnTo>
                  <a:pt x="652621" y="334046"/>
                </a:lnTo>
                <a:lnTo>
                  <a:pt x="689053" y="307187"/>
                </a:lnTo>
                <a:lnTo>
                  <a:pt x="726239" y="281315"/>
                </a:lnTo>
                <a:lnTo>
                  <a:pt x="764160" y="256448"/>
                </a:lnTo>
                <a:lnTo>
                  <a:pt x="802796" y="232606"/>
                </a:lnTo>
                <a:lnTo>
                  <a:pt x="842129" y="209809"/>
                </a:lnTo>
                <a:lnTo>
                  <a:pt x="882140" y="188074"/>
                </a:lnTo>
                <a:lnTo>
                  <a:pt x="922808" y="167422"/>
                </a:lnTo>
                <a:lnTo>
                  <a:pt x="964114" y="147873"/>
                </a:lnTo>
                <a:lnTo>
                  <a:pt x="1006040" y="129444"/>
                </a:lnTo>
                <a:lnTo>
                  <a:pt x="1048566" y="112156"/>
                </a:lnTo>
                <a:lnTo>
                  <a:pt x="1091673" y="96028"/>
                </a:lnTo>
                <a:lnTo>
                  <a:pt x="1135340" y="81080"/>
                </a:lnTo>
                <a:lnTo>
                  <a:pt x="1179550" y="67330"/>
                </a:lnTo>
                <a:lnTo>
                  <a:pt x="1224282" y="54798"/>
                </a:lnTo>
                <a:lnTo>
                  <a:pt x="1269518" y="43503"/>
                </a:lnTo>
                <a:lnTo>
                  <a:pt x="1315238" y="33464"/>
                </a:lnTo>
                <a:lnTo>
                  <a:pt x="1361422" y="24702"/>
                </a:lnTo>
                <a:lnTo>
                  <a:pt x="1408052" y="17234"/>
                </a:lnTo>
                <a:lnTo>
                  <a:pt x="1455109" y="11081"/>
                </a:lnTo>
                <a:lnTo>
                  <a:pt x="1502572" y="6262"/>
                </a:lnTo>
                <a:lnTo>
                  <a:pt x="1550422" y="2796"/>
                </a:lnTo>
                <a:lnTo>
                  <a:pt x="1598643" y="702"/>
                </a:lnTo>
                <a:lnTo>
                  <a:pt x="1647203" y="0"/>
                </a:lnTo>
                <a:lnTo>
                  <a:pt x="1695773" y="702"/>
                </a:lnTo>
                <a:lnTo>
                  <a:pt x="1743992" y="2796"/>
                </a:lnTo>
                <a:lnTo>
                  <a:pt x="1791842" y="6262"/>
                </a:lnTo>
                <a:lnTo>
                  <a:pt x="1839305" y="11082"/>
                </a:lnTo>
                <a:lnTo>
                  <a:pt x="1886361" y="17235"/>
                </a:lnTo>
                <a:lnTo>
                  <a:pt x="1932991" y="24702"/>
                </a:lnTo>
                <a:lnTo>
                  <a:pt x="1979176" y="33465"/>
                </a:lnTo>
                <a:lnTo>
                  <a:pt x="2024896" y="43504"/>
                </a:lnTo>
                <a:lnTo>
                  <a:pt x="2070131" y="54799"/>
                </a:lnTo>
                <a:lnTo>
                  <a:pt x="2114864" y="67331"/>
                </a:lnTo>
                <a:lnTo>
                  <a:pt x="2159073" y="81081"/>
                </a:lnTo>
                <a:lnTo>
                  <a:pt x="2202741" y="96030"/>
                </a:lnTo>
                <a:lnTo>
                  <a:pt x="2245847" y="112158"/>
                </a:lnTo>
                <a:lnTo>
                  <a:pt x="2288373" y="129446"/>
                </a:lnTo>
                <a:lnTo>
                  <a:pt x="2330299" y="147874"/>
                </a:lnTo>
                <a:lnTo>
                  <a:pt x="2371606" y="167424"/>
                </a:lnTo>
                <a:lnTo>
                  <a:pt x="2412274" y="188076"/>
                </a:lnTo>
                <a:lnTo>
                  <a:pt x="2452284" y="209810"/>
                </a:lnTo>
                <a:lnTo>
                  <a:pt x="2491617" y="232608"/>
                </a:lnTo>
                <a:lnTo>
                  <a:pt x="2530254" y="256450"/>
                </a:lnTo>
                <a:lnTo>
                  <a:pt x="2568175" y="281317"/>
                </a:lnTo>
                <a:lnTo>
                  <a:pt x="2605360" y="307189"/>
                </a:lnTo>
                <a:lnTo>
                  <a:pt x="2641792" y="334048"/>
                </a:lnTo>
                <a:lnTo>
                  <a:pt x="2677449" y="361873"/>
                </a:lnTo>
                <a:lnTo>
                  <a:pt x="2712314" y="390646"/>
                </a:lnTo>
                <a:lnTo>
                  <a:pt x="2746366" y="420347"/>
                </a:lnTo>
                <a:lnTo>
                  <a:pt x="2779587" y="450956"/>
                </a:lnTo>
                <a:lnTo>
                  <a:pt x="2811956" y="482456"/>
                </a:lnTo>
                <a:lnTo>
                  <a:pt x="2843456" y="514825"/>
                </a:lnTo>
                <a:lnTo>
                  <a:pt x="2874066" y="548046"/>
                </a:lnTo>
                <a:lnTo>
                  <a:pt x="2903766" y="582098"/>
                </a:lnTo>
                <a:lnTo>
                  <a:pt x="2932539" y="616963"/>
                </a:lnTo>
                <a:lnTo>
                  <a:pt x="2960364" y="652621"/>
                </a:lnTo>
                <a:lnTo>
                  <a:pt x="2987223" y="689052"/>
                </a:lnTo>
                <a:lnTo>
                  <a:pt x="3013095" y="726238"/>
                </a:lnTo>
                <a:lnTo>
                  <a:pt x="3037961" y="764159"/>
                </a:lnTo>
                <a:lnTo>
                  <a:pt x="3061803" y="802795"/>
                </a:lnTo>
                <a:lnTo>
                  <a:pt x="3073863" y="823602"/>
                </a:lnTo>
                <a:lnTo>
                  <a:pt x="1647205" y="823602"/>
                </a:lnTo>
                <a:lnTo>
                  <a:pt x="1598812" y="825000"/>
                </a:lnTo>
                <a:lnTo>
                  <a:pt x="1551155" y="829143"/>
                </a:lnTo>
                <a:lnTo>
                  <a:pt x="1504312" y="835954"/>
                </a:lnTo>
                <a:lnTo>
                  <a:pt x="1458360" y="845354"/>
                </a:lnTo>
                <a:lnTo>
                  <a:pt x="1413376" y="857268"/>
                </a:lnTo>
                <a:lnTo>
                  <a:pt x="1369438" y="871617"/>
                </a:lnTo>
                <a:lnTo>
                  <a:pt x="1326621" y="888325"/>
                </a:lnTo>
                <a:lnTo>
                  <a:pt x="1285005" y="907315"/>
                </a:lnTo>
                <a:lnTo>
                  <a:pt x="1244666" y="928508"/>
                </a:lnTo>
                <a:lnTo>
                  <a:pt x="1205681" y="951828"/>
                </a:lnTo>
                <a:lnTo>
                  <a:pt x="1168128" y="977197"/>
                </a:lnTo>
                <a:lnTo>
                  <a:pt x="1132083" y="1004539"/>
                </a:lnTo>
                <a:lnTo>
                  <a:pt x="1097625" y="1033776"/>
                </a:lnTo>
                <a:lnTo>
                  <a:pt x="1064830" y="1064830"/>
                </a:lnTo>
                <a:lnTo>
                  <a:pt x="1033775" y="1097626"/>
                </a:lnTo>
                <a:lnTo>
                  <a:pt x="1004538" y="1132084"/>
                </a:lnTo>
                <a:lnTo>
                  <a:pt x="977197" y="1168129"/>
                </a:lnTo>
                <a:lnTo>
                  <a:pt x="951827" y="1205682"/>
                </a:lnTo>
                <a:lnTo>
                  <a:pt x="928507" y="1244667"/>
                </a:lnTo>
                <a:lnTo>
                  <a:pt x="907314" y="1285006"/>
                </a:lnTo>
                <a:lnTo>
                  <a:pt x="888325" y="1326622"/>
                </a:lnTo>
                <a:lnTo>
                  <a:pt x="871617" y="1369438"/>
                </a:lnTo>
                <a:lnTo>
                  <a:pt x="857268" y="1413377"/>
                </a:lnTo>
                <a:lnTo>
                  <a:pt x="845354" y="1458361"/>
                </a:lnTo>
                <a:lnTo>
                  <a:pt x="835954" y="1504313"/>
                </a:lnTo>
                <a:lnTo>
                  <a:pt x="829143" y="1551156"/>
                </a:lnTo>
                <a:lnTo>
                  <a:pt x="825001" y="1598812"/>
                </a:lnTo>
                <a:lnTo>
                  <a:pt x="823603" y="1647205"/>
                </a:lnTo>
                <a:lnTo>
                  <a:pt x="0" y="1647207"/>
                </a:lnTo>
                <a:close/>
              </a:path>
              <a:path w="3295015" h="1647825">
                <a:moveTo>
                  <a:pt x="3294411" y="1647205"/>
                </a:moveTo>
                <a:lnTo>
                  <a:pt x="2470808" y="1647205"/>
                </a:lnTo>
                <a:lnTo>
                  <a:pt x="2469395" y="1598638"/>
                </a:lnTo>
                <a:lnTo>
                  <a:pt x="2465267" y="1551156"/>
                </a:lnTo>
                <a:lnTo>
                  <a:pt x="2458457" y="1504313"/>
                </a:lnTo>
                <a:lnTo>
                  <a:pt x="2449056" y="1458361"/>
                </a:lnTo>
                <a:lnTo>
                  <a:pt x="2437143" y="1413377"/>
                </a:lnTo>
                <a:lnTo>
                  <a:pt x="2422793" y="1369438"/>
                </a:lnTo>
                <a:lnTo>
                  <a:pt x="2406085" y="1326622"/>
                </a:lnTo>
                <a:lnTo>
                  <a:pt x="2387096" y="1285005"/>
                </a:lnTo>
                <a:lnTo>
                  <a:pt x="2365903" y="1244666"/>
                </a:lnTo>
                <a:lnTo>
                  <a:pt x="2342583" y="1205681"/>
                </a:lnTo>
                <a:lnTo>
                  <a:pt x="2317214" y="1168128"/>
                </a:lnTo>
                <a:lnTo>
                  <a:pt x="2289872" y="1132084"/>
                </a:lnTo>
                <a:lnTo>
                  <a:pt x="2260635" y="1097625"/>
                </a:lnTo>
                <a:lnTo>
                  <a:pt x="2229580" y="1064830"/>
                </a:lnTo>
                <a:lnTo>
                  <a:pt x="2196785" y="1033775"/>
                </a:lnTo>
                <a:lnTo>
                  <a:pt x="2162327" y="1004539"/>
                </a:lnTo>
                <a:lnTo>
                  <a:pt x="2126282" y="977197"/>
                </a:lnTo>
                <a:lnTo>
                  <a:pt x="2088729" y="951827"/>
                </a:lnTo>
                <a:lnTo>
                  <a:pt x="2049744" y="928507"/>
                </a:lnTo>
                <a:lnTo>
                  <a:pt x="2009405" y="907314"/>
                </a:lnTo>
                <a:lnTo>
                  <a:pt x="1967789" y="888325"/>
                </a:lnTo>
                <a:lnTo>
                  <a:pt x="1924972" y="871617"/>
                </a:lnTo>
                <a:lnTo>
                  <a:pt x="1881034" y="857268"/>
                </a:lnTo>
                <a:lnTo>
                  <a:pt x="1836050" y="845354"/>
                </a:lnTo>
                <a:lnTo>
                  <a:pt x="1790098" y="835954"/>
                </a:lnTo>
                <a:lnTo>
                  <a:pt x="1743255" y="829143"/>
                </a:lnTo>
                <a:lnTo>
                  <a:pt x="1695598" y="825000"/>
                </a:lnTo>
                <a:lnTo>
                  <a:pt x="1647205" y="823602"/>
                </a:lnTo>
                <a:lnTo>
                  <a:pt x="3073863" y="823602"/>
                </a:lnTo>
                <a:lnTo>
                  <a:pt x="3106336" y="882139"/>
                </a:lnTo>
                <a:lnTo>
                  <a:pt x="3126988" y="922807"/>
                </a:lnTo>
                <a:lnTo>
                  <a:pt x="3146537" y="964114"/>
                </a:lnTo>
                <a:lnTo>
                  <a:pt x="3164966" y="1006040"/>
                </a:lnTo>
                <a:lnTo>
                  <a:pt x="3182254" y="1048565"/>
                </a:lnTo>
                <a:lnTo>
                  <a:pt x="3198381" y="1091672"/>
                </a:lnTo>
                <a:lnTo>
                  <a:pt x="3213330" y="1135340"/>
                </a:lnTo>
                <a:lnTo>
                  <a:pt x="3227080" y="1179549"/>
                </a:lnTo>
                <a:lnTo>
                  <a:pt x="3239612" y="1224282"/>
                </a:lnTo>
                <a:lnTo>
                  <a:pt x="3250907" y="1269517"/>
                </a:lnTo>
                <a:lnTo>
                  <a:pt x="3260946" y="1315237"/>
                </a:lnTo>
                <a:lnTo>
                  <a:pt x="3269709" y="1361422"/>
                </a:lnTo>
                <a:lnTo>
                  <a:pt x="3277176" y="1408052"/>
                </a:lnTo>
                <a:lnTo>
                  <a:pt x="3283329" y="1455108"/>
                </a:lnTo>
                <a:lnTo>
                  <a:pt x="3288149" y="1502569"/>
                </a:lnTo>
                <a:lnTo>
                  <a:pt x="3291615" y="1550419"/>
                </a:lnTo>
                <a:lnTo>
                  <a:pt x="3293712" y="1598812"/>
                </a:lnTo>
                <a:lnTo>
                  <a:pt x="3294411" y="1647205"/>
                </a:lnTo>
                <a:close/>
              </a:path>
            </a:pathLst>
          </a:custGeom>
          <a:solidFill>
            <a:srgbClr val="0063B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1435703" y="3358879"/>
            <a:ext cx="3295015" cy="1999614"/>
            <a:chOff x="1435703" y="3358879"/>
            <a:chExt cx="3295015" cy="1999614"/>
          </a:xfrm>
        </p:grpSpPr>
        <p:sp>
          <p:nvSpPr>
            <p:cNvPr id="4" name="object 4"/>
            <p:cNvSpPr/>
            <p:nvPr/>
          </p:nvSpPr>
          <p:spPr>
            <a:xfrm>
              <a:off x="1435703" y="3710987"/>
              <a:ext cx="3295015" cy="1647825"/>
            </a:xfrm>
            <a:custGeom>
              <a:rect l="l" t="t" r="r" b="b"/>
              <a:pathLst>
                <a:path w="3295015" h="1647825">
                  <a:moveTo>
                    <a:pt x="3294411" y="0"/>
                  </a:moveTo>
                  <a:lnTo>
                    <a:pt x="3293709" y="48569"/>
                  </a:lnTo>
                  <a:lnTo>
                    <a:pt x="3291615" y="96787"/>
                  </a:lnTo>
                  <a:lnTo>
                    <a:pt x="3288149" y="144638"/>
                  </a:lnTo>
                  <a:lnTo>
                    <a:pt x="3283329" y="192100"/>
                  </a:lnTo>
                  <a:lnTo>
                    <a:pt x="3277176" y="239157"/>
                  </a:lnTo>
                  <a:lnTo>
                    <a:pt x="3269709" y="285787"/>
                  </a:lnTo>
                  <a:lnTo>
                    <a:pt x="3260946" y="331971"/>
                  </a:lnTo>
                  <a:lnTo>
                    <a:pt x="3250907" y="377691"/>
                  </a:lnTo>
                  <a:lnTo>
                    <a:pt x="3239612" y="422927"/>
                  </a:lnTo>
                  <a:lnTo>
                    <a:pt x="3227080" y="467659"/>
                  </a:lnTo>
                  <a:lnTo>
                    <a:pt x="3213330" y="511869"/>
                  </a:lnTo>
                  <a:lnTo>
                    <a:pt x="3198381" y="555537"/>
                  </a:lnTo>
                  <a:lnTo>
                    <a:pt x="3182253" y="598643"/>
                  </a:lnTo>
                  <a:lnTo>
                    <a:pt x="3164965" y="641169"/>
                  </a:lnTo>
                  <a:lnTo>
                    <a:pt x="3146537" y="683095"/>
                  </a:lnTo>
                  <a:lnTo>
                    <a:pt x="3126987" y="724402"/>
                  </a:lnTo>
                  <a:lnTo>
                    <a:pt x="3106335" y="765070"/>
                  </a:lnTo>
                  <a:lnTo>
                    <a:pt x="3084600" y="805080"/>
                  </a:lnTo>
                  <a:lnTo>
                    <a:pt x="3061802" y="844413"/>
                  </a:lnTo>
                  <a:lnTo>
                    <a:pt x="3037960" y="883050"/>
                  </a:lnTo>
                  <a:lnTo>
                    <a:pt x="3013094" y="920971"/>
                  </a:lnTo>
                  <a:lnTo>
                    <a:pt x="2987221" y="958157"/>
                  </a:lnTo>
                  <a:lnTo>
                    <a:pt x="2960363" y="994588"/>
                  </a:lnTo>
                  <a:lnTo>
                    <a:pt x="2932538" y="1030246"/>
                  </a:lnTo>
                  <a:lnTo>
                    <a:pt x="2903765" y="1065110"/>
                  </a:lnTo>
                  <a:lnTo>
                    <a:pt x="2874064" y="1099163"/>
                  </a:lnTo>
                  <a:lnTo>
                    <a:pt x="2843454" y="1132383"/>
                  </a:lnTo>
                  <a:lnTo>
                    <a:pt x="2811955" y="1164753"/>
                  </a:lnTo>
                  <a:lnTo>
                    <a:pt x="2779585" y="1196252"/>
                  </a:lnTo>
                  <a:lnTo>
                    <a:pt x="2746364" y="1226862"/>
                  </a:lnTo>
                  <a:lnTo>
                    <a:pt x="2712312" y="1256563"/>
                  </a:lnTo>
                  <a:lnTo>
                    <a:pt x="2677447" y="1285336"/>
                  </a:lnTo>
                  <a:lnTo>
                    <a:pt x="2641789" y="1313161"/>
                  </a:lnTo>
                  <a:lnTo>
                    <a:pt x="2605358" y="1340019"/>
                  </a:lnTo>
                  <a:lnTo>
                    <a:pt x="2568172" y="1365891"/>
                  </a:lnTo>
                  <a:lnTo>
                    <a:pt x="2530251" y="1390758"/>
                  </a:lnTo>
                  <a:lnTo>
                    <a:pt x="2491615" y="1414600"/>
                  </a:lnTo>
                  <a:lnTo>
                    <a:pt x="2452282" y="1437398"/>
                  </a:lnTo>
                  <a:lnTo>
                    <a:pt x="2412271" y="1459132"/>
                  </a:lnTo>
                  <a:lnTo>
                    <a:pt x="2371603" y="1479784"/>
                  </a:lnTo>
                  <a:lnTo>
                    <a:pt x="2330296" y="1499334"/>
                  </a:lnTo>
                  <a:lnTo>
                    <a:pt x="2288371" y="1517762"/>
                  </a:lnTo>
                  <a:lnTo>
                    <a:pt x="2245845" y="1535050"/>
                  </a:lnTo>
                  <a:lnTo>
                    <a:pt x="2202738" y="1551178"/>
                  </a:lnTo>
                  <a:lnTo>
                    <a:pt x="2159071" y="1566126"/>
                  </a:lnTo>
                  <a:lnTo>
                    <a:pt x="2114861" y="1579876"/>
                  </a:lnTo>
                  <a:lnTo>
                    <a:pt x="2070128" y="1592409"/>
                  </a:lnTo>
                  <a:lnTo>
                    <a:pt x="2024893" y="1603703"/>
                  </a:lnTo>
                  <a:lnTo>
                    <a:pt x="1979173" y="1613742"/>
                  </a:lnTo>
                  <a:lnTo>
                    <a:pt x="1932988" y="1622505"/>
                  </a:lnTo>
                  <a:lnTo>
                    <a:pt x="1886359" y="1629972"/>
                  </a:lnTo>
                  <a:lnTo>
                    <a:pt x="1839302" y="1636125"/>
                  </a:lnTo>
                  <a:lnTo>
                    <a:pt x="1791839" y="1640944"/>
                  </a:lnTo>
                  <a:lnTo>
                    <a:pt x="1743989" y="1644411"/>
                  </a:lnTo>
                  <a:lnTo>
                    <a:pt x="1695767" y="1646505"/>
                  </a:lnTo>
                  <a:lnTo>
                    <a:pt x="1647208" y="1647207"/>
                  </a:lnTo>
                  <a:lnTo>
                    <a:pt x="1598638" y="1646504"/>
                  </a:lnTo>
                  <a:lnTo>
                    <a:pt x="1550419" y="1644410"/>
                  </a:lnTo>
                  <a:lnTo>
                    <a:pt x="1502569" y="1640944"/>
                  </a:lnTo>
                  <a:lnTo>
                    <a:pt x="1455106" y="1636125"/>
                  </a:lnTo>
                  <a:lnTo>
                    <a:pt x="1408050" y="1629971"/>
                  </a:lnTo>
                  <a:lnTo>
                    <a:pt x="1361420" y="1622504"/>
                  </a:lnTo>
                  <a:lnTo>
                    <a:pt x="1315235" y="1613741"/>
                  </a:lnTo>
                  <a:lnTo>
                    <a:pt x="1269515" y="1603703"/>
                  </a:lnTo>
                  <a:lnTo>
                    <a:pt x="1224280" y="1592408"/>
                  </a:lnTo>
                  <a:lnTo>
                    <a:pt x="1179547" y="1579875"/>
                  </a:lnTo>
                  <a:lnTo>
                    <a:pt x="1135338" y="1566125"/>
                  </a:lnTo>
                  <a:lnTo>
                    <a:pt x="1091670" y="1551176"/>
                  </a:lnTo>
                  <a:lnTo>
                    <a:pt x="1048563" y="1535049"/>
                  </a:lnTo>
                  <a:lnTo>
                    <a:pt x="1006038" y="1517761"/>
                  </a:lnTo>
                  <a:lnTo>
                    <a:pt x="964112" y="1499332"/>
                  </a:lnTo>
                  <a:lnTo>
                    <a:pt x="922805" y="1479782"/>
                  </a:lnTo>
                  <a:lnTo>
                    <a:pt x="882137" y="1459130"/>
                  </a:lnTo>
                  <a:lnTo>
                    <a:pt x="842127" y="1437396"/>
                  </a:lnTo>
                  <a:lnTo>
                    <a:pt x="802794" y="1414598"/>
                  </a:lnTo>
                  <a:lnTo>
                    <a:pt x="764157" y="1390756"/>
                  </a:lnTo>
                  <a:lnTo>
                    <a:pt x="726236" y="1365889"/>
                  </a:lnTo>
                  <a:lnTo>
                    <a:pt x="689050" y="1340017"/>
                  </a:lnTo>
                  <a:lnTo>
                    <a:pt x="652619" y="1313159"/>
                  </a:lnTo>
                  <a:lnTo>
                    <a:pt x="616962" y="1285333"/>
                  </a:lnTo>
                  <a:lnTo>
                    <a:pt x="582097" y="1256561"/>
                  </a:lnTo>
                  <a:lnTo>
                    <a:pt x="548045" y="1226860"/>
                  </a:lnTo>
                  <a:lnTo>
                    <a:pt x="514824" y="1196250"/>
                  </a:lnTo>
                  <a:lnTo>
                    <a:pt x="482454" y="1164750"/>
                  </a:lnTo>
                  <a:lnTo>
                    <a:pt x="450955" y="1132381"/>
                  </a:lnTo>
                  <a:lnTo>
                    <a:pt x="420345" y="1099160"/>
                  </a:lnTo>
                  <a:lnTo>
                    <a:pt x="390644" y="1065108"/>
                  </a:lnTo>
                  <a:lnTo>
                    <a:pt x="361872" y="1030243"/>
                  </a:lnTo>
                  <a:lnTo>
                    <a:pt x="334047" y="994585"/>
                  </a:lnTo>
                  <a:lnTo>
                    <a:pt x="307188" y="958154"/>
                  </a:lnTo>
                  <a:lnTo>
                    <a:pt x="281316" y="920968"/>
                  </a:lnTo>
                  <a:lnTo>
                    <a:pt x="256449" y="883047"/>
                  </a:lnTo>
                  <a:lnTo>
                    <a:pt x="232608" y="844411"/>
                  </a:lnTo>
                  <a:lnTo>
                    <a:pt x="220548" y="823604"/>
                  </a:lnTo>
                  <a:lnTo>
                    <a:pt x="1647206" y="823604"/>
                  </a:lnTo>
                  <a:lnTo>
                    <a:pt x="1695599" y="822206"/>
                  </a:lnTo>
                  <a:lnTo>
                    <a:pt x="1743255" y="818063"/>
                  </a:lnTo>
                  <a:lnTo>
                    <a:pt x="1790098" y="811252"/>
                  </a:lnTo>
                  <a:lnTo>
                    <a:pt x="1836051" y="801852"/>
                  </a:lnTo>
                  <a:lnTo>
                    <a:pt x="1881035" y="789938"/>
                  </a:lnTo>
                  <a:lnTo>
                    <a:pt x="1924973" y="775589"/>
                  </a:lnTo>
                  <a:lnTo>
                    <a:pt x="1967789" y="758881"/>
                  </a:lnTo>
                  <a:lnTo>
                    <a:pt x="2009406" y="739892"/>
                  </a:lnTo>
                  <a:lnTo>
                    <a:pt x="2049745" y="718698"/>
                  </a:lnTo>
                  <a:lnTo>
                    <a:pt x="2088730" y="695378"/>
                  </a:lnTo>
                  <a:lnTo>
                    <a:pt x="2126283" y="670009"/>
                  </a:lnTo>
                  <a:lnTo>
                    <a:pt x="2162328" y="642667"/>
                  </a:lnTo>
                  <a:lnTo>
                    <a:pt x="2196786" y="613430"/>
                  </a:lnTo>
                  <a:lnTo>
                    <a:pt x="2229581" y="582376"/>
                  </a:lnTo>
                  <a:lnTo>
                    <a:pt x="2260636" y="549581"/>
                  </a:lnTo>
                  <a:lnTo>
                    <a:pt x="2289872" y="515122"/>
                  </a:lnTo>
                  <a:lnTo>
                    <a:pt x="2317214" y="479078"/>
                  </a:lnTo>
                  <a:lnTo>
                    <a:pt x="2342584" y="441524"/>
                  </a:lnTo>
                  <a:lnTo>
                    <a:pt x="2365904" y="402540"/>
                  </a:lnTo>
                  <a:lnTo>
                    <a:pt x="2387097" y="362200"/>
                  </a:lnTo>
                  <a:lnTo>
                    <a:pt x="2406086" y="320584"/>
                  </a:lnTo>
                  <a:lnTo>
                    <a:pt x="2422794" y="277768"/>
                  </a:lnTo>
                  <a:lnTo>
                    <a:pt x="2437143" y="233829"/>
                  </a:lnTo>
                  <a:lnTo>
                    <a:pt x="2449057" y="188845"/>
                  </a:lnTo>
                  <a:lnTo>
                    <a:pt x="2458457" y="142893"/>
                  </a:lnTo>
                  <a:lnTo>
                    <a:pt x="2465267" y="96050"/>
                  </a:lnTo>
                  <a:lnTo>
                    <a:pt x="2469410" y="48394"/>
                  </a:lnTo>
                  <a:lnTo>
                    <a:pt x="2470808" y="1"/>
                  </a:lnTo>
                  <a:lnTo>
                    <a:pt x="3294411" y="0"/>
                  </a:lnTo>
                  <a:close/>
                </a:path>
                <a:path w="3295015" h="1647825">
                  <a:moveTo>
                    <a:pt x="0" y="1"/>
                  </a:moveTo>
                  <a:lnTo>
                    <a:pt x="823603" y="1"/>
                  </a:lnTo>
                  <a:lnTo>
                    <a:pt x="825016" y="48569"/>
                  </a:lnTo>
                  <a:lnTo>
                    <a:pt x="829144" y="96050"/>
                  </a:lnTo>
                  <a:lnTo>
                    <a:pt x="835954" y="142894"/>
                  </a:lnTo>
                  <a:lnTo>
                    <a:pt x="845355" y="188846"/>
                  </a:lnTo>
                  <a:lnTo>
                    <a:pt x="857268" y="233830"/>
                  </a:lnTo>
                  <a:lnTo>
                    <a:pt x="871618" y="277768"/>
                  </a:lnTo>
                  <a:lnTo>
                    <a:pt x="888326" y="320584"/>
                  </a:lnTo>
                  <a:lnTo>
                    <a:pt x="907315" y="362201"/>
                  </a:lnTo>
                  <a:lnTo>
                    <a:pt x="928508" y="402540"/>
                  </a:lnTo>
                  <a:lnTo>
                    <a:pt x="951828" y="441525"/>
                  </a:lnTo>
                  <a:lnTo>
                    <a:pt x="977197" y="479078"/>
                  </a:lnTo>
                  <a:lnTo>
                    <a:pt x="1004539" y="515123"/>
                  </a:lnTo>
                  <a:lnTo>
                    <a:pt x="1033776" y="549581"/>
                  </a:lnTo>
                  <a:lnTo>
                    <a:pt x="1064830" y="582376"/>
                  </a:lnTo>
                  <a:lnTo>
                    <a:pt x="1097626" y="613431"/>
                  </a:lnTo>
                  <a:lnTo>
                    <a:pt x="1132084" y="642668"/>
                  </a:lnTo>
                  <a:lnTo>
                    <a:pt x="1168129" y="670009"/>
                  </a:lnTo>
                  <a:lnTo>
                    <a:pt x="1205682" y="695379"/>
                  </a:lnTo>
                  <a:lnTo>
                    <a:pt x="1244667" y="718699"/>
                  </a:lnTo>
                  <a:lnTo>
                    <a:pt x="1285006" y="739892"/>
                  </a:lnTo>
                  <a:lnTo>
                    <a:pt x="1326622" y="758881"/>
                  </a:lnTo>
                  <a:lnTo>
                    <a:pt x="1369438" y="775589"/>
                  </a:lnTo>
                  <a:lnTo>
                    <a:pt x="1413377" y="789938"/>
                  </a:lnTo>
                  <a:lnTo>
                    <a:pt x="1458361" y="801852"/>
                  </a:lnTo>
                  <a:lnTo>
                    <a:pt x="1504313" y="811253"/>
                  </a:lnTo>
                  <a:lnTo>
                    <a:pt x="1551156" y="818063"/>
                  </a:lnTo>
                  <a:lnTo>
                    <a:pt x="1598813" y="822206"/>
                  </a:lnTo>
                  <a:lnTo>
                    <a:pt x="1647206" y="823604"/>
                  </a:lnTo>
                  <a:lnTo>
                    <a:pt x="220548" y="823604"/>
                  </a:lnTo>
                  <a:lnTo>
                    <a:pt x="188075" y="765067"/>
                  </a:lnTo>
                  <a:lnTo>
                    <a:pt x="167423" y="724399"/>
                  </a:lnTo>
                  <a:lnTo>
                    <a:pt x="147874" y="683092"/>
                  </a:lnTo>
                  <a:lnTo>
                    <a:pt x="129445" y="641167"/>
                  </a:lnTo>
                  <a:lnTo>
                    <a:pt x="112157" y="598641"/>
                  </a:lnTo>
                  <a:lnTo>
                    <a:pt x="96029" y="555534"/>
                  </a:lnTo>
                  <a:lnTo>
                    <a:pt x="81081" y="511867"/>
                  </a:lnTo>
                  <a:lnTo>
                    <a:pt x="67331" y="467657"/>
                  </a:lnTo>
                  <a:lnTo>
                    <a:pt x="54799" y="422925"/>
                  </a:lnTo>
                  <a:lnTo>
                    <a:pt x="43504" y="377689"/>
                  </a:lnTo>
                  <a:lnTo>
                    <a:pt x="33465" y="331969"/>
                  </a:lnTo>
                  <a:lnTo>
                    <a:pt x="24702" y="285785"/>
                  </a:lnTo>
                  <a:lnTo>
                    <a:pt x="17235" y="239155"/>
                  </a:lnTo>
                  <a:lnTo>
                    <a:pt x="11082" y="192099"/>
                  </a:lnTo>
                  <a:lnTo>
                    <a:pt x="6262" y="144638"/>
                  </a:lnTo>
                  <a:lnTo>
                    <a:pt x="2796" y="96787"/>
                  </a:lnTo>
                  <a:lnTo>
                    <a:pt x="699" y="4839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699099" y="3358879"/>
              <a:ext cx="768350" cy="704215"/>
            </a:xfrm>
            <a:custGeom>
              <a:rect l="l" t="t" r="r" b="b"/>
              <a:pathLst>
                <a:path w="768350" h="704214">
                  <a:moveTo>
                    <a:pt x="262008" y="398247"/>
                  </a:moveTo>
                  <a:lnTo>
                    <a:pt x="215360" y="370245"/>
                  </a:lnTo>
                  <a:lnTo>
                    <a:pt x="170266" y="340687"/>
                  </a:lnTo>
                  <a:lnTo>
                    <a:pt x="127505" y="307241"/>
                  </a:lnTo>
                  <a:lnTo>
                    <a:pt x="88631" y="268349"/>
                  </a:lnTo>
                  <a:lnTo>
                    <a:pt x="62975" y="234125"/>
                  </a:lnTo>
                  <a:lnTo>
                    <a:pt x="41206" y="195234"/>
                  </a:lnTo>
                  <a:lnTo>
                    <a:pt x="34208" y="182011"/>
                  </a:lnTo>
                  <a:lnTo>
                    <a:pt x="27988" y="168010"/>
                  </a:lnTo>
                  <a:lnTo>
                    <a:pt x="23324" y="152453"/>
                  </a:lnTo>
                  <a:lnTo>
                    <a:pt x="17881" y="136119"/>
                  </a:lnTo>
                  <a:lnTo>
                    <a:pt x="6997" y="84005"/>
                  </a:lnTo>
                  <a:lnTo>
                    <a:pt x="3109" y="45891"/>
                  </a:lnTo>
                  <a:lnTo>
                    <a:pt x="2332" y="25668"/>
                  </a:lnTo>
                  <a:lnTo>
                    <a:pt x="0" y="0"/>
                  </a:lnTo>
                  <a:lnTo>
                    <a:pt x="25656" y="5444"/>
                  </a:lnTo>
                  <a:lnTo>
                    <a:pt x="195923" y="45113"/>
                  </a:lnTo>
                  <a:lnTo>
                    <a:pt x="239462" y="45113"/>
                  </a:lnTo>
                  <a:lnTo>
                    <a:pt x="238684" y="49002"/>
                  </a:lnTo>
                  <a:lnTo>
                    <a:pt x="236352" y="51336"/>
                  </a:lnTo>
                  <a:lnTo>
                    <a:pt x="43538" y="51336"/>
                  </a:lnTo>
                  <a:lnTo>
                    <a:pt x="45093" y="66114"/>
                  </a:lnTo>
                  <a:lnTo>
                    <a:pt x="46648" y="81671"/>
                  </a:lnTo>
                  <a:lnTo>
                    <a:pt x="48980" y="95672"/>
                  </a:lnTo>
                  <a:lnTo>
                    <a:pt x="52868" y="110451"/>
                  </a:lnTo>
                  <a:lnTo>
                    <a:pt x="55978" y="123674"/>
                  </a:lnTo>
                  <a:lnTo>
                    <a:pt x="59865" y="137675"/>
                  </a:lnTo>
                  <a:lnTo>
                    <a:pt x="64530" y="149342"/>
                  </a:lnTo>
                  <a:lnTo>
                    <a:pt x="69195" y="161787"/>
                  </a:lnTo>
                  <a:lnTo>
                    <a:pt x="74637" y="172677"/>
                  </a:lnTo>
                  <a:lnTo>
                    <a:pt x="79302" y="183567"/>
                  </a:lnTo>
                  <a:lnTo>
                    <a:pt x="91741" y="204568"/>
                  </a:lnTo>
                  <a:lnTo>
                    <a:pt x="118953" y="241903"/>
                  </a:lnTo>
                  <a:lnTo>
                    <a:pt x="148497" y="272239"/>
                  </a:lnTo>
                  <a:lnTo>
                    <a:pt x="199033" y="311908"/>
                  </a:lnTo>
                  <a:lnTo>
                    <a:pt x="253456" y="346910"/>
                  </a:lnTo>
                  <a:lnTo>
                    <a:pt x="307361" y="346910"/>
                  </a:lnTo>
                  <a:lnTo>
                    <a:pt x="309434" y="348466"/>
                  </a:lnTo>
                  <a:lnTo>
                    <a:pt x="314099" y="351577"/>
                  </a:lnTo>
                  <a:lnTo>
                    <a:pt x="316432" y="352355"/>
                  </a:lnTo>
                  <a:lnTo>
                    <a:pt x="582328" y="352355"/>
                  </a:lnTo>
                  <a:lnTo>
                    <a:pt x="576885" y="356244"/>
                  </a:lnTo>
                  <a:lnTo>
                    <a:pt x="554339" y="370245"/>
                  </a:lnTo>
                  <a:lnTo>
                    <a:pt x="537493" y="380357"/>
                  </a:lnTo>
                  <a:lnTo>
                    <a:pt x="272893" y="380357"/>
                  </a:lnTo>
                  <a:lnTo>
                    <a:pt x="262008" y="398247"/>
                  </a:lnTo>
                  <a:close/>
                </a:path>
                <a:path w="768350" h="704214">
                  <a:moveTo>
                    <a:pt x="766649" y="44336"/>
                  </a:moveTo>
                  <a:lnTo>
                    <a:pt x="575330" y="44336"/>
                  </a:lnTo>
                  <a:lnTo>
                    <a:pt x="583883" y="42780"/>
                  </a:lnTo>
                  <a:lnTo>
                    <a:pt x="743265" y="5444"/>
                  </a:lnTo>
                  <a:lnTo>
                    <a:pt x="768144" y="0"/>
                  </a:lnTo>
                  <a:lnTo>
                    <a:pt x="767366" y="25668"/>
                  </a:lnTo>
                  <a:lnTo>
                    <a:pt x="766649" y="44336"/>
                  </a:lnTo>
                  <a:close/>
                </a:path>
                <a:path w="768350" h="704214">
                  <a:moveTo>
                    <a:pt x="239462" y="45113"/>
                  </a:moveTo>
                  <a:lnTo>
                    <a:pt x="195923" y="45113"/>
                  </a:lnTo>
                  <a:lnTo>
                    <a:pt x="199033" y="17889"/>
                  </a:lnTo>
                  <a:lnTo>
                    <a:pt x="572998" y="17889"/>
                  </a:lnTo>
                  <a:lnTo>
                    <a:pt x="574850" y="38891"/>
                  </a:lnTo>
                  <a:lnTo>
                    <a:pt x="252679" y="38891"/>
                  </a:lnTo>
                  <a:lnTo>
                    <a:pt x="243349" y="41224"/>
                  </a:lnTo>
                  <a:lnTo>
                    <a:pt x="241794" y="43558"/>
                  </a:lnTo>
                  <a:lnTo>
                    <a:pt x="239462" y="45113"/>
                  </a:lnTo>
                  <a:close/>
                </a:path>
                <a:path w="768350" h="704214">
                  <a:moveTo>
                    <a:pt x="582328" y="352355"/>
                  </a:moveTo>
                  <a:lnTo>
                    <a:pt x="323429" y="352355"/>
                  </a:lnTo>
                  <a:lnTo>
                    <a:pt x="325761" y="351577"/>
                  </a:lnTo>
                  <a:lnTo>
                    <a:pt x="329649" y="350021"/>
                  </a:lnTo>
                  <a:lnTo>
                    <a:pt x="331981" y="347688"/>
                  </a:lnTo>
                  <a:lnTo>
                    <a:pt x="333536" y="345354"/>
                  </a:lnTo>
                  <a:lnTo>
                    <a:pt x="335091" y="339132"/>
                  </a:lnTo>
                  <a:lnTo>
                    <a:pt x="335868" y="336798"/>
                  </a:lnTo>
                  <a:lnTo>
                    <a:pt x="335091" y="332909"/>
                  </a:lnTo>
                  <a:lnTo>
                    <a:pt x="334313" y="330576"/>
                  </a:lnTo>
                  <a:lnTo>
                    <a:pt x="332758" y="327464"/>
                  </a:lnTo>
                  <a:lnTo>
                    <a:pt x="323429" y="312686"/>
                  </a:lnTo>
                  <a:lnTo>
                    <a:pt x="314099" y="297129"/>
                  </a:lnTo>
                  <a:lnTo>
                    <a:pt x="293885" y="249682"/>
                  </a:lnTo>
                  <a:lnTo>
                    <a:pt x="279890" y="199901"/>
                  </a:lnTo>
                  <a:lnTo>
                    <a:pt x="270561" y="129119"/>
                  </a:lnTo>
                  <a:lnTo>
                    <a:pt x="269006" y="54447"/>
                  </a:lnTo>
                  <a:lnTo>
                    <a:pt x="268228" y="52114"/>
                  </a:lnTo>
                  <a:lnTo>
                    <a:pt x="266673" y="49002"/>
                  </a:lnTo>
                  <a:lnTo>
                    <a:pt x="265896" y="45891"/>
                  </a:lnTo>
                  <a:lnTo>
                    <a:pt x="262008" y="42002"/>
                  </a:lnTo>
                  <a:lnTo>
                    <a:pt x="258898" y="40446"/>
                  </a:lnTo>
                  <a:lnTo>
                    <a:pt x="252679" y="38891"/>
                  </a:lnTo>
                  <a:lnTo>
                    <a:pt x="574850" y="38891"/>
                  </a:lnTo>
                  <a:lnTo>
                    <a:pt x="575330" y="44336"/>
                  </a:lnTo>
                  <a:lnTo>
                    <a:pt x="766649" y="44336"/>
                  </a:lnTo>
                  <a:lnTo>
                    <a:pt x="766589" y="45891"/>
                  </a:lnTo>
                  <a:lnTo>
                    <a:pt x="765936" y="51336"/>
                  </a:lnTo>
                  <a:lnTo>
                    <a:pt x="726160" y="51336"/>
                  </a:lnTo>
                  <a:lnTo>
                    <a:pt x="616536" y="75448"/>
                  </a:lnTo>
                  <a:lnTo>
                    <a:pt x="620777" y="84782"/>
                  </a:lnTo>
                  <a:lnTo>
                    <a:pt x="576885" y="84782"/>
                  </a:lnTo>
                  <a:lnTo>
                    <a:pt x="576108" y="122118"/>
                  </a:lnTo>
                  <a:lnTo>
                    <a:pt x="568333" y="192123"/>
                  </a:lnTo>
                  <a:lnTo>
                    <a:pt x="559004" y="241125"/>
                  </a:lnTo>
                  <a:lnTo>
                    <a:pt x="549674" y="272239"/>
                  </a:lnTo>
                  <a:lnTo>
                    <a:pt x="545009" y="287795"/>
                  </a:lnTo>
                  <a:lnTo>
                    <a:pt x="538789" y="301796"/>
                  </a:lnTo>
                  <a:lnTo>
                    <a:pt x="532569" y="316575"/>
                  </a:lnTo>
                  <a:lnTo>
                    <a:pt x="527127" y="330576"/>
                  </a:lnTo>
                  <a:lnTo>
                    <a:pt x="520130" y="344577"/>
                  </a:lnTo>
                  <a:lnTo>
                    <a:pt x="593212" y="344577"/>
                  </a:lnTo>
                  <a:lnTo>
                    <a:pt x="582328" y="352355"/>
                  </a:lnTo>
                  <a:close/>
                </a:path>
                <a:path w="768350" h="704214">
                  <a:moveTo>
                    <a:pt x="177264" y="118229"/>
                  </a:moveTo>
                  <a:lnTo>
                    <a:pt x="141500" y="101117"/>
                  </a:lnTo>
                  <a:lnTo>
                    <a:pt x="153162" y="75448"/>
                  </a:lnTo>
                  <a:lnTo>
                    <a:pt x="43538" y="51336"/>
                  </a:lnTo>
                  <a:lnTo>
                    <a:pt x="236352" y="51336"/>
                  </a:lnTo>
                  <a:lnTo>
                    <a:pt x="236352" y="79338"/>
                  </a:lnTo>
                  <a:lnTo>
                    <a:pt x="195146" y="79338"/>
                  </a:lnTo>
                  <a:lnTo>
                    <a:pt x="177264" y="118229"/>
                  </a:lnTo>
                  <a:close/>
                </a:path>
                <a:path w="768350" h="704214">
                  <a:moveTo>
                    <a:pt x="593212" y="344577"/>
                  </a:moveTo>
                  <a:lnTo>
                    <a:pt x="520130" y="344577"/>
                  </a:lnTo>
                  <a:lnTo>
                    <a:pt x="555894" y="322019"/>
                  </a:lnTo>
                  <a:lnTo>
                    <a:pt x="572221" y="310352"/>
                  </a:lnTo>
                  <a:lnTo>
                    <a:pt x="589325" y="297907"/>
                  </a:lnTo>
                  <a:lnTo>
                    <a:pt x="605652" y="285462"/>
                  </a:lnTo>
                  <a:lnTo>
                    <a:pt x="620424" y="271461"/>
                  </a:lnTo>
                  <a:lnTo>
                    <a:pt x="635973" y="257460"/>
                  </a:lnTo>
                  <a:lnTo>
                    <a:pt x="649968" y="241903"/>
                  </a:lnTo>
                  <a:lnTo>
                    <a:pt x="664740" y="224013"/>
                  </a:lnTo>
                  <a:lnTo>
                    <a:pt x="677180" y="204568"/>
                  </a:lnTo>
                  <a:lnTo>
                    <a:pt x="688842" y="183567"/>
                  </a:lnTo>
                  <a:lnTo>
                    <a:pt x="695062" y="172677"/>
                  </a:lnTo>
                  <a:lnTo>
                    <a:pt x="699726" y="161787"/>
                  </a:lnTo>
                  <a:lnTo>
                    <a:pt x="704391" y="149342"/>
                  </a:lnTo>
                  <a:lnTo>
                    <a:pt x="709056" y="137675"/>
                  </a:lnTo>
                  <a:lnTo>
                    <a:pt x="712943" y="123674"/>
                  </a:lnTo>
                  <a:lnTo>
                    <a:pt x="716053" y="110451"/>
                  </a:lnTo>
                  <a:lnTo>
                    <a:pt x="719163" y="95672"/>
                  </a:lnTo>
                  <a:lnTo>
                    <a:pt x="722273" y="81671"/>
                  </a:lnTo>
                  <a:lnTo>
                    <a:pt x="724605" y="66114"/>
                  </a:lnTo>
                  <a:lnTo>
                    <a:pt x="726160" y="51336"/>
                  </a:lnTo>
                  <a:lnTo>
                    <a:pt x="765936" y="51336"/>
                  </a:lnTo>
                  <a:lnTo>
                    <a:pt x="758814" y="102672"/>
                  </a:lnTo>
                  <a:lnTo>
                    <a:pt x="750262" y="136119"/>
                  </a:lnTo>
                  <a:lnTo>
                    <a:pt x="746375" y="152453"/>
                  </a:lnTo>
                  <a:lnTo>
                    <a:pt x="740155" y="168010"/>
                  </a:lnTo>
                  <a:lnTo>
                    <a:pt x="734713" y="182011"/>
                  </a:lnTo>
                  <a:lnTo>
                    <a:pt x="727715" y="195234"/>
                  </a:lnTo>
                  <a:lnTo>
                    <a:pt x="705946" y="234125"/>
                  </a:lnTo>
                  <a:lnTo>
                    <a:pt x="679512" y="268349"/>
                  </a:lnTo>
                  <a:lnTo>
                    <a:pt x="641416" y="307241"/>
                  </a:lnTo>
                  <a:lnTo>
                    <a:pt x="620424" y="325131"/>
                  </a:lnTo>
                  <a:lnTo>
                    <a:pt x="593212" y="344577"/>
                  </a:lnTo>
                  <a:close/>
                </a:path>
                <a:path w="768350" h="704214">
                  <a:moveTo>
                    <a:pt x="307361" y="346910"/>
                  </a:moveTo>
                  <a:lnTo>
                    <a:pt x="253456" y="346910"/>
                  </a:lnTo>
                  <a:lnTo>
                    <a:pt x="245681" y="332909"/>
                  </a:lnTo>
                  <a:lnTo>
                    <a:pt x="227022" y="288573"/>
                  </a:lnTo>
                  <a:lnTo>
                    <a:pt x="222357" y="272239"/>
                  </a:lnTo>
                  <a:lnTo>
                    <a:pt x="216915" y="257460"/>
                  </a:lnTo>
                  <a:lnTo>
                    <a:pt x="213027" y="240348"/>
                  </a:lnTo>
                  <a:lnTo>
                    <a:pt x="205253" y="207679"/>
                  </a:lnTo>
                  <a:lnTo>
                    <a:pt x="200588" y="171899"/>
                  </a:lnTo>
                  <a:lnTo>
                    <a:pt x="199033" y="154009"/>
                  </a:lnTo>
                  <a:lnTo>
                    <a:pt x="196700" y="135341"/>
                  </a:lnTo>
                  <a:lnTo>
                    <a:pt x="195923" y="117451"/>
                  </a:lnTo>
                  <a:lnTo>
                    <a:pt x="195146" y="79338"/>
                  </a:lnTo>
                  <a:lnTo>
                    <a:pt x="236352" y="79338"/>
                  </a:lnTo>
                  <a:lnTo>
                    <a:pt x="236352" y="93339"/>
                  </a:lnTo>
                  <a:lnTo>
                    <a:pt x="238684" y="132230"/>
                  </a:lnTo>
                  <a:lnTo>
                    <a:pt x="244904" y="188233"/>
                  </a:lnTo>
                  <a:lnTo>
                    <a:pt x="257343" y="242681"/>
                  </a:lnTo>
                  <a:lnTo>
                    <a:pt x="270561" y="278461"/>
                  </a:lnTo>
                  <a:lnTo>
                    <a:pt x="306324" y="346132"/>
                  </a:lnTo>
                  <a:lnTo>
                    <a:pt x="307361" y="346910"/>
                  </a:lnTo>
                  <a:close/>
                </a:path>
                <a:path w="768350" h="704214">
                  <a:moveTo>
                    <a:pt x="591657" y="118229"/>
                  </a:moveTo>
                  <a:lnTo>
                    <a:pt x="576885" y="84782"/>
                  </a:lnTo>
                  <a:lnTo>
                    <a:pt x="620777" y="84782"/>
                  </a:lnTo>
                  <a:lnTo>
                    <a:pt x="628199" y="101117"/>
                  </a:lnTo>
                  <a:lnTo>
                    <a:pt x="591657" y="118229"/>
                  </a:lnTo>
                  <a:close/>
                </a:path>
                <a:path w="768350" h="704214">
                  <a:moveTo>
                    <a:pt x="428388" y="465140"/>
                  </a:moveTo>
                  <a:lnTo>
                    <a:pt x="343643" y="465140"/>
                  </a:lnTo>
                  <a:lnTo>
                    <a:pt x="324206" y="445694"/>
                  </a:lnTo>
                  <a:lnTo>
                    <a:pt x="305547" y="424693"/>
                  </a:lnTo>
                  <a:lnTo>
                    <a:pt x="288442" y="403692"/>
                  </a:lnTo>
                  <a:lnTo>
                    <a:pt x="272893" y="380357"/>
                  </a:lnTo>
                  <a:lnTo>
                    <a:pt x="537493" y="380357"/>
                  </a:lnTo>
                  <a:lnTo>
                    <a:pt x="534902" y="381912"/>
                  </a:lnTo>
                  <a:lnTo>
                    <a:pt x="497583" y="381912"/>
                  </a:lnTo>
                  <a:lnTo>
                    <a:pt x="482033" y="405247"/>
                  </a:lnTo>
                  <a:lnTo>
                    <a:pt x="465707" y="426248"/>
                  </a:lnTo>
                  <a:lnTo>
                    <a:pt x="447825" y="446472"/>
                  </a:lnTo>
                  <a:lnTo>
                    <a:pt x="428388" y="465140"/>
                  </a:lnTo>
                  <a:close/>
                </a:path>
                <a:path w="768350" h="704214">
                  <a:moveTo>
                    <a:pt x="507690" y="398247"/>
                  </a:moveTo>
                  <a:lnTo>
                    <a:pt x="497583" y="381912"/>
                  </a:lnTo>
                  <a:lnTo>
                    <a:pt x="534902" y="381912"/>
                  </a:lnTo>
                  <a:lnTo>
                    <a:pt x="507690" y="398247"/>
                  </a:lnTo>
                  <a:close/>
                </a:path>
                <a:path w="768350" h="704214">
                  <a:moveTo>
                    <a:pt x="446270" y="518032"/>
                  </a:moveTo>
                  <a:lnTo>
                    <a:pt x="324984" y="518032"/>
                  </a:lnTo>
                  <a:lnTo>
                    <a:pt x="320319" y="516476"/>
                  </a:lnTo>
                  <a:lnTo>
                    <a:pt x="314877" y="514143"/>
                  </a:lnTo>
                  <a:lnTo>
                    <a:pt x="305547" y="502475"/>
                  </a:lnTo>
                  <a:lnTo>
                    <a:pt x="303992" y="497030"/>
                  </a:lnTo>
                  <a:lnTo>
                    <a:pt x="303215" y="492364"/>
                  </a:lnTo>
                  <a:lnTo>
                    <a:pt x="303992" y="486141"/>
                  </a:lnTo>
                  <a:lnTo>
                    <a:pt x="305547" y="482252"/>
                  </a:lnTo>
                  <a:lnTo>
                    <a:pt x="308657" y="476807"/>
                  </a:lnTo>
                  <a:lnTo>
                    <a:pt x="311767" y="473696"/>
                  </a:lnTo>
                  <a:lnTo>
                    <a:pt x="314877" y="469806"/>
                  </a:lnTo>
                  <a:lnTo>
                    <a:pt x="320319" y="467473"/>
                  </a:lnTo>
                  <a:lnTo>
                    <a:pt x="324984" y="465918"/>
                  </a:lnTo>
                  <a:lnTo>
                    <a:pt x="330426" y="465140"/>
                  </a:lnTo>
                  <a:lnTo>
                    <a:pt x="440827" y="465140"/>
                  </a:lnTo>
                  <a:lnTo>
                    <a:pt x="467261" y="486141"/>
                  </a:lnTo>
                  <a:lnTo>
                    <a:pt x="467261" y="497030"/>
                  </a:lnTo>
                  <a:lnTo>
                    <a:pt x="465707" y="502475"/>
                  </a:lnTo>
                  <a:lnTo>
                    <a:pt x="459487" y="510254"/>
                  </a:lnTo>
                  <a:lnTo>
                    <a:pt x="455599" y="514143"/>
                  </a:lnTo>
                  <a:lnTo>
                    <a:pt x="450935" y="516476"/>
                  </a:lnTo>
                  <a:lnTo>
                    <a:pt x="446270" y="518032"/>
                  </a:lnTo>
                  <a:close/>
                </a:path>
                <a:path w="768350" h="704214">
                  <a:moveTo>
                    <a:pt x="492918" y="665041"/>
                  </a:moveTo>
                  <a:lnTo>
                    <a:pt x="279113" y="665041"/>
                  </a:lnTo>
                  <a:lnTo>
                    <a:pt x="290775" y="651818"/>
                  </a:lnTo>
                  <a:lnTo>
                    <a:pt x="301659" y="637039"/>
                  </a:lnTo>
                  <a:lnTo>
                    <a:pt x="320319" y="603593"/>
                  </a:lnTo>
                  <a:lnTo>
                    <a:pt x="331981" y="563924"/>
                  </a:lnTo>
                  <a:lnTo>
                    <a:pt x="338978" y="518032"/>
                  </a:lnTo>
                  <a:lnTo>
                    <a:pt x="433053" y="518032"/>
                  </a:lnTo>
                  <a:lnTo>
                    <a:pt x="439272" y="563924"/>
                  </a:lnTo>
                  <a:lnTo>
                    <a:pt x="451712" y="603593"/>
                  </a:lnTo>
                  <a:lnTo>
                    <a:pt x="470371" y="637039"/>
                  </a:lnTo>
                  <a:lnTo>
                    <a:pt x="481256" y="651818"/>
                  </a:lnTo>
                  <a:lnTo>
                    <a:pt x="492918" y="665041"/>
                  </a:lnTo>
                  <a:close/>
                </a:path>
                <a:path w="768350" h="704214">
                  <a:moveTo>
                    <a:pt x="554339" y="703933"/>
                  </a:moveTo>
                  <a:lnTo>
                    <a:pt x="220025" y="703933"/>
                  </a:lnTo>
                  <a:lnTo>
                    <a:pt x="231687" y="665041"/>
                  </a:lnTo>
                  <a:lnTo>
                    <a:pt x="541899" y="665041"/>
                  </a:lnTo>
                  <a:lnTo>
                    <a:pt x="554339" y="703933"/>
                  </a:lnTo>
                  <a:close/>
                </a:path>
              </a:pathLst>
            </a:custGeom>
            <a:solidFill>
              <a:srgbClr val="0063B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报告目的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5784436" y="1687162"/>
            <a:ext cx="4496435" cy="566420"/>
          </a:xfrm>
          <a:prstGeom prst="rect">
            <a:avLst/>
          </a:prstGeom>
          <a:solidFill>
            <a:srgbClr val="0084FF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886208" y="2425571"/>
            <a:ext cx="4292600" cy="550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微软雅黑"/>
                <a:cs typeface="微软雅黑"/>
              </a:rPr>
              <a:t>分析消费渠道升级的现状和趋势，揭示行业发展的内在规律和外</a:t>
            </a:r>
            <a:endParaRPr sz="12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250"/>
              </a:spcBef>
            </a:pPr>
            <a:r>
              <a:rPr sz="1200" spc="-10">
                <a:latin typeface="微软雅黑"/>
                <a:cs typeface="微软雅黑"/>
              </a:rPr>
              <a:t>在影响因素。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784436" y="3120755"/>
            <a:ext cx="4496435" cy="566420"/>
          </a:xfrm>
          <a:prstGeom prst="rect">
            <a:avLst/>
          </a:prstGeom>
          <a:solidFill>
            <a:srgbClr val="004280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886208" y="3878212"/>
            <a:ext cx="4292600" cy="550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微软雅黑"/>
                <a:cs typeface="微软雅黑"/>
              </a:rPr>
              <a:t>探讨消费渠道升级对消费者、企业和市场的影响，预测未来行业</a:t>
            </a:r>
            <a:endParaRPr sz="12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250"/>
              </a:spcBef>
            </a:pPr>
            <a:r>
              <a:rPr sz="1200" spc="-10">
                <a:latin typeface="微软雅黑"/>
                <a:cs typeface="微软雅黑"/>
              </a:rPr>
              <a:t>发展的前景和挑战。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733808" y="5538441"/>
            <a:ext cx="4597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微软雅黑"/>
                <a:cs typeface="微软雅黑"/>
              </a:rPr>
              <a:t>提出促进消费渠道升级和行业健康发展的政策建议和企业应对策略。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5784436" y="4609991"/>
            <a:ext cx="4496435" cy="566420"/>
          </a:xfrm>
          <a:prstGeom prst="rect">
            <a:avLst/>
          </a:prstGeom>
          <a:solidFill>
            <a:srgbClr val="0084FF"/>
          </a:solidFill>
        </p:spPr>
        <p:txBody>
          <a:bodyPr vert="horz" wrap="square" lIns="0" tIns="11938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18556" y="969420"/>
            <a:ext cx="133985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400" b="1" spc="-25">
                <a:solidFill>
                  <a:srgbClr val="0084FF"/>
                </a:solidFill>
                <a:latin typeface="微软雅黑"/>
                <a:cs typeface="微软雅黑"/>
              </a:rPr>
              <a:t>02</a:t>
            </a:r>
            <a:endParaRPr sz="8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76041" y="2337285"/>
            <a:ext cx="55118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10">
                <a:solidFill>
                  <a:srgbClr val="000000"/>
                </a:solidFill>
              </a:rPr>
              <a:t>消费渠道升级概述</a:t>
            </a:r>
            <a:endParaRPr sz="54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0084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7397750" cy="89281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0084FF"/>
                </a:solidFill>
                <a:latin typeface="微软雅黑"/>
                <a:cs typeface="微软雅黑"/>
              </a:rPr>
              <a:t>定</a:t>
            </a:r>
            <a:r>
              <a:rPr sz="2300" b="1" spc="-50">
                <a:solidFill>
                  <a:srgbClr val="0084FF"/>
                </a:solidFill>
                <a:latin typeface="微软雅黑"/>
                <a:cs typeface="微软雅黑"/>
              </a:rPr>
              <a:t>义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95"/>
              </a:spcBef>
            </a:pPr>
            <a:r>
              <a:rPr sz="1350" spc="-5">
                <a:latin typeface="微软雅黑"/>
                <a:cs typeface="微软雅黑"/>
              </a:rPr>
              <a:t>消费渠道是指商品从生产者到消费者之间经过的流通环节和路径，包括批发、零售、线上销售等。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774065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0084FF"/>
                </a:solidFill>
                <a:latin typeface="微软雅黑"/>
                <a:cs typeface="微软雅黑"/>
              </a:rPr>
              <a:t>分</a:t>
            </a:r>
            <a:r>
              <a:rPr sz="2300" b="1" spc="-50">
                <a:solidFill>
                  <a:srgbClr val="0084FF"/>
                </a:solidFill>
                <a:latin typeface="微软雅黑"/>
                <a:cs typeface="微软雅黑"/>
              </a:rPr>
              <a:t>类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latin typeface="微软雅黑"/>
                <a:cs typeface="微软雅黑"/>
              </a:rPr>
              <a:t>根据商品流通方式和环节的不同，消费渠道可分为传统渠道和现代渠道。传统渠道主要包括批发市场、零售店等，而现代渠道则包括电商平台、社交电商、直播电商等。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0084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消费渠道定义与分类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31630" y="1383703"/>
            <a:ext cx="3798570" cy="4156710"/>
            <a:chOff x="731630" y="1383703"/>
            <a:chExt cx="3798570" cy="4156710"/>
          </a:xfrm>
        </p:grpSpPr>
        <p:sp>
          <p:nvSpPr>
            <p:cNvPr id="3" name="object 3"/>
            <p:cNvSpPr/>
            <p:nvPr/>
          </p:nvSpPr>
          <p:spPr>
            <a:xfrm>
              <a:off x="731630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7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2" y="0"/>
                  </a:lnTo>
                  <a:lnTo>
                    <a:pt x="2137357" y="12699"/>
                  </a:lnTo>
                  <a:close/>
                </a:path>
                <a:path w="3798570" h="3797300">
                  <a:moveTo>
                    <a:pt x="2230274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9" y="12699"/>
                  </a:lnTo>
                  <a:lnTo>
                    <a:pt x="2230274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4" y="3759200"/>
                  </a:lnTo>
                  <a:lnTo>
                    <a:pt x="1212736" y="3670300"/>
                  </a:lnTo>
                  <a:lnTo>
                    <a:pt x="1170410" y="3644900"/>
                  </a:lnTo>
                  <a:lnTo>
                    <a:pt x="1128592" y="3632200"/>
                  </a:lnTo>
                  <a:lnTo>
                    <a:pt x="1087300" y="3606800"/>
                  </a:lnTo>
                  <a:lnTo>
                    <a:pt x="1046545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4" y="3505200"/>
                  </a:lnTo>
                  <a:lnTo>
                    <a:pt x="851344" y="3479800"/>
                  </a:lnTo>
                  <a:lnTo>
                    <a:pt x="814119" y="3454400"/>
                  </a:lnTo>
                  <a:lnTo>
                    <a:pt x="777531" y="3429000"/>
                  </a:lnTo>
                  <a:lnTo>
                    <a:pt x="741595" y="3403600"/>
                  </a:lnTo>
                  <a:lnTo>
                    <a:pt x="706326" y="3365500"/>
                  </a:lnTo>
                  <a:lnTo>
                    <a:pt x="671737" y="3340100"/>
                  </a:lnTo>
                  <a:lnTo>
                    <a:pt x="637844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5" y="3225800"/>
                  </a:lnTo>
                  <a:lnTo>
                    <a:pt x="509503" y="3187700"/>
                  </a:lnTo>
                  <a:lnTo>
                    <a:pt x="479298" y="3149600"/>
                  </a:lnTo>
                  <a:lnTo>
                    <a:pt x="449873" y="3124200"/>
                  </a:lnTo>
                  <a:lnTo>
                    <a:pt x="421242" y="3086100"/>
                  </a:lnTo>
                  <a:lnTo>
                    <a:pt x="393421" y="3048000"/>
                  </a:lnTo>
                  <a:lnTo>
                    <a:pt x="366422" y="3009900"/>
                  </a:lnTo>
                  <a:lnTo>
                    <a:pt x="340261" y="2971800"/>
                  </a:lnTo>
                  <a:lnTo>
                    <a:pt x="314951" y="2946400"/>
                  </a:lnTo>
                  <a:lnTo>
                    <a:pt x="290507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4" y="2743200"/>
                  </a:lnTo>
                  <a:lnTo>
                    <a:pt x="181772" y="2705100"/>
                  </a:lnTo>
                  <a:lnTo>
                    <a:pt x="162822" y="2667000"/>
                  </a:lnTo>
                  <a:lnTo>
                    <a:pt x="144837" y="2616200"/>
                  </a:lnTo>
                  <a:lnTo>
                    <a:pt x="127832" y="2578100"/>
                  </a:lnTo>
                  <a:lnTo>
                    <a:pt x="111821" y="2540000"/>
                  </a:lnTo>
                  <a:lnTo>
                    <a:pt x="96818" y="2489200"/>
                  </a:lnTo>
                  <a:lnTo>
                    <a:pt x="82837" y="2451100"/>
                  </a:lnTo>
                  <a:lnTo>
                    <a:pt x="69893" y="2400300"/>
                  </a:lnTo>
                  <a:lnTo>
                    <a:pt x="58000" y="2362200"/>
                  </a:lnTo>
                  <a:lnTo>
                    <a:pt x="47171" y="2311400"/>
                  </a:lnTo>
                  <a:lnTo>
                    <a:pt x="37423" y="2273300"/>
                  </a:lnTo>
                  <a:lnTo>
                    <a:pt x="28768" y="2222500"/>
                  </a:lnTo>
                  <a:lnTo>
                    <a:pt x="21220" y="2171700"/>
                  </a:lnTo>
                  <a:lnTo>
                    <a:pt x="14795" y="2133600"/>
                  </a:lnTo>
                  <a:lnTo>
                    <a:pt x="9506" y="2082800"/>
                  </a:lnTo>
                  <a:lnTo>
                    <a:pt x="5367" y="2032000"/>
                  </a:lnTo>
                  <a:lnTo>
                    <a:pt x="2394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2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7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6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7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6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2" y="507999"/>
                  </a:lnTo>
                  <a:lnTo>
                    <a:pt x="3226073" y="533399"/>
                  </a:lnTo>
                  <a:lnTo>
                    <a:pt x="3257796" y="571499"/>
                  </a:lnTo>
                  <a:lnTo>
                    <a:pt x="3288768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9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8" y="1041399"/>
                  </a:lnTo>
                  <a:lnTo>
                    <a:pt x="3616499" y="1079499"/>
                  </a:lnTo>
                  <a:lnTo>
                    <a:pt x="3635450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5" y="1892300"/>
                  </a:lnTo>
                  <a:lnTo>
                    <a:pt x="3797673" y="1943100"/>
                  </a:lnTo>
                  <a:lnTo>
                    <a:pt x="3795878" y="1993900"/>
                  </a:lnTo>
                  <a:lnTo>
                    <a:pt x="3792905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5" y="2222500"/>
                  </a:lnTo>
                  <a:lnTo>
                    <a:pt x="3760850" y="2273300"/>
                  </a:lnTo>
                  <a:lnTo>
                    <a:pt x="3751101" y="2311400"/>
                  </a:lnTo>
                  <a:lnTo>
                    <a:pt x="3740273" y="2362200"/>
                  </a:lnTo>
                  <a:lnTo>
                    <a:pt x="3728380" y="2400300"/>
                  </a:lnTo>
                  <a:lnTo>
                    <a:pt x="3715436" y="2451100"/>
                  </a:lnTo>
                  <a:lnTo>
                    <a:pt x="3701455" y="2489200"/>
                  </a:lnTo>
                  <a:lnTo>
                    <a:pt x="3686452" y="2540000"/>
                  </a:lnTo>
                  <a:lnTo>
                    <a:pt x="3670441" y="2578100"/>
                  </a:lnTo>
                  <a:lnTo>
                    <a:pt x="3653436" y="2616200"/>
                  </a:lnTo>
                  <a:lnTo>
                    <a:pt x="3635451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30" y="2870200"/>
                  </a:lnTo>
                  <a:lnTo>
                    <a:pt x="3507766" y="2908300"/>
                  </a:lnTo>
                  <a:lnTo>
                    <a:pt x="3483322" y="2946400"/>
                  </a:lnTo>
                  <a:lnTo>
                    <a:pt x="3458012" y="2971800"/>
                  </a:lnTo>
                  <a:lnTo>
                    <a:pt x="3431851" y="3009900"/>
                  </a:lnTo>
                  <a:lnTo>
                    <a:pt x="3404852" y="3048000"/>
                  </a:lnTo>
                  <a:lnTo>
                    <a:pt x="3377031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70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3" y="3429000"/>
                  </a:lnTo>
                  <a:lnTo>
                    <a:pt x="2984155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9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7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9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4454D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05998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3" y="1063688"/>
                  </a:lnTo>
                  <a:lnTo>
                    <a:pt x="254646" y="1039877"/>
                  </a:lnTo>
                  <a:lnTo>
                    <a:pt x="217403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7" y="93596"/>
                  </a:lnTo>
                  <a:lnTo>
                    <a:pt x="294065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2" y="18211"/>
                  </a:lnTo>
                  <a:lnTo>
                    <a:pt x="470092" y="8207"/>
                  </a:lnTo>
                  <a:lnTo>
                    <a:pt x="517837" y="2080"/>
                  </a:lnTo>
                  <a:lnTo>
                    <a:pt x="566736" y="0"/>
                  </a:lnTo>
                  <a:lnTo>
                    <a:pt x="615636" y="2080"/>
                  </a:lnTo>
                  <a:lnTo>
                    <a:pt x="663381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5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6" y="254647"/>
                  </a:lnTo>
                  <a:lnTo>
                    <a:pt x="1063688" y="294065"/>
                  </a:lnTo>
                  <a:lnTo>
                    <a:pt x="1084302" y="335488"/>
                  </a:lnTo>
                  <a:lnTo>
                    <a:pt x="1101550" y="378747"/>
                  </a:lnTo>
                  <a:lnTo>
                    <a:pt x="1115261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3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1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F4F6F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4196862" y="1742732"/>
            <a:ext cx="7263765" cy="3797300"/>
            <a:chOff x="4196862" y="1742732"/>
            <a:chExt cx="7263765" cy="3797300"/>
          </a:xfrm>
        </p:grpSpPr>
        <p:sp>
          <p:nvSpPr>
            <p:cNvPr id="6" name="object 6"/>
            <p:cNvSpPr/>
            <p:nvPr/>
          </p:nvSpPr>
          <p:spPr>
            <a:xfrm>
              <a:off x="7662091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3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5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2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4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4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5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6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4" y="1892300"/>
                  </a:lnTo>
                  <a:lnTo>
                    <a:pt x="3797672" y="1943100"/>
                  </a:lnTo>
                  <a:lnTo>
                    <a:pt x="3795878" y="1993900"/>
                  </a:lnTo>
                  <a:lnTo>
                    <a:pt x="3792904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5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2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8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4454D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196862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69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2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4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1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3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5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2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3" y="126999"/>
                  </a:lnTo>
                  <a:lnTo>
                    <a:pt x="2669677" y="152399"/>
                  </a:lnTo>
                  <a:lnTo>
                    <a:pt x="2710970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1" y="330199"/>
                  </a:lnTo>
                  <a:lnTo>
                    <a:pt x="3020739" y="355599"/>
                  </a:lnTo>
                  <a:lnTo>
                    <a:pt x="3056675" y="380999"/>
                  </a:lnTo>
                  <a:lnTo>
                    <a:pt x="3091944" y="419099"/>
                  </a:lnTo>
                  <a:lnTo>
                    <a:pt x="3126533" y="444499"/>
                  </a:lnTo>
                  <a:lnTo>
                    <a:pt x="3160426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5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8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7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39" y="1206499"/>
                  </a:lnTo>
                  <a:lnTo>
                    <a:pt x="3686450" y="1244599"/>
                  </a:lnTo>
                  <a:lnTo>
                    <a:pt x="3701454" y="1295399"/>
                  </a:lnTo>
                  <a:lnTo>
                    <a:pt x="3715434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1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4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3" y="1892300"/>
                  </a:lnTo>
                  <a:lnTo>
                    <a:pt x="3797672" y="1943100"/>
                  </a:lnTo>
                  <a:lnTo>
                    <a:pt x="3795877" y="1993900"/>
                  </a:lnTo>
                  <a:lnTo>
                    <a:pt x="3792904" y="2032000"/>
                  </a:lnTo>
                  <a:lnTo>
                    <a:pt x="3788765" y="2082800"/>
                  </a:lnTo>
                  <a:lnTo>
                    <a:pt x="3783476" y="2133600"/>
                  </a:lnTo>
                  <a:lnTo>
                    <a:pt x="3777051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4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8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1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399" y="3124200"/>
                  </a:lnTo>
                  <a:lnTo>
                    <a:pt x="3318974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4" y="3251200"/>
                  </a:lnTo>
                  <a:lnTo>
                    <a:pt x="3193613" y="3276600"/>
                  </a:lnTo>
                  <a:lnTo>
                    <a:pt x="3160429" y="3314700"/>
                  </a:lnTo>
                  <a:lnTo>
                    <a:pt x="3126535" y="3340100"/>
                  </a:lnTo>
                  <a:lnTo>
                    <a:pt x="3091947" y="3365500"/>
                  </a:lnTo>
                  <a:lnTo>
                    <a:pt x="3056677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8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5" y="3543300"/>
                  </a:lnTo>
                  <a:lnTo>
                    <a:pt x="2751728" y="3594100"/>
                  </a:lnTo>
                  <a:lnTo>
                    <a:pt x="2710973" y="3606800"/>
                  </a:lnTo>
                  <a:lnTo>
                    <a:pt x="2669680" y="3632200"/>
                  </a:lnTo>
                  <a:lnTo>
                    <a:pt x="2627863" y="3644900"/>
                  </a:lnTo>
                  <a:lnTo>
                    <a:pt x="2585536" y="3670300"/>
                  </a:lnTo>
                  <a:lnTo>
                    <a:pt x="2276169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6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4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4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1" y="3784600"/>
                  </a:lnTo>
                  <a:lnTo>
                    <a:pt x="1995371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DCEA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281535" y="2640477"/>
            <a:ext cx="20923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提升消费者体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验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81536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通过升级消费渠道，可以优化购物流程、提高商品品质和服务质量，从而提升消费者体验。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818546" y="2640477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4280"/>
                </a:solidFill>
                <a:latin typeface="微软雅黑"/>
                <a:cs typeface="微软雅黑"/>
              </a:rPr>
              <a:t>促进产业升</a:t>
            </a:r>
            <a:r>
              <a:rPr sz="2300" b="1" spc="-50">
                <a:solidFill>
                  <a:srgbClr val="004280"/>
                </a:solidFill>
                <a:latin typeface="微软雅黑"/>
                <a:cs typeface="微软雅黑"/>
              </a:rPr>
              <a:t>级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818546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004280"/>
                </a:solidFill>
                <a:latin typeface="微软雅黑"/>
                <a:cs typeface="微软雅黑"/>
              </a:rPr>
              <a:t>消费渠道升级可以推动相关产业的协同发展，促进产业升级和转</a:t>
            </a:r>
            <a:r>
              <a:rPr sz="1500" spc="-25">
                <a:solidFill>
                  <a:srgbClr val="004280"/>
                </a:solidFill>
                <a:latin typeface="微软雅黑"/>
                <a:cs typeface="微软雅黑"/>
              </a:rPr>
              <a:t>型。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37970" y="2640477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拓展市场空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间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337970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随着消费渠道的升级，企业可以拓展新的市场空间，获取更多的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市场份额和利润。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126663" y="1450378"/>
            <a:ext cx="1000125" cy="1000125"/>
          </a:xfrm>
          <a:custGeom>
            <a:rect l="l" t="t" r="r" b="b"/>
            <a:pathLst>
              <a:path w="1000125" h="1000125">
                <a:moveTo>
                  <a:pt x="1000124" y="500062"/>
                </a:moveTo>
                <a:lnTo>
                  <a:pt x="0" y="500062"/>
                </a:lnTo>
                <a:lnTo>
                  <a:pt x="2290" y="451902"/>
                </a:lnTo>
                <a:lnTo>
                  <a:pt x="9017" y="405038"/>
                </a:lnTo>
                <a:lnTo>
                  <a:pt x="19974" y="359679"/>
                </a:lnTo>
                <a:lnTo>
                  <a:pt x="34951" y="316034"/>
                </a:lnTo>
                <a:lnTo>
                  <a:pt x="53737" y="274312"/>
                </a:lnTo>
                <a:lnTo>
                  <a:pt x="76123" y="234724"/>
                </a:lnTo>
                <a:lnTo>
                  <a:pt x="101901" y="197480"/>
                </a:lnTo>
                <a:lnTo>
                  <a:pt x="130859" y="162787"/>
                </a:lnTo>
                <a:lnTo>
                  <a:pt x="162789" y="130857"/>
                </a:lnTo>
                <a:lnTo>
                  <a:pt x="197482" y="101899"/>
                </a:lnTo>
                <a:lnTo>
                  <a:pt x="234726" y="76122"/>
                </a:lnTo>
                <a:lnTo>
                  <a:pt x="274314" y="53735"/>
                </a:lnTo>
                <a:lnTo>
                  <a:pt x="316036" y="34949"/>
                </a:lnTo>
                <a:lnTo>
                  <a:pt x="359681" y="19973"/>
                </a:lnTo>
                <a:lnTo>
                  <a:pt x="405040" y="9016"/>
                </a:lnTo>
                <a:lnTo>
                  <a:pt x="451904" y="2289"/>
                </a:lnTo>
                <a:lnTo>
                  <a:pt x="500062" y="0"/>
                </a:lnTo>
                <a:lnTo>
                  <a:pt x="548221" y="2289"/>
                </a:lnTo>
                <a:lnTo>
                  <a:pt x="595085" y="9016"/>
                </a:lnTo>
                <a:lnTo>
                  <a:pt x="640445" y="19973"/>
                </a:lnTo>
                <a:lnTo>
                  <a:pt x="684090" y="34950"/>
                </a:lnTo>
                <a:lnTo>
                  <a:pt x="725811" y="53736"/>
                </a:lnTo>
                <a:lnTo>
                  <a:pt x="765399" y="76122"/>
                </a:lnTo>
                <a:lnTo>
                  <a:pt x="802644" y="101899"/>
                </a:lnTo>
                <a:lnTo>
                  <a:pt x="837336" y="130858"/>
                </a:lnTo>
                <a:lnTo>
                  <a:pt x="869266" y="162788"/>
                </a:lnTo>
                <a:lnTo>
                  <a:pt x="898225" y="197480"/>
                </a:lnTo>
                <a:lnTo>
                  <a:pt x="924002" y="234725"/>
                </a:lnTo>
                <a:lnTo>
                  <a:pt x="946389" y="274313"/>
                </a:lnTo>
                <a:lnTo>
                  <a:pt x="965175" y="316034"/>
                </a:lnTo>
                <a:lnTo>
                  <a:pt x="980151" y="359679"/>
                </a:lnTo>
                <a:lnTo>
                  <a:pt x="991108" y="405039"/>
                </a:lnTo>
                <a:lnTo>
                  <a:pt x="997835" y="451903"/>
                </a:lnTo>
                <a:lnTo>
                  <a:pt x="1000124" y="500062"/>
                </a:lnTo>
                <a:close/>
              </a:path>
              <a:path w="1000125" h="1000125">
                <a:moveTo>
                  <a:pt x="500062" y="1000124"/>
                </a:moveTo>
                <a:lnTo>
                  <a:pt x="451903" y="997835"/>
                </a:lnTo>
                <a:lnTo>
                  <a:pt x="405038" y="991107"/>
                </a:lnTo>
                <a:lnTo>
                  <a:pt x="359679" y="980151"/>
                </a:lnTo>
                <a:lnTo>
                  <a:pt x="316034" y="965174"/>
                </a:lnTo>
                <a:lnTo>
                  <a:pt x="274313" y="946388"/>
                </a:lnTo>
                <a:lnTo>
                  <a:pt x="234725" y="924002"/>
                </a:lnTo>
                <a:lnTo>
                  <a:pt x="197480" y="898225"/>
                </a:lnTo>
                <a:lnTo>
                  <a:pt x="162788" y="869266"/>
                </a:lnTo>
                <a:lnTo>
                  <a:pt x="130858" y="837336"/>
                </a:lnTo>
                <a:lnTo>
                  <a:pt x="101899" y="802644"/>
                </a:lnTo>
                <a:lnTo>
                  <a:pt x="76122" y="765399"/>
                </a:lnTo>
                <a:lnTo>
                  <a:pt x="53735" y="725811"/>
                </a:lnTo>
                <a:lnTo>
                  <a:pt x="34949" y="684090"/>
                </a:lnTo>
                <a:lnTo>
                  <a:pt x="19973" y="640445"/>
                </a:lnTo>
                <a:lnTo>
                  <a:pt x="9016" y="595085"/>
                </a:lnTo>
                <a:lnTo>
                  <a:pt x="2289" y="548221"/>
                </a:lnTo>
                <a:lnTo>
                  <a:pt x="0" y="500062"/>
                </a:lnTo>
                <a:lnTo>
                  <a:pt x="1000124" y="500062"/>
                </a:lnTo>
                <a:lnTo>
                  <a:pt x="997835" y="548221"/>
                </a:lnTo>
                <a:lnTo>
                  <a:pt x="991107" y="595086"/>
                </a:lnTo>
                <a:lnTo>
                  <a:pt x="980150" y="640445"/>
                </a:lnTo>
                <a:lnTo>
                  <a:pt x="965174" y="684090"/>
                </a:lnTo>
                <a:lnTo>
                  <a:pt x="946388" y="725811"/>
                </a:lnTo>
                <a:lnTo>
                  <a:pt x="924002" y="765399"/>
                </a:lnTo>
                <a:lnTo>
                  <a:pt x="898224" y="802644"/>
                </a:lnTo>
                <a:lnTo>
                  <a:pt x="869266" y="837336"/>
                </a:lnTo>
                <a:lnTo>
                  <a:pt x="837336" y="869266"/>
                </a:lnTo>
                <a:lnTo>
                  <a:pt x="802644" y="898225"/>
                </a:lnTo>
                <a:lnTo>
                  <a:pt x="765399" y="924002"/>
                </a:lnTo>
                <a:lnTo>
                  <a:pt x="725811" y="946388"/>
                </a:lnTo>
                <a:lnTo>
                  <a:pt x="684090" y="965175"/>
                </a:lnTo>
                <a:lnTo>
                  <a:pt x="640445" y="980151"/>
                </a:lnTo>
                <a:lnTo>
                  <a:pt x="595085" y="991108"/>
                </a:lnTo>
                <a:lnTo>
                  <a:pt x="548221" y="997835"/>
                </a:lnTo>
                <a:lnTo>
                  <a:pt x="500062" y="1000124"/>
                </a:lnTo>
                <a:close/>
              </a:path>
            </a:pathLst>
          </a:custGeom>
          <a:solidFill>
            <a:srgbClr val="5196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5" name="object 15"/>
          <p:cNvGrpSpPr/>
          <p:nvPr/>
        </p:nvGrpSpPr>
        <p:grpSpPr>
          <a:xfrm>
            <a:off x="454962" y="6318934"/>
            <a:ext cx="11737340" cy="123189"/>
            <a:chOff x="454962" y="6318934"/>
            <a:chExt cx="11737340" cy="123189"/>
          </a:xfrm>
        </p:grpSpPr>
        <p:sp>
          <p:nvSpPr>
            <p:cNvPr id="16" name="object 16"/>
            <p:cNvSpPr/>
            <p:nvPr/>
          </p:nvSpPr>
          <p:spPr>
            <a:xfrm>
              <a:off x="507873" y="6318934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8"/>
                  </a:moveTo>
                  <a:lnTo>
                    <a:pt x="0" y="122998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8"/>
                  </a:lnTo>
                  <a:close/>
                </a:path>
              </a:pathLst>
            </a:custGeom>
            <a:solidFill>
              <a:srgbClr val="5196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2" y="6318934"/>
              <a:ext cx="122997" cy="122998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7714" y="6318934"/>
              <a:ext cx="122997" cy="122998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10982657" y="0"/>
                  </a:moveTo>
                  <a:lnTo>
                    <a:pt x="0" y="0"/>
                  </a:lnTo>
                  <a:lnTo>
                    <a:pt x="10982657" y="0"/>
                  </a:lnTo>
                  <a:close/>
                </a:path>
              </a:pathLst>
            </a:custGeom>
            <a:solidFill>
              <a:srgbClr val="519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0" y="0"/>
                  </a:moveTo>
                  <a:lnTo>
                    <a:pt x="10982657" y="0"/>
                  </a:lnTo>
                </a:path>
              </a:pathLst>
            </a:custGeom>
            <a:ln w="14287">
              <a:solidFill>
                <a:srgbClr val="5196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消费渠道升级意义</a:t>
            </a:r>
          </a:p>
        </p:txBody>
      </p:sp>
      <p:grpSp>
        <p:nvGrpSpPr>
          <p:cNvPr id="43" name="object 43"/>
          <p:cNvGrpSpPr/>
          <p:nvPr/>
        </p:nvGrpSpPr>
        <p:grpSpPr>
          <a:xfrm>
            <a:off x="6801158" y="1383703"/>
            <a:ext cx="4570095" cy="1133475"/>
            <a:chOff x="6801158" y="1383703"/>
            <a:chExt cx="4570095" cy="1133475"/>
          </a:xfrm>
        </p:grpSpPr>
        <p:sp>
          <p:nvSpPr>
            <p:cNvPr id="44" name="object 44"/>
            <p:cNvSpPr/>
            <p:nvPr/>
          </p:nvSpPr>
          <p:spPr>
            <a:xfrm>
              <a:off x="680115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F4F6F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6867832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519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10237650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F4F6F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10304324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5196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8" name="object 48"/>
          <p:cNvSpPr txBox="1"/>
          <p:nvPr/>
        </p:nvSpPr>
        <p:spPr>
          <a:xfrm>
            <a:off x="10539897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DCEAFF"/>
                </a:solidFill>
                <a:latin typeface="微软雅黑"/>
                <a:cs typeface="微软雅黑"/>
              </a:rPr>
              <a:t>03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7093880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DCEAFF"/>
                </a:solidFill>
                <a:latin typeface="微软雅黑"/>
                <a:cs typeface="微软雅黑"/>
              </a:rPr>
              <a:t>02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3362235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DCEAFF"/>
                </a:solidFill>
                <a:latin typeface="微软雅黑"/>
                <a:cs typeface="微软雅黑"/>
              </a:rPr>
              <a:t>01</a:t>
            </a:r>
            <a:endParaRPr sz="34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5127" y="1258732"/>
            <a:ext cx="5140489" cy="514049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524066" y="1536289"/>
            <a:ext cx="4829175" cy="45504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0084FF"/>
                </a:solidFill>
                <a:latin typeface="微软雅黑"/>
                <a:cs typeface="微软雅黑"/>
              </a:rPr>
              <a:t>线上线下融合</a:t>
            </a:r>
            <a:endParaRPr sz="16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1320"/>
              </a:spcBef>
            </a:pPr>
            <a:r>
              <a:rPr sz="1500" spc="-5">
                <a:latin typeface="微软雅黑"/>
                <a:cs typeface="微软雅黑"/>
              </a:rPr>
              <a:t>随着电商平台的崛起和消费者购物习惯的改变，线上线下</a:t>
            </a:r>
            <a:r>
              <a:rPr sz="1500">
                <a:latin typeface="微软雅黑"/>
                <a:cs typeface="微软雅黑"/>
              </a:rPr>
              <a:t>融合成为消费渠道升级的重要趋势，如</a:t>
            </a:r>
            <a:r>
              <a:rPr sz="1500" spc="-10">
                <a:latin typeface="微软雅黑"/>
                <a:cs typeface="微软雅黑"/>
              </a:rPr>
              <a:t>O2O模式、新零售</a:t>
            </a:r>
            <a:r>
              <a:rPr sz="1500" spc="-25">
                <a:latin typeface="微软雅黑"/>
                <a:cs typeface="微软雅黑"/>
              </a:rPr>
              <a:t>等。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7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600" b="1" spc="-10">
                <a:solidFill>
                  <a:srgbClr val="0084FF"/>
                </a:solidFill>
                <a:latin typeface="微软雅黑"/>
                <a:cs typeface="微软雅黑"/>
              </a:rPr>
              <a:t>智能化和个性化</a:t>
            </a:r>
            <a:endParaRPr sz="1600">
              <a:latin typeface="微软雅黑"/>
              <a:cs typeface="微软雅黑"/>
            </a:endParaRPr>
          </a:p>
          <a:p>
            <a:pPr marL="12700" marR="45720" algn="just">
              <a:lnSpc>
                <a:spcPct val="120000"/>
              </a:lnSpc>
              <a:spcBef>
                <a:spcPts val="1035"/>
              </a:spcBef>
            </a:pPr>
            <a:r>
              <a:rPr sz="1500" spc="-5">
                <a:latin typeface="微软雅黑"/>
                <a:cs typeface="微软雅黑"/>
              </a:rPr>
              <a:t>借助人工智能、大数据等技术手段，消费渠道将实现智能化和个性化发展，为消费者提供更加精准的商品推荐和服</a:t>
            </a:r>
            <a:r>
              <a:rPr sz="1500" spc="-25">
                <a:latin typeface="微软雅黑"/>
                <a:cs typeface="微软雅黑"/>
              </a:rPr>
              <a:t>务。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8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600" b="1" spc="-10">
                <a:solidFill>
                  <a:srgbClr val="0084FF"/>
                </a:solidFill>
                <a:latin typeface="微软雅黑"/>
                <a:cs typeface="微软雅黑"/>
              </a:rPr>
              <a:t>社交化和内容化</a:t>
            </a:r>
            <a:endParaRPr sz="1600">
              <a:latin typeface="微软雅黑"/>
              <a:cs typeface="微软雅黑"/>
            </a:endParaRPr>
          </a:p>
          <a:p>
            <a:pPr marL="12700" marR="45720" algn="just">
              <a:lnSpc>
                <a:spcPct val="120000"/>
              </a:lnSpc>
              <a:spcBef>
                <a:spcPts val="1365"/>
              </a:spcBef>
            </a:pPr>
            <a:r>
              <a:rPr sz="1500" spc="-5">
                <a:latin typeface="微软雅黑"/>
                <a:cs typeface="微软雅黑"/>
              </a:rPr>
              <a:t>社交电商和内容电商的兴起使得消费渠道更加社交化和内容化，消费者可以通过社交媒体和优质内容了解商品信息</a:t>
            </a:r>
            <a:r>
              <a:rPr sz="1500" spc="-10">
                <a:latin typeface="微软雅黑"/>
                <a:cs typeface="微软雅黑"/>
              </a:rPr>
              <a:t>和购物体验。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5" name="object 2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消费渠道升级趋势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76041" y="832990"/>
            <a:ext cx="4140200" cy="2352675"/>
          </a:xfrm>
          <a:prstGeom prst="rect">
            <a:avLst/>
          </a:prstGeom>
        </p:spPr>
        <p:txBody>
          <a:bodyPr vert="horz" wrap="square" lIns="0" tIns="149225" rIns="0" bIns="0" rtlCol="0">
            <a:spAutoFit/>
          </a:bodyPr>
          <a:lstStyle/>
          <a:p>
            <a:pPr marL="354965">
              <a:lnSpc>
                <a:spcPct val="100000"/>
              </a:lnSpc>
              <a:spcBef>
                <a:spcPts val="1175"/>
              </a:spcBef>
            </a:pPr>
            <a:r>
              <a:rPr sz="8400" spc="-25"/>
              <a:t>03</a:t>
            </a:r>
            <a:endParaRPr sz="8400"/>
          </a:p>
          <a:p>
            <a:pPr marL="12700">
              <a:lnSpc>
                <a:spcPct val="100000"/>
              </a:lnSpc>
              <a:spcBef>
                <a:spcPts val="690"/>
              </a:spcBef>
            </a:pPr>
            <a:r>
              <a:rPr sz="5400" spc="-10">
                <a:solidFill>
                  <a:srgbClr val="000000"/>
                </a:solidFill>
              </a:rPr>
              <a:t>行业现状分析</a:t>
            </a:r>
            <a:endParaRPr sz="54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519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9280525" cy="13671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FFFFFF"/>
                </a:solidFill>
                <a:latin typeface="微软雅黑"/>
                <a:cs typeface="微软雅黑"/>
              </a:rPr>
              <a:t>行业规模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14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近年来，消费渠道升级行业规模持续扩大，其中线上消费渠道增长尤为显著。根据数据显示，XXXX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年消费渠道</a:t>
            </a: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升级行业市场规模已达到XX万亿元人民币，同比增长XX%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CCE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9550400" cy="13423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0084FF"/>
                </a:solidFill>
                <a:latin typeface="微软雅黑"/>
                <a:cs typeface="微软雅黑"/>
              </a:rPr>
              <a:t>行业增长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3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004280"/>
                </a:solidFill>
                <a:latin typeface="微软雅黑"/>
                <a:cs typeface="微软雅黑"/>
              </a:rPr>
              <a:t>随着消费升级趋势的加速推进以及新技术的不断涌现，消费渠道升级行业未来仍将保持快速增长。预计未来几年，</a:t>
            </a:r>
            <a:r>
              <a:rPr sz="1500">
                <a:solidFill>
                  <a:srgbClr val="004280"/>
                </a:solidFill>
                <a:latin typeface="微软雅黑"/>
                <a:cs typeface="微软雅黑"/>
              </a:rPr>
              <a:t>该行业年均复合增长率将达到XX%</a:t>
            </a:r>
            <a:r>
              <a:rPr sz="1500" spc="-20">
                <a:solidFill>
                  <a:srgbClr val="004280"/>
                </a:solidFill>
                <a:latin typeface="微软雅黑"/>
                <a:cs typeface="微软雅黑"/>
              </a:rPr>
              <a:t>以上。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35557" y="4791354"/>
            <a:ext cx="9258935" cy="76200"/>
          </a:xfrm>
          <a:custGeom>
            <a:rect l="l" t="t" r="r" b="b"/>
            <a:pathLst>
              <a:path w="9258935" h="76200">
                <a:moveTo>
                  <a:pt x="9258389" y="31750"/>
                </a:moveTo>
                <a:lnTo>
                  <a:pt x="74917" y="31750"/>
                </a:lnTo>
                <a:lnTo>
                  <a:pt x="73202" y="23279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79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49"/>
                </a:lnTo>
                <a:lnTo>
                  <a:pt x="23266" y="73215"/>
                </a:lnTo>
                <a:lnTo>
                  <a:pt x="38100" y="76200"/>
                </a:lnTo>
                <a:lnTo>
                  <a:pt x="52920" y="73215"/>
                </a:lnTo>
                <a:lnTo>
                  <a:pt x="65036" y="65049"/>
                </a:lnTo>
                <a:lnTo>
                  <a:pt x="73202" y="52933"/>
                </a:lnTo>
                <a:lnTo>
                  <a:pt x="74917" y="44450"/>
                </a:lnTo>
                <a:lnTo>
                  <a:pt x="9258389" y="44450"/>
                </a:lnTo>
                <a:lnTo>
                  <a:pt x="9258389" y="38100"/>
                </a:lnTo>
                <a:lnTo>
                  <a:pt x="9258389" y="31750"/>
                </a:lnTo>
                <a:close/>
              </a:path>
            </a:pathLst>
          </a:custGeom>
          <a:solidFill>
            <a:srgbClr val="0084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1443277" y="2137685"/>
            <a:ext cx="9258935" cy="76200"/>
            <a:chOff x="1443277" y="2137685"/>
            <a:chExt cx="9258935" cy="76200"/>
          </a:xfrm>
        </p:grpSpPr>
        <p:sp>
          <p:nvSpPr>
            <p:cNvPr id="8" name="object 8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43277" y="2137685"/>
              <a:ext cx="9258935" cy="76200"/>
            </a:xfrm>
            <a:custGeom>
              <a:rect l="l" t="t" r="r" b="b"/>
              <a:pathLst>
                <a:path w="92589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635" y="31750"/>
                  </a:lnTo>
                  <a:lnTo>
                    <a:pt x="49635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9258935" h="76200">
                  <a:moveTo>
                    <a:pt x="74917" y="44450"/>
                  </a:moveTo>
                  <a:lnTo>
                    <a:pt x="49635" y="44450"/>
                  </a:lnTo>
                  <a:lnTo>
                    <a:pt x="49635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9258935" h="76200">
                  <a:moveTo>
                    <a:pt x="9258397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9258397" y="31750"/>
                  </a:lnTo>
                  <a:lnTo>
                    <a:pt x="9258397" y="44450"/>
                  </a:lnTo>
                  <a:close/>
                </a:path>
              </a:pathLst>
            </a:custGeom>
            <a:solidFill>
              <a:srgbClr val="CCE6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行业规模与增长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519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381474" y="2092524"/>
            <a:ext cx="20923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多元化消费渠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道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6924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消费渠道升级行业呈现出多元化的发展特点，包括线上电商、线下实体店、社交电商、直播电商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等多种消费渠道。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519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149060" y="2092524"/>
            <a:ext cx="20923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个性化消费需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求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28829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随着消费者对于个性化需求的不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断提升，消费渠道升级行业也呈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现出个性化、定制化的发展趋势。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519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8916647" y="2092524"/>
            <a:ext cx="20923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智能化技术应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用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8829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人工智能、大数据等新技术在消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费渠道升级行业的应用日益广泛，为行业发展提供了有力支持。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行业结构特点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04132" y="4838782"/>
            <a:ext cx="10266680" cy="1333500"/>
            <a:chOff x="1104132" y="4838782"/>
            <a:chExt cx="10266680" cy="1333500"/>
          </a:xfrm>
        </p:grpSpPr>
        <p:sp>
          <p:nvSpPr>
            <p:cNvPr id="3" name="object 3"/>
            <p:cNvSpPr/>
            <p:nvPr/>
          </p:nvSpPr>
          <p:spPr>
            <a:xfrm>
              <a:off x="2377205" y="4838782"/>
              <a:ext cx="8306434" cy="1333500"/>
            </a:xfrm>
            <a:custGeom>
              <a:rect l="l" t="t" r="r" b="b"/>
              <a:pathLst>
                <a:path w="8306434" h="1333500">
                  <a:moveTo>
                    <a:pt x="8305833" y="1333500"/>
                  </a:moveTo>
                  <a:lnTo>
                    <a:pt x="0" y="1333500"/>
                  </a:lnTo>
                  <a:lnTo>
                    <a:pt x="0" y="0"/>
                  </a:lnTo>
                  <a:lnTo>
                    <a:pt x="8305833" y="0"/>
                  </a:lnTo>
                  <a:lnTo>
                    <a:pt x="8305833" y="1333500"/>
                  </a:lnTo>
                  <a:close/>
                </a:path>
              </a:pathLst>
            </a:custGeom>
            <a:solidFill>
              <a:srgbClr val="CCE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104132" y="483878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9160010" y="483878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4" y="0"/>
                  </a:lnTo>
                  <a:lnTo>
                    <a:pt x="2210567" y="661368"/>
                  </a:lnTo>
                  <a:lnTo>
                    <a:pt x="1657784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CE6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1032010" y="3081146"/>
            <a:ext cx="10266680" cy="1333500"/>
            <a:chOff x="1032010" y="3081146"/>
            <a:chExt cx="10266680" cy="1333500"/>
          </a:xfrm>
        </p:grpSpPr>
        <p:sp>
          <p:nvSpPr>
            <p:cNvPr id="7" name="object 7"/>
            <p:cNvSpPr/>
            <p:nvPr/>
          </p:nvSpPr>
          <p:spPr>
            <a:xfrm>
              <a:off x="1032002" y="3081146"/>
              <a:ext cx="9578975" cy="1333500"/>
            </a:xfrm>
            <a:custGeom>
              <a:rect l="l" t="t" r="r" b="b"/>
              <a:pathLst>
                <a:path w="9578975" h="1333500">
                  <a:moveTo>
                    <a:pt x="9578911" y="0"/>
                  </a:moveTo>
                  <a:lnTo>
                    <a:pt x="1657781" y="0"/>
                  </a:lnTo>
                  <a:lnTo>
                    <a:pt x="1273073" y="0"/>
                  </a:lnTo>
                  <a:lnTo>
                    <a:pt x="0" y="0"/>
                  </a:lnTo>
                  <a:lnTo>
                    <a:pt x="561492" y="661377"/>
                  </a:lnTo>
                  <a:lnTo>
                    <a:pt x="0" y="1333500"/>
                  </a:lnTo>
                  <a:lnTo>
                    <a:pt x="1273073" y="1333500"/>
                  </a:lnTo>
                  <a:lnTo>
                    <a:pt x="1657781" y="1333500"/>
                  </a:lnTo>
                  <a:lnTo>
                    <a:pt x="9578911" y="1333500"/>
                  </a:lnTo>
                  <a:lnTo>
                    <a:pt x="9578911" y="0"/>
                  </a:lnTo>
                  <a:close/>
                </a:path>
              </a:pathLst>
            </a:custGeom>
            <a:solidFill>
              <a:srgbClr val="CCE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9087888" y="3081146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1104132" y="1348302"/>
            <a:ext cx="10266680" cy="1333500"/>
            <a:chOff x="1104132" y="1348302"/>
            <a:chExt cx="10266680" cy="1333500"/>
          </a:xfrm>
        </p:grpSpPr>
        <p:sp>
          <p:nvSpPr>
            <p:cNvPr id="10" name="object 10"/>
            <p:cNvSpPr/>
            <p:nvPr/>
          </p:nvSpPr>
          <p:spPr>
            <a:xfrm>
              <a:off x="2377205" y="1348302"/>
              <a:ext cx="8306434" cy="1333500"/>
            </a:xfrm>
            <a:custGeom>
              <a:rect l="l" t="t" r="r" b="b"/>
              <a:pathLst>
                <a:path w="8306434" h="1333500">
                  <a:moveTo>
                    <a:pt x="8305833" y="1333500"/>
                  </a:moveTo>
                  <a:lnTo>
                    <a:pt x="0" y="1333500"/>
                  </a:lnTo>
                  <a:lnTo>
                    <a:pt x="0" y="0"/>
                  </a:lnTo>
                  <a:lnTo>
                    <a:pt x="8305833" y="0"/>
                  </a:lnTo>
                  <a:lnTo>
                    <a:pt x="8305833" y="1333500"/>
                  </a:lnTo>
                  <a:close/>
                </a:path>
              </a:pathLst>
            </a:custGeom>
            <a:solidFill>
              <a:srgbClr val="CCE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104132" y="134830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499"/>
                  </a:lnTo>
                  <a:lnTo>
                    <a:pt x="0" y="1333499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9160010" y="134830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4" y="0"/>
                  </a:lnTo>
                  <a:lnTo>
                    <a:pt x="2210567" y="661368"/>
                  </a:lnTo>
                  <a:lnTo>
                    <a:pt x="1657784" y="1333499"/>
                  </a:lnTo>
                  <a:lnTo>
                    <a:pt x="0" y="1333499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CE6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3" name="object 13"/>
          <p:cNvPicPr/>
          <p:nvPr/>
        </p:nvPicPr>
        <p:blipFill>
          <a:blip r:embed="rId2"/>
          <a:stretch>
            <a:fillRect/>
          </a:stretch>
        </p:blipFill>
        <p:spPr>
          <a:xfrm>
            <a:off x="10034289" y="3847243"/>
            <a:ext cx="86981" cy="162319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3"/>
          <a:stretch>
            <a:fillRect/>
          </a:stretch>
        </p:blipFill>
        <p:spPr>
          <a:xfrm>
            <a:off x="10177260" y="3757421"/>
            <a:ext cx="86981" cy="252231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4"/>
          <a:stretch>
            <a:fillRect/>
          </a:stretch>
        </p:blipFill>
        <p:spPr>
          <a:xfrm>
            <a:off x="10320231" y="3757421"/>
            <a:ext cx="86981" cy="252231"/>
          </a:xfrm>
          <a:prstGeom prst="rect">
            <a:avLst/>
          </a:prstGeom>
        </p:spPr>
      </p:pic>
      <p:sp>
        <p:nvSpPr>
          <p:cNvPr id="16" name="object 16"/>
          <p:cNvSpPr/>
          <p:nvPr/>
        </p:nvSpPr>
        <p:spPr>
          <a:xfrm>
            <a:off x="9997326" y="3400044"/>
            <a:ext cx="685165" cy="695325"/>
          </a:xfrm>
          <a:custGeom>
            <a:rect l="l" t="t" r="r" b="b"/>
            <a:pathLst>
              <a:path w="685165" h="695325">
                <a:moveTo>
                  <a:pt x="549617" y="129781"/>
                </a:moveTo>
                <a:lnTo>
                  <a:pt x="543725" y="123710"/>
                </a:lnTo>
                <a:lnTo>
                  <a:pt x="537095" y="117640"/>
                </a:lnTo>
                <a:lnTo>
                  <a:pt x="420001" y="117640"/>
                </a:lnTo>
                <a:lnTo>
                  <a:pt x="420001" y="123710"/>
                </a:lnTo>
                <a:lnTo>
                  <a:pt x="414108" y="129781"/>
                </a:lnTo>
                <a:lnTo>
                  <a:pt x="420001" y="136601"/>
                </a:lnTo>
                <a:lnTo>
                  <a:pt x="420001" y="142671"/>
                </a:lnTo>
                <a:lnTo>
                  <a:pt x="445033" y="161632"/>
                </a:lnTo>
                <a:lnTo>
                  <a:pt x="327939" y="282219"/>
                </a:lnTo>
                <a:lnTo>
                  <a:pt x="327939" y="288290"/>
                </a:lnTo>
                <a:lnTo>
                  <a:pt x="291109" y="288290"/>
                </a:lnTo>
                <a:lnTo>
                  <a:pt x="285216" y="282219"/>
                </a:lnTo>
                <a:lnTo>
                  <a:pt x="229247" y="225336"/>
                </a:lnTo>
                <a:lnTo>
                  <a:pt x="219252" y="218084"/>
                </a:lnTo>
                <a:lnTo>
                  <a:pt x="207886" y="215671"/>
                </a:lnTo>
                <a:lnTo>
                  <a:pt x="196519" y="218084"/>
                </a:lnTo>
                <a:lnTo>
                  <a:pt x="20091" y="389915"/>
                </a:lnTo>
                <a:lnTo>
                  <a:pt x="14287" y="409752"/>
                </a:lnTo>
                <a:lnTo>
                  <a:pt x="14287" y="424192"/>
                </a:lnTo>
                <a:lnTo>
                  <a:pt x="14935" y="430771"/>
                </a:lnTo>
                <a:lnTo>
                  <a:pt x="16675" y="436067"/>
                </a:lnTo>
                <a:lnTo>
                  <a:pt x="20091" y="440728"/>
                </a:lnTo>
                <a:lnTo>
                  <a:pt x="32600" y="447548"/>
                </a:lnTo>
                <a:lnTo>
                  <a:pt x="42595" y="454380"/>
                </a:lnTo>
                <a:lnTo>
                  <a:pt x="53962" y="456653"/>
                </a:lnTo>
                <a:lnTo>
                  <a:pt x="65328" y="454380"/>
                </a:lnTo>
                <a:lnTo>
                  <a:pt x="75323" y="447548"/>
                </a:lnTo>
                <a:lnTo>
                  <a:pt x="186524" y="333032"/>
                </a:lnTo>
                <a:lnTo>
                  <a:pt x="196519" y="325780"/>
                </a:lnTo>
                <a:lnTo>
                  <a:pt x="207886" y="323367"/>
                </a:lnTo>
                <a:lnTo>
                  <a:pt x="219252" y="325780"/>
                </a:lnTo>
                <a:lnTo>
                  <a:pt x="229247" y="333032"/>
                </a:lnTo>
                <a:lnTo>
                  <a:pt x="278587" y="383844"/>
                </a:lnTo>
                <a:lnTo>
                  <a:pt x="286943" y="391299"/>
                </a:lnTo>
                <a:lnTo>
                  <a:pt x="294055" y="395122"/>
                </a:lnTo>
                <a:lnTo>
                  <a:pt x="301167" y="396532"/>
                </a:lnTo>
                <a:lnTo>
                  <a:pt x="309524" y="396735"/>
                </a:lnTo>
                <a:lnTo>
                  <a:pt x="317779" y="396532"/>
                </a:lnTo>
                <a:lnTo>
                  <a:pt x="324167" y="395122"/>
                </a:lnTo>
                <a:lnTo>
                  <a:pt x="329311" y="391299"/>
                </a:lnTo>
                <a:lnTo>
                  <a:pt x="333832" y="383844"/>
                </a:lnTo>
                <a:lnTo>
                  <a:pt x="394995" y="323367"/>
                </a:lnTo>
                <a:lnTo>
                  <a:pt x="430479" y="288290"/>
                </a:lnTo>
                <a:lnTo>
                  <a:pt x="500278" y="219265"/>
                </a:lnTo>
                <a:lnTo>
                  <a:pt x="525310" y="244297"/>
                </a:lnTo>
                <a:lnTo>
                  <a:pt x="531202" y="250367"/>
                </a:lnTo>
                <a:lnTo>
                  <a:pt x="543725" y="250367"/>
                </a:lnTo>
                <a:lnTo>
                  <a:pt x="549617" y="244297"/>
                </a:lnTo>
                <a:lnTo>
                  <a:pt x="549617" y="219265"/>
                </a:lnTo>
                <a:lnTo>
                  <a:pt x="549617" y="129781"/>
                </a:lnTo>
                <a:close/>
              </a:path>
              <a:path w="685165" h="695325">
                <a:moveTo>
                  <a:pt x="556831" y="320852"/>
                </a:moveTo>
                <a:lnTo>
                  <a:pt x="500316" y="270802"/>
                </a:lnTo>
                <a:lnTo>
                  <a:pt x="462635" y="301891"/>
                </a:lnTo>
                <a:lnTo>
                  <a:pt x="462635" y="587057"/>
                </a:lnTo>
                <a:lnTo>
                  <a:pt x="464820" y="596531"/>
                </a:lnTo>
                <a:lnTo>
                  <a:pt x="470547" y="604786"/>
                </a:lnTo>
                <a:lnTo>
                  <a:pt x="478523" y="610628"/>
                </a:lnTo>
                <a:lnTo>
                  <a:pt x="487502" y="612851"/>
                </a:lnTo>
                <a:lnTo>
                  <a:pt x="531964" y="612851"/>
                </a:lnTo>
                <a:lnTo>
                  <a:pt x="541248" y="610628"/>
                </a:lnTo>
                <a:lnTo>
                  <a:pt x="549198" y="604786"/>
                </a:lnTo>
                <a:lnTo>
                  <a:pt x="554748" y="596531"/>
                </a:lnTo>
                <a:lnTo>
                  <a:pt x="556831" y="587057"/>
                </a:lnTo>
                <a:lnTo>
                  <a:pt x="556831" y="320852"/>
                </a:lnTo>
                <a:close/>
              </a:path>
              <a:path w="685165" h="695325">
                <a:moveTo>
                  <a:pt x="684961" y="37769"/>
                </a:moveTo>
                <a:lnTo>
                  <a:pt x="681901" y="24231"/>
                </a:lnTo>
                <a:lnTo>
                  <a:pt x="674268" y="12090"/>
                </a:lnTo>
                <a:lnTo>
                  <a:pt x="664413" y="3352"/>
                </a:lnTo>
                <a:lnTo>
                  <a:pt x="654710" y="0"/>
                </a:lnTo>
                <a:lnTo>
                  <a:pt x="641032" y="3352"/>
                </a:lnTo>
                <a:lnTo>
                  <a:pt x="628967" y="12090"/>
                </a:lnTo>
                <a:lnTo>
                  <a:pt x="620344" y="24231"/>
                </a:lnTo>
                <a:lnTo>
                  <a:pt x="617067" y="37769"/>
                </a:lnTo>
                <a:lnTo>
                  <a:pt x="617067" y="632256"/>
                </a:lnTo>
                <a:lnTo>
                  <a:pt x="37642" y="632256"/>
                </a:lnTo>
                <a:lnTo>
                  <a:pt x="23977" y="634441"/>
                </a:lnTo>
                <a:lnTo>
                  <a:pt x="11899" y="640664"/>
                </a:lnTo>
                <a:lnTo>
                  <a:pt x="3289" y="650430"/>
                </a:lnTo>
                <a:lnTo>
                  <a:pt x="0" y="663232"/>
                </a:lnTo>
                <a:lnTo>
                  <a:pt x="3289" y="676160"/>
                </a:lnTo>
                <a:lnTo>
                  <a:pt x="11899" y="686181"/>
                </a:lnTo>
                <a:lnTo>
                  <a:pt x="23977" y="692658"/>
                </a:lnTo>
                <a:lnTo>
                  <a:pt x="37642" y="694956"/>
                </a:lnTo>
                <a:lnTo>
                  <a:pt x="654710" y="694956"/>
                </a:lnTo>
                <a:lnTo>
                  <a:pt x="667219" y="692658"/>
                </a:lnTo>
                <a:lnTo>
                  <a:pt x="676757" y="686181"/>
                </a:lnTo>
                <a:lnTo>
                  <a:pt x="682828" y="676160"/>
                </a:lnTo>
                <a:lnTo>
                  <a:pt x="684961" y="663232"/>
                </a:lnTo>
                <a:lnTo>
                  <a:pt x="684961" y="377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940852" y="1646433"/>
            <a:ext cx="711835" cy="555625"/>
          </a:xfrm>
          <a:custGeom>
            <a:rect l="l" t="t" r="r" b="b"/>
            <a:pathLst>
              <a:path w="711835" h="555625">
                <a:moveTo>
                  <a:pt x="564096" y="129594"/>
                </a:moveTo>
                <a:lnTo>
                  <a:pt x="467394" y="46283"/>
                </a:lnTo>
                <a:lnTo>
                  <a:pt x="467394" y="18513"/>
                </a:lnTo>
                <a:lnTo>
                  <a:pt x="469241" y="11715"/>
                </a:lnTo>
                <a:lnTo>
                  <a:pt x="474109" y="5785"/>
                </a:lnTo>
                <a:lnTo>
                  <a:pt x="480993" y="1591"/>
                </a:lnTo>
                <a:lnTo>
                  <a:pt x="488883" y="0"/>
                </a:lnTo>
                <a:lnTo>
                  <a:pt x="542607" y="0"/>
                </a:lnTo>
                <a:lnTo>
                  <a:pt x="550498" y="1591"/>
                </a:lnTo>
                <a:lnTo>
                  <a:pt x="557381" y="5785"/>
                </a:lnTo>
                <a:lnTo>
                  <a:pt x="562250" y="11715"/>
                </a:lnTo>
                <a:lnTo>
                  <a:pt x="564096" y="18513"/>
                </a:lnTo>
                <a:lnTo>
                  <a:pt x="564096" y="129594"/>
                </a:lnTo>
                <a:close/>
              </a:path>
              <a:path w="711835" h="555625">
                <a:moveTo>
                  <a:pt x="37606" y="342498"/>
                </a:moveTo>
                <a:lnTo>
                  <a:pt x="16117" y="342498"/>
                </a:lnTo>
                <a:lnTo>
                  <a:pt x="16117" y="333241"/>
                </a:lnTo>
                <a:lnTo>
                  <a:pt x="4029" y="324708"/>
                </a:lnTo>
                <a:lnTo>
                  <a:pt x="0" y="313571"/>
                </a:lnTo>
                <a:lnTo>
                  <a:pt x="4029" y="300698"/>
                </a:lnTo>
                <a:lnTo>
                  <a:pt x="16117" y="286958"/>
                </a:lnTo>
                <a:lnTo>
                  <a:pt x="327713" y="18513"/>
                </a:lnTo>
                <a:lnTo>
                  <a:pt x="343662" y="8099"/>
                </a:lnTo>
                <a:lnTo>
                  <a:pt x="358604" y="4628"/>
                </a:lnTo>
                <a:lnTo>
                  <a:pt x="371531" y="8099"/>
                </a:lnTo>
                <a:lnTo>
                  <a:pt x="381436" y="18513"/>
                </a:lnTo>
                <a:lnTo>
                  <a:pt x="459243" y="83310"/>
                </a:lnTo>
                <a:lnTo>
                  <a:pt x="359947" y="83310"/>
                </a:lnTo>
                <a:lnTo>
                  <a:pt x="69840" y="333241"/>
                </a:lnTo>
                <a:lnTo>
                  <a:pt x="61781" y="338593"/>
                </a:lnTo>
                <a:lnTo>
                  <a:pt x="53723" y="341341"/>
                </a:lnTo>
                <a:lnTo>
                  <a:pt x="45664" y="342353"/>
                </a:lnTo>
                <a:lnTo>
                  <a:pt x="37606" y="342498"/>
                </a:lnTo>
                <a:close/>
              </a:path>
              <a:path w="711835" h="555625">
                <a:moveTo>
                  <a:pt x="676916" y="347126"/>
                </a:moveTo>
                <a:lnTo>
                  <a:pt x="661470" y="343655"/>
                </a:lnTo>
                <a:lnTo>
                  <a:pt x="650054" y="333241"/>
                </a:lnTo>
                <a:lnTo>
                  <a:pt x="359947" y="83310"/>
                </a:lnTo>
                <a:lnTo>
                  <a:pt x="459243" y="83310"/>
                </a:lnTo>
                <a:lnTo>
                  <a:pt x="703777" y="286958"/>
                </a:lnTo>
                <a:lnTo>
                  <a:pt x="709821" y="300698"/>
                </a:lnTo>
                <a:lnTo>
                  <a:pt x="711836" y="313571"/>
                </a:lnTo>
                <a:lnTo>
                  <a:pt x="709821" y="324708"/>
                </a:lnTo>
                <a:lnTo>
                  <a:pt x="703777" y="333241"/>
                </a:lnTo>
                <a:lnTo>
                  <a:pt x="692361" y="343655"/>
                </a:lnTo>
                <a:lnTo>
                  <a:pt x="676916" y="347126"/>
                </a:lnTo>
                <a:close/>
              </a:path>
              <a:path w="711835" h="555625">
                <a:moveTo>
                  <a:pt x="295479" y="555402"/>
                </a:moveTo>
                <a:lnTo>
                  <a:pt x="134308" y="555402"/>
                </a:lnTo>
                <a:lnTo>
                  <a:pt x="118527" y="553667"/>
                </a:lnTo>
                <a:lnTo>
                  <a:pt x="104760" y="548460"/>
                </a:lnTo>
                <a:lnTo>
                  <a:pt x="95023" y="539782"/>
                </a:lnTo>
                <a:lnTo>
                  <a:pt x="91329" y="527632"/>
                </a:lnTo>
                <a:lnTo>
                  <a:pt x="91329" y="342498"/>
                </a:lnTo>
                <a:lnTo>
                  <a:pt x="359947" y="120337"/>
                </a:lnTo>
                <a:lnTo>
                  <a:pt x="617820" y="351755"/>
                </a:lnTo>
                <a:lnTo>
                  <a:pt x="617820" y="379525"/>
                </a:lnTo>
                <a:lnTo>
                  <a:pt x="306223" y="379525"/>
                </a:lnTo>
                <a:lnTo>
                  <a:pt x="295479" y="388782"/>
                </a:lnTo>
                <a:lnTo>
                  <a:pt x="295479" y="555402"/>
                </a:lnTo>
                <a:close/>
              </a:path>
              <a:path w="711835" h="555625">
                <a:moveTo>
                  <a:pt x="585586" y="555402"/>
                </a:moveTo>
                <a:lnTo>
                  <a:pt x="413670" y="555402"/>
                </a:lnTo>
                <a:lnTo>
                  <a:pt x="413670" y="379525"/>
                </a:lnTo>
                <a:lnTo>
                  <a:pt x="617820" y="379525"/>
                </a:lnTo>
                <a:lnTo>
                  <a:pt x="617820" y="527632"/>
                </a:lnTo>
                <a:lnTo>
                  <a:pt x="615805" y="539782"/>
                </a:lnTo>
                <a:lnTo>
                  <a:pt x="609761" y="548460"/>
                </a:lnTo>
                <a:lnTo>
                  <a:pt x="599688" y="553667"/>
                </a:lnTo>
                <a:lnTo>
                  <a:pt x="585586" y="5554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975413" y="5261362"/>
            <a:ext cx="614045" cy="614045"/>
          </a:xfrm>
          <a:custGeom>
            <a:rect l="l" t="t" r="r" b="b"/>
            <a:pathLst>
              <a:path w="614044" h="614045">
                <a:moveTo>
                  <a:pt x="613870" y="245548"/>
                </a:moveTo>
                <a:lnTo>
                  <a:pt x="0" y="245548"/>
                </a:lnTo>
                <a:lnTo>
                  <a:pt x="0" y="184161"/>
                </a:lnTo>
                <a:lnTo>
                  <a:pt x="306934" y="0"/>
                </a:lnTo>
                <a:lnTo>
                  <a:pt x="613870" y="184161"/>
                </a:lnTo>
                <a:lnTo>
                  <a:pt x="613870" y="245548"/>
                </a:lnTo>
                <a:close/>
              </a:path>
              <a:path w="614044" h="614045">
                <a:moveTo>
                  <a:pt x="552482" y="552482"/>
                </a:moveTo>
                <a:lnTo>
                  <a:pt x="61386" y="552482"/>
                </a:lnTo>
                <a:lnTo>
                  <a:pt x="61386" y="245548"/>
                </a:lnTo>
                <a:lnTo>
                  <a:pt x="184161" y="245548"/>
                </a:lnTo>
                <a:lnTo>
                  <a:pt x="184161" y="491095"/>
                </a:lnTo>
                <a:lnTo>
                  <a:pt x="552482" y="491095"/>
                </a:lnTo>
                <a:lnTo>
                  <a:pt x="552482" y="552482"/>
                </a:lnTo>
                <a:close/>
              </a:path>
              <a:path w="614044" h="614045">
                <a:moveTo>
                  <a:pt x="368321" y="491095"/>
                </a:moveTo>
                <a:lnTo>
                  <a:pt x="245547" y="491095"/>
                </a:lnTo>
                <a:lnTo>
                  <a:pt x="245547" y="245548"/>
                </a:lnTo>
                <a:lnTo>
                  <a:pt x="368321" y="245548"/>
                </a:lnTo>
                <a:lnTo>
                  <a:pt x="368321" y="491095"/>
                </a:lnTo>
                <a:close/>
              </a:path>
              <a:path w="614044" h="614045">
                <a:moveTo>
                  <a:pt x="552482" y="491095"/>
                </a:moveTo>
                <a:lnTo>
                  <a:pt x="429709" y="491095"/>
                </a:lnTo>
                <a:lnTo>
                  <a:pt x="429709" y="245548"/>
                </a:lnTo>
                <a:lnTo>
                  <a:pt x="552482" y="245548"/>
                </a:lnTo>
                <a:lnTo>
                  <a:pt x="552482" y="491095"/>
                </a:lnTo>
                <a:close/>
              </a:path>
              <a:path w="614044" h="614045">
                <a:moveTo>
                  <a:pt x="613870" y="613869"/>
                </a:moveTo>
                <a:lnTo>
                  <a:pt x="0" y="613869"/>
                </a:lnTo>
                <a:lnTo>
                  <a:pt x="0" y="552482"/>
                </a:lnTo>
                <a:lnTo>
                  <a:pt x="613870" y="552482"/>
                </a:lnTo>
                <a:lnTo>
                  <a:pt x="613870" y="6138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行业竞争格局</a:t>
            </a:r>
          </a:p>
        </p:txBody>
      </p:sp>
      <p:sp>
        <p:nvSpPr>
          <p:cNvPr id="41" name="object 41"/>
          <p:cNvSpPr txBox="1"/>
          <p:nvPr/>
        </p:nvSpPr>
        <p:spPr>
          <a:xfrm>
            <a:off x="3368008" y="4974291"/>
            <a:ext cx="7150100" cy="10807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84FF"/>
                </a:solidFill>
                <a:latin typeface="微软雅黑"/>
                <a:cs typeface="微软雅黑"/>
              </a:rPr>
              <a:t>新兴力量不断涌</a:t>
            </a:r>
            <a:r>
              <a:rPr sz="1700" b="1" spc="-50">
                <a:solidFill>
                  <a:srgbClr val="0084FF"/>
                </a:solidFill>
                <a:latin typeface="微软雅黑"/>
                <a:cs typeface="微软雅黑"/>
              </a:rPr>
              <a:t>现</a:t>
            </a:r>
            <a:endParaRPr sz="1700">
              <a:latin typeface="微软雅黑"/>
              <a:cs typeface="微软雅黑"/>
            </a:endParaRPr>
          </a:p>
          <a:p>
            <a:pPr marL="12700" marR="5080">
              <a:lnSpc>
                <a:spcPct val="189700"/>
              </a:lnSpc>
              <a:spcBef>
                <a:spcPts val="545"/>
              </a:spcBef>
            </a:pPr>
            <a:r>
              <a:rPr sz="1250">
                <a:latin typeface="微软雅黑"/>
                <a:cs typeface="微软雅黑"/>
              </a:rPr>
              <a:t>随着新技术、新模式的不断涌现，消费渠道升级行业中也不断有新的力量加入，为行业带来新的活</a:t>
            </a:r>
            <a:r>
              <a:rPr sz="1250" spc="-50">
                <a:latin typeface="微软雅黑"/>
                <a:cs typeface="微软雅黑"/>
              </a:rPr>
              <a:t>力</a:t>
            </a:r>
            <a:r>
              <a:rPr sz="1250">
                <a:latin typeface="微软雅黑"/>
                <a:cs typeface="微软雅黑"/>
              </a:rPr>
              <a:t>和竞争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3510067" y="1516488"/>
            <a:ext cx="7150100" cy="100647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84FF"/>
                </a:solidFill>
                <a:latin typeface="微软雅黑"/>
                <a:cs typeface="微软雅黑"/>
              </a:rPr>
              <a:t>头部企业优势明</a:t>
            </a:r>
            <a:r>
              <a:rPr sz="1700" b="1" spc="-50">
                <a:solidFill>
                  <a:srgbClr val="0084FF"/>
                </a:solidFill>
                <a:latin typeface="微软雅黑"/>
                <a:cs typeface="微软雅黑"/>
              </a:rPr>
              <a:t>显</a:t>
            </a:r>
            <a:endParaRPr sz="1700">
              <a:latin typeface="微软雅黑"/>
              <a:cs typeface="微软雅黑"/>
            </a:endParaRPr>
          </a:p>
          <a:p>
            <a:pPr marL="12700" marR="5080">
              <a:lnSpc>
                <a:spcPts val="2850"/>
              </a:lnSpc>
              <a:spcBef>
                <a:spcPts val="75"/>
              </a:spcBef>
            </a:pPr>
            <a:r>
              <a:rPr sz="1250">
                <a:latin typeface="微软雅黑"/>
                <a:cs typeface="微软雅黑"/>
              </a:rPr>
              <a:t>目前，消费渠道升级行业中已形成了若干家头部企业，这些企业在品牌、技术、市场份额等方面具</a:t>
            </a:r>
            <a:r>
              <a:rPr sz="1250" spc="-50">
                <a:latin typeface="微软雅黑"/>
                <a:cs typeface="微软雅黑"/>
              </a:rPr>
              <a:t>有</a:t>
            </a:r>
            <a:r>
              <a:rPr sz="1250">
                <a:latin typeface="微软雅黑"/>
                <a:cs typeface="微软雅黑"/>
              </a:rPr>
              <a:t>明显优势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1758226" y="3216655"/>
            <a:ext cx="7150100" cy="10807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84FF"/>
                </a:solidFill>
                <a:latin typeface="微软雅黑"/>
                <a:cs typeface="微软雅黑"/>
              </a:rPr>
              <a:t>中小企业竞争激</a:t>
            </a:r>
            <a:r>
              <a:rPr sz="1700" b="1" spc="-50">
                <a:solidFill>
                  <a:srgbClr val="0084FF"/>
                </a:solidFill>
                <a:latin typeface="微软雅黑"/>
                <a:cs typeface="微软雅黑"/>
              </a:rPr>
              <a:t>烈</a:t>
            </a:r>
            <a:endParaRPr sz="1700">
              <a:latin typeface="微软雅黑"/>
              <a:cs typeface="微软雅黑"/>
            </a:endParaRPr>
          </a:p>
          <a:p>
            <a:pPr marL="12700" marR="5080">
              <a:lnSpc>
                <a:spcPct val="189700"/>
              </a:lnSpc>
              <a:spcBef>
                <a:spcPts val="545"/>
              </a:spcBef>
            </a:pPr>
            <a:r>
              <a:rPr sz="1250">
                <a:latin typeface="微软雅黑"/>
                <a:cs typeface="微软雅黑"/>
              </a:rPr>
              <a:t>除了头部企业外，消费渠道升级行业中还存在大量中小企业，这些企业之间的竞争非常激烈，但也</a:t>
            </a:r>
            <a:r>
              <a:rPr sz="1250" spc="-50">
                <a:latin typeface="微软雅黑"/>
                <a:cs typeface="微软雅黑"/>
              </a:rPr>
              <a:t>有</a:t>
            </a:r>
            <a:r>
              <a:rPr sz="1250">
                <a:latin typeface="微软雅黑"/>
                <a:cs typeface="微软雅黑"/>
              </a:rPr>
              <a:t>一些企业通过创新和差异化竞争脱颖而出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18556" y="969420"/>
            <a:ext cx="133985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400" b="1" spc="-25">
                <a:solidFill>
                  <a:srgbClr val="0084FF"/>
                </a:solidFill>
                <a:latin typeface="微软雅黑"/>
                <a:cs typeface="微软雅黑"/>
              </a:rPr>
              <a:t>04</a:t>
            </a:r>
            <a:endParaRPr sz="8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76041" y="2172693"/>
            <a:ext cx="5511800" cy="20008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5400" spc="-10">
                <a:solidFill>
                  <a:srgbClr val="000000"/>
                </a:solidFill>
              </a:rPr>
              <a:t>消费渠道升级驱动</a:t>
            </a:r>
            <a:r>
              <a:rPr sz="5400" spc="-25">
                <a:solidFill>
                  <a:srgbClr val="000000"/>
                </a:solidFill>
              </a:rPr>
              <a:t>因素</a:t>
            </a:r>
            <a:endParaRPr sz="54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https://d.book118.com/726020002023010100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消费渠道升级行业报告</vt:lpstr>
      <vt:lpstr>PowerPoint Presentation</vt:lpstr>
      <vt:lpstr>PowerPoint Presentation</vt:lpstr>
      <vt:lpstr>报告背景</vt:lpstr>
      <vt:lpstr>报告目的</vt:lpstr>
      <vt:lpstr>消费渠道升级概述</vt:lpstr>
      <vt:lpstr>消费渠道定义与分类</vt:lpstr>
      <vt:lpstr>消费渠道升级意义</vt:lpstr>
      <vt:lpstr>消费渠道升级趋势</vt:lpstr>
      <vt:lpstr>03
行业现状分析</vt:lpstr>
      <vt:lpstr>行业规模与增长</vt:lpstr>
      <vt:lpstr>行业结构特点</vt:lpstr>
      <vt:lpstr>行业竞争格局</vt:lpstr>
      <vt:lpstr>消费渠道升级驱动因素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2024-09-24T00:17:24.989</cp:lastPrinted>
  <dcterms:created xsi:type="dcterms:W3CDTF">2024-09-23T16:17:25Z</dcterms:created>
  <dcterms:modified xsi:type="dcterms:W3CDTF">2024-09-23T16:17:26Z</dcterms:modified>
</cp:coreProperties>
</file>