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F9A573-2016-40AB-966C-A854CC35DC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52CEAC-EC38-4305-9424-72E704803B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012F14-05C9-42EC-A2D6-F57AED7B44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1CEDEA-ABA9-480B-B339-F5E3397D2D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9C1C453-A764-4C13-AD92-CC3FC4F73A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6F52EEA-0E06-4056-B32C-34AB2A56A4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1F669A1-5E3C-4836-84A6-BD8F6BB335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8E3001-D473-4425-AD59-BFF2CA67E6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5AA186-2D4B-4FE9-ABD1-D25616AFD0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82D3FA-FFCF-41DF-8D8E-3C26585676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1E5B49-D7DF-416F-AF09-BFCA070077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12.png" /><Relationship Id="rId4" Type="http://schemas.openxmlformats.org/officeDocument/2006/relationships/image" Target="../media/image13.png" /><Relationship Id="rId5" Type="http://schemas.openxmlformats.org/officeDocument/2006/relationships/image" Target="../media/image14.pn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12.png" /><Relationship Id="rId4" Type="http://schemas.openxmlformats.org/officeDocument/2006/relationships/image" Target="../media/image13.png" /><Relationship Id="rId5" Type="http://schemas.openxmlformats.org/officeDocument/2006/relationships/image" Target="../media/image14.png" /><Relationship Id="rId6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6023035141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安全管理办法中的城市房地产安全管理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城市房地产安全管理概述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城市房地产安全风险评估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城市房地产安全管理制度建设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城市房地产安全防范措施部署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突发事件应对与处置机制构建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总结：提升城市房地产安全管理水平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城市房地产安全管理概述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定义与背景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454963" y="1156764"/>
            <a:ext cx="7520622" cy="1946545"/>
            <a:chOff x="454963" y="1156764"/>
            <a:chExt cx="7520622" cy="1946545"/>
          </a:xfrm>
        </p:grpSpPr>
        <p:sp>
          <p:nvSpPr>
            <p:cNvPr id="26" name="TextBox 26"/>
            <p:cNvSpPr txBox="1"/>
            <p:nvPr/>
          </p:nvSpPr>
          <p:spPr>
            <a:xfrm>
              <a:off x="454963" y="1156764"/>
              <a:ext cx="7520622" cy="19465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城市房地产安全管理是指对城市范围内的房地产项目、设施及相关活动进行安全监管和风险防范的一系列措施。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4153723" y="4220054"/>
            <a:ext cx="7520622" cy="1946545"/>
            <a:chOff x="4153723" y="4220054"/>
            <a:chExt cx="7520622" cy="1946545"/>
          </a:xfrm>
        </p:grpSpPr>
        <p:sp>
          <p:nvSpPr>
            <p:cNvPr id="28" name="TextBox 28"/>
            <p:cNvSpPr txBox="1"/>
            <p:nvPr/>
          </p:nvSpPr>
          <p:spPr>
            <a:xfrm>
              <a:off x="4153723" y="4220054"/>
              <a:ext cx="7520622" cy="19465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随着城市化进程的加快和房地产市场的蓬勃发展，城市房地产安全管理问题日益凸显，成为影响社会稳定和经济发展的重要因素。</a:t>
              </a:r>
            </a:p>
          </p:txBody>
        </p:sp>
      </p:grpSp>
      <p:pic>
        <p:nvPicPr>
          <p:cNvPr id="29" name="Picture 2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3"/>
          <a:srcRect l="15459" r="15459"/>
          <a:stretch>
            <a:fillRect/>
          </a:stretch>
        </p:blipFill>
        <p:spPr>
          <a:xfrm>
            <a:off x="9048606" y="874695"/>
            <a:ext cx="2745885" cy="2639930"/>
          </a:xfrm>
          <a:prstGeom prst="ellipse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2744" b="1274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9606" b="960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重要性及意义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保障人民生命财产安全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通过加强城市房地产安全管理，可以及时发现和消除安全隐患，减少安全事故的发生，保障人民生命财产安全。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促进房地产市场健康发展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安全有序的房地产市场有利于吸引投资、提高市场信心，进而推动房地产市场持续健康发展。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维护社会稳定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城市房地产安全管理涉及众多利益群体，加强安全管理有助于化解社会矛盾，维护社会稳定。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《中华人民共和国城市房地产管理法》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该法规定了城市房地产管理的基本原则、制度和监管措施，为城市房地产安全管理提供了法律依据。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9500" r="95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《城市房地产开发经营管理条例》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该条例对城市房地产开发、经营和管理等方面进行了详细规定，明确了相关主体的责任和义务。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《关于进一步加强城市房地产安全管理的通知》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该通知强调了城市房地产安全管理的重要性，提出了一系列加强安全管理的具体措施和要求。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相关法规与政策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城市房地产安全风险评估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风险评估方法介绍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定性评估法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通过专家经验、历史数据等非量化信息进行风险识别和分析，确定风险等级。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定量评估法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运用数学模型、统计分析等工具对风险因素进行量化处理，计算风险指标。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综合评估法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结合定性和定量评估方法，对风险因素进行全面、系统的分析，得出综合评估结果。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常见风险因素分析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noFill/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noFill/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noFill/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noFill/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noFill/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noFill/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noFill/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noFill/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noFill/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noFill/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noFill/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noFill/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noFill/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noFill/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noFill/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noFill/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noFill/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noFill/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l="14416" r="14416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grpSp>
        <p:nvGrpSpPr>
          <p:cNvPr id="44" name="Group 44"/>
          <p:cNvGrpSpPr/>
          <p:nvPr/>
        </p:nvGrpSpPr>
        <p:grpSpPr>
          <a:xfrm>
            <a:off x="653186" y="1428545"/>
            <a:ext cx="3394996" cy="490334"/>
            <a:chOff x="653186" y="1428545"/>
            <a:chExt cx="3394996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653186" y="14285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自然灾害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85016" y="1781107"/>
            <a:ext cx="2931336" cy="1654845"/>
            <a:chOff x="885016" y="1781107"/>
            <a:chExt cx="2931336" cy="1654845"/>
          </a:xfrm>
        </p:grpSpPr>
        <p:sp>
          <p:nvSpPr>
            <p:cNvPr id="47" name="TextBox 47"/>
            <p:cNvSpPr txBox="1"/>
            <p:nvPr/>
          </p:nvSpPr>
          <p:spPr>
            <a:xfrm>
              <a:off x="885016" y="1781107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如地震、洪水、台风等不可抗力因素，可能对房地产造成损坏或毁灭。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653186" y="3877672"/>
            <a:ext cx="3394996" cy="490334"/>
            <a:chOff x="653186" y="3877672"/>
            <a:chExt cx="3394996" cy="490334"/>
          </a:xfrm>
        </p:grpSpPr>
        <p:sp>
          <p:nvSpPr>
            <p:cNvPr id="49" name="TextBox 49"/>
            <p:cNvSpPr txBox="1"/>
            <p:nvPr/>
          </p:nvSpPr>
          <p:spPr>
            <a:xfrm>
              <a:off x="653186" y="387767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法律风险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85016" y="4230233"/>
            <a:ext cx="2931336" cy="1654845"/>
            <a:chOff x="885016" y="4230233"/>
            <a:chExt cx="2931336" cy="1654845"/>
          </a:xfrm>
        </p:grpSpPr>
        <p:sp>
          <p:nvSpPr>
            <p:cNvPr id="51" name="TextBox 51"/>
            <p:cNvSpPr txBox="1"/>
            <p:nvPr/>
          </p:nvSpPr>
          <p:spPr>
            <a:xfrm>
              <a:off x="885016" y="4230233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产权纠纷、合同违约等法律问题可能对房地产权益产生不良影响。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276691" y="1360283"/>
            <a:ext cx="3394996" cy="490334"/>
            <a:chOff x="8276691" y="1360283"/>
            <a:chExt cx="3394996" cy="490334"/>
          </a:xfrm>
        </p:grpSpPr>
        <p:sp>
          <p:nvSpPr>
            <p:cNvPr id="53" name="TextBox 53"/>
            <p:cNvSpPr txBox="1"/>
            <p:nvPr/>
          </p:nvSpPr>
          <p:spPr>
            <a:xfrm>
              <a:off x="8276691" y="1360283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人为因素</a:t>
              </a: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8508521" y="1712845"/>
            <a:ext cx="2931336" cy="1654845"/>
            <a:chOff x="8508521" y="1712845"/>
            <a:chExt cx="2931336" cy="1654845"/>
          </a:xfrm>
        </p:grpSpPr>
        <p:sp>
          <p:nvSpPr>
            <p:cNvPr id="55" name="TextBox 55"/>
            <p:cNvSpPr txBox="1"/>
            <p:nvPr/>
          </p:nvSpPr>
          <p:spPr>
            <a:xfrm>
              <a:off x="8508521" y="1712845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包括火灾、爆炸、盗窃等人为破坏行为，以及施工、装修等过程中的安全事故。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8276691" y="3809410"/>
            <a:ext cx="3394996" cy="490334"/>
            <a:chOff x="8276691" y="3809410"/>
            <a:chExt cx="3394996" cy="490334"/>
          </a:xfrm>
        </p:grpSpPr>
        <p:sp>
          <p:nvSpPr>
            <p:cNvPr id="57" name="TextBox 57"/>
            <p:cNvSpPr txBox="1"/>
            <p:nvPr/>
          </p:nvSpPr>
          <p:spPr>
            <a:xfrm>
              <a:off x="8276691" y="380941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市场风险</a:t>
              </a:r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8508521" y="4161971"/>
            <a:ext cx="2931336" cy="1654845"/>
            <a:chOff x="8508521" y="4161971"/>
            <a:chExt cx="2931336" cy="1654845"/>
          </a:xfrm>
        </p:grpSpPr>
        <p:sp>
          <p:nvSpPr>
            <p:cNvPr id="59" name="TextBox 59"/>
            <p:cNvSpPr txBox="1"/>
            <p:nvPr/>
          </p:nvSpPr>
          <p:spPr>
            <a:xfrm>
              <a:off x="8508521" y="4161971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房地产市场波动、政策调整等因素可能导致房地产价值下降或投资亏损。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54000"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241925" y="2259013"/>
            <a:ext cx="1933575" cy="1933575"/>
          </a:xfrm>
          <a:prstGeom prst="ellipse">
            <a:avLst/>
          </a:prstGeom>
          <a:solidFill>
            <a:schemeClr val="accent1">
              <a:alpha val="9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506694" y="1497044"/>
            <a:ext cx="2843213" cy="831818"/>
            <a:chOff x="2506694" y="1497044"/>
            <a:chExt cx="2843213" cy="831818"/>
          </a:xfrm>
        </p:grpSpPr>
        <p:sp>
          <p:nvSpPr>
            <p:cNvPr id="5" name="AutoShape 5"/>
            <p:cNvSpPr/>
            <p:nvPr/>
          </p:nvSpPr>
          <p:spPr>
            <a:xfrm>
              <a:off x="2506694" y="1497044"/>
              <a:ext cx="2843213" cy="831818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5941441" y="2961291"/>
            <a:ext cx="534543" cy="529019"/>
            <a:chOff x="5941441" y="2961291"/>
            <a:chExt cx="534543" cy="529019"/>
          </a:xfrm>
        </p:grpSpPr>
        <p:sp>
          <p:nvSpPr>
            <p:cNvPr id="7" name="Freeform 7"/>
            <p:cNvSpPr/>
            <p:nvPr/>
          </p:nvSpPr>
          <p:spPr>
            <a:xfrm>
              <a:off x="5941441" y="3257709"/>
              <a:ext cx="534543" cy="232601"/>
            </a:xfrm>
            <a:custGeom>
              <a:rect l="l" t="t" r="r" b="b"/>
              <a:pathLst>
                <a:path w="205" h="89">
                  <a:moveTo>
                    <a:pt x="103" y="19"/>
                  </a:moveTo>
                  <a:cubicBezTo>
                    <a:pt x="82" y="19"/>
                    <a:pt x="62" y="12"/>
                    <a:pt x="4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0" y="79"/>
                    <a:pt x="10" y="89"/>
                    <a:pt x="22" y="89"/>
                  </a:cubicBezTo>
                  <a:cubicBezTo>
                    <a:pt x="183" y="89"/>
                    <a:pt x="183" y="89"/>
                    <a:pt x="183" y="89"/>
                  </a:cubicBezTo>
                  <a:cubicBezTo>
                    <a:pt x="195" y="89"/>
                    <a:pt x="205" y="79"/>
                    <a:pt x="205" y="67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158" y="0"/>
                    <a:pt x="158" y="0"/>
                    <a:pt x="158" y="0"/>
                  </a:cubicBezTo>
                  <a:cubicBezTo>
                    <a:pt x="143" y="12"/>
                    <a:pt x="124" y="19"/>
                    <a:pt x="103" y="19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941441" y="2961291"/>
              <a:ext cx="534543" cy="307467"/>
            </a:xfrm>
            <a:custGeom>
              <a:rect l="l" t="t" r="r" b="b"/>
              <a:pathLst>
                <a:path w="205" h="118">
                  <a:moveTo>
                    <a:pt x="183" y="42"/>
                  </a:moveTo>
                  <a:cubicBezTo>
                    <a:pt x="180" y="42"/>
                    <a:pt x="180" y="42"/>
                    <a:pt x="180" y="42"/>
                  </a:cubicBezTo>
                  <a:cubicBezTo>
                    <a:pt x="154" y="42"/>
                    <a:pt x="154" y="42"/>
                    <a:pt x="154" y="42"/>
                  </a:cubicBezTo>
                  <a:cubicBezTo>
                    <a:pt x="154" y="22"/>
                    <a:pt x="154" y="22"/>
                    <a:pt x="154" y="22"/>
                  </a:cubicBezTo>
                  <a:cubicBezTo>
                    <a:pt x="154" y="10"/>
                    <a:pt x="144" y="0"/>
                    <a:pt x="132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61" y="0"/>
                    <a:pt x="51" y="10"/>
                    <a:pt x="51" y="22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25" y="42"/>
                    <a:pt x="25" y="42"/>
                    <a:pt x="25" y="42"/>
                  </a:cubicBezTo>
                  <a:cubicBezTo>
                    <a:pt x="22" y="42"/>
                    <a:pt x="22" y="42"/>
                    <a:pt x="22" y="42"/>
                  </a:cubicBezTo>
                  <a:cubicBezTo>
                    <a:pt x="10" y="42"/>
                    <a:pt x="0" y="52"/>
                    <a:pt x="0" y="64"/>
                  </a:cubicBezTo>
                  <a:cubicBezTo>
                    <a:pt x="0" y="101"/>
                    <a:pt x="0" y="101"/>
                    <a:pt x="0" y="101"/>
                  </a:cubicBezTo>
                  <a:cubicBezTo>
                    <a:pt x="54" y="101"/>
                    <a:pt x="54" y="101"/>
                    <a:pt x="54" y="101"/>
                  </a:cubicBezTo>
                  <a:cubicBezTo>
                    <a:pt x="67" y="112"/>
                    <a:pt x="84" y="118"/>
                    <a:pt x="103" y="118"/>
                  </a:cubicBezTo>
                  <a:cubicBezTo>
                    <a:pt x="121" y="118"/>
                    <a:pt x="138" y="112"/>
                    <a:pt x="151" y="101"/>
                  </a:cubicBezTo>
                  <a:cubicBezTo>
                    <a:pt x="205" y="101"/>
                    <a:pt x="205" y="101"/>
                    <a:pt x="205" y="101"/>
                  </a:cubicBezTo>
                  <a:cubicBezTo>
                    <a:pt x="205" y="64"/>
                    <a:pt x="205" y="64"/>
                    <a:pt x="205" y="64"/>
                  </a:cubicBezTo>
                  <a:cubicBezTo>
                    <a:pt x="205" y="52"/>
                    <a:pt x="195" y="42"/>
                    <a:pt x="183" y="42"/>
                  </a:cubicBezTo>
                  <a:close/>
                  <a:moveTo>
                    <a:pt x="67" y="26"/>
                  </a:moveTo>
                  <a:cubicBezTo>
                    <a:pt x="67" y="22"/>
                    <a:pt x="67" y="22"/>
                    <a:pt x="67" y="22"/>
                  </a:cubicBezTo>
                  <a:cubicBezTo>
                    <a:pt x="67" y="19"/>
                    <a:pt x="70" y="17"/>
                    <a:pt x="73" y="17"/>
                  </a:cubicBezTo>
                  <a:cubicBezTo>
                    <a:pt x="132" y="17"/>
                    <a:pt x="132" y="17"/>
                    <a:pt x="132" y="17"/>
                  </a:cubicBezTo>
                  <a:cubicBezTo>
                    <a:pt x="135" y="17"/>
                    <a:pt x="138" y="19"/>
                    <a:pt x="138" y="22"/>
                  </a:cubicBezTo>
                  <a:cubicBezTo>
                    <a:pt x="138" y="26"/>
                    <a:pt x="138" y="26"/>
                    <a:pt x="138" y="26"/>
                  </a:cubicBezTo>
                  <a:cubicBezTo>
                    <a:pt x="138" y="42"/>
                    <a:pt x="138" y="42"/>
                    <a:pt x="138" y="42"/>
                  </a:cubicBezTo>
                  <a:cubicBezTo>
                    <a:pt x="67" y="42"/>
                    <a:pt x="67" y="42"/>
                    <a:pt x="67" y="42"/>
                  </a:cubicBezTo>
                  <a:lnTo>
                    <a:pt x="67" y="26"/>
                  </a:lnTo>
                  <a:close/>
                  <a:moveTo>
                    <a:pt x="101" y="101"/>
                  </a:moveTo>
                  <a:cubicBezTo>
                    <a:pt x="92" y="101"/>
                    <a:pt x="85" y="94"/>
                    <a:pt x="85" y="86"/>
                  </a:cubicBezTo>
                  <a:cubicBezTo>
                    <a:pt x="85" y="77"/>
                    <a:pt x="92" y="70"/>
                    <a:pt x="101" y="70"/>
                  </a:cubicBezTo>
                  <a:cubicBezTo>
                    <a:pt x="110" y="70"/>
                    <a:pt x="117" y="77"/>
                    <a:pt x="117" y="86"/>
                  </a:cubicBezTo>
                  <a:cubicBezTo>
                    <a:pt x="117" y="94"/>
                    <a:pt x="110" y="101"/>
                    <a:pt x="101" y="101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风险等级划分与应对措施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1449149" y="1107618"/>
            <a:ext cx="3394996" cy="490334"/>
            <a:chOff x="1449149" y="1107618"/>
            <a:chExt cx="3394996" cy="490334"/>
          </a:xfrm>
        </p:grpSpPr>
        <p:sp>
          <p:nvSpPr>
            <p:cNvPr id="32" name="TextBox 32"/>
            <p:cNvSpPr txBox="1"/>
            <p:nvPr/>
          </p:nvSpPr>
          <p:spPr>
            <a:xfrm>
              <a:off x="1449149" y="110761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低风险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680979" y="1460180"/>
            <a:ext cx="2931336" cy="1654845"/>
            <a:chOff x="1680979" y="1460180"/>
            <a:chExt cx="2931336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680979" y="146018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采取常规管理措施，保持对风险因素的关注和监控。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449149" y="3556745"/>
            <a:ext cx="3394996" cy="490334"/>
            <a:chOff x="1449149" y="3556745"/>
            <a:chExt cx="3394996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1449149" y="35567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极端风险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1680979" y="3909306"/>
            <a:ext cx="2931336" cy="1654845"/>
            <a:chOff x="1680979" y="3909306"/>
            <a:chExt cx="2931336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1680979" y="390930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在极端情况下，可能需要放弃房地产以保全生命安全。同时，积极寻求政府和社会救援力量支持。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463317" y="1107618"/>
            <a:ext cx="3394996" cy="490334"/>
            <a:chOff x="7463317" y="1107618"/>
            <a:chExt cx="3394996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463317" y="110761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中等风险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695147" y="1460180"/>
            <a:ext cx="2931336" cy="1654845"/>
            <a:chOff x="7695147" y="1460180"/>
            <a:chExt cx="2931336" cy="1654845"/>
          </a:xfrm>
        </p:grpSpPr>
        <p:sp>
          <p:nvSpPr>
            <p:cNvPr id="42" name="TextBox 42"/>
            <p:cNvSpPr txBox="1"/>
            <p:nvPr/>
          </p:nvSpPr>
          <p:spPr>
            <a:xfrm>
              <a:off x="7695147" y="146018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加强风险防范措施，如定期检查、维修、保养等，确保房地产安全。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463317" y="3556745"/>
            <a:ext cx="3394996" cy="490334"/>
            <a:chOff x="7463317" y="3556745"/>
            <a:chExt cx="3394996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463317" y="35567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高风险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695147" y="3909306"/>
            <a:ext cx="2931336" cy="1654845"/>
            <a:chOff x="7695147" y="3909306"/>
            <a:chExt cx="2931336" cy="1654845"/>
          </a:xfrm>
        </p:grpSpPr>
        <p:sp>
          <p:nvSpPr>
            <p:cNvPr id="46" name="TextBox 46"/>
            <p:cNvSpPr txBox="1"/>
            <p:nvPr/>
          </p:nvSpPr>
          <p:spPr>
            <a:xfrm>
              <a:off x="7695147" y="390930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立即采取紧急措施，如疏散人员、报警、启动应急预案等，降低风险损失。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城市房地产安全管理制度建设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制定城市房地产安全管理办法和相关政策，明确管理目标、原则、措施和责任。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建立完善的安全管理制度体系，包括安全生产责任制、安全检查制度、隐患排查治理制度等。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31" b="12531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8455" b="18455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加强制度执行力度，确保各项安全管理制度得到有效落实。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建立健全安全管理制度体系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明确各级职责与权限划分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2005013" y="2780824"/>
            <a:ext cx="2267763" cy="1552257"/>
            <a:chOff x="2005013" y="2780824"/>
            <a:chExt cx="2267763" cy="1552257"/>
          </a:xfrm>
        </p:grpSpPr>
        <p:sp>
          <p:nvSpPr>
            <p:cNvPr id="26" name="TextBox 26"/>
            <p:cNvSpPr txBox="1"/>
            <p:nvPr/>
          </p:nvSpPr>
          <p:spPr>
            <a:xfrm>
              <a:off x="2005013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明确各级政府、相关部门和企业在城市房地产安全管理中的职责和权限。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5850265" y="2780824"/>
            <a:ext cx="2267763" cy="1552257"/>
            <a:chOff x="5850265" y="2780824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5850265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建立责任追究机制，对违反安全管理制度的行为进行严肃处理。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9743259" y="2780824"/>
            <a:ext cx="2267763" cy="1552257"/>
            <a:chOff x="9743259" y="2780824"/>
            <a:chExt cx="2267763" cy="1552257"/>
          </a:xfrm>
        </p:grpSpPr>
        <p:sp>
          <p:nvSpPr>
            <p:cNvPr id="30" name="TextBox 30"/>
            <p:cNvSpPr txBox="1"/>
            <p:nvPr/>
          </p:nvSpPr>
          <p:spPr>
            <a:xfrm>
              <a:off x="9743259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加强部门间的协调配合，形成工作合力，共同推进城市房地产安全管理工作。</a:t>
              </a:r>
            </a:p>
          </p:txBody>
        </p:sp>
      </p:grpSp>
      <p:pic>
        <p:nvPicPr>
          <p:cNvPr id="31" name="Picture 31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5">
            <a:alphaModFix amt="71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https://d.book118.com/726023035141010045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2024-09-14T10:24:23.230</cp:lastPrinted>
  <dcterms:created xsi:type="dcterms:W3CDTF">2024-09-14T02:24:23Z</dcterms:created>
  <dcterms:modified xsi:type="dcterms:W3CDTF">2024-09-14T02:24:25Z</dcterms:modified>
</cp:coreProperties>
</file>