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8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BF7B1-4EBD-4D25-9D51-6E2AE78D4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8B579-6F2D-49D4-A3AB-28052C589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A9F79-731C-43A8-AF61-001A5BA6B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5508A-A633-475E-B577-F08BC92EC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C53064-3C91-4DC0-BE99-E8EF713B1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FED8B4-DA9B-445C-BEF5-4D8369E04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7EC6FA-BC9D-4C7C-97CD-EF256DF70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D80A8-A9FE-4088-972C-241F81CD0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5D82B-1968-418D-B097-3BE8137F9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E6215-9CF1-421A-9A20-D48636307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93B4D-24A2-4B4B-8CF0-644E1924F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uFillTx/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tags" Target="../tags/tag158.xml" /><Relationship Id="rId21" Type="http://schemas.openxmlformats.org/officeDocument/2006/relationships/tags" Target="../tags/tag159.xml" /><Relationship Id="rId22" Type="http://schemas.openxmlformats.org/officeDocument/2006/relationships/tags" Target="../tags/tag160.xml" /><Relationship Id="rId23" Type="http://schemas.openxmlformats.org/officeDocument/2006/relationships/tags" Target="../tags/tag161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22" Type="http://schemas.openxmlformats.org/officeDocument/2006/relationships/tags" Target="../tags/tag182.xml" /><Relationship Id="rId23" Type="http://schemas.openxmlformats.org/officeDocument/2006/relationships/tags" Target="../tags/tag183.xml" /><Relationship Id="rId24" Type="http://schemas.openxmlformats.org/officeDocument/2006/relationships/tags" Target="../tags/tag184.xml" /><Relationship Id="rId25" Type="http://schemas.openxmlformats.org/officeDocument/2006/relationships/tags" Target="../tags/tag185.xml" /><Relationship Id="rId26" Type="http://schemas.openxmlformats.org/officeDocument/2006/relationships/tags" Target="../tags/tag186.xml" /><Relationship Id="rId27" Type="http://schemas.openxmlformats.org/officeDocument/2006/relationships/tags" Target="../tags/tag187.xml" /><Relationship Id="rId28" Type="http://schemas.openxmlformats.org/officeDocument/2006/relationships/tags" Target="../tags/tag188.xml" /><Relationship Id="rId29" Type="http://schemas.openxmlformats.org/officeDocument/2006/relationships/tags" Target="../tags/tag189.xml" /><Relationship Id="rId3" Type="http://schemas.openxmlformats.org/officeDocument/2006/relationships/tags" Target="../tags/tag163.xml" /><Relationship Id="rId30" Type="http://schemas.openxmlformats.org/officeDocument/2006/relationships/tags" Target="../tags/tag190.xml" /><Relationship Id="rId31" Type="http://schemas.openxmlformats.org/officeDocument/2006/relationships/tags" Target="../tags/tag191.xml" /><Relationship Id="rId32" Type="http://schemas.openxmlformats.org/officeDocument/2006/relationships/tags" Target="../tags/tag192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22" Type="http://schemas.openxmlformats.org/officeDocument/2006/relationships/tags" Target="../tags/tag231.xml" /><Relationship Id="rId23" Type="http://schemas.openxmlformats.org/officeDocument/2006/relationships/tags" Target="../tags/tag232.xml" /><Relationship Id="rId24" Type="http://schemas.openxmlformats.org/officeDocument/2006/relationships/tags" Target="../tags/tag233.xml" /><Relationship Id="rId25" Type="http://schemas.openxmlformats.org/officeDocument/2006/relationships/tags" Target="../tags/tag234.xml" /><Relationship Id="rId26" Type="http://schemas.openxmlformats.org/officeDocument/2006/relationships/tags" Target="../tags/tag235.xml" /><Relationship Id="rId27" Type="http://schemas.openxmlformats.org/officeDocument/2006/relationships/tags" Target="../tags/tag236.xml" /><Relationship Id="rId28" Type="http://schemas.openxmlformats.org/officeDocument/2006/relationships/tags" Target="../tags/tag237.xml" /><Relationship Id="rId29" Type="http://schemas.openxmlformats.org/officeDocument/2006/relationships/tags" Target="../tags/tag238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tags" Target="../tags/tag266.xml" /><Relationship Id="rId15" Type="http://schemas.openxmlformats.org/officeDocument/2006/relationships/tags" Target="../tags/tag267.xml" /><Relationship Id="rId16" Type="http://schemas.openxmlformats.org/officeDocument/2006/relationships/tags" Target="../tags/tag268.xml" /><Relationship Id="rId17" Type="http://schemas.openxmlformats.org/officeDocument/2006/relationships/tags" Target="../tags/tag269.xml" /><Relationship Id="rId18" Type="http://schemas.openxmlformats.org/officeDocument/2006/relationships/tags" Target="../tags/tag270.xml" /><Relationship Id="rId19" Type="http://schemas.openxmlformats.org/officeDocument/2006/relationships/tags" Target="../tags/tag271.xml" /><Relationship Id="rId2" Type="http://schemas.openxmlformats.org/officeDocument/2006/relationships/tags" Target="../tags/tag254.xml" /><Relationship Id="rId20" Type="http://schemas.openxmlformats.org/officeDocument/2006/relationships/tags" Target="../tags/tag272.xml" /><Relationship Id="rId21" Type="http://schemas.openxmlformats.org/officeDocument/2006/relationships/tags" Target="../tags/tag273.xml" /><Relationship Id="rId22" Type="http://schemas.openxmlformats.org/officeDocument/2006/relationships/tags" Target="../tags/tag274.xml" /><Relationship Id="rId23" Type="http://schemas.openxmlformats.org/officeDocument/2006/relationships/tags" Target="../tags/tag275.xml" /><Relationship Id="rId24" Type="http://schemas.openxmlformats.org/officeDocument/2006/relationships/tags" Target="../tags/tag276.xml" /><Relationship Id="rId25" Type="http://schemas.openxmlformats.org/officeDocument/2006/relationships/tags" Target="../tags/tag277.xml" /><Relationship Id="rId26" Type="http://schemas.openxmlformats.org/officeDocument/2006/relationships/tags" Target="../tags/tag278.xml" /><Relationship Id="rId27" Type="http://schemas.openxmlformats.org/officeDocument/2006/relationships/tags" Target="../tags/tag279.xml" /><Relationship Id="rId28" Type="http://schemas.openxmlformats.org/officeDocument/2006/relationships/tags" Target="../tags/tag280.xml" /><Relationship Id="rId29" Type="http://schemas.openxmlformats.org/officeDocument/2006/relationships/tags" Target="../tags/tag281.xml" /><Relationship Id="rId3" Type="http://schemas.openxmlformats.org/officeDocument/2006/relationships/tags" Target="../tags/tag255.xml" /><Relationship Id="rId30" Type="http://schemas.openxmlformats.org/officeDocument/2006/relationships/tags" Target="../tags/tag282.xml" /><Relationship Id="rId31" Type="http://schemas.openxmlformats.org/officeDocument/2006/relationships/tags" Target="../tags/tag283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4.xml" /><Relationship Id="rId3" Type="http://schemas.openxmlformats.org/officeDocument/2006/relationships/tags" Target="../tags/tag285.xml" /><Relationship Id="rId4" Type="http://schemas.openxmlformats.org/officeDocument/2006/relationships/tags" Target="../tags/tag286.xml" /><Relationship Id="rId5" Type="http://schemas.openxmlformats.org/officeDocument/2006/relationships/tags" Target="../tags/tag28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2502512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韧带挛缩的护理查房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8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韧带挛缩的疾病相关知识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7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9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2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病例汇报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4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健康宣教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6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7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75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护理诊断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7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8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9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1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护理措施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韧带挛缩的疾病相关知识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定义及概述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807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463271" y="4365944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2761726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治疗：包括药物治疗、物理治疗、手术治疗等。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818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6174282" y="4365944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6472737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护理：查房时需要关注患者的病情、治疗方案、康复进度等方面。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302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9"/>
            </p:custDataLst>
          </p:nvPr>
        </p:nvSpPr>
        <p:spPr>
          <a:xfrm>
            <a:off x="608400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0"/>
            </p:custDataLst>
          </p:nvPr>
        </p:nvSpPr>
        <p:spPr>
          <a:xfrm>
            <a:off x="906856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韧带挛缩：指关节周围韧带由于炎症、损伤等原因导致挛缩、僵硬，影响关节活动。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313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2"/>
            </p:custDataLst>
          </p:nvPr>
        </p:nvSpPr>
        <p:spPr>
          <a:xfrm>
            <a:off x="4318776" y="1862091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3"/>
            </p:custDataLst>
          </p:nvPr>
        </p:nvSpPr>
        <p:spPr>
          <a:xfrm>
            <a:off x="4617232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病因：常见病因包括关节炎、韧带损伤、感染等。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324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8328243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症状：关节疼痛、肿胀、活动受限等。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6"/>
            </p:custDataLst>
          </p:nvPr>
        </p:nvSpPr>
        <p:spPr>
          <a:xfrm>
            <a:off x="8029787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病因及发病机制</a:t>
            </a:r>
            <a:endParaRPr lang="zh-CN" altLang="en-US"/>
          </a:p>
        </p:txBody>
      </p:sp>
      <p:cxnSp>
        <p:nvCxnSpPr>
          <p:cNvPr id="184" name="直接箭头连接符 183"/>
          <p:cNvCxnSpPr/>
          <p:nvPr>
            <p:custDataLst>
              <p:tags r:id="rId2"/>
            </p:custDataLst>
          </p:nvPr>
        </p:nvCxnSpPr>
        <p:spPr>
          <a:xfrm>
            <a:off x="828787" y="3912999"/>
            <a:ext cx="1052903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3"/>
            </p:custDataLst>
          </p:nvPr>
        </p:nvCxnSpPr>
        <p:spPr>
          <a:xfrm flipV="1">
            <a:off x="4657860" y="3908120"/>
            <a:ext cx="3660" cy="10758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4"/>
            </p:custDataLst>
          </p:nvPr>
        </p:nvSpPr>
        <p:spPr>
          <a:xfrm>
            <a:off x="3770428" y="5204808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遗传因素：遗传性结缔组织病等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5"/>
            </p:custDataLst>
          </p:nvPr>
        </p:nvCxnSpPr>
        <p:spPr>
          <a:xfrm flipH="1">
            <a:off x="7508013" y="3953864"/>
            <a:ext cx="0" cy="5379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正文"/>
          <p:cNvSpPr txBox="1"/>
          <p:nvPr>
            <p:custDataLst>
              <p:tags r:id="rId6"/>
            </p:custDataLst>
          </p:nvPr>
        </p:nvSpPr>
        <p:spPr>
          <a:xfrm>
            <a:off x="6618750" y="4714433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免疫反应：风湿性关节炎、系统性红斑狼疮等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7"/>
            </p:custDataLst>
          </p:nvPr>
        </p:nvCxnSpPr>
        <p:spPr>
          <a:xfrm flipH="1" flipV="1">
            <a:off x="10356336" y="3908120"/>
            <a:ext cx="610" cy="12942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正文"/>
          <p:cNvSpPr txBox="1"/>
          <p:nvPr>
            <p:custDataLst>
              <p:tags r:id="rId8"/>
            </p:custDataLst>
          </p:nvPr>
        </p:nvSpPr>
        <p:spPr>
          <a:xfrm>
            <a:off x="9467073" y="5437187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其他：长期固定、肌肉不平衡等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9"/>
            </p:custDataLst>
          </p:nvPr>
        </p:nvSpPr>
        <p:spPr>
          <a:xfrm>
            <a:off x="922105" y="4314326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创伤：韧带损伤、关节脱位等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 flipH="1">
            <a:off x="3236138" y="2957256"/>
            <a:ext cx="0" cy="89780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1"/>
            </p:custDataLst>
          </p:nvPr>
        </p:nvSpPr>
        <p:spPr>
          <a:xfrm>
            <a:off x="2221843" y="1868550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炎症：关节炎、滑膜炎等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12"/>
            </p:custDataLst>
          </p:nvPr>
        </p:nvCxnSpPr>
        <p:spPr>
          <a:xfrm flipV="1">
            <a:off x="8930344" y="2569957"/>
            <a:ext cx="3660" cy="127961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正文"/>
          <p:cNvSpPr txBox="1"/>
          <p:nvPr>
            <p:custDataLst>
              <p:tags r:id="rId13"/>
            </p:custDataLst>
          </p:nvPr>
        </p:nvSpPr>
        <p:spPr>
          <a:xfrm>
            <a:off x="7918488" y="1490400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感染：细菌、病毒等感染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5" name="直接连接符 4"/>
          <p:cNvCxnSpPr/>
          <p:nvPr>
            <p:custDataLst>
              <p:tags r:id="rId14"/>
            </p:custDataLst>
          </p:nvPr>
        </p:nvCxnSpPr>
        <p:spPr>
          <a:xfrm flipH="1">
            <a:off x="6082022" y="3596451"/>
            <a:ext cx="3660" cy="25677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正文"/>
          <p:cNvSpPr txBox="1"/>
          <p:nvPr>
            <p:custDataLst>
              <p:tags r:id="rId15"/>
            </p:custDataLst>
          </p:nvPr>
        </p:nvSpPr>
        <p:spPr>
          <a:xfrm>
            <a:off x="5070166" y="2511405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代谢异常：糖尿病、痛风等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16"/>
            </p:custDataLst>
          </p:nvPr>
        </p:nvSpPr>
        <p:spPr>
          <a:xfrm>
            <a:off x="4595648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>
            <a:off x="7443971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18"/>
            </p:custDataLst>
          </p:nvPr>
        </p:nvSpPr>
        <p:spPr>
          <a:xfrm>
            <a:off x="10292294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19"/>
            </p:custDataLst>
          </p:nvPr>
        </p:nvSpPr>
        <p:spPr>
          <a:xfrm>
            <a:off x="1747326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92" name="直接连接符 91"/>
          <p:cNvCxnSpPr/>
          <p:nvPr>
            <p:custDataLst>
              <p:tags r:id="rId20"/>
            </p:custDataLst>
          </p:nvPr>
        </p:nvCxnSpPr>
        <p:spPr>
          <a:xfrm flipV="1">
            <a:off x="1811367" y="3928247"/>
            <a:ext cx="610" cy="17687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椭圆 18"/>
          <p:cNvSpPr/>
          <p:nvPr>
            <p:custDataLst>
              <p:tags r:id="rId21"/>
            </p:custDataLst>
          </p:nvPr>
        </p:nvSpPr>
        <p:spPr>
          <a:xfrm>
            <a:off x="3172097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2"/>
            </p:custDataLst>
          </p:nvPr>
        </p:nvSpPr>
        <p:spPr>
          <a:xfrm>
            <a:off x="8868133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3"/>
            </p:custDataLst>
          </p:nvPr>
        </p:nvSpPr>
        <p:spPr>
          <a:xfrm>
            <a:off x="6019810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诊断标准与分类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诊断标准：根据病史、临床表现、影像学检查等综合判断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诊断方法：病史询问、体格检查、影像学检查等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常见挛缩程度：轻度、中度、重度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分类：根据病因、病变部位、挛缩程度等分类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常见病变部位：膝关节、踝关节、髋关节等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常见病因：创伤、感染、炎症等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患者基本情况介绍</a:t>
            </a:r>
            <a:endParaRPr lang="zh-CN" altLang="en-US"/>
          </a:p>
        </p:txBody>
      </p:sp>
      <p:sp>
        <p:nvSpPr>
          <p:cNvPr id="21" name="文本框 20"/>
          <p:cNvSpPr txBox="1"/>
          <p:nvPr>
            <p:custDataLst>
              <p:tags r:id="rId2"/>
            </p:custDataLst>
          </p:nvPr>
        </p:nvSpPr>
        <p:spPr>
          <a:xfrm>
            <a:off x="6777899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3">
                        <a:alpha val="0"/>
                      </a:schemeClr>
                    </a:gs>
                    <a:gs pos="34000">
                      <a:schemeClr val="accent3"/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67000">
                    <a:schemeClr val="accent3">
                      <a:alpha val="0"/>
                    </a:schemeClr>
                  </a:gs>
                  <a:gs pos="34000">
                    <a:schemeClr val="accent3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9" name="文本框 178"/>
          <p:cNvSpPr txBox="1"/>
          <p:nvPr>
            <p:custDataLst>
              <p:tags r:id="rId3"/>
            </p:custDataLst>
          </p:nvPr>
        </p:nvSpPr>
        <p:spPr>
          <a:xfrm>
            <a:off x="6291842" y="2354646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性别：男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4"/>
            </p:custDataLst>
          </p:nvPr>
        </p:nvSpPr>
        <p:spPr>
          <a:xfrm>
            <a:off x="1322754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7" name="文本框 176"/>
          <p:cNvSpPr txBox="1"/>
          <p:nvPr>
            <p:custDataLst>
              <p:tags r:id="rId5"/>
            </p:custDataLst>
          </p:nvPr>
        </p:nvSpPr>
        <p:spPr>
          <a:xfrm>
            <a:off x="836697" y="2354646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姓名：张三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6"/>
            </p:custDataLst>
          </p:nvPr>
        </p:nvSpPr>
        <p:spPr>
          <a:xfrm>
            <a:off x="4050651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8" name="文本框 177"/>
          <p:cNvSpPr txBox="1"/>
          <p:nvPr>
            <p:custDataLst>
              <p:tags r:id="rId7"/>
            </p:custDataLst>
          </p:nvPr>
        </p:nvSpPr>
        <p:spPr>
          <a:xfrm>
            <a:off x="3563944" y="2354646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年龄：35岁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8"/>
            </p:custDataLst>
          </p:nvPr>
        </p:nvSpPr>
        <p:spPr>
          <a:xfrm>
            <a:off x="8141847" y="3933031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1" name="文本框 180"/>
          <p:cNvSpPr txBox="1"/>
          <p:nvPr>
            <p:custDataLst>
              <p:tags r:id="rId9"/>
            </p:custDataLst>
          </p:nvPr>
        </p:nvSpPr>
        <p:spPr>
          <a:xfrm>
            <a:off x="7654491" y="4816122"/>
            <a:ext cx="23320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护理需求：日常护理、康复指导、心理支持等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0"/>
            </p:custDataLst>
          </p:nvPr>
        </p:nvSpPr>
        <p:spPr>
          <a:xfrm>
            <a:off x="2686702" y="3933031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67000">
                      <a:schemeClr val="accent5">
                        <a:alpha val="0"/>
                      </a:schemeClr>
                    </a:gs>
                    <a:gs pos="34000">
                      <a:schemeClr val="accent5"/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67000">
                    <a:schemeClr val="accent5">
                      <a:alpha val="0"/>
                    </a:schemeClr>
                  </a:gs>
                  <a:gs pos="34000">
                    <a:schemeClr val="accent5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2" name="文本框 181"/>
          <p:cNvSpPr txBox="1"/>
          <p:nvPr>
            <p:custDataLst>
              <p:tags r:id="rId11"/>
            </p:custDataLst>
          </p:nvPr>
        </p:nvSpPr>
        <p:spPr>
          <a:xfrm>
            <a:off x="2199346" y="4816122"/>
            <a:ext cx="23320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病史：左膝关节韧带损伤，术后恢复不佳，出现韧带挛缩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2"/>
            </p:custDataLst>
          </p:nvPr>
        </p:nvSpPr>
        <p:spPr>
          <a:xfrm>
            <a:off x="5413950" y="3933031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  <a:gs pos="34000">
                      <a:schemeClr val="accent6"/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  <a:gs pos="34000">
                    <a:schemeClr val="accent6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3" name="文本框 182"/>
          <p:cNvSpPr txBox="1"/>
          <p:nvPr>
            <p:custDataLst>
              <p:tags r:id="rId13"/>
            </p:custDataLst>
          </p:nvPr>
        </p:nvSpPr>
        <p:spPr>
          <a:xfrm>
            <a:off x="4927243" y="4801826"/>
            <a:ext cx="23320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治疗方案：物理治疗、药物治疗、康复训练等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4"/>
            </p:custDataLst>
          </p:nvPr>
        </p:nvSpPr>
        <p:spPr>
          <a:xfrm>
            <a:off x="9505146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  <a:gs pos="34000">
                      <a:schemeClr val="accent4"/>
                    </a:gs>
                  </a:gsLst>
                  <a:lin ang="5400000" scaled="1"/>
                </a:gra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80" name="文本框 179"/>
          <p:cNvSpPr txBox="1"/>
          <p:nvPr>
            <p:custDataLst>
              <p:tags r:id="rId15"/>
            </p:custDataLst>
          </p:nvPr>
        </p:nvSpPr>
        <p:spPr>
          <a:xfrm>
            <a:off x="9019089" y="2278618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职业：公司职员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病例摘要及病史回顾</a:t>
            </a:r>
            <a:endParaRPr lang="zh-CN" altLang="en-US"/>
          </a:p>
        </p:txBody>
      </p:sp>
      <p:cxnSp>
        <p:nvCxnSpPr>
          <p:cNvPr id="92" name="直接连接符 91"/>
          <p:cNvCxnSpPr/>
          <p:nvPr>
            <p:custDataLst>
              <p:tags r:id="rId2"/>
            </p:custDataLst>
          </p:nvPr>
        </p:nvCxnSpPr>
        <p:spPr>
          <a:xfrm flipV="1">
            <a:off x="1680683" y="3885569"/>
            <a:ext cx="623" cy="18060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正文"/>
          <p:cNvSpPr txBox="1"/>
          <p:nvPr>
            <p:custDataLst>
              <p:tags r:id="rId3"/>
            </p:custDataLst>
          </p:nvPr>
        </p:nvSpPr>
        <p:spPr>
          <a:xfrm>
            <a:off x="621975" y="4288501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患者基本信息：姓名、年龄、性别、职业等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5" name="直接连接符 84"/>
          <p:cNvCxnSpPr/>
          <p:nvPr>
            <p:custDataLst>
              <p:tags r:id="rId4"/>
            </p:custDataLst>
          </p:nvPr>
        </p:nvCxnSpPr>
        <p:spPr>
          <a:xfrm flipV="1">
            <a:off x="3885284" y="3865018"/>
            <a:ext cx="3737" cy="1098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5"/>
            </p:custDataLst>
          </p:nvPr>
        </p:nvSpPr>
        <p:spPr>
          <a:xfrm>
            <a:off x="2827823" y="5189647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现病史：发病时间、持续时间、病情发展等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6"/>
            </p:custDataLst>
          </p:nvPr>
        </p:nvCxnSpPr>
        <p:spPr>
          <a:xfrm flipH="1">
            <a:off x="6093000" y="3911725"/>
            <a:ext cx="0" cy="54928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正文"/>
          <p:cNvSpPr txBox="1"/>
          <p:nvPr>
            <p:custDataLst>
              <p:tags r:id="rId7"/>
            </p:custDataLst>
          </p:nvPr>
        </p:nvSpPr>
        <p:spPr>
          <a:xfrm>
            <a:off x="5033670" y="4687695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家族史：患者家族成员的疾病和健康情况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8"/>
            </p:custDataLst>
          </p:nvPr>
        </p:nvCxnSpPr>
        <p:spPr>
          <a:xfrm flipV="1">
            <a:off x="8297602" y="3865018"/>
            <a:ext cx="1868" cy="14429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正文"/>
          <p:cNvSpPr txBox="1"/>
          <p:nvPr>
            <p:custDataLst>
              <p:tags r:id="rId9"/>
            </p:custDataLst>
          </p:nvPr>
        </p:nvSpPr>
        <p:spPr>
          <a:xfrm>
            <a:off x="7239518" y="5527188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辅助检查：影像学检查、实验室检查等结果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10"/>
            </p:custDataLst>
          </p:nvPr>
        </p:nvCxnSpPr>
        <p:spPr>
          <a:xfrm flipH="1">
            <a:off x="10504695" y="3928540"/>
            <a:ext cx="0" cy="33505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正文"/>
          <p:cNvSpPr txBox="1"/>
          <p:nvPr>
            <p:custDataLst>
              <p:tags r:id="rId11"/>
            </p:custDataLst>
          </p:nvPr>
        </p:nvSpPr>
        <p:spPr>
          <a:xfrm>
            <a:off x="9445365" y="4510829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治疗方案：针对患者的病情，制定的治疗方案和护理措施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2"/>
            </p:custDataLst>
          </p:nvPr>
        </p:nvCxnSpPr>
        <p:spPr>
          <a:xfrm flipH="1">
            <a:off x="2784229" y="2894121"/>
            <a:ext cx="0" cy="91671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3"/>
            </p:custDataLst>
          </p:nvPr>
        </p:nvSpPr>
        <p:spPr>
          <a:xfrm>
            <a:off x="1724899" y="1876517"/>
            <a:ext cx="2118660" cy="7454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主诉：患者自述的症状和问题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4" name="正文"/>
          <p:cNvSpPr txBox="1"/>
          <p:nvPr>
            <p:custDataLst>
              <p:tags r:id="rId14"/>
            </p:custDataLst>
          </p:nvPr>
        </p:nvSpPr>
        <p:spPr>
          <a:xfrm>
            <a:off x="3930747" y="2537897"/>
            <a:ext cx="2118660" cy="7454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既往史：患者过去的疾病和治疗情况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15"/>
            </p:custDataLst>
          </p:nvPr>
        </p:nvCxnSpPr>
        <p:spPr>
          <a:xfrm flipV="1">
            <a:off x="7194055" y="2498663"/>
            <a:ext cx="3737" cy="130656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正文"/>
          <p:cNvSpPr txBox="1"/>
          <p:nvPr>
            <p:custDataLst>
              <p:tags r:id="rId16"/>
            </p:custDataLst>
          </p:nvPr>
        </p:nvSpPr>
        <p:spPr>
          <a:xfrm>
            <a:off x="6136594" y="1490400"/>
            <a:ext cx="2118660" cy="7454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体格检查：患者的生命体征、关节活动度、肌肉力量等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01" name="直接连接符 100"/>
          <p:cNvCxnSpPr/>
          <p:nvPr>
            <p:custDataLst>
              <p:tags r:id="rId17"/>
            </p:custDataLst>
          </p:nvPr>
        </p:nvCxnSpPr>
        <p:spPr>
          <a:xfrm flipV="1">
            <a:off x="9399903" y="3369294"/>
            <a:ext cx="3737" cy="51627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正文"/>
          <p:cNvSpPr txBox="1"/>
          <p:nvPr>
            <p:custDataLst>
              <p:tags r:id="rId18"/>
            </p:custDataLst>
          </p:nvPr>
        </p:nvSpPr>
        <p:spPr>
          <a:xfrm>
            <a:off x="8342441" y="2357294"/>
            <a:ext cx="2118660" cy="7454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诊断：根据病史、体格检查和辅助检查，对患者的诊断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19"/>
            </p:custDataLst>
          </p:nvPr>
        </p:nvCxnSpPr>
        <p:spPr>
          <a:xfrm>
            <a:off x="648754" y="3870000"/>
            <a:ext cx="1075085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椭圆 19"/>
          <p:cNvSpPr/>
          <p:nvPr>
            <p:custDataLst>
              <p:tags r:id="rId20"/>
            </p:custDataLst>
          </p:nvPr>
        </p:nvSpPr>
        <p:spPr>
          <a:xfrm>
            <a:off x="1615292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21"/>
            </p:custDataLst>
          </p:nvPr>
        </p:nvSpPr>
        <p:spPr>
          <a:xfrm>
            <a:off x="3821139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2"/>
            </p:custDataLst>
          </p:nvPr>
        </p:nvSpPr>
        <p:spPr>
          <a:xfrm>
            <a:off x="6026987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3"/>
            </p:custDataLst>
          </p:nvPr>
        </p:nvSpPr>
        <p:spPr>
          <a:xfrm>
            <a:off x="8232834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4"/>
            </p:custDataLst>
          </p:nvPr>
        </p:nvSpPr>
        <p:spPr>
          <a:xfrm>
            <a:off x="10438681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25"/>
            </p:custDataLst>
          </p:nvPr>
        </p:nvSpPr>
        <p:spPr>
          <a:xfrm>
            <a:off x="2718216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6"/>
            </p:custDataLst>
          </p:nvPr>
        </p:nvSpPr>
        <p:spPr>
          <a:xfrm>
            <a:off x="4924063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6" name="直接连接符 5"/>
          <p:cNvCxnSpPr/>
          <p:nvPr>
            <p:custDataLst>
              <p:tags r:id="rId27"/>
            </p:custDataLst>
          </p:nvPr>
        </p:nvCxnSpPr>
        <p:spPr>
          <a:xfrm flipH="1">
            <a:off x="4988208" y="3546783"/>
            <a:ext cx="3737" cy="2621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椭圆 13"/>
          <p:cNvSpPr/>
          <p:nvPr>
            <p:custDataLst>
              <p:tags r:id="rId28"/>
            </p:custDataLst>
          </p:nvPr>
        </p:nvSpPr>
        <p:spPr>
          <a:xfrm>
            <a:off x="7129910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9"/>
            </p:custDataLst>
          </p:nvPr>
        </p:nvSpPr>
        <p:spPr>
          <a:xfrm>
            <a:off x="9335758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实验室及影像学检查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实验室检查：血常规、尿常规、生化全套等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影像学检查：X线、CT、MRI等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检查目的：了解韧带挛缩的病因、病变程度及范围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检查结果分析：结合临床症状和体征，判断韧带挛缩的严重程度和治疗方案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疼痛部位：韧带挛缩部位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疼痛原因：韧带挛缩、炎症、肌肉紧张等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疼痛持续时间：急性、慢性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疼痛程度：轻度、中度、重度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功能障碍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关节活动受限：韧带挛缩导致关节活动受限，影响日常生活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疼痛：韧带挛缩可能导致关节疼痛，影响生活质量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肌肉萎缩：韧带挛缩可能导致肌肉萎缩，影响肌肉力量和功能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心理压力：韧带挛缩可能导致心理压力，影响心理健康和生活质量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https://d.book118.com/726025025124010053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3"/>
  <p:tag name="KSO_WM_UNIT_INDEX" val="1_2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3"/>
  <p:tag name="KSO_WM_UNIT_INDEX" val="1_5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2"/>
  <p:tag name="KSO_WM_UNIT_INDEX" val="1_1_2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"/>
  <p:tag name="KSO_WM_UNIT_INDEX" val="1_1"/>
  <p:tag name="KSO_WM_UNIT_LAYERLEVEL" val="1_1"/>
  <p:tag name="KSO_WM_UNIT_TYPE" val="l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3"/>
  <p:tag name="KSO_WM_UNIT_INDEX" val="1_3"/>
  <p:tag name="KSO_WM_UNIT_LAYERLEVEL" val="1_1"/>
  <p:tag name="KSO_WM_UNIT_TYPE" val="l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5"/>
  <p:tag name="KSO_WM_UNIT_INDEX" val="1_5"/>
  <p:tag name="KSO_WM_UNIT_LAYERLEVEL" val="1_1"/>
  <p:tag name="KSO_WM_UNIT_TYPE" val="l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2"/>
  <p:tag name="KSO_WM_UNIT_INDEX" val="1_4_2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5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3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Calibri Light</vt:lpstr>
      <vt:lpstr>Office Theme</vt:lpstr>
      <vt:lpstr>韧带挛缩的护理查房</vt:lpstr>
      <vt:lpstr>目录</vt:lpstr>
      <vt:lpstr>韧带挛缩的疾病相关知识</vt:lpstr>
      <vt:lpstr>定义及概述</vt:lpstr>
      <vt:lpstr>病因及发病机制</vt:lpstr>
      <vt:lpstr>诊断标准与分类</vt:lpstr>
      <vt:lpstr>病例汇报</vt:lpstr>
      <vt:lpstr>患者基本情况介绍</vt:lpstr>
      <vt:lpstr>病例摘要及病史回顾</vt:lpstr>
      <vt:lpstr>实验室及影像学检查</vt:lpstr>
      <vt:lpstr>护理诊断</vt:lpstr>
      <vt:lpstr>疼痛</vt:lpstr>
      <vt:lpstr>功能障碍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2024-09-20T07:05:27.966</cp:lastPrinted>
  <dcterms:created xsi:type="dcterms:W3CDTF">2024-09-19T23:05:27Z</dcterms:created>
  <dcterms:modified xsi:type="dcterms:W3CDTF">2024-09-19T23:05:30Z</dcterms:modified>
</cp:coreProperties>
</file>